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9"/>
  </p:notesMasterIdLst>
  <p:sldIdLst>
    <p:sldId id="257" r:id="rId2"/>
    <p:sldId id="286" r:id="rId3"/>
    <p:sldId id="287" r:id="rId4"/>
    <p:sldId id="281" r:id="rId5"/>
    <p:sldId id="258" r:id="rId6"/>
    <p:sldId id="259" r:id="rId7"/>
    <p:sldId id="289" r:id="rId8"/>
    <p:sldId id="283" r:id="rId9"/>
    <p:sldId id="291" r:id="rId10"/>
    <p:sldId id="280" r:id="rId11"/>
    <p:sldId id="295" r:id="rId12"/>
    <p:sldId id="296" r:id="rId13"/>
    <p:sldId id="290" r:id="rId14"/>
    <p:sldId id="292" r:id="rId15"/>
    <p:sldId id="263" r:id="rId16"/>
    <p:sldId id="293" r:id="rId17"/>
    <p:sldId id="261" r:id="rId18"/>
    <p:sldId id="268" r:id="rId19"/>
    <p:sldId id="264" r:id="rId20"/>
    <p:sldId id="265" r:id="rId21"/>
    <p:sldId id="274" r:id="rId22"/>
    <p:sldId id="275" r:id="rId23"/>
    <p:sldId id="297"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F730C-CDB6-48DE-9A2B-5B5DF1D1FE2A}" v="131" dt="2022-06-20T14:16:50.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5559" autoAdjust="0"/>
  </p:normalViewPr>
  <p:slideViewPr>
    <p:cSldViewPr snapToGrid="0" showGuides="1">
      <p:cViewPr varScale="1">
        <p:scale>
          <a:sx n="77" d="100"/>
          <a:sy n="77" d="100"/>
        </p:scale>
        <p:origin x="1232" y="35"/>
      </p:cViewPr>
      <p:guideLst>
        <p:guide orient="horz" pos="2160"/>
        <p:guide pos="3840"/>
      </p:guideLst>
    </p:cSldViewPr>
  </p:slideViewPr>
  <p:notesTextViewPr>
    <p:cViewPr>
      <p:scale>
        <a:sx n="1" d="1"/>
        <a:sy n="1" d="1"/>
      </p:scale>
      <p:origin x="0" y="-899"/>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C324D-C903-44EA-B1A6-F0DD34E8A95A}" type="datetimeFigureOut">
              <a:rPr lang="en-DK" smtClean="0"/>
              <a:t>20/06/2022</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7545C-2A8E-4942-9777-8961341CC53D}" type="slidenum">
              <a:rPr lang="en-DK" smtClean="0"/>
              <a:t>‹#›</a:t>
            </a:fld>
            <a:endParaRPr lang="en-DK"/>
          </a:p>
        </p:txBody>
      </p:sp>
    </p:spTree>
    <p:extLst>
      <p:ext uri="{BB962C8B-B14F-4D97-AF65-F5344CB8AC3E}">
        <p14:creationId xmlns:p14="http://schemas.microsoft.com/office/powerpoint/2010/main" val="410919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fld id="{86A7545C-2A8E-4942-9777-8961341CC53D}" type="slidenum">
              <a:rPr lang="en-DK" smtClean="0"/>
              <a:t>1</a:t>
            </a:fld>
            <a:endParaRPr lang="en-DK"/>
          </a:p>
        </p:txBody>
      </p:sp>
    </p:spTree>
    <p:extLst>
      <p:ext uri="{BB962C8B-B14F-4D97-AF65-F5344CB8AC3E}">
        <p14:creationId xmlns:p14="http://schemas.microsoft.com/office/powerpoint/2010/main" val="1132746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rial" panose="020B0604020202020204" pitchFamily="34" charset="0"/>
              </a:rPr>
              <a:t>As said previously, the goal of the internship is to find </a:t>
            </a:r>
            <a:r>
              <a:rPr lang="en-US" sz="1800" b="0" i="0" u="none" strike="noStrike" baseline="0" dirty="0">
                <a:latin typeface="NimbusRomNo9L-Regu"/>
              </a:rPr>
              <a:t>distinct repeating magnetic domains with a size of several hundreds of nanometers</a:t>
            </a:r>
          </a:p>
          <a:p>
            <a:pPr algn="l"/>
            <a:r>
              <a:rPr lang="en-US" sz="1800" b="0" i="0" u="none" strike="noStrike" baseline="0" dirty="0">
                <a:latin typeface="NimbusRomNo9L-Regu"/>
              </a:rPr>
              <a:t>which are showing maze- or stripe domains depending on how it has been demagnetized.</a:t>
            </a:r>
          </a:p>
          <a:p>
            <a:pPr algn="l"/>
            <a:endParaRPr lang="en-US" b="0" i="0" dirty="0">
              <a:effectLst/>
              <a:latin typeface="Arial" panose="020B0604020202020204" pitchFamily="34" charset="0"/>
            </a:endParaRPr>
          </a:p>
          <a:p>
            <a:r>
              <a:rPr lang="en-US" b="1" i="0" dirty="0">
                <a:effectLst/>
                <a:latin typeface="Arial" panose="020B0604020202020204" pitchFamily="34" charset="0"/>
              </a:rPr>
              <a:t>What is domains?</a:t>
            </a:r>
          </a:p>
          <a:p>
            <a:r>
              <a:rPr lang="en-US" b="0" i="0" dirty="0">
                <a:effectLst/>
                <a:latin typeface="Arial" panose="020B0604020202020204" pitchFamily="34" charset="0"/>
              </a:rPr>
              <a:t>In ferro- and </a:t>
            </a:r>
            <a:r>
              <a:rPr lang="en-US" b="0" i="0" dirty="0" err="1">
                <a:effectLst/>
                <a:latin typeface="Arial" panose="020B0604020202020204" pitchFamily="34" charset="0"/>
              </a:rPr>
              <a:t>ferri</a:t>
            </a:r>
            <a:r>
              <a:rPr lang="en-US" b="0" i="0" dirty="0">
                <a:effectLst/>
                <a:latin typeface="Arial" panose="020B0604020202020204" pitchFamily="34" charset="0"/>
              </a:rPr>
              <a:t> magnetic thin films the magnetic moments point in the same direction. However, looking at the microscopic scale this is not always true throughout the whole surface but only in small</a:t>
            </a:r>
            <a:br>
              <a:rPr lang="en-US" dirty="0"/>
            </a:br>
            <a:r>
              <a:rPr lang="en-US" b="0" i="0" dirty="0">
                <a:effectLst/>
                <a:latin typeface="Arial" panose="020B0604020202020204" pitchFamily="34" charset="0"/>
              </a:rPr>
              <a:t>areas, called domains. In two domains, the spins are aligned in different directions, called up or down, and are separated by a domain wall [9]. On a large scale, all the domains in a material can cancel each</a:t>
            </a:r>
            <a:br>
              <a:rPr lang="en-US" dirty="0"/>
            </a:br>
            <a:r>
              <a:rPr lang="en-US" b="0" i="0" dirty="0">
                <a:effectLst/>
                <a:latin typeface="Arial" panose="020B0604020202020204" pitchFamily="34" charset="0"/>
              </a:rPr>
              <a:t>other if there is an equal number of domains pointing in one way as the other. Therefore, it is possible for a ferromagnetic material to have no overall magnetization [4]. </a:t>
            </a:r>
          </a:p>
          <a:p>
            <a:endParaRPr lang="en-US" b="0" i="0" dirty="0">
              <a:effectLst/>
              <a:latin typeface="Arial" panose="020B0604020202020204" pitchFamily="34" charset="0"/>
            </a:endParaRPr>
          </a:p>
          <a:p>
            <a:r>
              <a:rPr lang="en-US" b="1" i="0" dirty="0">
                <a:effectLst/>
                <a:latin typeface="Arial" panose="020B0604020202020204" pitchFamily="34" charset="0"/>
              </a:rPr>
              <a:t>What are the origin of the domains? </a:t>
            </a:r>
          </a:p>
          <a:p>
            <a:r>
              <a:rPr lang="en-US" b="0" i="0" dirty="0">
                <a:effectLst/>
                <a:latin typeface="Arial" panose="020B0604020202020204" pitchFamily="34" charset="0"/>
              </a:rPr>
              <a:t>The origin of the domains is due to many different interactions at play. The state of the magnetic moments in a material will always be the one which </a:t>
            </a:r>
            <a:r>
              <a:rPr lang="en-US" b="0" i="0" dirty="0" err="1">
                <a:effectLst/>
                <a:latin typeface="Arial" panose="020B0604020202020204" pitchFamily="34" charset="0"/>
              </a:rPr>
              <a:t>favours</a:t>
            </a:r>
            <a:r>
              <a:rPr lang="en-US" b="0" i="0" dirty="0">
                <a:effectLst/>
                <a:latin typeface="Arial" panose="020B0604020202020204" pitchFamily="34" charset="0"/>
              </a:rPr>
              <a:t> the least energetic configuration. In the following, we briefly introduce the different contributions to the magnetic interactions in a metal and how they are minimized.</a:t>
            </a:r>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10</a:t>
            </a:fld>
            <a:endParaRPr lang="en-DK"/>
          </a:p>
        </p:txBody>
      </p:sp>
    </p:spTree>
    <p:extLst>
      <p:ext uri="{BB962C8B-B14F-4D97-AF65-F5344CB8AC3E}">
        <p14:creationId xmlns:p14="http://schemas.microsoft.com/office/powerpoint/2010/main" val="1209648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3600" dirty="0"/>
              <a:t>Spin-spin interaction</a:t>
            </a:r>
          </a:p>
          <a:p>
            <a:pPr algn="l"/>
            <a:endParaRPr lang="en-US" sz="1800" b="1" i="0" u="none" strike="noStrike" baseline="0" dirty="0">
              <a:solidFill>
                <a:srgbClr val="000000"/>
              </a:solidFill>
              <a:latin typeface="NimbusRomNo9L-Regu"/>
            </a:endParaRPr>
          </a:p>
          <a:p>
            <a:pPr algn="l"/>
            <a:r>
              <a:rPr lang="en-US" sz="1800" b="0" i="0" u="none" strike="noStrike" baseline="0" dirty="0">
                <a:solidFill>
                  <a:srgbClr val="000000"/>
                </a:solidFill>
                <a:latin typeface="NimbusRomNo9L-Regu"/>
              </a:rPr>
              <a:t>The exchange energy is a short ranged interaction between spins. It originates from the Coulomb interaction and the Pauli exclusion principle and is given by equation </a:t>
            </a:r>
            <a:r>
              <a:rPr lang="en-US" sz="1800" b="0" i="0" u="none" strike="noStrike" baseline="0" dirty="0">
                <a:solidFill>
                  <a:srgbClr val="0080FF"/>
                </a:solidFill>
                <a:latin typeface="NimbusRomNo9L-Regu"/>
              </a:rPr>
              <a:t>2</a:t>
            </a:r>
            <a:r>
              <a:rPr lang="en-US" sz="1800" b="0" i="0" u="none" strike="noStrike" baseline="0" dirty="0">
                <a:solidFill>
                  <a:srgbClr val="000000"/>
                </a:solidFill>
                <a:latin typeface="NimbusRomNo9L-Regu"/>
              </a:rPr>
              <a:t>. Here </a:t>
            </a:r>
            <a:r>
              <a:rPr lang="en-US" sz="1800" b="0" i="0" u="none" strike="noStrike" baseline="0" dirty="0">
                <a:solidFill>
                  <a:srgbClr val="000000"/>
                </a:solidFill>
                <a:latin typeface="NimbusRomNo9L-Medi"/>
              </a:rPr>
              <a:t>J </a:t>
            </a:r>
            <a:r>
              <a:rPr lang="en-US" sz="1800" b="0" i="0" u="none" strike="noStrike" baseline="0" dirty="0">
                <a:solidFill>
                  <a:srgbClr val="000000"/>
                </a:solidFill>
                <a:latin typeface="NimbusRomNo9L-Regu"/>
              </a:rPr>
              <a:t>is the overlap integral for the 2 wave functions and </a:t>
            </a:r>
            <a:r>
              <a:rPr lang="en-US" sz="1800" b="0" i="0" u="none" strike="noStrike" baseline="0" dirty="0" err="1">
                <a:solidFill>
                  <a:srgbClr val="000000"/>
                </a:solidFill>
                <a:latin typeface="URWPalladioL-Ital"/>
              </a:rPr>
              <a:t>Jij</a:t>
            </a:r>
            <a:r>
              <a:rPr lang="en-US" sz="1800" b="0" i="0" u="none" strike="noStrike" baseline="0" dirty="0">
                <a:solidFill>
                  <a:srgbClr val="000000"/>
                </a:solidFill>
                <a:latin typeface="URWPalladioL-Ital"/>
              </a:rPr>
              <a:t> </a:t>
            </a:r>
            <a:r>
              <a:rPr lang="en-US" sz="1800" b="0" i="0" u="none" strike="noStrike" baseline="0" dirty="0">
                <a:solidFill>
                  <a:srgbClr val="000000"/>
                </a:solidFill>
                <a:latin typeface="NimbusRomNo9L-Regu"/>
              </a:rPr>
              <a:t>is the exchange constant between the two spin moments </a:t>
            </a:r>
            <a:r>
              <a:rPr lang="en-US" sz="1800" b="0" i="0" u="none" strike="noStrike" baseline="0" dirty="0">
                <a:solidFill>
                  <a:srgbClr val="000000"/>
                </a:solidFill>
                <a:latin typeface="URWPalladioL-Ital"/>
              </a:rPr>
              <a:t>Si </a:t>
            </a:r>
            <a:r>
              <a:rPr lang="en-US" sz="1800" b="0" i="0" u="none" strike="noStrike" baseline="0" dirty="0">
                <a:solidFill>
                  <a:srgbClr val="000000"/>
                </a:solidFill>
                <a:latin typeface="NimbusRomNo9L-Regu"/>
              </a:rPr>
              <a:t>and </a:t>
            </a:r>
            <a:r>
              <a:rPr lang="en-US" sz="1800" b="0" i="0" u="none" strike="noStrike" baseline="0" dirty="0" err="1">
                <a:solidFill>
                  <a:srgbClr val="000000"/>
                </a:solidFill>
                <a:latin typeface="URWPalladioL-Ital"/>
              </a:rPr>
              <a:t>Sj</a:t>
            </a:r>
            <a:r>
              <a:rPr lang="en-US" sz="1800" b="0" i="0" u="none" strike="noStrike" baseline="0" dirty="0">
                <a:solidFill>
                  <a:srgbClr val="000000"/>
                </a:solidFill>
                <a:latin typeface="URWPalladioL-Ital"/>
              </a:rPr>
              <a:t> </a:t>
            </a:r>
            <a:r>
              <a:rPr lang="en-US" sz="1800" b="0" i="0" u="none" strike="noStrike" baseline="0" dirty="0">
                <a:solidFill>
                  <a:srgbClr val="000000"/>
                </a:solidFill>
                <a:latin typeface="NimbusRomNo9L-Regu"/>
              </a:rPr>
              <a:t>of the spins with distance </a:t>
            </a:r>
            <a:r>
              <a:rPr lang="en-US" sz="1800" b="0" i="0" u="none" strike="noStrike" baseline="0" dirty="0" err="1">
                <a:solidFill>
                  <a:srgbClr val="000000"/>
                </a:solidFill>
                <a:latin typeface="URWPalladioL-Ital"/>
              </a:rPr>
              <a:t>ri</a:t>
            </a:r>
            <a:r>
              <a:rPr lang="en-US" sz="1800" b="0" i="0" u="none" strike="noStrike" baseline="0" dirty="0">
                <a:solidFill>
                  <a:srgbClr val="000000"/>
                </a:solidFill>
                <a:latin typeface="URWPalladioL-Ital"/>
              </a:rPr>
              <a:t> </a:t>
            </a:r>
            <a:r>
              <a:rPr lang="en-US" sz="1800" b="0" i="0" u="none" strike="noStrike" baseline="0" dirty="0">
                <a:solidFill>
                  <a:srgbClr val="000000"/>
                </a:solidFill>
                <a:latin typeface="CMSY10"/>
              </a:rPr>
              <a:t>− </a:t>
            </a:r>
            <a:r>
              <a:rPr lang="en-US" sz="1800" b="0" i="0" u="none" strike="noStrike" baseline="0" dirty="0" err="1">
                <a:solidFill>
                  <a:srgbClr val="000000"/>
                </a:solidFill>
                <a:latin typeface="URWPalladioL-Ital"/>
              </a:rPr>
              <a:t>rj</a:t>
            </a:r>
            <a:r>
              <a:rPr lang="en-US" sz="1800" b="0" i="0" u="none" strike="noStrike" baseline="0" dirty="0">
                <a:solidFill>
                  <a:srgbClr val="000000"/>
                </a:solidFill>
                <a:latin typeface="URWPalladioL-Ital"/>
              </a:rPr>
              <a:t> </a:t>
            </a:r>
            <a:r>
              <a:rPr lang="en-US" sz="1800" b="0" i="0" u="none" strike="noStrike" baseline="0" dirty="0">
                <a:solidFill>
                  <a:srgbClr val="000000"/>
                </a:solidFill>
                <a:latin typeface="NimbusRomNo9L-Regu"/>
              </a:rPr>
              <a:t>between them. </a:t>
            </a:r>
          </a:p>
          <a:p>
            <a:pPr algn="l"/>
            <a:endParaRPr lang="en-US" sz="1800" b="0" i="0" u="none" strike="noStrike" baseline="0" dirty="0">
              <a:solidFill>
                <a:srgbClr val="000000"/>
              </a:solidFill>
              <a:latin typeface="NimbusRomNo9L-Regu"/>
            </a:endParaRPr>
          </a:p>
          <a:p>
            <a:pPr algn="l"/>
            <a:r>
              <a:rPr lang="en-US" sz="1800" b="1" i="0" u="none" strike="noStrike" baseline="0" dirty="0">
                <a:solidFill>
                  <a:srgbClr val="000000"/>
                </a:solidFill>
                <a:latin typeface="NimbusRomNo9L-Regu"/>
              </a:rPr>
              <a:t>How is the energy minimized? </a:t>
            </a:r>
          </a:p>
          <a:p>
            <a:pPr algn="l"/>
            <a:r>
              <a:rPr lang="en-US" sz="1800" b="0" i="0" u="none" strike="noStrike" baseline="0" dirty="0">
                <a:solidFill>
                  <a:srgbClr val="000000"/>
                </a:solidFill>
                <a:latin typeface="NimbusRomNo9L-Regu"/>
              </a:rPr>
              <a:t>For positive values of J, the energy is minimized when the spins are parallel and for negative values of J, the energy is minimized when the spins are anti-parallel. The exchange energy is competing</a:t>
            </a:r>
          </a:p>
          <a:p>
            <a:pPr algn="l"/>
            <a:r>
              <a:rPr lang="en-US" sz="1800" b="0" i="0" u="none" strike="noStrike" baseline="0" dirty="0">
                <a:solidFill>
                  <a:srgbClr val="000000"/>
                </a:solidFill>
                <a:latin typeface="NimbusRomNo9L-Regu"/>
              </a:rPr>
              <a:t>with the excitation of spin magnetic moments. The energy of the excitation is proportional to: </a:t>
            </a:r>
            <a:r>
              <a:rPr lang="en-US" sz="1800" b="0" i="0" u="none" strike="noStrike" baseline="0" dirty="0">
                <a:solidFill>
                  <a:srgbClr val="000000"/>
                </a:solidFill>
                <a:latin typeface="URWPalladioL-Ital"/>
              </a:rPr>
              <a:t>kB </a:t>
            </a:r>
            <a:r>
              <a:rPr lang="en-US" sz="1800" b="0" i="0" u="none" strike="noStrike" baseline="0" dirty="0">
                <a:solidFill>
                  <a:srgbClr val="000000"/>
                </a:solidFill>
                <a:latin typeface="CMSY10"/>
              </a:rPr>
              <a:t>・ </a:t>
            </a:r>
            <a:r>
              <a:rPr lang="en-US" sz="1800" b="0" i="0" u="none" strike="noStrike" baseline="0" dirty="0">
                <a:solidFill>
                  <a:srgbClr val="000000"/>
                </a:solidFill>
                <a:latin typeface="URWPalladioL-Ital"/>
              </a:rPr>
              <a:t>T </a:t>
            </a:r>
            <a:r>
              <a:rPr lang="en-US" sz="1800" b="0" i="0" u="none" strike="noStrike" baseline="0" dirty="0">
                <a:solidFill>
                  <a:srgbClr val="000000"/>
                </a:solidFill>
                <a:latin typeface="NimbusRomNo9L-Regu"/>
              </a:rPr>
              <a:t>[</a:t>
            </a:r>
            <a:r>
              <a:rPr lang="en-US" sz="1800" b="0" i="0" u="none" strike="noStrike" baseline="0" dirty="0">
                <a:solidFill>
                  <a:srgbClr val="008000"/>
                </a:solidFill>
                <a:latin typeface="NimbusRomNo9L-Regu"/>
              </a:rPr>
              <a:t>9</a:t>
            </a:r>
            <a:r>
              <a:rPr lang="en-US" sz="1800" b="0" i="0" u="none" strike="noStrike" baseline="0" dirty="0">
                <a:solidFill>
                  <a:srgbClr val="000000"/>
                </a:solidFill>
                <a:latin typeface="NimbusRomNo9L-Regu"/>
              </a:rPr>
              <a:t>] where </a:t>
            </a:r>
            <a:r>
              <a:rPr lang="en-US" sz="1800" b="0" i="0" u="none" strike="noStrike" baseline="0" dirty="0">
                <a:solidFill>
                  <a:srgbClr val="000000"/>
                </a:solidFill>
                <a:latin typeface="URWPalladioL-Ital"/>
              </a:rPr>
              <a:t>kB </a:t>
            </a:r>
            <a:r>
              <a:rPr lang="en-US" sz="1800" b="0" i="0" u="none" strike="noStrike" baseline="0" dirty="0">
                <a:solidFill>
                  <a:srgbClr val="000000"/>
                </a:solidFill>
                <a:latin typeface="NimbusRomNo9L-Regu"/>
              </a:rPr>
              <a:t>is the Boltzmann constant. Above the Curie temperature </a:t>
            </a:r>
            <a:r>
              <a:rPr lang="en-US" sz="1800" b="0" i="0" u="none" strike="noStrike" baseline="0" dirty="0">
                <a:solidFill>
                  <a:srgbClr val="000000"/>
                </a:solidFill>
                <a:latin typeface="URWPalladioL-Ital"/>
              </a:rPr>
              <a:t>Tc </a:t>
            </a:r>
            <a:r>
              <a:rPr lang="en-US" sz="1800" b="0" i="0" u="none" strike="noStrike" baseline="0" dirty="0">
                <a:solidFill>
                  <a:srgbClr val="000000"/>
                </a:solidFill>
                <a:latin typeface="NimbusRomNo9L-Regu"/>
              </a:rPr>
              <a:t>the energy of the</a:t>
            </a:r>
          </a:p>
          <a:p>
            <a:pPr algn="l"/>
            <a:r>
              <a:rPr lang="en-US" sz="1800" b="0" i="0" u="none" strike="noStrike" baseline="0" dirty="0">
                <a:solidFill>
                  <a:srgbClr val="000000"/>
                </a:solidFill>
                <a:latin typeface="NimbusRomNo9L-Regu"/>
              </a:rPr>
              <a:t>excitation will win over the exchange interaction making the sample paramagnetic as mentioned above.</a:t>
            </a:r>
          </a:p>
          <a:p>
            <a:pPr algn="l"/>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13</a:t>
            </a:fld>
            <a:endParaRPr lang="en-DK"/>
          </a:p>
        </p:txBody>
      </p:sp>
    </p:spTree>
    <p:extLst>
      <p:ext uri="{BB962C8B-B14F-4D97-AF65-F5344CB8AC3E}">
        <p14:creationId xmlns:p14="http://schemas.microsoft.com/office/powerpoint/2010/main" val="116743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Magnetic moment M and demagnetizing field - (sample and atoms)</a:t>
            </a:r>
          </a:p>
          <a:p>
            <a:endParaRPr lang="en-US" dirty="0"/>
          </a:p>
          <a:p>
            <a:r>
              <a:rPr lang="en-US" dirty="0"/>
              <a:t>Interaction between the stray field and the sample. </a:t>
            </a:r>
            <a:r>
              <a:rPr lang="en-US" sz="1200" dirty="0">
                <a:effectLst/>
                <a:latin typeface="Calibri" panose="020F0502020204030204" pitchFamily="34" charset="0"/>
              </a:rPr>
              <a:t>The magnetic moment of the atoms will create a field of the sample in the opposite direction of the magnetization which is why it is called the demagnetization field (dipolar field).  </a:t>
            </a:r>
            <a:r>
              <a:rPr lang="en-US" sz="1200" dirty="0">
                <a:latin typeface="Calibri" panose="020F0502020204030204" pitchFamily="34" charset="0"/>
              </a:rPr>
              <a:t>Depend on the shape of the material. </a:t>
            </a:r>
          </a:p>
          <a:p>
            <a:endParaRPr lang="en-US" sz="1200" dirty="0">
              <a:effectLst/>
              <a:latin typeface="Calibri" panose="020F0502020204030204" pitchFamily="34" charset="0"/>
            </a:endParaRPr>
          </a:p>
          <a:p>
            <a:r>
              <a:rPr lang="en-US" b="0" i="0" dirty="0">
                <a:effectLst/>
                <a:latin typeface="Arial" panose="020B0604020202020204" pitchFamily="34" charset="0"/>
              </a:rPr>
              <a:t>Because of their net magnetization, </a:t>
            </a:r>
            <a:r>
              <a:rPr lang="en-US" b="0" i="0" dirty="0">
                <a:effectLst/>
                <a:latin typeface="Courier New" panose="02070309020205020404" pitchFamily="49" charset="0"/>
              </a:rPr>
              <a:t>⃗ </a:t>
            </a:r>
            <a:r>
              <a:rPr lang="en-US" b="0" i="0" dirty="0">
                <a:effectLst/>
                <a:latin typeface="Arial" panose="020B0604020202020204" pitchFamily="34" charset="0"/>
              </a:rPr>
              <a:t>M , ferro and </a:t>
            </a:r>
            <a:r>
              <a:rPr lang="en-US" b="0" i="0" dirty="0" err="1">
                <a:effectLst/>
                <a:latin typeface="Arial" panose="020B0604020202020204" pitchFamily="34" charset="0"/>
              </a:rPr>
              <a:t>ferri</a:t>
            </a:r>
            <a:r>
              <a:rPr lang="en-US" b="0" i="0" dirty="0">
                <a:effectLst/>
                <a:latin typeface="Arial" panose="020B0604020202020204" pitchFamily="34" charset="0"/>
              </a:rPr>
              <a:t>-magnetic solids produce their own magnetic field called the demagnetization field or stray field, </a:t>
            </a:r>
            <a:r>
              <a:rPr lang="en-US" b="0" i="0" dirty="0">
                <a:effectLst/>
                <a:latin typeface="Courier New" panose="02070309020205020404" pitchFamily="49" charset="0"/>
              </a:rPr>
              <a:t>⃗ </a:t>
            </a:r>
            <a:r>
              <a:rPr lang="en-US" b="0" i="0" dirty="0">
                <a:effectLst/>
                <a:latin typeface="Arial" panose="020B0604020202020204" pitchFamily="34" charset="0"/>
              </a:rPr>
              <a:t>Hd. The net magnetization and the </a:t>
            </a:r>
            <a:r>
              <a:rPr lang="en-US" b="0" i="0" dirty="0" err="1">
                <a:effectLst/>
                <a:latin typeface="Arial" panose="020B0604020202020204" pitchFamily="34" charset="0"/>
              </a:rPr>
              <a:t>demagne</a:t>
            </a:r>
            <a:r>
              <a:rPr lang="en-US" b="0" i="0" dirty="0">
                <a:effectLst/>
                <a:latin typeface="Arial" panose="020B0604020202020204" pitchFamily="34" charset="0"/>
              </a:rPr>
              <a:t>-</a:t>
            </a:r>
            <a:br>
              <a:rPr lang="en-US" dirty="0"/>
            </a:br>
            <a:r>
              <a:rPr lang="en-US" b="0" i="0" dirty="0" err="1">
                <a:effectLst/>
                <a:latin typeface="Arial" panose="020B0604020202020204" pitchFamily="34" charset="0"/>
              </a:rPr>
              <a:t>tization</a:t>
            </a:r>
            <a:r>
              <a:rPr lang="en-US" b="0" i="0" dirty="0">
                <a:effectLst/>
                <a:latin typeface="Arial" panose="020B0604020202020204" pitchFamily="34" charset="0"/>
              </a:rPr>
              <a:t> field points in opposite directions [10] and are able to interact with each other. </a:t>
            </a:r>
          </a:p>
          <a:p>
            <a:endParaRPr lang="en-US" b="0" i="0" dirty="0">
              <a:effectLst/>
              <a:latin typeface="Arial" panose="020B0604020202020204" pitchFamily="34" charset="0"/>
            </a:endParaRPr>
          </a:p>
          <a:p>
            <a:r>
              <a:rPr lang="en-US" b="0" i="0" dirty="0">
                <a:effectLst/>
                <a:latin typeface="Arial" panose="020B0604020202020204" pitchFamily="34" charset="0"/>
              </a:rPr>
              <a:t>When an external magnetic field is applied, </a:t>
            </a:r>
            <a:r>
              <a:rPr lang="en-US" b="0" i="0" dirty="0">
                <a:effectLst/>
                <a:latin typeface="Courier New" panose="02070309020205020404" pitchFamily="49" charset="0"/>
              </a:rPr>
              <a:t>⃗ </a:t>
            </a:r>
            <a:r>
              <a:rPr lang="en-US" b="0" i="0" dirty="0">
                <a:effectLst/>
                <a:latin typeface="Arial" panose="020B0604020202020204" pitchFamily="34" charset="0"/>
              </a:rPr>
              <a:t>H, the demagnetizing magnetic field, </a:t>
            </a:r>
            <a:r>
              <a:rPr lang="en-US" b="0" i="0" dirty="0">
                <a:effectLst/>
                <a:latin typeface="Courier New" panose="02070309020205020404" pitchFamily="49" charset="0"/>
              </a:rPr>
              <a:t>⃗ </a:t>
            </a:r>
            <a:r>
              <a:rPr lang="en-US" b="0" i="0" dirty="0" err="1">
                <a:effectLst/>
                <a:latin typeface="Arial" panose="020B0604020202020204" pitchFamily="34" charset="0"/>
              </a:rPr>
              <a:t>Hd</a:t>
            </a:r>
            <a:r>
              <a:rPr lang="en-US" b="0" i="0" dirty="0">
                <a:effectLst/>
                <a:latin typeface="Arial" panose="020B0604020202020204" pitchFamily="34" charset="0"/>
              </a:rPr>
              <a:t>, respond by altering the magnetization [4]. </a:t>
            </a:r>
          </a:p>
          <a:p>
            <a:endParaRPr lang="en-US" b="0" i="0" dirty="0">
              <a:effectLst/>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The demagnetizing field give rise to shape anisotropy or magnetostatic energy which results in some materials having a preferred direction of magnetization and therefore respond differently depending on the orientation of the magnetic field applied. For a uniaxial material, the axis along the net magnetization is called the easy axis while the axis perpendicular to it is called the hard axis [11]. </a:t>
            </a:r>
          </a:p>
          <a:p>
            <a:endParaRPr lang="en-US" b="0" i="0" dirty="0">
              <a:effectLst/>
              <a:latin typeface="Arial" panose="020B0604020202020204" pitchFamily="34" charset="0"/>
            </a:endParaRPr>
          </a:p>
          <a:p>
            <a:r>
              <a:rPr lang="en-US" b="0" i="0" dirty="0">
                <a:effectLst/>
                <a:latin typeface="Arial" panose="020B0604020202020204" pitchFamily="34" charset="0"/>
              </a:rPr>
              <a:t>For a uniaxial material, the axis along the net magnetization is called the easy axis while the axis perpendicular to it is called the hard axis [11]. Changing the direction of magnetization between those two axis therefore cost energy and give a measure of this anisotropy, usually defined as the constant </a:t>
            </a:r>
            <a:r>
              <a:rPr lang="en-US" b="0" i="0" dirty="0" err="1">
                <a:effectLst/>
                <a:latin typeface="Arial" panose="020B0604020202020204" pitchFamily="34" charset="0"/>
              </a:rPr>
              <a:t>Kz</a:t>
            </a:r>
            <a:r>
              <a:rPr lang="en-US" b="0" i="0" dirty="0">
                <a:effectLst/>
                <a:latin typeface="Arial" panose="020B0604020202020204" pitchFamily="34" charset="0"/>
              </a:rPr>
              <a:t>. In this project, we are working with magnetic thin films, for which Ks is given by 1 where μ0 is the vacuum permeability and </a:t>
            </a:r>
            <a:r>
              <a:rPr lang="en-US" b="0" i="0" dirty="0" err="1">
                <a:effectLst/>
                <a:latin typeface="Arial" panose="020B0604020202020204" pitchFamily="34" charset="0"/>
              </a:rPr>
              <a:t>Ms</a:t>
            </a:r>
            <a:r>
              <a:rPr lang="en-US" b="0" i="0" dirty="0">
                <a:effectLst/>
                <a:latin typeface="Arial" panose="020B0604020202020204" pitchFamily="34" charset="0"/>
              </a:rPr>
              <a:t> is the saturation magnetization. </a:t>
            </a:r>
          </a:p>
          <a:p>
            <a:endParaRPr lang="en-US" b="0" i="0" dirty="0">
              <a:effectLst/>
              <a:latin typeface="Arial" panose="020B0604020202020204" pitchFamily="34" charset="0"/>
            </a:endParaRPr>
          </a:p>
          <a:p>
            <a:r>
              <a:rPr lang="en-US" b="1" i="0" dirty="0">
                <a:effectLst/>
                <a:latin typeface="Arial" panose="020B0604020202020204" pitchFamily="34" charset="0"/>
              </a:rPr>
              <a:t>How is the energy minimized? </a:t>
            </a:r>
          </a:p>
          <a:p>
            <a:r>
              <a:rPr lang="en-US" dirty="0"/>
              <a:t>– rotates the magnetic moments – thin films</a:t>
            </a:r>
            <a:endParaRPr lang="en-DK" dirty="0"/>
          </a:p>
          <a:p>
            <a:endParaRPr lang="en-US" sz="1200" dirty="0">
              <a:effectLst/>
              <a:latin typeface="Calibri" panose="020F0502020204030204" pitchFamily="34" charset="0"/>
            </a:endParaRPr>
          </a:p>
          <a:p>
            <a:pPr marL="228600" indent="-228600">
              <a:buFont typeface="+mj-lt"/>
              <a:buAutoNum type="arabicPeriod"/>
            </a:pPr>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14</a:t>
            </a:fld>
            <a:endParaRPr lang="en-DK"/>
          </a:p>
        </p:txBody>
      </p:sp>
    </p:spTree>
    <p:extLst>
      <p:ext uri="{BB962C8B-B14F-4D97-AF65-F5344CB8AC3E}">
        <p14:creationId xmlns:p14="http://schemas.microsoft.com/office/powerpoint/2010/main" val="2951461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NimbusRomNo9L-Regu"/>
              </a:rPr>
              <a:t>The </a:t>
            </a:r>
            <a:r>
              <a:rPr lang="en-US" sz="1800" b="0" i="0" u="none" strike="noStrike" baseline="0" dirty="0" err="1">
                <a:solidFill>
                  <a:srgbClr val="000000"/>
                </a:solidFill>
                <a:latin typeface="NimbusRomNo9L-Medi"/>
              </a:rPr>
              <a:t>magnetocrystalline</a:t>
            </a:r>
            <a:r>
              <a:rPr lang="en-US" sz="1800" b="0" i="0" u="none" strike="noStrike" baseline="0" dirty="0">
                <a:solidFill>
                  <a:srgbClr val="000000"/>
                </a:solidFill>
                <a:latin typeface="NimbusRomNo9L-Medi"/>
              </a:rPr>
              <a:t> interaction </a:t>
            </a:r>
            <a:r>
              <a:rPr lang="en-US" sz="1800" b="0" i="0" u="none" strike="noStrike" baseline="0" dirty="0">
                <a:solidFill>
                  <a:srgbClr val="000000"/>
                </a:solidFill>
                <a:latin typeface="NimbusRomNo9L-Regu"/>
              </a:rPr>
              <a:t>is between magnetic moments, </a:t>
            </a:r>
            <a:r>
              <a:rPr lang="en-US" sz="1800" b="0" i="0" u="none" strike="noStrike" baseline="0" dirty="0">
                <a:solidFill>
                  <a:srgbClr val="000000"/>
                </a:solidFill>
                <a:latin typeface="CMMI10"/>
              </a:rPr>
              <a:t>⃗</a:t>
            </a:r>
            <a:r>
              <a:rPr lang="en-US" sz="1800" b="0" i="0" u="none" strike="noStrike" baseline="0" dirty="0">
                <a:solidFill>
                  <a:srgbClr val="000000"/>
                </a:solidFill>
                <a:latin typeface="URWPalladioL-Ital"/>
              </a:rPr>
              <a:t>M </a:t>
            </a:r>
            <a:r>
              <a:rPr lang="en-US" sz="1800" b="0" i="0" u="none" strike="noStrike" baseline="0" dirty="0">
                <a:solidFill>
                  <a:srgbClr val="000000"/>
                </a:solidFill>
                <a:latin typeface="NimbusRomNo9L-Regu"/>
              </a:rPr>
              <a:t>and the electric field produced by the lattice called the crystal field. The crystal field is a potential which the delocalized electrons</a:t>
            </a:r>
          </a:p>
          <a:p>
            <a:pPr algn="l"/>
            <a:r>
              <a:rPr lang="en-US" sz="1800" b="0" i="0" u="none" strike="noStrike" baseline="0" dirty="0">
                <a:solidFill>
                  <a:srgbClr val="000000"/>
                </a:solidFill>
                <a:latin typeface="NimbusRomNo9L-Regu"/>
              </a:rPr>
              <a:t>can feel due to positively charged atomic cores. The magnitude is given by eq. </a:t>
            </a:r>
            <a:r>
              <a:rPr lang="en-US" sz="1800" b="0" i="0" u="none" strike="noStrike" baseline="0" dirty="0">
                <a:solidFill>
                  <a:srgbClr val="0080FF"/>
                </a:solidFill>
                <a:latin typeface="NimbusRomNo9L-Regu"/>
              </a:rPr>
              <a:t>4 </a:t>
            </a:r>
            <a:r>
              <a:rPr lang="en-US" sz="1800" b="0" i="0" u="none" strike="noStrike" baseline="0" dirty="0">
                <a:solidFill>
                  <a:srgbClr val="000000"/>
                </a:solidFill>
                <a:latin typeface="NimbusRomNo9L-Regu"/>
              </a:rPr>
              <a:t>where </a:t>
            </a:r>
            <a:r>
              <a:rPr lang="en-US" sz="1800" b="0" i="0" u="none" strike="noStrike" baseline="0" dirty="0">
                <a:solidFill>
                  <a:srgbClr val="000000"/>
                </a:solidFill>
                <a:latin typeface="URWPalladioL-Ital"/>
              </a:rPr>
              <a:t>Ks </a:t>
            </a:r>
            <a:r>
              <a:rPr lang="en-US" sz="1800" b="0" i="0" u="none" strike="noStrike" baseline="0" dirty="0">
                <a:solidFill>
                  <a:srgbClr val="000000"/>
                </a:solidFill>
                <a:latin typeface="NimbusRomNo9L-Regu"/>
              </a:rPr>
              <a:t>is the anisotropy constant defined earlier </a:t>
            </a:r>
            <a:r>
              <a:rPr lang="en-US" sz="1800" b="0" i="0" u="none" strike="noStrike" baseline="0" dirty="0">
                <a:solidFill>
                  <a:srgbClr val="0080FF"/>
                </a:solidFill>
                <a:latin typeface="NimbusRomNo9L-Regu"/>
              </a:rPr>
              <a:t>1 </a:t>
            </a:r>
            <a:r>
              <a:rPr lang="en-US" sz="1800" b="0" i="0" u="none" strike="noStrike" baseline="0" dirty="0">
                <a:solidFill>
                  <a:srgbClr val="000000"/>
                </a:solidFill>
                <a:latin typeface="NimbusRomNo9L-Regu"/>
              </a:rPr>
              <a:t>and </a:t>
            </a:r>
            <a:r>
              <a:rPr lang="en-US" sz="1800" b="0" i="1" u="none" strike="noStrike" baseline="0" dirty="0">
                <a:solidFill>
                  <a:srgbClr val="000000"/>
                </a:solidFill>
                <a:latin typeface="PazoMath-Italic"/>
              </a:rPr>
              <a:t>θ </a:t>
            </a:r>
            <a:r>
              <a:rPr lang="en-US" sz="1800" b="0" i="0" u="none" strike="noStrike" baseline="0" dirty="0">
                <a:solidFill>
                  <a:srgbClr val="000000"/>
                </a:solidFill>
                <a:latin typeface="NimbusRomNo9L-Regu"/>
              </a:rPr>
              <a:t>is the angle between the magnetization vector and the axis</a:t>
            </a:r>
          </a:p>
          <a:p>
            <a:pPr algn="l"/>
            <a:r>
              <a:rPr lang="en-US" sz="1800" b="0" i="0" u="none" strike="noStrike" baseline="0" dirty="0">
                <a:solidFill>
                  <a:srgbClr val="000000"/>
                </a:solidFill>
                <a:latin typeface="NimbusRomNo9L-Regu"/>
              </a:rPr>
              <a:t>of easy magnetization. </a:t>
            </a:r>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15</a:t>
            </a:fld>
            <a:endParaRPr lang="en-DK"/>
          </a:p>
        </p:txBody>
      </p:sp>
    </p:spTree>
    <p:extLst>
      <p:ext uri="{BB962C8B-B14F-4D97-AF65-F5344CB8AC3E}">
        <p14:creationId xmlns:p14="http://schemas.microsoft.com/office/powerpoint/2010/main" val="3768672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NimbusRomNo9L-Regu"/>
              </a:rPr>
              <a:t>The </a:t>
            </a:r>
            <a:r>
              <a:rPr lang="en-US" sz="1800" b="0" i="0" u="none" strike="noStrike" baseline="0" dirty="0">
                <a:solidFill>
                  <a:srgbClr val="000000"/>
                </a:solidFill>
                <a:latin typeface="NimbusRomNo9L-Medi"/>
              </a:rPr>
              <a:t>Zeeman interaction </a:t>
            </a:r>
            <a:r>
              <a:rPr lang="en-US" sz="1800" b="0" i="0" u="none" strike="noStrike" baseline="0" dirty="0">
                <a:solidFill>
                  <a:srgbClr val="000000"/>
                </a:solidFill>
                <a:latin typeface="NimbusRomNo9L-Regu"/>
              </a:rPr>
              <a:t>describes the interaction between the magnetization, </a:t>
            </a:r>
            <a:r>
              <a:rPr lang="en-US" sz="1800" b="0" i="0" u="none" strike="noStrike" baseline="0" dirty="0">
                <a:solidFill>
                  <a:srgbClr val="000000"/>
                </a:solidFill>
                <a:latin typeface="CMMI10"/>
              </a:rPr>
              <a:t>⃗</a:t>
            </a:r>
            <a:r>
              <a:rPr lang="en-US" sz="1800" b="0" i="0" u="none" strike="noStrike" baseline="0" dirty="0">
                <a:solidFill>
                  <a:srgbClr val="000000"/>
                </a:solidFill>
                <a:latin typeface="URWPalladioL-Ital"/>
              </a:rPr>
              <a:t>M </a:t>
            </a:r>
            <a:r>
              <a:rPr lang="en-US" sz="1800" b="0" i="0" u="none" strike="noStrike" baseline="0" dirty="0">
                <a:solidFill>
                  <a:srgbClr val="000000"/>
                </a:solidFill>
                <a:latin typeface="NimbusRomNo9L-Regu"/>
              </a:rPr>
              <a:t>and an external</a:t>
            </a:r>
          </a:p>
          <a:p>
            <a:pPr algn="l"/>
            <a:r>
              <a:rPr lang="en-US" sz="1800" b="0" i="0" u="none" strike="noStrike" baseline="0" dirty="0">
                <a:solidFill>
                  <a:srgbClr val="000000"/>
                </a:solidFill>
                <a:latin typeface="NimbusRomNo9L-Regu"/>
              </a:rPr>
              <a:t>magnetic field applied. The size of the Zeeman interaction is given by eq. </a:t>
            </a:r>
            <a:r>
              <a:rPr lang="en-US" sz="1800" b="0" i="0" u="none" strike="noStrike" baseline="0" dirty="0">
                <a:solidFill>
                  <a:srgbClr val="0080FF"/>
                </a:solidFill>
                <a:latin typeface="NimbusRomNo9L-Regu"/>
              </a:rPr>
              <a:t>5 </a:t>
            </a:r>
            <a:r>
              <a:rPr lang="en-US" sz="1800" b="0" i="0" u="none" strike="noStrike" baseline="0" dirty="0">
                <a:solidFill>
                  <a:srgbClr val="000000"/>
                </a:solidFill>
                <a:latin typeface="NimbusRomNo9L-Regu"/>
              </a:rPr>
              <a:t>where </a:t>
            </a:r>
            <a:r>
              <a:rPr lang="en-US" sz="1800" b="0" i="0" u="none" strike="noStrike" baseline="0" dirty="0">
                <a:solidFill>
                  <a:srgbClr val="000000"/>
                </a:solidFill>
                <a:latin typeface="CMMI10"/>
              </a:rPr>
              <a:t>⃗</a:t>
            </a:r>
            <a:r>
              <a:rPr lang="en-US" sz="1800" b="0" i="0" u="none" strike="noStrike" baseline="0" dirty="0">
                <a:solidFill>
                  <a:srgbClr val="000000"/>
                </a:solidFill>
                <a:latin typeface="URWPalladioL-Ital"/>
              </a:rPr>
              <a:t>M </a:t>
            </a:r>
            <a:r>
              <a:rPr lang="en-US" sz="1800" b="0" i="0" u="none" strike="noStrike" baseline="0" dirty="0">
                <a:solidFill>
                  <a:srgbClr val="000000"/>
                </a:solidFill>
                <a:latin typeface="NimbusRomNo9L-Regu"/>
              </a:rPr>
              <a:t>is the</a:t>
            </a:r>
          </a:p>
          <a:p>
            <a:pPr algn="l"/>
            <a:r>
              <a:rPr lang="en-US" sz="1800" b="0" i="0" u="none" strike="noStrike" baseline="0" dirty="0">
                <a:solidFill>
                  <a:srgbClr val="000000"/>
                </a:solidFill>
                <a:latin typeface="NimbusRomNo9L-Regu"/>
              </a:rPr>
              <a:t>magnetization of the material and </a:t>
            </a:r>
            <a:r>
              <a:rPr lang="en-US" sz="1800" b="0" i="0" u="none" strike="noStrike" baseline="0" dirty="0">
                <a:solidFill>
                  <a:srgbClr val="000000"/>
                </a:solidFill>
                <a:latin typeface="CMMI10"/>
              </a:rPr>
              <a:t>⃗</a:t>
            </a:r>
            <a:r>
              <a:rPr lang="en-US" sz="1800" b="0" i="0" u="none" strike="noStrike" baseline="0" dirty="0">
                <a:solidFill>
                  <a:srgbClr val="000000"/>
                </a:solidFill>
                <a:latin typeface="URWPalladioL-Ital"/>
              </a:rPr>
              <a:t>H </a:t>
            </a:r>
            <a:r>
              <a:rPr lang="en-US" sz="1800" b="0" i="0" u="none" strike="noStrike" baseline="0" dirty="0">
                <a:solidFill>
                  <a:srgbClr val="000000"/>
                </a:solidFill>
                <a:latin typeface="NimbusRomNo9L-Regu"/>
              </a:rPr>
              <a:t>is the external magnetic field applied. The Zeeman interaction is</a:t>
            </a:r>
          </a:p>
          <a:p>
            <a:pPr algn="l"/>
            <a:r>
              <a:rPr lang="en-US" sz="1800" b="0" i="0" u="none" strike="noStrike" baseline="0" dirty="0">
                <a:solidFill>
                  <a:srgbClr val="000000"/>
                </a:solidFill>
                <a:latin typeface="NimbusRomNo9L-Regu"/>
              </a:rPr>
              <a:t>minimized when the magnetization is parallel to the external magnetic field applied</a:t>
            </a:r>
            <a:endParaRPr lang="en-US" dirty="0"/>
          </a:p>
        </p:txBody>
      </p:sp>
      <p:sp>
        <p:nvSpPr>
          <p:cNvPr id="4" name="Slide Number Placeholder 3"/>
          <p:cNvSpPr>
            <a:spLocks noGrp="1"/>
          </p:cNvSpPr>
          <p:nvPr>
            <p:ph type="sldNum" sz="quarter" idx="5"/>
          </p:nvPr>
        </p:nvSpPr>
        <p:spPr/>
        <p:txBody>
          <a:bodyPr/>
          <a:lstStyle/>
          <a:p>
            <a:fld id="{86A7545C-2A8E-4942-9777-8961341CC53D}" type="slidenum">
              <a:rPr lang="en-DK" smtClean="0"/>
              <a:t>16</a:t>
            </a:fld>
            <a:endParaRPr lang="en-DK"/>
          </a:p>
        </p:txBody>
      </p:sp>
    </p:spTree>
    <p:extLst>
      <p:ext uri="{BB962C8B-B14F-4D97-AF65-F5344CB8AC3E}">
        <p14:creationId xmlns:p14="http://schemas.microsoft.com/office/powerpoint/2010/main" val="2942026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solidFill>
                  <a:srgbClr val="000000"/>
                </a:solidFill>
                <a:latin typeface="NimbusRomNo9L-Regu"/>
              </a:rPr>
              <a:t>As said previously, the </a:t>
            </a:r>
            <a:r>
              <a:rPr lang="en-US" sz="1200" b="0" i="0" u="none" strike="noStrike" baseline="0" dirty="0">
                <a:solidFill>
                  <a:srgbClr val="000000"/>
                </a:solidFill>
                <a:latin typeface="NimbusRomNo9L-Medi"/>
              </a:rPr>
              <a:t>formation of domains </a:t>
            </a:r>
            <a:r>
              <a:rPr lang="en-US" sz="1200" b="0" i="0" u="none" strike="noStrike" baseline="0" dirty="0">
                <a:solidFill>
                  <a:srgbClr val="000000"/>
                </a:solidFill>
                <a:latin typeface="NimbusRomNo9L-Regu"/>
              </a:rPr>
              <a:t>will mainly arise due to the minimization of all the above contributions. As a consequence of formation of domains: the </a:t>
            </a:r>
            <a:r>
              <a:rPr lang="en-US" sz="1200" b="0" i="0" u="none" strike="noStrike" baseline="0" dirty="0">
                <a:solidFill>
                  <a:srgbClr val="000000"/>
                </a:solidFill>
                <a:latin typeface="NimbusRomNo9L-Medi"/>
              </a:rPr>
              <a:t>domain wall formation energy</a:t>
            </a:r>
          </a:p>
          <a:p>
            <a:pPr algn="l"/>
            <a:r>
              <a:rPr lang="en-US" sz="1200" b="0" i="0" u="none" strike="noStrike" baseline="0" dirty="0">
                <a:solidFill>
                  <a:srgbClr val="000000"/>
                </a:solidFill>
                <a:latin typeface="NimbusRomNo9L-Regu"/>
              </a:rPr>
              <a:t>can be expressed as in eq. </a:t>
            </a:r>
            <a:r>
              <a:rPr lang="en-US" sz="1200" b="0" i="0" u="none" strike="noStrike" baseline="0" dirty="0">
                <a:solidFill>
                  <a:srgbClr val="0080FF"/>
                </a:solidFill>
                <a:latin typeface="NimbusRomNo9L-Regu"/>
              </a:rPr>
              <a:t>6</a:t>
            </a:r>
            <a:r>
              <a:rPr lang="en-US" sz="1200" b="0" i="0" u="none" strike="noStrike" baseline="0" dirty="0">
                <a:solidFill>
                  <a:srgbClr val="000000"/>
                </a:solidFill>
                <a:latin typeface="NimbusRomNo9L-Regu"/>
              </a:rPr>
              <a:t>. This energy describes the cost to have 2 areas with each their own </a:t>
            </a:r>
            <a:r>
              <a:rPr lang="en-US" sz="1800" b="0" i="0" u="none" strike="noStrike" baseline="0" dirty="0">
                <a:solidFill>
                  <a:srgbClr val="000000"/>
                </a:solidFill>
                <a:latin typeface="NimbusRomNo9L-Regu"/>
              </a:rPr>
              <a:t>direction of magnetic moments [</a:t>
            </a:r>
            <a:r>
              <a:rPr lang="en-US" sz="1800" b="0" i="0" u="none" strike="noStrike" baseline="0" dirty="0">
                <a:solidFill>
                  <a:srgbClr val="008000"/>
                </a:solidFill>
                <a:latin typeface="NimbusRomNo9L-Regu"/>
              </a:rPr>
              <a:t>4</a:t>
            </a:r>
            <a:r>
              <a:rPr lang="en-US" sz="1800" b="0" i="0" u="none" strike="noStrike" baseline="0" dirty="0">
                <a:solidFill>
                  <a:srgbClr val="000000"/>
                </a:solidFill>
                <a:latin typeface="NimbusRomNo9L-Regu"/>
              </a:rPr>
              <a:t>], with </a:t>
            </a:r>
            <a:r>
              <a:rPr lang="en-US" sz="1800" b="0" i="0" u="none" strike="noStrike" baseline="0" dirty="0">
                <a:solidFill>
                  <a:srgbClr val="000000"/>
                </a:solidFill>
                <a:latin typeface="URWPalladioL-Ital"/>
              </a:rPr>
              <a:t>Ks </a:t>
            </a:r>
            <a:r>
              <a:rPr lang="en-US" sz="1800" b="0" i="0" u="none" strike="noStrike" baseline="0" dirty="0">
                <a:solidFill>
                  <a:srgbClr val="000000"/>
                </a:solidFill>
                <a:latin typeface="NimbusRomNo9L-Regu"/>
              </a:rPr>
              <a:t>being the anisotropy constant and </a:t>
            </a:r>
            <a:r>
              <a:rPr lang="en-US" sz="1800" b="0" i="0" u="none" strike="noStrike" baseline="0" dirty="0">
                <a:solidFill>
                  <a:srgbClr val="000000"/>
                </a:solidFill>
                <a:latin typeface="URWPalladioL-Ital"/>
              </a:rPr>
              <a:t>A </a:t>
            </a:r>
            <a:r>
              <a:rPr lang="en-US" sz="1800" b="0" i="0" u="none" strike="noStrike" baseline="0" dirty="0">
                <a:solidFill>
                  <a:srgbClr val="000000"/>
                </a:solidFill>
                <a:latin typeface="NimbusRomNo9L-Regu"/>
              </a:rPr>
              <a:t>the exchange constant</a:t>
            </a:r>
          </a:p>
          <a:p>
            <a:pPr algn="l"/>
            <a:r>
              <a:rPr lang="en-US" sz="1800" b="0" i="0" u="none" strike="noStrike" baseline="0" dirty="0">
                <a:solidFill>
                  <a:srgbClr val="000000"/>
                </a:solidFill>
                <a:latin typeface="NimbusRomNo9L-Regu"/>
              </a:rPr>
              <a:t>also called stiffness</a:t>
            </a:r>
            <a:endParaRPr lang="en-US" sz="1200" b="0" i="0" u="none" strike="noStrike" baseline="0" dirty="0">
              <a:solidFill>
                <a:srgbClr val="000000"/>
              </a:solidFill>
              <a:latin typeface="NimbusRomNo9L-Regu"/>
            </a:endParaRPr>
          </a:p>
          <a:p>
            <a:pPr algn="l"/>
            <a:endParaRPr lang="en-US" dirty="0"/>
          </a:p>
          <a:p>
            <a:r>
              <a:rPr lang="en-US" dirty="0"/>
              <a:t>- Dipole </a:t>
            </a:r>
            <a:r>
              <a:rPr lang="en-US" dirty="0" err="1"/>
              <a:t>dipole</a:t>
            </a:r>
            <a:r>
              <a:rPr lang="en-US" dirty="0"/>
              <a:t> interaction – Very small and we will not really talk about them</a:t>
            </a:r>
          </a:p>
          <a:p>
            <a:pPr marL="171450" indent="-171450">
              <a:buFontTx/>
              <a:buChar char="-"/>
            </a:pPr>
            <a:r>
              <a:rPr lang="en-US" dirty="0"/>
              <a:t>The same goes for spin –orbit interaction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Zeeman effect does not change the domain size or formation but can rearrange them depending on how strong an external field which are applied? </a:t>
            </a:r>
            <a:endParaRPr lang="en-DK" dirty="0"/>
          </a:p>
          <a:p>
            <a:pPr algn="l"/>
            <a:r>
              <a:rPr lang="en-US" dirty="0"/>
              <a:t> </a:t>
            </a:r>
          </a:p>
        </p:txBody>
      </p:sp>
      <p:sp>
        <p:nvSpPr>
          <p:cNvPr id="4" name="Slide Number Placeholder 3"/>
          <p:cNvSpPr>
            <a:spLocks noGrp="1"/>
          </p:cNvSpPr>
          <p:nvPr>
            <p:ph type="sldNum" sz="quarter" idx="5"/>
          </p:nvPr>
        </p:nvSpPr>
        <p:spPr/>
        <p:txBody>
          <a:bodyPr/>
          <a:lstStyle/>
          <a:p>
            <a:fld id="{86A7545C-2A8E-4942-9777-8961341CC53D}" type="slidenum">
              <a:rPr lang="en-DK" smtClean="0"/>
              <a:t>17</a:t>
            </a:fld>
            <a:endParaRPr lang="en-DK"/>
          </a:p>
        </p:txBody>
      </p:sp>
    </p:spTree>
    <p:extLst>
      <p:ext uri="{BB962C8B-B14F-4D97-AF65-F5344CB8AC3E}">
        <p14:creationId xmlns:p14="http://schemas.microsoft.com/office/powerpoint/2010/main" val="3927940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Cobalt (Co) is a transition metal (TM) located in the d block in the periodic table. It has delocalized</a:t>
            </a:r>
            <a:br>
              <a:rPr lang="en-US" dirty="0"/>
            </a:br>
            <a:r>
              <a:rPr lang="en-US" b="0" i="0" dirty="0">
                <a:effectLst/>
                <a:latin typeface="Arial" panose="020B0604020202020204" pitchFamily="34" charset="0"/>
              </a:rPr>
              <a:t>electrons and is a band ferromagnetic material that can be described using the Stoner model. Its</a:t>
            </a:r>
            <a:br>
              <a:rPr lang="en-US" dirty="0"/>
            </a:br>
            <a:r>
              <a:rPr lang="en-US" b="0" i="0" dirty="0">
                <a:effectLst/>
                <a:latin typeface="Arial" panose="020B0604020202020204" pitchFamily="34" charset="0"/>
              </a:rPr>
              <a:t>magnetic moment at room temperature is typically around 1.7 </a:t>
            </a:r>
            <a:r>
              <a:rPr lang="en-US" b="0" i="0" dirty="0" err="1">
                <a:effectLst/>
                <a:latin typeface="Arial" panose="020B0604020202020204" pitchFamily="34" charset="0"/>
              </a:rPr>
              <a:t>μB</a:t>
            </a:r>
            <a:r>
              <a:rPr lang="en-US" b="0" i="0" dirty="0">
                <a:effectLst/>
                <a:latin typeface="Arial" panose="020B0604020202020204" pitchFamily="34" charset="0"/>
              </a:rPr>
              <a:t> (Bohr magneton) [14]. and the</a:t>
            </a:r>
            <a:br>
              <a:rPr lang="en-US" dirty="0"/>
            </a:br>
            <a:r>
              <a:rPr lang="en-US" b="0" i="0" dirty="0">
                <a:effectLst/>
                <a:latin typeface="Arial" panose="020B0604020202020204" pitchFamily="34" charset="0"/>
              </a:rPr>
              <a:t>Curie temperature is around 1400K. </a:t>
            </a:r>
          </a:p>
          <a:p>
            <a:endParaRPr lang="en-US" b="0" i="0" dirty="0">
              <a:effectLst/>
              <a:latin typeface="Arial" panose="020B0604020202020204" pitchFamily="34" charset="0"/>
            </a:endParaRPr>
          </a:p>
          <a:p>
            <a:r>
              <a:rPr lang="en-US" b="0" i="0" dirty="0">
                <a:effectLst/>
                <a:latin typeface="Arial" panose="020B0604020202020204" pitchFamily="34" charset="0"/>
              </a:rPr>
              <a:t>Terbium (Tb) is in the f8 block which makes it a rare earth element (REE). The 4 f electrons are</a:t>
            </a:r>
            <a:br>
              <a:rPr lang="en-US" dirty="0"/>
            </a:br>
            <a:r>
              <a:rPr lang="en-US" b="0" i="0" dirty="0">
                <a:effectLst/>
                <a:latin typeface="Arial" panose="020B0604020202020204" pitchFamily="34" charset="0"/>
              </a:rPr>
              <a:t>localized on each atom and are therefore not shared amongst the other atoms. Tb has a very high</a:t>
            </a:r>
            <a:br>
              <a:rPr lang="en-US" dirty="0"/>
            </a:br>
            <a:r>
              <a:rPr lang="en-US" b="0" i="0" dirty="0">
                <a:effectLst/>
                <a:latin typeface="Arial" panose="020B0604020202020204" pitchFamily="34" charset="0"/>
              </a:rPr>
              <a:t>anisotropy which means it has a preferred direction of magnetization, and a high magnetic moment</a:t>
            </a:r>
            <a:br>
              <a:rPr lang="en-US" dirty="0"/>
            </a:br>
            <a:r>
              <a:rPr lang="en-US" b="0" i="0" dirty="0">
                <a:effectLst/>
                <a:latin typeface="Arial" panose="020B0604020202020204" pitchFamily="34" charset="0"/>
              </a:rPr>
              <a:t>around 9.5 </a:t>
            </a:r>
            <a:r>
              <a:rPr lang="en-US" b="0" i="0" dirty="0" err="1">
                <a:effectLst/>
                <a:latin typeface="Arial" panose="020B0604020202020204" pitchFamily="34" charset="0"/>
              </a:rPr>
              <a:t>μB</a:t>
            </a:r>
            <a:r>
              <a:rPr lang="en-US" b="0" i="0" dirty="0">
                <a:effectLst/>
                <a:latin typeface="Arial" panose="020B0604020202020204" pitchFamily="34" charset="0"/>
              </a:rPr>
              <a:t> [15]. However, its Curie temperature is under room temperature (237 K) [10]. Which means that the exchange interaction </a:t>
            </a:r>
            <a:br>
              <a:rPr lang="en-US" dirty="0"/>
            </a:br>
            <a:endParaRPr lang="en-US" dirty="0"/>
          </a:p>
          <a:p>
            <a:r>
              <a:rPr lang="en-US" b="0" i="0" dirty="0">
                <a:effectLst/>
                <a:latin typeface="Arial" panose="020B0604020202020204" pitchFamily="34" charset="0"/>
              </a:rPr>
              <a:t>When mixing Co and Tb which are a TM and a REE, respectively, interesting magnetic proper-</a:t>
            </a:r>
            <a:br>
              <a:rPr lang="en-US" dirty="0"/>
            </a:br>
            <a:r>
              <a:rPr lang="en-US" b="0" i="0" dirty="0">
                <a:effectLst/>
                <a:latin typeface="Arial" panose="020B0604020202020204" pitchFamily="34" charset="0"/>
              </a:rPr>
              <a:t>ties arise. This alloy allows to couple Curie temperature above room temperature as well as a high</a:t>
            </a:r>
            <a:br>
              <a:rPr lang="en-US" dirty="0"/>
            </a:br>
            <a:r>
              <a:rPr lang="en-US" b="0" i="0" dirty="0">
                <a:effectLst/>
                <a:latin typeface="Arial" panose="020B0604020202020204" pitchFamily="34" charset="0"/>
              </a:rPr>
              <a:t>magnetic moment, making it very interesting for devices. Furthermore, their mixing upon sputtering</a:t>
            </a:r>
            <a:br>
              <a:rPr lang="en-US" dirty="0"/>
            </a:br>
            <a:r>
              <a:rPr lang="en-US" b="0" i="0" dirty="0">
                <a:effectLst/>
                <a:latin typeface="Arial" panose="020B0604020202020204" pitchFamily="34" charset="0"/>
              </a:rPr>
              <a:t>condition creates a strong out of plane anisotropy partially due to the high anisotropy of Tb. Depending</a:t>
            </a:r>
            <a:br>
              <a:rPr lang="en-US" dirty="0"/>
            </a:br>
            <a:r>
              <a:rPr lang="en-US" b="0" i="0" dirty="0">
                <a:effectLst/>
                <a:latin typeface="Arial" panose="020B0604020202020204" pitchFamily="34" charset="0"/>
              </a:rPr>
              <a:t>on the composition of Co and Tb in CoTb alloy, the magnetic properties will be different [16].</a:t>
            </a:r>
            <a:endParaRPr lang="en-US" dirty="0"/>
          </a:p>
        </p:txBody>
      </p:sp>
      <p:sp>
        <p:nvSpPr>
          <p:cNvPr id="4" name="Slide Number Placeholder 3"/>
          <p:cNvSpPr>
            <a:spLocks noGrp="1"/>
          </p:cNvSpPr>
          <p:nvPr>
            <p:ph type="sldNum" sz="quarter" idx="5"/>
          </p:nvPr>
        </p:nvSpPr>
        <p:spPr/>
        <p:txBody>
          <a:bodyPr/>
          <a:lstStyle/>
          <a:p>
            <a:fld id="{86A7545C-2A8E-4942-9777-8961341CC53D}" type="slidenum">
              <a:rPr lang="en-DK" smtClean="0"/>
              <a:t>19</a:t>
            </a:fld>
            <a:endParaRPr lang="en-DK"/>
          </a:p>
        </p:txBody>
      </p:sp>
    </p:spTree>
    <p:extLst>
      <p:ext uri="{BB962C8B-B14F-4D97-AF65-F5344CB8AC3E}">
        <p14:creationId xmlns:p14="http://schemas.microsoft.com/office/powerpoint/2010/main" val="3080155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The aim of this project is to find the sample growth conditions to get CoTb thin films with well defined</a:t>
            </a:r>
            <a:br>
              <a:rPr lang="en-US" dirty="0"/>
            </a:br>
            <a:r>
              <a:rPr lang="en-US" b="0" i="0" dirty="0">
                <a:effectLst/>
                <a:latin typeface="Arial" panose="020B0604020202020204" pitchFamily="34" charset="0"/>
              </a:rPr>
              <a:t>magnetic domains, and eventually perform the type of study that has been done on </a:t>
            </a:r>
            <a:r>
              <a:rPr lang="en-US" b="0" i="0" dirty="0" err="1">
                <a:effectLst/>
                <a:latin typeface="Arial" panose="020B0604020202020204" pitchFamily="34" charset="0"/>
              </a:rPr>
              <a:t>CoPt</a:t>
            </a:r>
            <a:r>
              <a:rPr lang="en-US" b="0" i="0" dirty="0">
                <a:effectLst/>
                <a:latin typeface="Arial" panose="020B0604020202020204" pitchFamily="34" charset="0"/>
              </a:rPr>
              <a:t> [6]. For that</a:t>
            </a:r>
            <a:br>
              <a:rPr lang="en-US" dirty="0"/>
            </a:br>
            <a:r>
              <a:rPr lang="en-US" b="0" i="0" dirty="0">
                <a:effectLst/>
                <a:latin typeface="Arial" panose="020B0604020202020204" pitchFamily="34" charset="0"/>
              </a:rPr>
              <a:t>we will grow samples thanks to DC magnetron sputtering ( next section) and characterize them thanks</a:t>
            </a:r>
            <a:br>
              <a:rPr lang="en-US" dirty="0"/>
            </a:br>
            <a:r>
              <a:rPr lang="en-US" b="0" i="0" dirty="0">
                <a:effectLst/>
                <a:latin typeface="Arial" panose="020B0604020202020204" pitchFamily="34" charset="0"/>
              </a:rPr>
              <a:t>to MOKE, AFM, SEM and EDX, as I will explain in the next paragraph. The results of this project</a:t>
            </a:r>
            <a:br>
              <a:rPr lang="en-US" dirty="0"/>
            </a:br>
            <a:r>
              <a:rPr lang="en-US" b="0" i="0" dirty="0">
                <a:effectLst/>
                <a:latin typeface="Arial" panose="020B0604020202020204" pitchFamily="34" charset="0"/>
              </a:rPr>
              <a:t>will allow Emmanuelle Jal and Marcel Hennes to pursue their current study of ultrafast domain wall</a:t>
            </a:r>
            <a:br>
              <a:rPr lang="en-US" dirty="0"/>
            </a:br>
            <a:r>
              <a:rPr lang="en-US" b="0" i="0" dirty="0">
                <a:effectLst/>
                <a:latin typeface="Arial" panose="020B0604020202020204" pitchFamily="34" charset="0"/>
              </a:rPr>
              <a:t>dynamics [13] thanks to CoTb samples having different magnetic domains (size, orientation, domain</a:t>
            </a:r>
            <a:br>
              <a:rPr lang="en-US" dirty="0"/>
            </a:br>
            <a:r>
              <a:rPr lang="en-US" b="0" i="0" dirty="0">
                <a:effectLst/>
                <a:latin typeface="Arial" panose="020B0604020202020204" pitchFamily="34" charset="0"/>
              </a:rPr>
              <a:t>wall size). The idea of using CoTb is that due to its lower Curie temperature comparing to </a:t>
            </a:r>
            <a:r>
              <a:rPr lang="en-US" b="0" i="0" dirty="0" err="1">
                <a:effectLst/>
                <a:latin typeface="Arial" panose="020B0604020202020204" pitchFamily="34" charset="0"/>
              </a:rPr>
              <a:t>CoPt</a:t>
            </a:r>
            <a:br>
              <a:rPr lang="en-US" dirty="0"/>
            </a:br>
            <a:r>
              <a:rPr lang="en-US" b="0" i="0" dirty="0">
                <a:effectLst/>
                <a:latin typeface="Arial" panose="020B0604020202020204" pitchFamily="34" charset="0"/>
              </a:rPr>
              <a:t>samples, the domain wall dynamics is expected to be much more interesting. </a:t>
            </a:r>
          </a:p>
          <a:p>
            <a:endParaRPr lang="en-US" b="0" i="0" dirty="0">
              <a:effectLst/>
              <a:latin typeface="Arial" panose="020B0604020202020204" pitchFamily="34" charset="0"/>
            </a:endParaRPr>
          </a:p>
          <a:p>
            <a:r>
              <a:rPr lang="en-US" b="0" i="0" dirty="0">
                <a:effectLst/>
                <a:latin typeface="Arial" panose="020B0604020202020204" pitchFamily="34" charset="0"/>
              </a:rPr>
              <a:t>Materials with distinct magnetic properties require a characterization which is sensitive to what kind of</a:t>
            </a:r>
            <a:br>
              <a:rPr lang="en-US" dirty="0"/>
            </a:br>
            <a:r>
              <a:rPr lang="en-US" b="0" i="0" dirty="0">
                <a:effectLst/>
                <a:latin typeface="Arial" panose="020B0604020202020204" pitchFamily="34" charset="0"/>
              </a:rPr>
              <a:t>magnetism is within the material, how the domains are aligned as well as the magnetic anisotropy that</a:t>
            </a:r>
            <a:br>
              <a:rPr lang="en-US" dirty="0"/>
            </a:br>
            <a:r>
              <a:rPr lang="en-US" b="0" i="0" dirty="0">
                <a:effectLst/>
                <a:latin typeface="Arial" panose="020B0604020202020204" pitchFamily="34" charset="0"/>
              </a:rPr>
              <a:t>is how the properties are in different directions (geometries). In this project we will use atomic force</a:t>
            </a:r>
            <a:br>
              <a:rPr lang="en-US" dirty="0"/>
            </a:br>
            <a:r>
              <a:rPr lang="en-US" b="0" i="0" dirty="0">
                <a:effectLst/>
                <a:latin typeface="Arial" panose="020B0604020202020204" pitchFamily="34" charset="0"/>
              </a:rPr>
              <a:t>microscopy (AFM) (MFM) which is a good technique for looking at the domains and magneto-optical</a:t>
            </a:r>
            <a:br>
              <a:rPr lang="en-US" dirty="0"/>
            </a:br>
            <a:r>
              <a:rPr lang="en-US" b="0" i="0" dirty="0">
                <a:effectLst/>
                <a:latin typeface="Arial" panose="020B0604020202020204" pitchFamily="34" charset="0"/>
              </a:rPr>
              <a:t>Kerr effect (MOKE) to determine the magnetic anisotropy. Furthermore, because we are working on</a:t>
            </a:r>
            <a:br>
              <a:rPr lang="en-US" dirty="0"/>
            </a:br>
            <a:r>
              <a:rPr lang="en-US" b="0" i="0" dirty="0">
                <a:effectLst/>
                <a:latin typeface="Arial" panose="020B0604020202020204" pitchFamily="34" charset="0"/>
              </a:rPr>
              <a:t>a sample where the magnetic properties depends strongly on the CoTb alloy composition, we used</a:t>
            </a:r>
            <a:br>
              <a:rPr lang="en-US" dirty="0"/>
            </a:br>
            <a:r>
              <a:rPr lang="en-US" b="0" i="0" dirty="0">
                <a:effectLst/>
                <a:latin typeface="Arial" panose="020B0604020202020204" pitchFamily="34" charset="0"/>
              </a:rPr>
              <a:t>SEM and EDX to retrieve the exact composition of our samples. Below I will describe the principle</a:t>
            </a:r>
            <a:br>
              <a:rPr lang="en-US" dirty="0"/>
            </a:br>
            <a:r>
              <a:rPr lang="en-US" b="0" i="0" dirty="0">
                <a:effectLst/>
                <a:latin typeface="Arial" panose="020B0604020202020204" pitchFamily="34" charset="0"/>
              </a:rPr>
              <a:t>of this technique, while the experimental details will be discussed in the next section 3. </a:t>
            </a:r>
            <a:endParaRPr lang="en-US" dirty="0"/>
          </a:p>
        </p:txBody>
      </p:sp>
      <p:sp>
        <p:nvSpPr>
          <p:cNvPr id="4" name="Slide Number Placeholder 3"/>
          <p:cNvSpPr>
            <a:spLocks noGrp="1"/>
          </p:cNvSpPr>
          <p:nvPr>
            <p:ph type="sldNum" sz="quarter" idx="5"/>
          </p:nvPr>
        </p:nvSpPr>
        <p:spPr/>
        <p:txBody>
          <a:bodyPr/>
          <a:lstStyle/>
          <a:p>
            <a:fld id="{86A7545C-2A8E-4942-9777-8961341CC53D}" type="slidenum">
              <a:rPr lang="en-DK" smtClean="0"/>
              <a:t>22</a:t>
            </a:fld>
            <a:endParaRPr lang="en-DK"/>
          </a:p>
        </p:txBody>
      </p:sp>
    </p:spTree>
    <p:extLst>
      <p:ext uri="{BB962C8B-B14F-4D97-AF65-F5344CB8AC3E}">
        <p14:creationId xmlns:p14="http://schemas.microsoft.com/office/powerpoint/2010/main" val="653611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Magnetron sputtering is a very common technique used for a variety of samples with coatings having</a:t>
            </a:r>
            <a:br>
              <a:rPr lang="en-US" dirty="0"/>
            </a:br>
            <a:r>
              <a:rPr lang="en-US" b="0" i="0" dirty="0">
                <a:effectLst/>
                <a:latin typeface="Arial" panose="020B0604020202020204" pitchFamily="34" charset="0"/>
              </a:rPr>
              <a:t>electrical or magnetic properties [18]. The technique is very versatile as it is easy to deposit many</a:t>
            </a:r>
            <a:br>
              <a:rPr lang="en-US" dirty="0"/>
            </a:br>
            <a:r>
              <a:rPr lang="en-US" b="0" i="0" dirty="0">
                <a:effectLst/>
                <a:latin typeface="Arial" panose="020B0604020202020204" pitchFamily="34" charset="0"/>
              </a:rPr>
              <a:t>different kinds of materials at a range of different rates while still obtaining a homogeneous surface</a:t>
            </a:r>
            <a:br>
              <a:rPr lang="en-US" dirty="0"/>
            </a:br>
            <a:r>
              <a:rPr lang="en-US" b="0" i="0" dirty="0">
                <a:effectLst/>
                <a:latin typeface="Arial" panose="020B0604020202020204" pitchFamily="34" charset="0"/>
              </a:rPr>
              <a:t>throughout the sample. There is further a low occurrence of unwanted events and chemical reactions</a:t>
            </a:r>
            <a:br>
              <a:rPr lang="en-US" dirty="0"/>
            </a:br>
            <a:r>
              <a:rPr lang="en-US" b="0" i="0" dirty="0">
                <a:effectLst/>
                <a:latin typeface="Arial" panose="020B0604020202020204" pitchFamily="34" charset="0"/>
              </a:rPr>
              <a:t>as the process is carried out using noble non-reacting gasses. The technique allows for thicknesses</a:t>
            </a:r>
            <a:br>
              <a:rPr lang="en-US" dirty="0"/>
            </a:br>
            <a:r>
              <a:rPr lang="en-US" b="0" i="0" dirty="0">
                <a:effectLst/>
                <a:latin typeface="Arial" panose="020B0604020202020204" pitchFamily="34" charset="0"/>
              </a:rPr>
              <a:t>down to a few nanometer which is of huge importance in thin films as a small change in size can have</a:t>
            </a:r>
            <a:br>
              <a:rPr lang="en-US" dirty="0"/>
            </a:br>
            <a:r>
              <a:rPr lang="en-US" b="0" i="0" dirty="0">
                <a:effectLst/>
                <a:latin typeface="Arial" panose="020B0604020202020204" pitchFamily="34" charset="0"/>
              </a:rPr>
              <a:t>a great impact on the magnetic properties. The magnetron consists of a vacuum chamber filled with</a:t>
            </a:r>
            <a:br>
              <a:rPr lang="en-US" dirty="0"/>
            </a:br>
            <a:r>
              <a:rPr lang="en-US" b="0" i="0" dirty="0">
                <a:effectLst/>
                <a:latin typeface="Arial" panose="020B0604020202020204" pitchFamily="34" charset="0"/>
              </a:rPr>
              <a:t>an inert gas. Inside the chamber there are different targets, each connected to a high power supply. A</a:t>
            </a:r>
            <a:br>
              <a:rPr lang="en-US" dirty="0"/>
            </a:br>
            <a:r>
              <a:rPr lang="en-US" b="0" i="0" dirty="0">
                <a:effectLst/>
                <a:latin typeface="Arial" panose="020B0604020202020204" pitchFamily="34" charset="0"/>
              </a:rPr>
              <a:t>negative voltage is applied to create a plasma thanks to the ionization of the inert gas surrounding. Those ions will hit the target and remove target atoms that will sputter upwards onto the</a:t>
            </a:r>
            <a:br>
              <a:rPr lang="en-US" dirty="0"/>
            </a:br>
            <a:r>
              <a:rPr lang="en-US" b="0" i="0" dirty="0">
                <a:effectLst/>
                <a:latin typeface="Arial" panose="020B0604020202020204" pitchFamily="34" charset="0"/>
              </a:rPr>
              <a:t>sample as seen in fig. 4 A)</a:t>
            </a:r>
            <a:endParaRPr lang="en-US" dirty="0"/>
          </a:p>
        </p:txBody>
      </p:sp>
      <p:sp>
        <p:nvSpPr>
          <p:cNvPr id="4" name="Slide Number Placeholder 3"/>
          <p:cNvSpPr>
            <a:spLocks noGrp="1"/>
          </p:cNvSpPr>
          <p:nvPr>
            <p:ph type="sldNum" sz="quarter" idx="5"/>
          </p:nvPr>
        </p:nvSpPr>
        <p:spPr/>
        <p:txBody>
          <a:bodyPr/>
          <a:lstStyle/>
          <a:p>
            <a:fld id="{86A7545C-2A8E-4942-9777-8961341CC53D}" type="slidenum">
              <a:rPr lang="en-DK" smtClean="0"/>
              <a:t>23</a:t>
            </a:fld>
            <a:endParaRPr lang="en-DK"/>
          </a:p>
        </p:txBody>
      </p:sp>
    </p:spTree>
    <p:extLst>
      <p:ext uri="{BB962C8B-B14F-4D97-AF65-F5344CB8AC3E}">
        <p14:creationId xmlns:p14="http://schemas.microsoft.com/office/powerpoint/2010/main" val="303861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D6879"/>
                </a:solidFill>
                <a:effectLst/>
                <a:latin typeface="Arial" panose="020B0604020202020204" pitchFamily="34" charset="0"/>
              </a:rPr>
              <a:t>The magneto-optical Kerr effect (MOKE) is one out of many techniques used for studying spin-related</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phenomena. It is commonly used when investigating magnetic thin films or surfaces as it can give in-</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formation about the orientation, uniformity and strength of the magnetization down to the mono-layer</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resolution [17], [19]. The technique is based on the fact that when an electromagnetic waves like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light interacts with a magnetic surface, the polarization and intensity is changed [20]. In MOKE the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polarization rotation of the reflected light beam is directly proportional to the magnetization, </a:t>
            </a:r>
            <a:r>
              <a:rPr lang="en-US" b="0" i="0" dirty="0">
                <a:solidFill>
                  <a:srgbClr val="5D6879"/>
                </a:solidFill>
                <a:effectLst/>
                <a:latin typeface="Courier New" panose="02070309020205020404" pitchFamily="49" charset="0"/>
              </a:rPr>
              <a:t>⃗ </a:t>
            </a:r>
            <a:r>
              <a:rPr lang="en-US" b="0" i="0" dirty="0">
                <a:solidFill>
                  <a:srgbClr val="5D6879"/>
                </a:solidFill>
                <a:effectLst/>
                <a:latin typeface="Arial" panose="020B0604020202020204" pitchFamily="34" charset="0"/>
              </a:rPr>
              <a:t>M, of</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the material [17]. In order to keep track of the change in polarization, one defines the scattering plane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also called the plane of incidence as the plane containing both the incident and the reflected light</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beam. There are 3 possible MOKE geometries which depend on the direction of the magnetization</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vector with respect to both the sample plane and the scattering plane: longitudinal Kerr effect,</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transverse Kerr effect, and polar Kerr effect. In the longitudinal Kerr geometry, the magnetization</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is laying in the sample plane and parallel to the scattering plane. In the polar configuration, the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magnetization is perpendicular to the sample plane and parallel to the scattering plane. Lastly, the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transverse Kerr effect describes a magnetization which is in the plane of the sample and perpendicular</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to the scattering plane [17].</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The general setup for measuring MOKE consists of a laser source with wavelength in the </a:t>
            </a:r>
            <a:r>
              <a:rPr lang="en-US" b="0" i="0" dirty="0" err="1">
                <a:solidFill>
                  <a:srgbClr val="5D6879"/>
                </a:solidFill>
                <a:effectLst/>
                <a:latin typeface="Arial" panose="020B0604020202020204" pitchFamily="34" charset="0"/>
              </a:rPr>
              <a:t>visi</a:t>
            </a:r>
            <a:r>
              <a:rPr lang="en-US" b="0" i="0" dirty="0">
                <a:solidFill>
                  <a:srgbClr val="5D6879"/>
                </a:solidFill>
                <a:effectLst/>
                <a:latin typeface="Arial" panose="020B0604020202020204" pitchFamily="34" charset="0"/>
              </a:rPr>
              <a:t>-</a:t>
            </a:r>
            <a:br>
              <a:rPr lang="en-US" b="0" i="0" dirty="0">
                <a:solidFill>
                  <a:srgbClr val="5D6879"/>
                </a:solidFill>
                <a:effectLst/>
                <a:latin typeface="Lato" panose="020F0502020204030203" pitchFamily="34" charset="0"/>
              </a:rPr>
            </a:br>
            <a:r>
              <a:rPr lang="en-US" b="0" i="0" dirty="0" err="1">
                <a:solidFill>
                  <a:srgbClr val="5D6879"/>
                </a:solidFill>
                <a:effectLst/>
                <a:latin typeface="Arial" panose="020B0604020202020204" pitchFamily="34" charset="0"/>
              </a:rPr>
              <a:t>ble</a:t>
            </a:r>
            <a:r>
              <a:rPr lang="en-US" b="0" i="0" dirty="0">
                <a:solidFill>
                  <a:srgbClr val="5D6879"/>
                </a:solidFill>
                <a:effectLst/>
                <a:latin typeface="Arial" panose="020B0604020202020204" pitchFamily="34" charset="0"/>
              </a:rPr>
              <a:t> to infrared (IR) range which passes through a polarizer which allows you to select a specific</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polarization and thereby get a known and completely linear polarized beam in either the s or p</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direction. s and p are the abbreviations for </a:t>
            </a:r>
            <a:r>
              <a:rPr lang="en-US" b="0" i="0" dirty="0" err="1">
                <a:solidFill>
                  <a:srgbClr val="5D6879"/>
                </a:solidFill>
                <a:effectLst/>
                <a:latin typeface="Arial" panose="020B0604020202020204" pitchFamily="34" charset="0"/>
              </a:rPr>
              <a:t>senkrecht</a:t>
            </a:r>
            <a:r>
              <a:rPr lang="en-US" b="0" i="0" dirty="0">
                <a:solidFill>
                  <a:srgbClr val="5D6879"/>
                </a:solidFill>
                <a:effectLst/>
                <a:latin typeface="Arial" panose="020B0604020202020204" pitchFamily="34" charset="0"/>
              </a:rPr>
              <a:t> and parallel and refers to the direction of the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polarization. s polarized light has an electric field lying perpendicular to the scattering plane and p</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polarized light has an electric field parallel to </a:t>
            </a:r>
            <a:r>
              <a:rPr lang="en-US" b="0" i="0" dirty="0" err="1">
                <a:solidFill>
                  <a:srgbClr val="5D6879"/>
                </a:solidFill>
                <a:effectLst/>
                <a:latin typeface="Arial" panose="020B0604020202020204" pitchFamily="34" charset="0"/>
              </a:rPr>
              <a:t>to</a:t>
            </a:r>
            <a:r>
              <a:rPr lang="en-US" b="0" i="0" dirty="0">
                <a:solidFill>
                  <a:srgbClr val="5D6879"/>
                </a:solidFill>
                <a:effectLst/>
                <a:latin typeface="Arial" panose="020B0604020202020204" pitchFamily="34" charset="0"/>
              </a:rPr>
              <a:t> the scattering plane making it orthogonal to s [17].</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We assume that a s- polarization is chosen. When the beam is reflected from a metallic and magnetic</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surface, the polarization can change in 2 ways. The first is the gain of a small p-component which</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leads to a rotation, θ, from its initial polarization. Second, there is a change in the phase between the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s-polarization and p-polarization which leads to an elliptical reflected light </a:t>
            </a:r>
            <a:r>
              <a:rPr lang="en-US" b="0" i="0" dirty="0" err="1">
                <a:solidFill>
                  <a:srgbClr val="5D6879"/>
                </a:solidFill>
                <a:effectLst/>
                <a:latin typeface="Arial" panose="020B0604020202020204" pitchFamily="34" charset="0"/>
              </a:rPr>
              <a:t>whith</a:t>
            </a:r>
            <a:r>
              <a:rPr lang="en-US" b="0" i="0" dirty="0">
                <a:solidFill>
                  <a:srgbClr val="5D6879"/>
                </a:solidFill>
                <a:effectLst/>
                <a:latin typeface="Arial" panose="020B0604020202020204" pitchFamily="34" charset="0"/>
              </a:rPr>
              <a:t> an ellipticity of, ε</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[17]. The change in Kerr ellipticity and Kerr rotation are very small quantities and therefore, one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needs instruments which can measure them with high sensitivity and that we will describe in the next</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section.</a:t>
            </a:r>
            <a:endParaRPr lang="en-US" b="0" i="0" dirty="0">
              <a:solidFill>
                <a:srgbClr val="5D6879"/>
              </a:solidFill>
              <a:effectLst/>
              <a:latin typeface="Lato" panose="020F0502020204030203" pitchFamily="34" charset="0"/>
            </a:endParaRPr>
          </a:p>
          <a:p>
            <a:br>
              <a:rPr lang="en-US" b="0" i="0" dirty="0">
                <a:solidFill>
                  <a:srgbClr val="5D6879"/>
                </a:solidFill>
                <a:effectLst/>
                <a:latin typeface="Lato" panose="020F0502020204030203" pitchFamily="34" charset="0"/>
              </a:rPr>
            </a:br>
            <a:endParaRPr lang="en-US" dirty="0"/>
          </a:p>
        </p:txBody>
      </p:sp>
      <p:sp>
        <p:nvSpPr>
          <p:cNvPr id="4" name="Slide Number Placeholder 3"/>
          <p:cNvSpPr>
            <a:spLocks noGrp="1"/>
          </p:cNvSpPr>
          <p:nvPr>
            <p:ph type="sldNum" sz="quarter" idx="5"/>
          </p:nvPr>
        </p:nvSpPr>
        <p:spPr/>
        <p:txBody>
          <a:bodyPr/>
          <a:lstStyle/>
          <a:p>
            <a:fld id="{86A7545C-2A8E-4942-9777-8961341CC53D}" type="slidenum">
              <a:rPr lang="en-DK" smtClean="0"/>
              <a:t>24</a:t>
            </a:fld>
            <a:endParaRPr lang="en-DK"/>
          </a:p>
        </p:txBody>
      </p:sp>
    </p:spTree>
    <p:extLst>
      <p:ext uri="{BB962C8B-B14F-4D97-AF65-F5344CB8AC3E}">
        <p14:creationId xmlns:p14="http://schemas.microsoft.com/office/powerpoint/2010/main" val="169401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NimbusRomNo9L-Regu"/>
              </a:rPr>
              <a:t>What are thin films and what are they used for? </a:t>
            </a:r>
          </a:p>
          <a:p>
            <a:pPr algn="l"/>
            <a:r>
              <a:rPr lang="en-US" sz="1800" b="0" i="0" u="none" strike="noStrike" baseline="0" dirty="0">
                <a:latin typeface="NimbusRomNo9L-Regu"/>
              </a:rPr>
              <a:t>Magnetic thin films consisting of metallic alloys are of particular interest for data recording </a:t>
            </a:r>
            <a:r>
              <a:rPr lang="fr-FR" sz="1800" b="0" i="0" u="none" strike="noStrike" baseline="0" dirty="0">
                <a:latin typeface="NimbusRomNo9L-Regu"/>
              </a:rPr>
              <a:t>and </a:t>
            </a:r>
            <a:r>
              <a:rPr lang="fr-FR" sz="1800" b="0" i="0" u="none" strike="noStrike" baseline="0" dirty="0" err="1">
                <a:latin typeface="NimbusRomNo9L-Regu"/>
              </a:rPr>
              <a:t>spintronic</a:t>
            </a:r>
            <a:r>
              <a:rPr lang="fr-FR" sz="1800" b="0" i="0" u="none" strike="noStrike" baseline="0" dirty="0">
                <a:latin typeface="NimbusRomNo9L-Regu"/>
              </a:rPr>
              <a:t> applications. </a:t>
            </a:r>
          </a:p>
          <a:p>
            <a:pPr algn="l"/>
            <a:endParaRPr lang="en-US" dirty="0"/>
          </a:p>
          <a:p>
            <a:pPr algn="l"/>
            <a:r>
              <a:rPr lang="en-US" b="1" dirty="0"/>
              <a:t>More specific what properties do they have and what materials are used? </a:t>
            </a:r>
          </a:p>
          <a:p>
            <a:pPr algn="l"/>
            <a:r>
              <a:rPr lang="en-US" dirty="0" err="1"/>
              <a:t>CoPt</a:t>
            </a:r>
            <a:r>
              <a:rPr lang="en-US" dirty="0"/>
              <a:t> is highly used f</a:t>
            </a:r>
            <a:r>
              <a:rPr lang="fr-FR" sz="1800" b="0" i="0" u="none" strike="noStrike" baseline="0" dirty="0">
                <a:latin typeface="NimbusRomNo9L-Regu"/>
              </a:rPr>
              <a:t>or </a:t>
            </a:r>
            <a:r>
              <a:rPr lang="fr-FR" sz="1800" b="0" i="0" u="none" strike="noStrike" baseline="0" dirty="0" err="1">
                <a:latin typeface="NimbusRomNo9L-Regu"/>
              </a:rPr>
              <a:t>many</a:t>
            </a:r>
            <a:r>
              <a:rPr lang="fr-FR" sz="1800" b="0" i="0" u="none" strike="noStrike" baseline="0" dirty="0">
                <a:latin typeface="NimbusRomNo9L-Regu"/>
              </a:rPr>
              <a:t> </a:t>
            </a:r>
            <a:r>
              <a:rPr lang="fr-FR" sz="1800" b="0" i="0" u="none" strike="noStrike" baseline="0" dirty="0" err="1">
                <a:latin typeface="NimbusRomNo9L-Regu"/>
              </a:rPr>
              <a:t>technological</a:t>
            </a:r>
            <a:r>
              <a:rPr lang="fr-FR" sz="1800" b="0" i="0" u="none" strike="noStrike" baseline="0" dirty="0">
                <a:latin typeface="NimbusRomNo9L-Regu"/>
              </a:rPr>
              <a:t> applications </a:t>
            </a:r>
            <a:r>
              <a:rPr lang="fr-FR" sz="1800" b="0" i="0" u="none" strike="noStrike" baseline="0" dirty="0" err="1">
                <a:latin typeface="NimbusRomNo9L-Regu"/>
              </a:rPr>
              <a:t>such</a:t>
            </a:r>
            <a:r>
              <a:rPr lang="fr-FR" sz="1800" b="0" i="0" u="none" strike="noStrike" baseline="0" dirty="0">
                <a:latin typeface="NimbusRomNo9L-Regu"/>
              </a:rPr>
              <a:t> as ??? </a:t>
            </a:r>
            <a:r>
              <a:rPr lang="en-US" sz="1800" b="0" i="0" u="none" strike="noStrike" baseline="0" dirty="0">
                <a:latin typeface="NimbusRomNo9L-Regu"/>
              </a:rPr>
              <a:t>This is because it has distinct repeating magnetic domains with a size of several hundreds of nanometers</a:t>
            </a:r>
          </a:p>
          <a:p>
            <a:pPr algn="l"/>
            <a:r>
              <a:rPr lang="en-US" sz="1800" b="0" i="0" u="none" strike="noStrike" baseline="0" dirty="0">
                <a:latin typeface="NimbusRomNo9L-Regu"/>
              </a:rPr>
              <a:t>which are showing maze- or stripe domains depending on how it has been demagnetized. This is partly because </a:t>
            </a:r>
            <a:r>
              <a:rPr lang="en-US" sz="1800" b="0" i="0" u="none" strike="noStrike" baseline="0" dirty="0" err="1">
                <a:latin typeface="NimbusRomNo9L-Regu"/>
              </a:rPr>
              <a:t>CoPt</a:t>
            </a:r>
            <a:r>
              <a:rPr lang="en-US" sz="1800" b="0" i="0" u="none" strike="noStrike" baseline="0" dirty="0">
                <a:latin typeface="NimbusRomNo9L-Regu"/>
              </a:rPr>
              <a:t> has a strong anisotropy and therefore a difference between the in plane and out</a:t>
            </a:r>
          </a:p>
          <a:p>
            <a:pPr algn="l"/>
            <a:r>
              <a:rPr lang="fr-FR" sz="1800" b="0" i="0" u="none" strike="noStrike" baseline="0" dirty="0">
                <a:latin typeface="NimbusRomNo9L-Regu"/>
              </a:rPr>
              <a:t>of plane </a:t>
            </a:r>
            <a:r>
              <a:rPr lang="fr-FR" sz="1800" b="0" i="0" u="none" strike="noStrike" baseline="0" dirty="0" err="1">
                <a:latin typeface="NimbusRomNo9L-Regu"/>
              </a:rPr>
              <a:t>magnetization</a:t>
            </a:r>
            <a:r>
              <a:rPr lang="fr-FR" sz="1800" b="0" i="0" u="none" strike="noStrike" baseline="0" dirty="0">
                <a:latin typeface="NimbusRomNo9L-Regu"/>
              </a:rPr>
              <a:t>.</a:t>
            </a:r>
          </a:p>
          <a:p>
            <a:pPr algn="l"/>
            <a:endParaRPr lang="fr-FR" sz="1800" b="0" i="0" u="none" strike="noStrike" baseline="0" dirty="0">
              <a:latin typeface="NimbusRomNo9L-Regu"/>
            </a:endParaRPr>
          </a:p>
          <a:p>
            <a:pPr algn="l"/>
            <a:r>
              <a:rPr lang="fr-FR" sz="1800" b="1" i="0" u="none" strike="noStrike" baseline="0" dirty="0" err="1">
                <a:latin typeface="NimbusRomNo9L-Regu"/>
              </a:rPr>
              <a:t>What</a:t>
            </a:r>
            <a:r>
              <a:rPr lang="fr-FR" sz="1800" b="1" i="0" u="none" strike="noStrike" baseline="0" dirty="0">
                <a:latin typeface="NimbusRomNo9L-Regu"/>
              </a:rPr>
              <a:t> more </a:t>
            </a:r>
            <a:r>
              <a:rPr lang="fr-FR" sz="1800" b="1" i="0" u="none" strike="noStrike" baseline="0" dirty="0" err="1">
                <a:latin typeface="NimbusRomNo9L-Regu"/>
              </a:rPr>
              <a:t>within</a:t>
            </a:r>
            <a:r>
              <a:rPr lang="fr-FR" sz="1800" b="1" i="0" u="none" strike="noStrike" baseline="0" dirty="0">
                <a:latin typeface="NimbusRomNo9L-Regu"/>
              </a:rPr>
              <a:t> the </a:t>
            </a:r>
            <a:r>
              <a:rPr lang="fr-FR" sz="1800" b="1" i="0" u="none" strike="noStrike" baseline="0" dirty="0" err="1">
                <a:latin typeface="NimbusRomNo9L-Regu"/>
              </a:rPr>
              <a:t>field</a:t>
            </a:r>
            <a:r>
              <a:rPr lang="fr-FR" sz="1800" b="1" i="0" u="none" strike="noStrike" baseline="0" dirty="0">
                <a:latin typeface="NimbusRomNo9L-Regu"/>
              </a:rPr>
              <a:t> are not </a:t>
            </a:r>
            <a:r>
              <a:rPr lang="fr-FR" sz="1800" b="1" i="0" u="none" strike="noStrike" baseline="0" dirty="0" err="1">
                <a:latin typeface="NimbusRomNo9L-Regu"/>
              </a:rPr>
              <a:t>known</a:t>
            </a:r>
            <a:r>
              <a:rPr lang="fr-FR" sz="1800" b="1" i="0" u="none" strike="noStrike" baseline="0" dirty="0">
                <a:latin typeface="NimbusRomNo9L-Regu"/>
              </a:rPr>
              <a:t>? </a:t>
            </a:r>
          </a:p>
          <a:p>
            <a:pPr algn="l"/>
            <a:r>
              <a:rPr lang="en-US" sz="1800" b="0" i="0" u="none" strike="noStrike" baseline="0" dirty="0">
                <a:latin typeface="NimbusRomNo9L-Regu"/>
              </a:rPr>
              <a:t>Due to the lower Curie temperature of CoTb, one wants to obtain the same properties using this alloy for thin films. Further, the domain wall dynamics is expected to be much</a:t>
            </a:r>
          </a:p>
          <a:p>
            <a:pPr algn="l"/>
            <a:r>
              <a:rPr lang="en-US" sz="1800" b="0" i="0" u="none" strike="noStrike" baseline="0" dirty="0">
                <a:latin typeface="NimbusRomNo9L-Regu"/>
              </a:rPr>
              <a:t>more interesting than for </a:t>
            </a:r>
            <a:r>
              <a:rPr lang="en-US" sz="1800" b="0" i="0" u="none" strike="noStrike" baseline="0" dirty="0" err="1">
                <a:latin typeface="NimbusRomNo9L-Regu"/>
              </a:rPr>
              <a:t>CoPt.</a:t>
            </a:r>
            <a:r>
              <a:rPr lang="en-US" sz="1800" b="0" i="0" u="none" strike="noStrike" baseline="0" dirty="0">
                <a:latin typeface="NimbusRomNo9L-Regu"/>
              </a:rPr>
              <a:t> However, not enough research has been performed on CoTb thin films in order to state the optimal configuration for repeatable synthesize.</a:t>
            </a:r>
            <a:endParaRPr lang="fr-FR" sz="1800" b="0" i="0" u="none" strike="noStrike" baseline="0" dirty="0">
              <a:latin typeface="NimbusRomNo9L-Regu"/>
            </a:endParaRPr>
          </a:p>
          <a:p>
            <a:pPr algn="l"/>
            <a:endParaRPr lang="fr-FR" sz="1800" b="0" i="0" u="none" strike="noStrike" baseline="0" dirty="0">
              <a:latin typeface="NimbusRomNo9L-Regu"/>
            </a:endParaRPr>
          </a:p>
          <a:p>
            <a:pPr algn="l"/>
            <a:r>
              <a:rPr lang="fr-FR" sz="1800" b="0" i="0" u="none" strike="noStrike" baseline="0" dirty="0">
                <a:latin typeface="NimbusRomNo9L-Regu"/>
              </a:rPr>
              <a:t>But for in </a:t>
            </a:r>
            <a:r>
              <a:rPr lang="fr-FR" sz="1800" b="0" i="0" u="none" strike="noStrike" baseline="0" dirty="0" err="1">
                <a:latin typeface="NimbusRomNo9L-Regu"/>
              </a:rPr>
              <a:t>order</a:t>
            </a:r>
            <a:r>
              <a:rPr lang="fr-FR" sz="1800" b="0" i="0" u="none" strike="noStrike" baseline="0" dirty="0">
                <a:latin typeface="NimbusRomNo9L-Regu"/>
              </a:rPr>
              <a:t> to use </a:t>
            </a:r>
            <a:r>
              <a:rPr lang="fr-FR" sz="1800" b="0" i="0" u="none" strike="noStrike" baseline="0" dirty="0" err="1">
                <a:latin typeface="NimbusRomNo9L-Regu"/>
              </a:rPr>
              <a:t>it</a:t>
            </a:r>
            <a:r>
              <a:rPr lang="fr-FR" sz="1800" b="0" i="0" u="none" strike="noStrike" baseline="0" dirty="0">
                <a:latin typeface="NimbusRomNo9L-Regu"/>
              </a:rPr>
              <a:t> </a:t>
            </a:r>
            <a:r>
              <a:rPr lang="fr-FR" sz="1800" b="0" i="0" u="none" strike="noStrike" baseline="0" dirty="0" err="1">
                <a:latin typeface="NimbusRomNo9L-Regu"/>
              </a:rPr>
              <a:t>within</a:t>
            </a:r>
            <a:r>
              <a:rPr lang="fr-FR" sz="1800" b="0" i="0" u="none" strike="noStrike" baseline="0" dirty="0">
                <a:latin typeface="NimbusRomNo9L-Regu"/>
              </a:rPr>
              <a:t> </a:t>
            </a:r>
            <a:r>
              <a:rPr lang="en-US" sz="1800" b="0" i="0" u="none" strike="noStrike" baseline="0" dirty="0">
                <a:latin typeface="NimbusRomNo9L-Regu"/>
              </a:rPr>
              <a:t>many technological applications we need to get a complete understanding of the relationship between growth parameters, final structure and magnetic properties is required to achieve the desired functionality.</a:t>
            </a:r>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2</a:t>
            </a:fld>
            <a:endParaRPr lang="en-DK"/>
          </a:p>
        </p:txBody>
      </p:sp>
    </p:spTree>
    <p:extLst>
      <p:ext uri="{BB962C8B-B14F-4D97-AF65-F5344CB8AC3E}">
        <p14:creationId xmlns:p14="http://schemas.microsoft.com/office/powerpoint/2010/main" val="4250518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The atomic force microscopy (AFM) technique is very versatile as it allows one to study the surface</a:t>
            </a:r>
            <a:br>
              <a:rPr lang="en-US" dirty="0"/>
            </a:br>
            <a:r>
              <a:rPr lang="en-US" b="0" i="0" dirty="0">
                <a:effectLst/>
                <a:latin typeface="Arial" panose="020B0604020202020204" pitchFamily="34" charset="0"/>
              </a:rPr>
              <a:t>of many different types of materials with a high spatial resolution [21]. The AFM technique uses the</a:t>
            </a:r>
            <a:br>
              <a:rPr lang="en-US" dirty="0"/>
            </a:br>
            <a:r>
              <a:rPr lang="en-US" b="0" i="0" dirty="0">
                <a:effectLst/>
                <a:latin typeface="Arial" panose="020B0604020202020204" pitchFamily="34" charset="0"/>
              </a:rPr>
              <a:t>interaction of a small probe with the surface of interest to produce 2D maps of the topography. The</a:t>
            </a:r>
            <a:br>
              <a:rPr lang="en-US" dirty="0"/>
            </a:br>
            <a:r>
              <a:rPr lang="en-US" b="0" i="0" dirty="0">
                <a:effectLst/>
                <a:latin typeface="Arial" panose="020B0604020202020204" pitchFamily="34" charset="0"/>
              </a:rPr>
              <a:t>general AFM setup consists of a flexible cantilever with a nm-sized tip at its end. When the tip is</a:t>
            </a:r>
            <a:br>
              <a:rPr lang="en-US" dirty="0"/>
            </a:br>
            <a:r>
              <a:rPr lang="en-US" b="0" i="0" dirty="0">
                <a:effectLst/>
                <a:latin typeface="Arial" panose="020B0604020202020204" pitchFamily="34" charset="0"/>
              </a:rPr>
              <a:t>close to a surface, interactions will attract or repel the tip which will result in bending the cantilever.</a:t>
            </a:r>
            <a:br>
              <a:rPr lang="en-US" dirty="0"/>
            </a:br>
            <a:r>
              <a:rPr lang="en-US" b="0" i="0" dirty="0">
                <a:effectLst/>
                <a:latin typeface="Arial" panose="020B0604020202020204" pitchFamily="34" charset="0"/>
              </a:rPr>
              <a:t>A laser is reflected on this cantilever and the angle of reflection is measured by a quadrant photodiode</a:t>
            </a:r>
            <a:br>
              <a:rPr lang="en-US" dirty="0"/>
            </a:br>
            <a:r>
              <a:rPr lang="en-US" b="0" i="0" dirty="0">
                <a:effectLst/>
                <a:latin typeface="Arial" panose="020B0604020202020204" pitchFamily="34" charset="0"/>
              </a:rPr>
              <a:t>detector which provides a simple way to monitor the tip - surface interactions. One of the reasons</a:t>
            </a:r>
            <a:br>
              <a:rPr lang="en-US" dirty="0"/>
            </a:br>
            <a:r>
              <a:rPr lang="en-US" b="0" i="0" dirty="0">
                <a:effectLst/>
                <a:latin typeface="Arial" panose="020B0604020202020204" pitchFamily="34" charset="0"/>
              </a:rPr>
              <a:t>for the versatility is the many modes of the AFM. The typical modes for the general AFM setup</a:t>
            </a:r>
            <a:br>
              <a:rPr lang="en-US" dirty="0"/>
            </a:br>
            <a:r>
              <a:rPr lang="en-US" b="0" i="0" dirty="0">
                <a:effectLst/>
                <a:latin typeface="Arial" panose="020B0604020202020204" pitchFamily="34" charset="0"/>
              </a:rPr>
              <a:t>are the contact mode and tapping mode. In the contact mode, the tip is in constant contact with the</a:t>
            </a:r>
            <a:br>
              <a:rPr lang="en-US" dirty="0"/>
            </a:br>
            <a:r>
              <a:rPr lang="en-US" b="0" i="0" dirty="0">
                <a:effectLst/>
                <a:latin typeface="Arial" panose="020B0604020202020204" pitchFamily="34" charset="0"/>
              </a:rPr>
              <a:t>surface during the scan while in tapping mode the cantilever is oscillating thanks to a piezo. In tapping</a:t>
            </a:r>
            <a:br>
              <a:rPr lang="en-US" dirty="0"/>
            </a:br>
            <a:r>
              <a:rPr lang="en-US" b="0" i="0" dirty="0">
                <a:effectLst/>
                <a:latin typeface="Arial" panose="020B0604020202020204" pitchFamily="34" charset="0"/>
              </a:rPr>
              <a:t>mode, the cantilever gently ”taps” the surface, which modifies the oscillations of the cantilever. A</a:t>
            </a:r>
            <a:br>
              <a:rPr lang="en-US" dirty="0"/>
            </a:br>
            <a:r>
              <a:rPr lang="en-US" b="0" i="0" dirty="0">
                <a:effectLst/>
                <a:latin typeface="Arial" panose="020B0604020202020204" pitchFamily="34" charset="0"/>
              </a:rPr>
              <a:t>feedback loop is then used to change the vertical position of the latter and adjust the amplitude to a</a:t>
            </a:r>
            <a:br>
              <a:rPr lang="en-US" dirty="0"/>
            </a:br>
            <a:r>
              <a:rPr lang="en-US" b="0" i="0" dirty="0">
                <a:effectLst/>
                <a:latin typeface="Arial" panose="020B0604020202020204" pitchFamily="34" charset="0"/>
              </a:rPr>
              <a:t>constant setpoint value. The measured z position of the scanning head during a measurement thus</a:t>
            </a:r>
            <a:br>
              <a:rPr lang="en-US" dirty="0"/>
            </a:br>
            <a:r>
              <a:rPr lang="en-US" b="0" i="0" dirty="0">
                <a:effectLst/>
                <a:latin typeface="Arial" panose="020B0604020202020204" pitchFamily="34" charset="0"/>
              </a:rPr>
              <a:t>gives precise information on the topography of the sample, while keeping tip wear to a minimum.</a:t>
            </a:r>
            <a:br>
              <a:rPr lang="en-US" dirty="0"/>
            </a:br>
            <a:r>
              <a:rPr lang="en-US" b="0" i="0" dirty="0">
                <a:effectLst/>
                <a:latin typeface="Arial" panose="020B0604020202020204" pitchFamily="34" charset="0"/>
              </a:rPr>
              <a:t>Besides mechanical force, the AFM can also use other forces in order to obtain information about</a:t>
            </a:r>
            <a:br>
              <a:rPr lang="en-US" dirty="0"/>
            </a:br>
            <a:r>
              <a:rPr lang="en-US" b="0" i="0" dirty="0">
                <a:effectLst/>
                <a:latin typeface="Arial" panose="020B0604020202020204" pitchFamily="34" charset="0"/>
              </a:rPr>
              <a:t>electrical, magnetic, chemical, and optical properties [22]. In the electrical modes, a voltage is applied</a:t>
            </a:r>
            <a:br>
              <a:rPr lang="en-US" dirty="0"/>
            </a:br>
            <a:r>
              <a:rPr lang="en-US" b="0" i="0" dirty="0">
                <a:effectLst/>
                <a:latin typeface="Arial" panose="020B0604020202020204" pitchFamily="34" charset="0"/>
              </a:rPr>
              <a:t>to the cantilever. This mode allows you to look at the conductivity, tunneling current and you can</a:t>
            </a:r>
            <a:br>
              <a:rPr lang="en-US" dirty="0"/>
            </a:br>
            <a:r>
              <a:rPr lang="en-US" b="0" i="0" dirty="0">
                <a:effectLst/>
                <a:latin typeface="Arial" panose="020B0604020202020204" pitchFamily="34" charset="0"/>
              </a:rPr>
              <a:t>look at how the charges are distributed. In the magnetic mode (magnetic force microscopy (MFM))</a:t>
            </a:r>
            <a:br>
              <a:rPr lang="en-US" dirty="0"/>
            </a:br>
            <a:r>
              <a:rPr lang="en-US" b="0" i="0" dirty="0">
                <a:effectLst/>
                <a:latin typeface="Arial" panose="020B0604020202020204" pitchFamily="34" charset="0"/>
              </a:rPr>
              <a:t>a magnetic tip is mounted onto the cantilever which can interact with the stray field of a magnetic</a:t>
            </a:r>
            <a:br>
              <a:rPr lang="en-US" dirty="0"/>
            </a:br>
            <a:r>
              <a:rPr lang="en-US" b="0" i="0" dirty="0">
                <a:effectLst/>
                <a:latin typeface="Arial" panose="020B0604020202020204" pitchFamily="34" charset="0"/>
              </a:rPr>
              <a:t>sample allowing one to see domains [23]</a:t>
            </a:r>
            <a:endParaRPr lang="en-US" dirty="0"/>
          </a:p>
        </p:txBody>
      </p:sp>
      <p:sp>
        <p:nvSpPr>
          <p:cNvPr id="4" name="Slide Number Placeholder 3"/>
          <p:cNvSpPr>
            <a:spLocks noGrp="1"/>
          </p:cNvSpPr>
          <p:nvPr>
            <p:ph type="sldNum" sz="quarter" idx="5"/>
          </p:nvPr>
        </p:nvSpPr>
        <p:spPr/>
        <p:txBody>
          <a:bodyPr/>
          <a:lstStyle/>
          <a:p>
            <a:fld id="{86A7545C-2A8E-4942-9777-8961341CC53D}" type="slidenum">
              <a:rPr lang="en-DK" smtClean="0"/>
              <a:t>25</a:t>
            </a:fld>
            <a:endParaRPr lang="en-DK"/>
          </a:p>
        </p:txBody>
      </p:sp>
    </p:spTree>
    <p:extLst>
      <p:ext uri="{BB962C8B-B14F-4D97-AF65-F5344CB8AC3E}">
        <p14:creationId xmlns:p14="http://schemas.microsoft.com/office/powerpoint/2010/main" val="265512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D6879"/>
                </a:solidFill>
                <a:effectLst/>
                <a:latin typeface="Arial" panose="020B0604020202020204" pitchFamily="34" charset="0"/>
              </a:rPr>
              <a:t>Scanning electron microscopy (SEM) and energy-dispersive x-ray spectroscopy (EDX) are two</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techniques which are often used together in order to determine both elemental composition as well</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as to give a picture with a good resolution of the surface down to a few nanometers. SEM is a fast</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technique to obtain images of the surface structure compared to AFM which is much slower due to</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it’s ”mechanical” scanning of the surface. However, it does not yield the same information regarding</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the magnetic properties which is why both techniques are of great importance. SEM is a microscope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technique using a beam of electrons which interacts with the sample. After interaction, the electrons</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will be either back scattered or create secondary electrons and they will further emit characteristic</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X-ray beam depending on the elemental composition [24]. The back scattering and the secondary</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electrons are used for producing the surface images and can occur in 2 ways namely by inelastic</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and elastic interactions. In both cases only the electrons bunched back from the surface will be</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detected and an image with contrast reflecting the topography of the surface will be produced [24].</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The EDX detector is an extension of the SEM and is a precise and fast way to determine the elemental</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composition and concentration of a sample. The method is based on the fact, that each element has a</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unique x-ray spectrum. EDX is able to detect atoms with more than 5 protons [24] with an accuracy</a:t>
            </a:r>
            <a:br>
              <a:rPr lang="en-US" b="0" i="0" dirty="0">
                <a:solidFill>
                  <a:srgbClr val="5D6879"/>
                </a:solidFill>
                <a:effectLst/>
                <a:latin typeface="Lato" panose="020F0502020204030203" pitchFamily="34" charset="0"/>
              </a:rPr>
            </a:br>
            <a:r>
              <a:rPr lang="en-US" b="0" i="0" dirty="0">
                <a:solidFill>
                  <a:srgbClr val="5D6879"/>
                </a:solidFill>
                <a:effectLst/>
                <a:latin typeface="Arial" panose="020B0604020202020204" pitchFamily="34" charset="0"/>
              </a:rPr>
              <a:t>of maximum around 0.5%.</a:t>
            </a:r>
            <a:endParaRPr lang="en-US" b="0" i="0" dirty="0">
              <a:solidFill>
                <a:srgbClr val="5D6879"/>
              </a:solidFill>
              <a:effectLst/>
              <a:latin typeface="Lato" panose="020F0502020204030203" pitchFamily="34" charset="0"/>
            </a:endParaRPr>
          </a:p>
          <a:p>
            <a:br>
              <a:rPr lang="en-US" b="0" i="0" dirty="0">
                <a:solidFill>
                  <a:srgbClr val="5D6879"/>
                </a:solidFill>
                <a:effectLst/>
                <a:latin typeface="Lato" panose="020F0502020204030203" pitchFamily="34" charset="0"/>
              </a:rPr>
            </a:br>
            <a:endParaRPr lang="en-US" dirty="0"/>
          </a:p>
        </p:txBody>
      </p:sp>
      <p:sp>
        <p:nvSpPr>
          <p:cNvPr id="4" name="Slide Number Placeholder 3"/>
          <p:cNvSpPr>
            <a:spLocks noGrp="1"/>
          </p:cNvSpPr>
          <p:nvPr>
            <p:ph type="sldNum" sz="quarter" idx="5"/>
          </p:nvPr>
        </p:nvSpPr>
        <p:spPr/>
        <p:txBody>
          <a:bodyPr/>
          <a:lstStyle/>
          <a:p>
            <a:fld id="{86A7545C-2A8E-4942-9777-8961341CC53D}" type="slidenum">
              <a:rPr lang="en-DK" smtClean="0"/>
              <a:t>26</a:t>
            </a:fld>
            <a:endParaRPr lang="en-DK"/>
          </a:p>
        </p:txBody>
      </p:sp>
    </p:spTree>
    <p:extLst>
      <p:ext uri="{BB962C8B-B14F-4D97-AF65-F5344CB8AC3E}">
        <p14:creationId xmlns:p14="http://schemas.microsoft.com/office/powerpoint/2010/main" val="541174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The aim of this internship was to grow CoTb samples with PMA and magnetic domains with typical</a:t>
            </a:r>
            <a:br>
              <a:rPr lang="en-US" dirty="0"/>
            </a:br>
            <a:r>
              <a:rPr lang="en-US" b="0" i="0" dirty="0">
                <a:effectLst/>
                <a:latin typeface="Arial" panose="020B0604020202020204" pitchFamily="34" charset="0"/>
              </a:rPr>
              <a:t>size (periodicity) of several hundreds of nanometers. In order to reach this goal, a systematic study of</a:t>
            </a:r>
            <a:br>
              <a:rPr lang="en-US" dirty="0"/>
            </a:br>
            <a:r>
              <a:rPr lang="en-US" b="0" i="0" dirty="0">
                <a:effectLst/>
                <a:latin typeface="Arial" panose="020B0604020202020204" pitchFamily="34" charset="0"/>
              </a:rPr>
              <a:t>different growth parameters of CoTb alloys was performed. The CoTb alloys was grown on Si wafers</a:t>
            </a:r>
            <a:br>
              <a:rPr lang="en-US" dirty="0"/>
            </a:br>
            <a:r>
              <a:rPr lang="en-US" b="0" i="0" dirty="0">
                <a:effectLst/>
                <a:latin typeface="Arial" panose="020B0604020202020204" pitchFamily="34" charset="0"/>
              </a:rPr>
              <a:t>and the general structure of the thin film was: Si/Ta3nm or Pt3nm/(Co1−XTbX)</a:t>
            </a:r>
            <a:r>
              <a:rPr lang="en-US" b="0" i="0" dirty="0" err="1">
                <a:effectLst/>
                <a:latin typeface="Arial" panose="020B0604020202020204" pitchFamily="34" charset="0"/>
              </a:rPr>
              <a:t>Ynm</a:t>
            </a:r>
            <a:r>
              <a:rPr lang="en-US" b="0" i="0" dirty="0">
                <a:effectLst/>
                <a:latin typeface="Arial" panose="020B0604020202020204" pitchFamily="34" charset="0"/>
              </a:rPr>
              <a:t>/Pt3nm as seen in fig.</a:t>
            </a:r>
            <a:br>
              <a:rPr lang="en-US" dirty="0"/>
            </a:br>
            <a:r>
              <a:rPr lang="en-US" b="0" i="0" dirty="0">
                <a:effectLst/>
                <a:latin typeface="Arial" panose="020B0604020202020204" pitchFamily="34" charset="0"/>
              </a:rPr>
              <a:t>5 A. The different parameters we modified are:</a:t>
            </a:r>
            <a:br>
              <a:rPr lang="en-US" dirty="0"/>
            </a:br>
            <a:r>
              <a:rPr lang="en-US" b="0" i="0" dirty="0">
                <a:effectLst/>
                <a:latin typeface="Arial" panose="020B0604020202020204" pitchFamily="34" charset="0"/>
              </a:rPr>
              <a:t>• The cleaning procedure of the Si wafer</a:t>
            </a:r>
            <a:br>
              <a:rPr lang="en-US" dirty="0"/>
            </a:br>
            <a:r>
              <a:rPr lang="en-US" b="0" i="0" dirty="0">
                <a:effectLst/>
                <a:latin typeface="Arial" panose="020B0604020202020204" pitchFamily="34" charset="0"/>
              </a:rPr>
              <a:t>• The kind of buffer used (Ta or Pt)</a:t>
            </a:r>
            <a:br>
              <a:rPr lang="en-US" dirty="0"/>
            </a:br>
            <a:r>
              <a:rPr lang="en-US" b="0" i="0" dirty="0">
                <a:effectLst/>
                <a:latin typeface="Arial" panose="020B0604020202020204" pitchFamily="34" charset="0"/>
              </a:rPr>
              <a:t>• The thickness Y of Co1−XTbX layer</a:t>
            </a:r>
            <a:br>
              <a:rPr lang="en-US" dirty="0"/>
            </a:br>
            <a:r>
              <a:rPr lang="en-US" b="0" i="0" dirty="0">
                <a:effectLst/>
                <a:latin typeface="Arial" panose="020B0604020202020204" pitchFamily="34" charset="0"/>
              </a:rPr>
              <a:t>• The deposition rate of the different materials (power of the sources and </a:t>
            </a:r>
            <a:r>
              <a:rPr lang="en-US" b="0" i="0" dirty="0" err="1">
                <a:effectLst/>
                <a:latin typeface="Arial" panose="020B0604020202020204" pitchFamily="34" charset="0"/>
              </a:rPr>
              <a:t>Ar</a:t>
            </a:r>
            <a:r>
              <a:rPr lang="en-US" b="0" i="0" dirty="0">
                <a:effectLst/>
                <a:latin typeface="Arial" panose="020B0604020202020204" pitchFamily="34" charset="0"/>
              </a:rPr>
              <a:t> gas pressure)</a:t>
            </a:r>
            <a:br>
              <a:rPr lang="en-US" dirty="0"/>
            </a:br>
            <a:r>
              <a:rPr lang="en-US" b="0" i="0" dirty="0">
                <a:effectLst/>
                <a:latin typeface="Arial" panose="020B0604020202020204" pitchFamily="34" charset="0"/>
              </a:rPr>
              <a:t>• The alloy composition, X = 0.08, 0.10, 0.12, 0.15</a:t>
            </a:r>
            <a:br>
              <a:rPr lang="en-US" dirty="0"/>
            </a:br>
            <a:r>
              <a:rPr lang="en-US" b="0" i="0" dirty="0">
                <a:effectLst/>
                <a:latin typeface="Arial" panose="020B0604020202020204" pitchFamily="34" charset="0"/>
              </a:rPr>
              <a:t>A total of 33 different samples were made during this internship. I will however only focus on the 19</a:t>
            </a:r>
            <a:br>
              <a:rPr lang="en-US" dirty="0"/>
            </a:br>
            <a:r>
              <a:rPr lang="en-US" b="0" i="0" dirty="0">
                <a:effectLst/>
                <a:latin typeface="Arial" panose="020B0604020202020204" pitchFamily="34" charset="0"/>
              </a:rPr>
              <a:t>samples shown in fig 5. This table summarizes the growth parameters. Column 2 shows the systematic</a:t>
            </a:r>
            <a:br>
              <a:rPr lang="en-US" dirty="0"/>
            </a:br>
            <a:r>
              <a:rPr lang="en-US" b="0" i="0" dirty="0">
                <a:effectLst/>
                <a:latin typeface="Arial" panose="020B0604020202020204" pitchFamily="34" charset="0"/>
              </a:rPr>
              <a:t>sample names, but for the clarity of this report we will use the numbers in column 1 throughout the</a:t>
            </a:r>
            <a:br>
              <a:rPr lang="en-US" dirty="0"/>
            </a:br>
            <a:r>
              <a:rPr lang="en-US" b="0" i="0" dirty="0">
                <a:effectLst/>
                <a:latin typeface="Arial" panose="020B0604020202020204" pitchFamily="34" charset="0"/>
              </a:rPr>
              <a:t>report. Column 3 indicates how the Si wafer was cleaned before magnetron sputtering. Column 4</a:t>
            </a:r>
            <a:br>
              <a:rPr lang="en-US" dirty="0"/>
            </a:br>
            <a:r>
              <a:rPr lang="en-US" b="0" i="0" dirty="0">
                <a:effectLst/>
                <a:latin typeface="Arial" panose="020B0604020202020204" pitchFamily="34" charset="0"/>
              </a:rPr>
              <a:t>indicates if Pt or Ta was used as a buffer. The composition X of Co1−XTbX is shown in column 5</a:t>
            </a:r>
            <a:br>
              <a:rPr lang="en-US" dirty="0"/>
            </a:br>
            <a:r>
              <a:rPr lang="en-US" b="0" i="0" dirty="0">
                <a:effectLst/>
                <a:latin typeface="Arial" panose="020B0604020202020204" pitchFamily="34" charset="0"/>
              </a:rPr>
              <a:t>and the grown thickness Y in column 6. Column 7 displays the </a:t>
            </a:r>
            <a:r>
              <a:rPr lang="en-US" b="0" i="0" dirty="0" err="1">
                <a:effectLst/>
                <a:latin typeface="Arial" panose="020B0604020202020204" pitchFamily="34" charset="0"/>
              </a:rPr>
              <a:t>Ar</a:t>
            </a:r>
            <a:r>
              <a:rPr lang="en-US" b="0" i="0" dirty="0">
                <a:effectLst/>
                <a:latin typeface="Arial" panose="020B0604020202020204" pitchFamily="34" charset="0"/>
              </a:rPr>
              <a:t> pressure used during growth (CG1</a:t>
            </a:r>
            <a:br>
              <a:rPr lang="en-US" dirty="0"/>
            </a:br>
            <a:r>
              <a:rPr lang="en-US" b="0" i="0" dirty="0">
                <a:effectLst/>
                <a:latin typeface="Arial" panose="020B0604020202020204" pitchFamily="34" charset="0"/>
              </a:rPr>
              <a:t>gauge gives the pressure in 10−3mbar), column 8 is the power applied to the Co source in Watt (W),</a:t>
            </a:r>
            <a:br>
              <a:rPr lang="en-US" dirty="0"/>
            </a:br>
            <a:r>
              <a:rPr lang="en-US" b="0" i="0" dirty="0">
                <a:effectLst/>
                <a:latin typeface="Arial" panose="020B0604020202020204" pitchFamily="34" charset="0"/>
              </a:rPr>
              <a:t>and Column 9 the deposition rate measured in ̊A/s. </a:t>
            </a:r>
            <a:r>
              <a:rPr lang="en-US" b="0" i="0">
                <a:effectLst/>
                <a:latin typeface="Arial" panose="020B0604020202020204" pitchFamily="34" charset="0"/>
              </a:rPr>
              <a:t>All data which are not provided in this report, can</a:t>
            </a:r>
            <a:br>
              <a:rPr lang="en-US"/>
            </a:br>
            <a:r>
              <a:rPr lang="en-US" b="0" i="0">
                <a:effectLst/>
                <a:latin typeface="Arial" panose="020B0604020202020204" pitchFamily="34" charset="0"/>
              </a:rPr>
              <a:t>be found in supplementary information (SI).</a:t>
            </a:r>
            <a:endParaRPr lang="en-US"/>
          </a:p>
        </p:txBody>
      </p:sp>
      <p:sp>
        <p:nvSpPr>
          <p:cNvPr id="4" name="Slide Number Placeholder 3"/>
          <p:cNvSpPr>
            <a:spLocks noGrp="1"/>
          </p:cNvSpPr>
          <p:nvPr>
            <p:ph type="sldNum" sz="quarter" idx="5"/>
          </p:nvPr>
        </p:nvSpPr>
        <p:spPr/>
        <p:txBody>
          <a:bodyPr/>
          <a:lstStyle/>
          <a:p>
            <a:fld id="{86A7545C-2A8E-4942-9777-8961341CC53D}" type="slidenum">
              <a:rPr lang="en-DK" smtClean="0"/>
              <a:t>27</a:t>
            </a:fld>
            <a:endParaRPr lang="en-DK"/>
          </a:p>
        </p:txBody>
      </p:sp>
    </p:spTree>
    <p:extLst>
      <p:ext uri="{BB962C8B-B14F-4D97-AF65-F5344CB8AC3E}">
        <p14:creationId xmlns:p14="http://schemas.microsoft.com/office/powerpoint/2010/main" val="2002442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solidFill>
                  <a:srgbClr val="000000"/>
                </a:solidFill>
                <a:latin typeface="NimbusRomNo9L-Regu"/>
              </a:rPr>
              <a:t>What is the goal of the internship?</a:t>
            </a:r>
          </a:p>
          <a:p>
            <a:pPr algn="l"/>
            <a:r>
              <a:rPr lang="en-US" sz="1800" b="0" i="0" u="none" strike="noStrike" baseline="0" dirty="0">
                <a:solidFill>
                  <a:srgbClr val="000000"/>
                </a:solidFill>
                <a:latin typeface="NimbusRomNo9L-Regu"/>
              </a:rPr>
              <a:t>The aim of this project is to systematically optimize the growth conditions of CoTb (cobalt terbium) alloy thin films for obtaining perpendicular magnetic anisotropy </a:t>
            </a:r>
            <a:r>
              <a:rPr lang="en-US" sz="1800" b="0" i="0" u="none" strike="noStrike" baseline="0" dirty="0">
                <a:solidFill>
                  <a:srgbClr val="0080FF"/>
                </a:solidFill>
                <a:latin typeface="NimbusRomNo9L-Regu"/>
              </a:rPr>
              <a:t>PMA </a:t>
            </a:r>
            <a:r>
              <a:rPr lang="en-US" sz="1800" b="0" i="0" u="none" strike="noStrike" baseline="0" dirty="0">
                <a:solidFill>
                  <a:srgbClr val="000000"/>
                </a:solidFill>
                <a:latin typeface="NimbusRomNo9L-Regu"/>
              </a:rPr>
              <a:t>and magnetic domains [</a:t>
            </a:r>
            <a:r>
              <a:rPr lang="en-US" sz="1800" b="0" i="0" u="none" strike="noStrike" baseline="0" dirty="0">
                <a:solidFill>
                  <a:srgbClr val="008000"/>
                </a:solidFill>
                <a:latin typeface="NimbusRomNo9L-Regu"/>
              </a:rPr>
              <a:t>5</a:t>
            </a:r>
            <a:r>
              <a:rPr lang="en-US" sz="1800" b="0" i="0" u="none" strike="noStrike" baseline="0" dirty="0">
                <a:solidFill>
                  <a:srgbClr val="000000"/>
                </a:solidFill>
                <a:latin typeface="NimbusRomNo9L-Regu"/>
              </a:rPr>
              <a:t>]. To</a:t>
            </a:r>
          </a:p>
          <a:p>
            <a:pPr algn="l"/>
            <a:r>
              <a:rPr lang="en-US" sz="1800" b="0" i="0" u="none" strike="noStrike" baseline="0" dirty="0">
                <a:solidFill>
                  <a:srgbClr val="000000"/>
                </a:solidFill>
                <a:latin typeface="NimbusRomNo9L-Regu"/>
              </a:rPr>
              <a:t>do so, we will play with different parameters such as alloy composition, thickness, pressure, cleaning, and buffer layer. The synthesis of the thin films was performed by DC magnetron sputtering and the</a:t>
            </a:r>
          </a:p>
          <a:p>
            <a:pPr algn="l"/>
            <a:r>
              <a:rPr lang="en-US" sz="1800" b="0" i="0" u="none" strike="noStrike" baseline="0" dirty="0">
                <a:solidFill>
                  <a:srgbClr val="000000"/>
                </a:solidFill>
                <a:latin typeface="NimbusRomNo9L-Regu"/>
              </a:rPr>
              <a:t>characterization was performed using </a:t>
            </a:r>
            <a:r>
              <a:rPr lang="en-US" sz="1800" b="0" i="0" u="none" strike="noStrike" baseline="0" dirty="0">
                <a:solidFill>
                  <a:srgbClr val="0080FF"/>
                </a:solidFill>
                <a:latin typeface="NimbusRomNo9L-Regu"/>
              </a:rPr>
              <a:t>MOKE</a:t>
            </a:r>
            <a:r>
              <a:rPr lang="en-US" sz="1800" b="0" i="0" u="none" strike="noStrike" baseline="0" dirty="0">
                <a:solidFill>
                  <a:srgbClr val="000000"/>
                </a:solidFill>
                <a:latin typeface="NimbusRomNo9L-Regu"/>
              </a:rPr>
              <a:t>, </a:t>
            </a:r>
            <a:r>
              <a:rPr lang="en-US" sz="1800" b="0" i="0" u="none" strike="noStrike" baseline="0" dirty="0">
                <a:solidFill>
                  <a:srgbClr val="0080FF"/>
                </a:solidFill>
                <a:latin typeface="NimbusRomNo9L-Regu"/>
              </a:rPr>
              <a:t>AFM</a:t>
            </a:r>
            <a:r>
              <a:rPr lang="en-US" sz="1800" b="0" i="0" u="none" strike="noStrike" baseline="0" dirty="0">
                <a:solidFill>
                  <a:srgbClr val="000000"/>
                </a:solidFill>
                <a:latin typeface="NimbusRomNo9L-Regu"/>
              </a:rPr>
              <a:t>, </a:t>
            </a:r>
            <a:r>
              <a:rPr lang="en-US" sz="1800" b="0" i="0" u="none" strike="noStrike" baseline="0" dirty="0">
                <a:solidFill>
                  <a:srgbClr val="0080FF"/>
                </a:solidFill>
                <a:latin typeface="NimbusRomNo9L-Regu"/>
              </a:rPr>
              <a:t>EDX</a:t>
            </a:r>
            <a:r>
              <a:rPr lang="en-US" sz="1800" b="0" i="0" u="none" strike="noStrike" baseline="0" dirty="0">
                <a:solidFill>
                  <a:srgbClr val="000000"/>
                </a:solidFill>
                <a:latin typeface="NimbusRomNo9L-Regu"/>
              </a:rPr>
              <a:t>, and </a:t>
            </a:r>
            <a:r>
              <a:rPr lang="en-US" sz="1800" b="0" i="0" u="none" strike="noStrike" baseline="0" dirty="0">
                <a:solidFill>
                  <a:srgbClr val="0080FF"/>
                </a:solidFill>
                <a:latin typeface="NimbusRomNo9L-Regu"/>
              </a:rPr>
              <a:t>SEM</a:t>
            </a:r>
            <a:r>
              <a:rPr lang="en-US" sz="1800" b="0" i="0" u="none" strike="noStrike" baseline="0" dirty="0">
                <a:solidFill>
                  <a:srgbClr val="000000"/>
                </a:solidFill>
                <a:latin typeface="NimbusRomNo9L-Regu"/>
              </a:rPr>
              <a:t>. The </a:t>
            </a:r>
            <a:r>
              <a:rPr lang="en-US" sz="1800" b="0" i="0" u="none" strike="noStrike" baseline="0" dirty="0">
                <a:solidFill>
                  <a:srgbClr val="0080FF"/>
                </a:solidFill>
                <a:latin typeface="NimbusRomNo9L-Regu"/>
              </a:rPr>
              <a:t>MOKE </a:t>
            </a:r>
            <a:r>
              <a:rPr lang="en-US" sz="1800" b="0" i="0" u="none" strike="noStrike" baseline="0" dirty="0">
                <a:solidFill>
                  <a:srgbClr val="000000"/>
                </a:solidFill>
                <a:latin typeface="NimbusRomNo9L-Regu"/>
              </a:rPr>
              <a:t>and the magnetron </a:t>
            </a:r>
            <a:r>
              <a:rPr lang="fr-FR" sz="1800" b="0" i="0" u="none" strike="noStrike" baseline="0" dirty="0">
                <a:solidFill>
                  <a:srgbClr val="000000"/>
                </a:solidFill>
                <a:latin typeface="NimbusRomNo9L-Regu"/>
              </a:rPr>
              <a:t>are </a:t>
            </a:r>
            <a:r>
              <a:rPr lang="fr-FR" sz="1800" b="0" i="0" u="none" strike="noStrike" baseline="0" dirty="0" err="1">
                <a:solidFill>
                  <a:srgbClr val="000000"/>
                </a:solidFill>
                <a:latin typeface="NimbusRomNo9L-Regu"/>
              </a:rPr>
              <a:t>located</a:t>
            </a:r>
            <a:r>
              <a:rPr lang="fr-FR" sz="1800" b="0" i="0" u="none" strike="noStrike" baseline="0" dirty="0">
                <a:solidFill>
                  <a:srgbClr val="000000"/>
                </a:solidFill>
                <a:latin typeface="NimbusRomNo9L-Regu"/>
              </a:rPr>
              <a:t> at the </a:t>
            </a:r>
            <a:r>
              <a:rPr lang="fr-FR" sz="1800" b="0" i="0" u="none" strike="noStrike" baseline="0" dirty="0">
                <a:solidFill>
                  <a:srgbClr val="0080FF"/>
                </a:solidFill>
                <a:latin typeface="NimbusRomNo9L-Regu"/>
              </a:rPr>
              <a:t>Laboratoire de Chimie Physique </a:t>
            </a:r>
            <a:r>
              <a:rPr lang="fr-FR" sz="1800" b="0" i="0" u="none" strike="noStrike" baseline="0" dirty="0" err="1">
                <a:solidFill>
                  <a:srgbClr val="0080FF"/>
                </a:solidFill>
                <a:latin typeface="NimbusRomNo9L-Regu"/>
              </a:rPr>
              <a:t>Mati`ere</a:t>
            </a:r>
            <a:r>
              <a:rPr lang="fr-FR" sz="1800" b="0" i="0" u="none" strike="noStrike" baseline="0" dirty="0">
                <a:solidFill>
                  <a:srgbClr val="0080FF"/>
                </a:solidFill>
                <a:latin typeface="NimbusRomNo9L-Regu"/>
              </a:rPr>
              <a:t> et Rayonnement </a:t>
            </a:r>
            <a:r>
              <a:rPr lang="fr-FR" sz="1800" b="0" i="0" u="none" strike="noStrike" baseline="0" dirty="0">
                <a:solidFill>
                  <a:srgbClr val="000000"/>
                </a:solidFill>
                <a:latin typeface="NimbusRomNo9L-Regu"/>
              </a:rPr>
              <a:t>(</a:t>
            </a:r>
            <a:r>
              <a:rPr lang="fr-FR" sz="1800" b="0" i="0" u="none" strike="noStrike" baseline="0" dirty="0">
                <a:solidFill>
                  <a:srgbClr val="0080FF"/>
                </a:solidFill>
                <a:latin typeface="NimbusRomNo9L-Regu"/>
              </a:rPr>
              <a:t>LCPMR</a:t>
            </a:r>
            <a:r>
              <a:rPr lang="fr-FR" sz="1800" b="0" i="0" u="none" strike="noStrike" baseline="0" dirty="0">
                <a:solidFill>
                  <a:srgbClr val="000000"/>
                </a:solidFill>
                <a:latin typeface="NimbusRomNo9L-Regu"/>
              </a:rPr>
              <a:t>) [</a:t>
            </a:r>
            <a:r>
              <a:rPr lang="fr-FR" sz="1800" b="0" i="0" u="none" strike="noStrike" baseline="0" dirty="0">
                <a:solidFill>
                  <a:srgbClr val="008000"/>
                </a:solidFill>
                <a:latin typeface="NimbusRomNo9L-Regu"/>
              </a:rPr>
              <a:t>6</a:t>
            </a:r>
            <a:r>
              <a:rPr lang="fr-FR" sz="1800" b="0" i="0" u="none" strike="noStrike" baseline="0" dirty="0">
                <a:solidFill>
                  <a:srgbClr val="000000"/>
                </a:solidFill>
                <a:latin typeface="NimbusRomNo9L-Regu"/>
              </a:rPr>
              <a:t>]. </a:t>
            </a:r>
            <a:r>
              <a:rPr lang="fr-FR" sz="1800" b="0" i="0" u="none" strike="noStrike" baseline="0" dirty="0">
                <a:solidFill>
                  <a:srgbClr val="0080FF"/>
                </a:solidFill>
                <a:latin typeface="NimbusRomNo9L-Regu"/>
              </a:rPr>
              <a:t>AFM</a:t>
            </a:r>
            <a:r>
              <a:rPr lang="fr-FR" sz="1800" b="0" i="0" u="none" strike="noStrike" baseline="0" dirty="0">
                <a:solidFill>
                  <a:srgbClr val="000000"/>
                </a:solidFill>
                <a:latin typeface="NimbusRomNo9L-Regu"/>
              </a:rPr>
              <a:t>,</a:t>
            </a:r>
          </a:p>
          <a:p>
            <a:pPr algn="l"/>
            <a:r>
              <a:rPr lang="fr-FR" sz="1800" b="0" i="0" u="none" strike="noStrike" baseline="0" dirty="0">
                <a:solidFill>
                  <a:srgbClr val="0080FF"/>
                </a:solidFill>
                <a:latin typeface="NimbusRomNo9L-Regu"/>
              </a:rPr>
              <a:t>EDX</a:t>
            </a:r>
            <a:r>
              <a:rPr lang="fr-FR" sz="1800" b="0" i="0" u="none" strike="noStrike" baseline="0" dirty="0">
                <a:solidFill>
                  <a:srgbClr val="000000"/>
                </a:solidFill>
                <a:latin typeface="NimbusRomNo9L-Regu"/>
              </a:rPr>
              <a:t>, and </a:t>
            </a:r>
            <a:r>
              <a:rPr lang="fr-FR" sz="1800" b="0" i="0" u="none" strike="noStrike" baseline="0" dirty="0">
                <a:solidFill>
                  <a:srgbClr val="0080FF"/>
                </a:solidFill>
                <a:latin typeface="NimbusRomNo9L-Regu"/>
              </a:rPr>
              <a:t>SEM </a:t>
            </a:r>
            <a:r>
              <a:rPr lang="fr-FR" sz="1800" b="0" i="0" u="none" strike="noStrike" baseline="0" dirty="0" err="1">
                <a:solidFill>
                  <a:srgbClr val="000000"/>
                </a:solidFill>
                <a:latin typeface="NimbusRomNo9L-Regu"/>
              </a:rPr>
              <a:t>were</a:t>
            </a:r>
            <a:r>
              <a:rPr lang="fr-FR" sz="1800" b="0" i="0" u="none" strike="noStrike" baseline="0" dirty="0">
                <a:solidFill>
                  <a:srgbClr val="000000"/>
                </a:solidFill>
                <a:latin typeface="NimbusRomNo9L-Regu"/>
              </a:rPr>
              <a:t> </a:t>
            </a:r>
            <a:r>
              <a:rPr lang="fr-FR" sz="1800" b="0" i="0" u="none" strike="noStrike" baseline="0" dirty="0" err="1">
                <a:solidFill>
                  <a:srgbClr val="000000"/>
                </a:solidFill>
                <a:latin typeface="NimbusRomNo9L-Regu"/>
              </a:rPr>
              <a:t>done</a:t>
            </a:r>
            <a:r>
              <a:rPr lang="fr-FR" sz="1800" b="0" i="0" u="none" strike="noStrike" baseline="0" dirty="0">
                <a:solidFill>
                  <a:srgbClr val="000000"/>
                </a:solidFill>
                <a:latin typeface="NimbusRomNo9L-Regu"/>
              </a:rPr>
              <a:t> at the </a:t>
            </a:r>
            <a:r>
              <a:rPr lang="fr-FR" sz="1800" b="0" i="0" u="none" strike="noStrike" baseline="0" dirty="0">
                <a:solidFill>
                  <a:srgbClr val="0080FF"/>
                </a:solidFill>
                <a:latin typeface="NimbusRomNo9L-Regu"/>
              </a:rPr>
              <a:t>Institut des </a:t>
            </a:r>
            <a:r>
              <a:rPr lang="fr-FR" sz="1800" b="0" i="0" u="none" strike="noStrike" baseline="0" dirty="0" err="1">
                <a:solidFill>
                  <a:srgbClr val="0080FF"/>
                </a:solidFill>
                <a:latin typeface="NimbusRomNo9L-Regu"/>
              </a:rPr>
              <a:t>NanoSciences</a:t>
            </a:r>
            <a:r>
              <a:rPr lang="fr-FR" sz="1800" b="0" i="0" u="none" strike="noStrike" baseline="0" dirty="0">
                <a:solidFill>
                  <a:srgbClr val="0080FF"/>
                </a:solidFill>
                <a:latin typeface="NimbusRomNo9L-Regu"/>
              </a:rPr>
              <a:t> de Paris </a:t>
            </a:r>
            <a:r>
              <a:rPr lang="fr-FR" sz="1800" b="0" i="0" u="none" strike="noStrike" baseline="0" dirty="0">
                <a:solidFill>
                  <a:srgbClr val="000000"/>
                </a:solidFill>
                <a:latin typeface="NimbusRomNo9L-Regu"/>
              </a:rPr>
              <a:t>(</a:t>
            </a:r>
            <a:r>
              <a:rPr lang="fr-FR" sz="1800" b="0" i="0" u="none" strike="noStrike" baseline="0" dirty="0">
                <a:solidFill>
                  <a:srgbClr val="0080FF"/>
                </a:solidFill>
                <a:latin typeface="NimbusRomNo9L-Regu"/>
              </a:rPr>
              <a:t>INSP</a:t>
            </a:r>
            <a:r>
              <a:rPr lang="fr-FR" sz="1800" b="0" i="0" u="none" strike="noStrike" baseline="0" dirty="0">
                <a:solidFill>
                  <a:srgbClr val="000000"/>
                </a:solidFill>
                <a:latin typeface="NimbusRomNo9L-Regu"/>
              </a:rPr>
              <a:t>). </a:t>
            </a:r>
          </a:p>
          <a:p>
            <a:pPr algn="l"/>
            <a:endParaRPr lang="fr-FR" sz="1800" b="0" i="0" u="none" strike="noStrike" baseline="0" dirty="0">
              <a:solidFill>
                <a:srgbClr val="000000"/>
              </a:solidFill>
              <a:latin typeface="NimbusRomNo9L-Regu"/>
            </a:endParaRPr>
          </a:p>
          <a:p>
            <a:pPr algn="l"/>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3</a:t>
            </a:fld>
            <a:endParaRPr lang="en-DK"/>
          </a:p>
        </p:txBody>
      </p:sp>
    </p:spTree>
    <p:extLst>
      <p:ext uri="{BB962C8B-B14F-4D97-AF65-F5344CB8AC3E}">
        <p14:creationId xmlns:p14="http://schemas.microsoft.com/office/powerpoint/2010/main" val="279875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are the presentation organized? </a:t>
            </a:r>
          </a:p>
          <a:p>
            <a:r>
              <a:rPr lang="en-US" b="0" dirty="0"/>
              <a:t>In order to understand why we did like we did and what the results showed, I will give a brief introduction to the </a:t>
            </a:r>
            <a:r>
              <a:rPr lang="en-US" b="1" dirty="0"/>
              <a:t>background.  </a:t>
            </a:r>
            <a:r>
              <a:rPr lang="en-US" b="0" dirty="0"/>
              <a:t>This is a very advanced topic and I cannot go into too much detail??</a:t>
            </a:r>
            <a:endParaRPr lang="en-US" b="1" dirty="0"/>
          </a:p>
          <a:p>
            <a:pPr>
              <a:buFontTx/>
              <a:buNone/>
            </a:pPr>
            <a:endParaRPr lang="en-US" b="0" dirty="0"/>
          </a:p>
          <a:p>
            <a:pPr>
              <a:buFontTx/>
              <a:buNone/>
            </a:pPr>
            <a:r>
              <a:rPr lang="en-US" dirty="0"/>
              <a:t>-Magnetic moments + fields </a:t>
            </a:r>
          </a:p>
          <a:p>
            <a:pPr>
              <a:buFontTx/>
              <a:buChar char="-"/>
            </a:pPr>
            <a:r>
              <a:rPr lang="en-US" dirty="0"/>
              <a:t>Interactions</a:t>
            </a:r>
          </a:p>
          <a:p>
            <a:pPr>
              <a:buFontTx/>
              <a:buChar char="-"/>
            </a:pPr>
            <a:r>
              <a:rPr lang="en-US" dirty="0"/>
              <a:t>Domains</a:t>
            </a:r>
          </a:p>
          <a:p>
            <a:pPr>
              <a:buFontTx/>
              <a:buChar char="-"/>
            </a:pPr>
            <a:r>
              <a:rPr lang="en-US" dirty="0"/>
              <a:t>Domains in thin films (rare earth elements and transition metals</a:t>
            </a:r>
            <a:r>
              <a:rPr lang="en-US" b="0" dirty="0"/>
              <a:t>)</a:t>
            </a:r>
            <a:endParaRPr lang="en-DK" b="0" dirty="0"/>
          </a:p>
        </p:txBody>
      </p:sp>
      <p:sp>
        <p:nvSpPr>
          <p:cNvPr id="4" name="Slide Number Placeholder 3"/>
          <p:cNvSpPr>
            <a:spLocks noGrp="1"/>
          </p:cNvSpPr>
          <p:nvPr>
            <p:ph type="sldNum" sz="quarter" idx="5"/>
          </p:nvPr>
        </p:nvSpPr>
        <p:spPr/>
        <p:txBody>
          <a:bodyPr/>
          <a:lstStyle/>
          <a:p>
            <a:fld id="{86A7545C-2A8E-4942-9777-8961341CC53D}" type="slidenum">
              <a:rPr lang="en-DK" smtClean="0"/>
              <a:t>4</a:t>
            </a:fld>
            <a:endParaRPr lang="en-DK"/>
          </a:p>
        </p:txBody>
      </p:sp>
    </p:spTree>
    <p:extLst>
      <p:ext uri="{BB962C8B-B14F-4D97-AF65-F5344CB8AC3E}">
        <p14:creationId xmlns:p14="http://schemas.microsoft.com/office/powerpoint/2010/main" val="356653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NimbusRomNo9L-Regu"/>
              </a:rPr>
              <a:t>It is the electronic configuration of the atoms which determines the magnetic properties in a material. Some electronic configurations will give rise to a magnetic moment in each atom because electrons</a:t>
            </a:r>
          </a:p>
          <a:p>
            <a:pPr algn="l"/>
            <a:r>
              <a:rPr lang="en-US" sz="1200" b="0" i="0" u="none" strike="noStrike" baseline="0" dirty="0">
                <a:latin typeface="NimbusRomNo9L-Regu"/>
              </a:rPr>
              <a:t>posses spin- and orbital angular momentum. </a:t>
            </a:r>
          </a:p>
          <a:p>
            <a:pPr algn="l"/>
            <a:endParaRPr lang="en-US" sz="1200" b="0" i="0" u="none" strike="noStrike" baseline="0" dirty="0">
              <a:latin typeface="NimbusRomNo9L-Regu"/>
            </a:endParaRPr>
          </a:p>
          <a:p>
            <a:pPr algn="l"/>
            <a:r>
              <a:rPr lang="en-US" sz="1200" b="0" i="0" u="none" strike="noStrike" baseline="0" dirty="0">
                <a:latin typeface="NimbusRomNo9L-Regu"/>
              </a:rPr>
              <a:t>What is the difference between spin- and angular momentum and spin and angular magnetic moment? </a:t>
            </a:r>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5</a:t>
            </a:fld>
            <a:endParaRPr lang="en-DK"/>
          </a:p>
        </p:txBody>
      </p:sp>
    </p:spTree>
    <p:extLst>
      <p:ext uri="{BB962C8B-B14F-4D97-AF65-F5344CB8AC3E}">
        <p14:creationId xmlns:p14="http://schemas.microsoft.com/office/powerpoint/2010/main" val="176594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Vector sum of the spin- and angular magnetic moment of conduction /unpaired electrons  contribute to the magnetic moment of an atom. </a:t>
            </a:r>
            <a:r>
              <a:rPr lang="en-US" sz="1800" b="0" i="0" u="none" strike="noStrike" baseline="0" dirty="0">
                <a:solidFill>
                  <a:schemeClr val="tx1"/>
                </a:solidFill>
                <a:effectLst/>
                <a:latin typeface="Calibri" panose="020F0502020204030204" pitchFamily="34" charset="0"/>
              </a:rPr>
              <a:t> </a:t>
            </a:r>
            <a:r>
              <a:rPr lang="en-US" sz="1800" b="0" i="0" u="none" strike="noStrike" baseline="0" dirty="0">
                <a:solidFill>
                  <a:srgbClr val="000000"/>
                </a:solidFill>
                <a:latin typeface="NimbusRomNo9L-Regu"/>
              </a:rPr>
              <a:t>When a large collection of atoms all have a magnetic moment one can define the vector field, </a:t>
            </a:r>
            <a:r>
              <a:rPr lang="en-US" sz="1800" b="0" i="0" u="none" strike="noStrike" baseline="0" dirty="0">
                <a:solidFill>
                  <a:srgbClr val="000000"/>
                </a:solidFill>
                <a:latin typeface="CMMI10"/>
              </a:rPr>
              <a:t>⃗</a:t>
            </a:r>
            <a:r>
              <a:rPr lang="en-US" sz="1800" b="0" i="0" u="none" strike="noStrike" baseline="0" dirty="0">
                <a:solidFill>
                  <a:srgbClr val="000000"/>
                </a:solidFill>
                <a:latin typeface="URWPalladioL-Ital"/>
              </a:rPr>
              <a:t>M</a:t>
            </a:r>
            <a:r>
              <a:rPr lang="en-US" sz="1800" b="0" i="0" u="none" strike="noStrike" baseline="0" dirty="0">
                <a:solidFill>
                  <a:srgbClr val="000000"/>
                </a:solidFill>
                <a:latin typeface="NimbusRomNo9L-Regu"/>
              </a:rPr>
              <a:t>, which is the magnetic moment pr. unit volume [</a:t>
            </a:r>
            <a:r>
              <a:rPr lang="en-US" sz="1800" b="0" i="0" u="none" strike="noStrike" baseline="0" dirty="0">
                <a:solidFill>
                  <a:srgbClr val="008000"/>
                </a:solidFill>
                <a:latin typeface="NimbusRomNo9L-Regu"/>
              </a:rPr>
              <a:t>4</a:t>
            </a:r>
            <a:r>
              <a:rPr lang="en-US" sz="1800" b="0" i="0" u="none" strike="noStrike" baseline="0" dirty="0">
                <a:solidFill>
                  <a:srgbClr val="000000"/>
                </a:solidFill>
                <a:latin typeface="NimbusRomNo9L-Regu"/>
              </a:rPr>
              <a:t>]. </a:t>
            </a:r>
            <a:endParaRPr lang="en-US" sz="1800" b="0" i="0" u="none" strike="noStrike" baseline="0" dirty="0">
              <a:solidFill>
                <a:srgbClr val="000000"/>
              </a:solidFill>
              <a:latin typeface="URWPalladioL-Ital"/>
            </a:endParaRPr>
          </a:p>
        </p:txBody>
      </p:sp>
      <p:sp>
        <p:nvSpPr>
          <p:cNvPr id="4" name="Slide Number Placeholder 3"/>
          <p:cNvSpPr>
            <a:spLocks noGrp="1"/>
          </p:cNvSpPr>
          <p:nvPr>
            <p:ph type="sldNum" sz="quarter" idx="5"/>
          </p:nvPr>
        </p:nvSpPr>
        <p:spPr/>
        <p:txBody>
          <a:bodyPr/>
          <a:lstStyle/>
          <a:p>
            <a:fld id="{86A7545C-2A8E-4942-9777-8961341CC53D}" type="slidenum">
              <a:rPr lang="en-DK" smtClean="0"/>
              <a:t>6</a:t>
            </a:fld>
            <a:endParaRPr lang="en-DK"/>
          </a:p>
        </p:txBody>
      </p:sp>
    </p:spTree>
    <p:extLst>
      <p:ext uri="{BB962C8B-B14F-4D97-AF65-F5344CB8AC3E}">
        <p14:creationId xmlns:p14="http://schemas.microsoft.com/office/powerpoint/2010/main" val="349285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sz="1800" b="0" i="0" u="none" strike="noStrike" baseline="0" dirty="0">
                <a:latin typeface="NimbusRomNo9L-Regu"/>
              </a:rPr>
              <a:t>The</a:t>
            </a:r>
          </a:p>
          <a:p>
            <a:pPr algn="l"/>
            <a:r>
              <a:rPr lang="en-US" sz="1800" b="0" i="0" u="none" strike="noStrike" baseline="0" dirty="0">
                <a:latin typeface="NimbusRomNo9L-Regu"/>
              </a:rPr>
              <a:t>classification of </a:t>
            </a:r>
            <a:r>
              <a:rPr lang="en-US" sz="1800" b="0" i="0" u="none" strike="noStrike" baseline="0" noProof="0" dirty="0">
                <a:latin typeface="NimbusRomNo9L-Regu"/>
              </a:rPr>
              <a:t>magnetic</a:t>
            </a:r>
            <a:r>
              <a:rPr lang="en-US" sz="1800" b="0" i="0" u="none" strike="noStrike" baseline="0" dirty="0">
                <a:latin typeface="NimbusRomNo9L-Regu"/>
              </a:rPr>
              <a:t> materials is determined by their response to an external magnetic field, </a:t>
            </a:r>
            <a:r>
              <a:rPr lang="en-US" sz="1800" b="0" i="0" u="none" strike="noStrike" baseline="0" dirty="0">
                <a:latin typeface="CMMI10"/>
              </a:rPr>
              <a:t>⃗</a:t>
            </a:r>
            <a:r>
              <a:rPr lang="en-US" sz="1800" b="0" i="0" u="none" strike="noStrike" baseline="0" dirty="0">
                <a:latin typeface="URWPalladioL-Ital"/>
              </a:rPr>
              <a:t>H. The material respond because it tries to minimize the energy of the system</a:t>
            </a:r>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7</a:t>
            </a:fld>
            <a:endParaRPr lang="en-DK"/>
          </a:p>
        </p:txBody>
      </p:sp>
    </p:spTree>
    <p:extLst>
      <p:ext uri="{BB962C8B-B14F-4D97-AF65-F5344CB8AC3E}">
        <p14:creationId xmlns:p14="http://schemas.microsoft.com/office/powerpoint/2010/main" val="11253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solidFill>
                  <a:srgbClr val="000000"/>
                </a:solidFill>
                <a:latin typeface="NimbusRomNo9L-Medi"/>
              </a:rPr>
              <a:t>Diamagnetism</a:t>
            </a:r>
            <a:r>
              <a:rPr lang="en-US" sz="1800" b="0" i="0" u="none" strike="noStrike" baseline="0" dirty="0">
                <a:solidFill>
                  <a:srgbClr val="000000"/>
                </a:solidFill>
                <a:latin typeface="NimbusRomNo9L-Medi"/>
              </a:rPr>
              <a:t> </a:t>
            </a:r>
            <a:r>
              <a:rPr lang="en-US" sz="1800" b="0" i="0" u="none" strike="noStrike" baseline="0" dirty="0">
                <a:solidFill>
                  <a:srgbClr val="000000"/>
                </a:solidFill>
                <a:latin typeface="NimbusRomNo9L-Regu"/>
              </a:rPr>
              <a:t>is a weak quantum mechanical property found in any material. When a magnetic field is present, the electrons will try to oppose the field by changing their orbital motion which leads</a:t>
            </a:r>
          </a:p>
          <a:p>
            <a:pPr algn="l"/>
            <a:r>
              <a:rPr lang="en-US" sz="1800" b="0" i="0" u="none" strike="noStrike" baseline="0" dirty="0">
                <a:solidFill>
                  <a:srgbClr val="000000"/>
                </a:solidFill>
                <a:latin typeface="NimbusRomNo9L-Regu"/>
              </a:rPr>
              <a:t>to an induced opposite magnetic field [</a:t>
            </a:r>
            <a:r>
              <a:rPr lang="en-US" sz="1800" b="0" i="0" u="none" strike="noStrike" baseline="0" dirty="0">
                <a:solidFill>
                  <a:srgbClr val="008000"/>
                </a:solidFill>
                <a:latin typeface="NimbusRomNo9L-Regu"/>
              </a:rPr>
              <a:t>4</a:t>
            </a:r>
            <a:r>
              <a:rPr lang="en-US" sz="1800" b="0" i="0" u="none" strike="noStrike" baseline="0" dirty="0">
                <a:solidFill>
                  <a:srgbClr val="000000"/>
                </a:solidFill>
                <a:latin typeface="NimbusRomNo9L-Regu"/>
              </a:rPr>
              <a:t>]. However, it is only the dominant response when all the electrons in the material are paired, as it will induce a zero net magnetic moment. When there is</a:t>
            </a:r>
          </a:p>
          <a:p>
            <a:pPr algn="l"/>
            <a:r>
              <a:rPr lang="en-US" sz="1800" b="0" i="0" u="none" strike="noStrike" baseline="0" dirty="0">
                <a:solidFill>
                  <a:srgbClr val="000000"/>
                </a:solidFill>
                <a:latin typeface="NimbusRomNo9L-Regu"/>
              </a:rPr>
              <a:t>an uneven number of electrons, meaning you have at least one unpaired electron in each atom, a non-zero magnetic moment will arise, leading to stronger interactions. In that case we talk about</a:t>
            </a:r>
          </a:p>
          <a:p>
            <a:pPr algn="l"/>
            <a:r>
              <a:rPr lang="en-US" sz="1800" b="0" i="0" u="none" strike="noStrike" baseline="0" dirty="0" err="1">
                <a:solidFill>
                  <a:srgbClr val="000000"/>
                </a:solidFill>
                <a:latin typeface="NimbusRomNo9L-Medi"/>
              </a:rPr>
              <a:t>paramagnetism</a:t>
            </a:r>
            <a:r>
              <a:rPr lang="en-US" sz="1800" b="0" i="0" u="none" strike="noStrike" baseline="0" dirty="0">
                <a:solidFill>
                  <a:srgbClr val="000000"/>
                </a:solidFill>
                <a:latin typeface="NimbusRomNo9L-Regu"/>
              </a:rPr>
              <a:t>. In these materials, the magnetic moments are aligned randomly in the absence of a magnetic field as seen in fig. </a:t>
            </a:r>
            <a:r>
              <a:rPr lang="en-US" sz="1800" b="0" i="0" u="none" strike="noStrike" baseline="0" dirty="0">
                <a:solidFill>
                  <a:srgbClr val="0080FF"/>
                </a:solidFill>
                <a:latin typeface="NimbusRomNo9L-Regu"/>
              </a:rPr>
              <a:t>1 </a:t>
            </a:r>
            <a:r>
              <a:rPr lang="en-US" sz="1800" b="0" i="0" u="none" strike="noStrike" baseline="0" dirty="0">
                <a:solidFill>
                  <a:srgbClr val="000000"/>
                </a:solidFill>
                <a:latin typeface="NimbusRomNo9L-Regu"/>
              </a:rPr>
              <a:t>A). When a magnetic field is applied, the electrons will align to the</a:t>
            </a:r>
          </a:p>
          <a:p>
            <a:pPr algn="l"/>
            <a:r>
              <a:rPr lang="en-US" sz="1800" b="0" i="0" u="none" strike="noStrike" baseline="0" dirty="0">
                <a:solidFill>
                  <a:srgbClr val="000000"/>
                </a:solidFill>
                <a:latin typeface="NimbusRomNo9L-Regu"/>
              </a:rPr>
              <a:t>magnetic field leading to a momentarily magnetic material [</a:t>
            </a:r>
            <a:r>
              <a:rPr lang="en-US" sz="1800" b="0" i="0" u="none" strike="noStrike" baseline="0" dirty="0">
                <a:solidFill>
                  <a:srgbClr val="008000"/>
                </a:solidFill>
                <a:latin typeface="NimbusRomNo9L-Regu"/>
              </a:rPr>
              <a:t>8</a:t>
            </a:r>
            <a:r>
              <a:rPr lang="en-US" sz="1800" b="0" i="0" u="none" strike="noStrike" baseline="0" dirty="0">
                <a:solidFill>
                  <a:srgbClr val="000000"/>
                </a:solidFill>
                <a:latin typeface="NimbusRomNo9L-Regu"/>
              </a:rPr>
              <a:t>]. In contrast, in </a:t>
            </a:r>
            <a:r>
              <a:rPr lang="en-US" sz="1800" b="0" i="0" u="none" strike="noStrike" baseline="0" dirty="0">
                <a:solidFill>
                  <a:srgbClr val="000000"/>
                </a:solidFill>
                <a:latin typeface="NimbusRomNo9L-Medi"/>
              </a:rPr>
              <a:t>ferro-, </a:t>
            </a:r>
            <a:r>
              <a:rPr lang="en-US" sz="1800" b="0" i="0" u="none" strike="noStrike" baseline="0" dirty="0" err="1">
                <a:solidFill>
                  <a:srgbClr val="000000"/>
                </a:solidFill>
                <a:latin typeface="NimbusRomNo9L-Medi"/>
              </a:rPr>
              <a:t>antiferro</a:t>
            </a:r>
            <a:r>
              <a:rPr lang="en-US" sz="1800" b="0" i="0" u="none" strike="noStrike" baseline="0" dirty="0">
                <a:solidFill>
                  <a:srgbClr val="000000"/>
                </a:solidFill>
                <a:latin typeface="NimbusRomNo9L-Medi"/>
              </a:rPr>
              <a:t>- and ferrimagnetic </a:t>
            </a:r>
            <a:r>
              <a:rPr lang="en-US" sz="1800" b="0" i="0" u="none" strike="noStrike" baseline="0" dirty="0">
                <a:solidFill>
                  <a:srgbClr val="000000"/>
                </a:solidFill>
                <a:latin typeface="NimbusRomNo9L-Regu"/>
              </a:rPr>
              <a:t>systems, the magnetic moments display ordered configurations in the absence of an</a:t>
            </a:r>
          </a:p>
          <a:p>
            <a:pPr algn="l"/>
            <a:r>
              <a:rPr lang="en-US" sz="1800" b="0" i="0" u="none" strike="noStrike" baseline="0" dirty="0">
                <a:solidFill>
                  <a:srgbClr val="000000"/>
                </a:solidFill>
                <a:latin typeface="NimbusRomNo9L-Regu"/>
              </a:rPr>
              <a:t>external magnetic field as shown in fig. </a:t>
            </a:r>
            <a:r>
              <a:rPr lang="en-US" sz="1800" b="0" i="0" u="none" strike="noStrike" baseline="0" dirty="0">
                <a:solidFill>
                  <a:srgbClr val="0080FF"/>
                </a:solidFill>
                <a:latin typeface="NimbusRomNo9L-Regu"/>
              </a:rPr>
              <a:t>1 </a:t>
            </a:r>
            <a:r>
              <a:rPr lang="en-US" sz="1800" b="0" i="0" u="none" strike="noStrike" baseline="0" dirty="0">
                <a:solidFill>
                  <a:srgbClr val="000000"/>
                </a:solidFill>
                <a:latin typeface="NimbusRomNo9L-Regu"/>
              </a:rPr>
              <a:t>B), C), and D) [</a:t>
            </a:r>
            <a:r>
              <a:rPr lang="en-US" sz="1800" b="0" i="0" u="none" strike="noStrike" baseline="0" dirty="0">
                <a:solidFill>
                  <a:srgbClr val="008000"/>
                </a:solidFill>
                <a:latin typeface="NimbusRomNo9L-Regu"/>
              </a:rPr>
              <a:t>7</a:t>
            </a:r>
            <a:r>
              <a:rPr lang="en-US" sz="1800" b="0" i="0" u="none" strike="noStrike" baseline="0" dirty="0">
                <a:solidFill>
                  <a:srgbClr val="000000"/>
                </a:solidFill>
                <a:latin typeface="NimbusRomNo9L-Regu"/>
              </a:rPr>
              <a:t>]. These phenomena arise due to unpaired electrons but unlike for </a:t>
            </a:r>
            <a:r>
              <a:rPr lang="en-US" sz="1800" b="0" i="0" u="none" strike="noStrike" baseline="0" dirty="0" err="1">
                <a:solidFill>
                  <a:srgbClr val="000000"/>
                </a:solidFill>
                <a:latin typeface="NimbusRomNo9L-Regu"/>
              </a:rPr>
              <a:t>paramagnetism</a:t>
            </a:r>
            <a:r>
              <a:rPr lang="en-US" sz="1800" b="0" i="0" u="none" strike="noStrike" baseline="0" dirty="0">
                <a:solidFill>
                  <a:srgbClr val="000000"/>
                </a:solidFill>
                <a:latin typeface="NimbusRomNo9L-Regu"/>
              </a:rPr>
              <a:t>, the interaction between spins, called the exchange interaction,</a:t>
            </a:r>
          </a:p>
          <a:p>
            <a:pPr algn="l"/>
            <a:r>
              <a:rPr lang="fr-FR" sz="1800" b="0" i="0" u="none" strike="noStrike" baseline="0" dirty="0" err="1">
                <a:solidFill>
                  <a:srgbClr val="000000"/>
                </a:solidFill>
                <a:latin typeface="NimbusRomNo9L-Regu"/>
              </a:rPr>
              <a:t>is</a:t>
            </a:r>
            <a:r>
              <a:rPr lang="fr-FR" sz="1800" b="0" i="0" u="none" strike="noStrike" baseline="0" dirty="0">
                <a:solidFill>
                  <a:srgbClr val="000000"/>
                </a:solidFill>
                <a:latin typeface="NimbusRomNo9L-Regu"/>
              </a:rPr>
              <a:t> </a:t>
            </a:r>
            <a:r>
              <a:rPr lang="fr-FR" sz="1800" b="0" i="0" u="none" strike="noStrike" baseline="0" dirty="0" err="1">
                <a:solidFill>
                  <a:srgbClr val="000000"/>
                </a:solidFill>
                <a:latin typeface="NimbusRomNo9L-Regu"/>
              </a:rPr>
              <a:t>much</a:t>
            </a:r>
            <a:r>
              <a:rPr lang="fr-FR" sz="1800" b="0" i="0" u="none" strike="noStrike" baseline="0" dirty="0">
                <a:solidFill>
                  <a:srgbClr val="000000"/>
                </a:solidFill>
                <a:latin typeface="NimbusRomNo9L-Regu"/>
              </a:rPr>
              <a:t> </a:t>
            </a:r>
            <a:r>
              <a:rPr lang="fr-FR" sz="1800" b="0" i="0" u="none" strike="noStrike" baseline="0" dirty="0" err="1">
                <a:solidFill>
                  <a:srgbClr val="000000"/>
                </a:solidFill>
                <a:latin typeface="NimbusRomNo9L-Regu"/>
              </a:rPr>
              <a:t>greater</a:t>
            </a:r>
            <a:r>
              <a:rPr lang="fr-FR" sz="1800" b="0" i="0" u="none" strike="noStrike" baseline="0" dirty="0">
                <a:solidFill>
                  <a:srgbClr val="000000"/>
                </a:solidFill>
                <a:latin typeface="NimbusRomNo9L-Regu"/>
              </a:rPr>
              <a:t>. In a moment i </a:t>
            </a:r>
            <a:r>
              <a:rPr lang="fr-FR" sz="1800" b="0" i="0" u="none" strike="noStrike" baseline="0" dirty="0" err="1">
                <a:solidFill>
                  <a:srgbClr val="000000"/>
                </a:solidFill>
                <a:latin typeface="NimbusRomNo9L-Regu"/>
              </a:rPr>
              <a:t>will</a:t>
            </a:r>
            <a:r>
              <a:rPr lang="fr-FR" sz="1800" b="0" i="0" u="none" strike="noStrike" baseline="0" dirty="0">
                <a:solidFill>
                  <a:srgbClr val="000000"/>
                </a:solidFill>
                <a:latin typeface="NimbusRomNo9L-Regu"/>
              </a:rPr>
              <a:t> talk about all the </a:t>
            </a:r>
            <a:r>
              <a:rPr lang="fr-FR" sz="1800" b="0" i="0" u="none" strike="noStrike" baseline="0" dirty="0" err="1">
                <a:solidFill>
                  <a:srgbClr val="000000"/>
                </a:solidFill>
                <a:latin typeface="NimbusRomNo9L-Regu"/>
              </a:rPr>
              <a:t>different</a:t>
            </a:r>
            <a:r>
              <a:rPr lang="fr-FR" sz="1800" b="0" i="0" u="none" strike="noStrike" baseline="0" dirty="0">
                <a:solidFill>
                  <a:srgbClr val="000000"/>
                </a:solidFill>
                <a:latin typeface="NimbusRomNo9L-Regu"/>
              </a:rPr>
              <a:t> interactions – but first i </a:t>
            </a:r>
            <a:r>
              <a:rPr lang="fr-FR" sz="1800" b="0" i="0" u="none" strike="noStrike" baseline="0" dirty="0" err="1">
                <a:solidFill>
                  <a:srgbClr val="000000"/>
                </a:solidFill>
                <a:latin typeface="NimbusRomNo9L-Regu"/>
              </a:rPr>
              <a:t>would</a:t>
            </a:r>
            <a:r>
              <a:rPr lang="fr-FR" sz="1800" b="0" i="0" u="none" strike="noStrike" baseline="0" dirty="0">
                <a:solidFill>
                  <a:srgbClr val="000000"/>
                </a:solidFill>
                <a:latin typeface="NimbusRomNo9L-Regu"/>
              </a:rPr>
              <a:t> like to </a:t>
            </a:r>
            <a:r>
              <a:rPr lang="fr-FR" sz="1800" b="0" i="0" u="none" strike="noStrike" baseline="0" dirty="0" err="1">
                <a:solidFill>
                  <a:srgbClr val="000000"/>
                </a:solidFill>
                <a:latin typeface="NimbusRomNo9L-Regu"/>
              </a:rPr>
              <a:t>present</a:t>
            </a:r>
            <a:r>
              <a:rPr lang="fr-FR" sz="1800" b="0" i="0" u="none" strike="noStrike" baseline="0" dirty="0">
                <a:solidFill>
                  <a:srgbClr val="000000"/>
                </a:solidFill>
                <a:latin typeface="NimbusRomNo9L-Regu"/>
              </a:rPr>
              <a:t> for </a:t>
            </a:r>
            <a:r>
              <a:rPr lang="fr-FR" sz="1800" b="0" i="0" u="none" strike="noStrike" baseline="0" dirty="0" err="1">
                <a:solidFill>
                  <a:srgbClr val="000000"/>
                </a:solidFill>
                <a:latin typeface="NimbusRomNo9L-Regu"/>
              </a:rPr>
              <a:t>you</a:t>
            </a:r>
            <a:r>
              <a:rPr lang="fr-FR" sz="1800" b="0" i="0" u="none" strike="noStrike" baseline="0" dirty="0">
                <a:solidFill>
                  <a:srgbClr val="000000"/>
                </a:solidFill>
                <a:latin typeface="NimbusRomNo9L-Regu"/>
              </a:rPr>
              <a:t> the </a:t>
            </a:r>
            <a:r>
              <a:rPr lang="fr-FR" sz="1800" b="0" i="0" u="none" strike="noStrike" baseline="0" dirty="0" err="1">
                <a:solidFill>
                  <a:srgbClr val="000000"/>
                </a:solidFill>
                <a:latin typeface="NimbusRomNo9L-Regu"/>
              </a:rPr>
              <a:t>hysteresis</a:t>
            </a:r>
            <a:r>
              <a:rPr lang="fr-FR" sz="1800" b="0" i="0" u="none" strike="noStrike" baseline="0" dirty="0">
                <a:solidFill>
                  <a:srgbClr val="000000"/>
                </a:solidFill>
                <a:latin typeface="NimbusRomNo9L-Regu"/>
              </a:rPr>
              <a:t> of </a:t>
            </a:r>
            <a:r>
              <a:rPr lang="fr-FR" sz="1800" b="0" i="0" u="none" strike="noStrike" baseline="0" dirty="0" err="1">
                <a:solidFill>
                  <a:srgbClr val="000000"/>
                </a:solidFill>
                <a:latin typeface="NimbusRomNo9L-Regu"/>
              </a:rPr>
              <a:t>different</a:t>
            </a:r>
            <a:r>
              <a:rPr lang="fr-FR" sz="1800" b="0" i="0" u="none" strike="noStrike" baseline="0" dirty="0">
                <a:solidFill>
                  <a:srgbClr val="000000"/>
                </a:solidFill>
                <a:latin typeface="NimbusRomNo9L-Regu"/>
              </a:rPr>
              <a:t> cases. </a:t>
            </a:r>
            <a:r>
              <a:rPr lang="en-US" sz="1800" b="0" i="0" u="none" strike="noStrike" baseline="0" dirty="0">
                <a:solidFill>
                  <a:srgbClr val="000000"/>
                </a:solidFill>
                <a:latin typeface="NimbusRomNo9L-Regu"/>
              </a:rPr>
              <a:t>The </a:t>
            </a:r>
            <a:r>
              <a:rPr lang="en-US" sz="1800" b="0" i="0" u="none" strike="noStrike" baseline="0" dirty="0">
                <a:solidFill>
                  <a:srgbClr val="000000"/>
                </a:solidFill>
                <a:latin typeface="NimbusRomNo9L-Medi"/>
              </a:rPr>
              <a:t>exchange interaction </a:t>
            </a:r>
            <a:r>
              <a:rPr lang="en-US" sz="1800" b="0" i="0" u="none" strike="noStrike" baseline="0" dirty="0">
                <a:solidFill>
                  <a:srgbClr val="000000"/>
                </a:solidFill>
                <a:latin typeface="NimbusRomNo9L-Regu"/>
              </a:rPr>
              <a:t>makes the magnetic moments point in a specific direction.</a:t>
            </a:r>
          </a:p>
          <a:p>
            <a:pPr algn="l"/>
            <a:r>
              <a:rPr lang="en-US" sz="1800" b="0" i="0" u="none" strike="noStrike" baseline="0" dirty="0">
                <a:solidFill>
                  <a:srgbClr val="000000"/>
                </a:solidFill>
                <a:latin typeface="NimbusRomNo9L-Regu"/>
              </a:rPr>
              <a:t>In ferromagnetic materials all the magnetic moments are aligned parallel while for antiferromagnetic</a:t>
            </a:r>
          </a:p>
          <a:p>
            <a:pPr algn="l"/>
            <a:r>
              <a:rPr lang="en-US" sz="1800" b="0" i="0" u="none" strike="noStrike" baseline="0" dirty="0">
                <a:solidFill>
                  <a:srgbClr val="000000"/>
                </a:solidFill>
                <a:latin typeface="NimbusRomNo9L-Regu"/>
              </a:rPr>
              <a:t>materials their alignment is antiparallel [</a:t>
            </a:r>
            <a:r>
              <a:rPr lang="en-US" sz="1800" b="0" i="0" u="none" strike="noStrike" baseline="0" dirty="0">
                <a:solidFill>
                  <a:srgbClr val="008000"/>
                </a:solidFill>
                <a:latin typeface="NimbusRomNo9L-Regu"/>
              </a:rPr>
              <a:t>4</a:t>
            </a:r>
            <a:r>
              <a:rPr lang="en-US" sz="1800" b="0" i="0" u="none" strike="noStrike" baseline="0" dirty="0">
                <a:solidFill>
                  <a:srgbClr val="000000"/>
                </a:solidFill>
                <a:latin typeface="NimbusRomNo9L-Regu"/>
              </a:rPr>
              <a:t>]. In ferrimagnetic materials, you have some of the magnetic</a:t>
            </a:r>
          </a:p>
          <a:p>
            <a:pPr algn="l"/>
            <a:r>
              <a:rPr lang="en-US" sz="1800" b="0" i="0" u="none" strike="noStrike" baseline="0" dirty="0">
                <a:solidFill>
                  <a:srgbClr val="000000"/>
                </a:solidFill>
                <a:latin typeface="NimbusRomNo9L-Regu"/>
              </a:rPr>
              <a:t>moments parallel and some antiparallel which often occurs in materials containing two or more types</a:t>
            </a:r>
          </a:p>
          <a:p>
            <a:pPr algn="l"/>
            <a:r>
              <a:rPr lang="en-US" sz="1800" b="0" i="0" u="none" strike="noStrike" baseline="0" dirty="0">
                <a:solidFill>
                  <a:srgbClr val="000000"/>
                </a:solidFill>
                <a:latin typeface="NimbusRomNo9L-Regu"/>
              </a:rPr>
              <a:t>of atoms, i.e. alloys. When the two opposite magnetizations do not cancel, there will be a net magnetic</a:t>
            </a:r>
          </a:p>
          <a:p>
            <a:pPr algn="l"/>
            <a:r>
              <a:rPr lang="en-US" sz="1800" b="0" i="0" u="none" strike="noStrike" baseline="0" dirty="0">
                <a:solidFill>
                  <a:srgbClr val="000000"/>
                </a:solidFill>
                <a:latin typeface="NimbusRomNo9L-Regu"/>
              </a:rPr>
              <a:t>moment in one direction. This net magnetic moment depends on the composition of the alloy. The</a:t>
            </a:r>
          </a:p>
          <a:p>
            <a:pPr algn="l"/>
            <a:r>
              <a:rPr lang="en-US" sz="1800" b="0" i="0" u="none" strike="noStrike" baseline="0" dirty="0">
                <a:solidFill>
                  <a:srgbClr val="000000"/>
                </a:solidFill>
                <a:latin typeface="NimbusRomNo9L-Regu"/>
              </a:rPr>
              <a:t>size of the exchange interaction is dependent on the overlap integral between the spins and evolves </a:t>
            </a:r>
            <a:r>
              <a:rPr lang="en-US" sz="1800" b="0" i="0" dirty="0">
                <a:effectLst/>
                <a:latin typeface="Arial" panose="020B0604020202020204" pitchFamily="34" charset="0"/>
              </a:rPr>
              <a:t>with the temperature. </a:t>
            </a:r>
            <a:endParaRPr lang="fr-FR" sz="1800" b="0" i="0" u="none" strike="noStrike" baseline="0" dirty="0">
              <a:solidFill>
                <a:srgbClr val="000000"/>
              </a:solidFill>
              <a:latin typeface="NimbusRomNo9L-Regu"/>
            </a:endParaRPr>
          </a:p>
          <a:p>
            <a:pPr algn="l"/>
            <a:endParaRPr lang="fr-FR" sz="1800" b="0" i="0" u="none" strike="noStrike" baseline="0" dirty="0">
              <a:solidFill>
                <a:srgbClr val="000000"/>
              </a:solidFill>
              <a:latin typeface="NimbusRomNo9L-Regu"/>
            </a:endParaRPr>
          </a:p>
          <a:p>
            <a:pPr algn="l"/>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8</a:t>
            </a:fld>
            <a:endParaRPr lang="en-DK"/>
          </a:p>
        </p:txBody>
      </p:sp>
    </p:spTree>
    <p:extLst>
      <p:ext uri="{BB962C8B-B14F-4D97-AF65-F5344CB8AC3E}">
        <p14:creationId xmlns:p14="http://schemas.microsoft.com/office/powerpoint/2010/main" val="3186279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For a uniaxial material, the axis along the net magnetization is called the easy axis while the axis perpendicular to it is called the hard axis. </a:t>
            </a:r>
            <a:r>
              <a:rPr lang="en-US" dirty="0">
                <a:effectLst/>
                <a:latin typeface="Arial" panose="020B0604020202020204" pitchFamily="34" charset="0"/>
              </a:rPr>
              <a:t>To characterize a magnetic material, magnetization curves can be measured to know how the system behaves when an external magnetic field is applied in a certain direction. </a:t>
            </a:r>
          </a:p>
          <a:p>
            <a:endParaRPr lang="en-US" dirty="0">
              <a:effectLst/>
              <a:latin typeface="Arial" panose="020B0604020202020204" pitchFamily="34" charset="0"/>
            </a:endParaRPr>
          </a:p>
          <a:p>
            <a:r>
              <a:rPr lang="en-US" dirty="0">
                <a:effectLst/>
                <a:latin typeface="Arial" panose="020B0604020202020204" pitchFamily="34" charset="0"/>
              </a:rPr>
              <a:t>Ferromagnetic materials display hysteresis behavior, where the state of the system depends on its history. Typical magnetization curves for ferro- and </a:t>
            </a:r>
            <a:r>
              <a:rPr lang="en-US" dirty="0" err="1">
                <a:effectLst/>
                <a:latin typeface="Arial" panose="020B0604020202020204" pitchFamily="34" charset="0"/>
              </a:rPr>
              <a:t>ferri</a:t>
            </a:r>
            <a:r>
              <a:rPr lang="en-US" dirty="0">
                <a:effectLst/>
                <a:latin typeface="Arial" panose="020B0604020202020204" pitchFamily="34" charset="0"/>
              </a:rPr>
              <a:t>-magnets are shown in fig. 2 A) and B). Figure 2 A) is a typical hysteresis curve measured along the easy axis, with </a:t>
            </a:r>
            <a:r>
              <a:rPr lang="en-US" dirty="0" err="1">
                <a:effectLst/>
                <a:latin typeface="Arial" panose="020B0604020202020204" pitchFamily="34" charset="0"/>
              </a:rPr>
              <a:t>Hc</a:t>
            </a:r>
            <a:r>
              <a:rPr lang="en-US" dirty="0">
                <a:effectLst/>
                <a:latin typeface="Arial" panose="020B0604020202020204" pitchFamily="34" charset="0"/>
              </a:rPr>
              <a:t> being the coercive field found when M(H) = 0 and</a:t>
            </a:r>
            <a:br>
              <a:rPr lang="en-US" dirty="0">
                <a:effectLst/>
              </a:rPr>
            </a:br>
            <a:r>
              <a:rPr lang="en-US" dirty="0">
                <a:effectLst/>
                <a:latin typeface="Arial" panose="020B0604020202020204" pitchFamily="34" charset="0"/>
              </a:rPr>
              <a:t>telling you how hard the magnetization of the sample is. Large values of </a:t>
            </a:r>
            <a:r>
              <a:rPr lang="en-US" dirty="0" err="1">
                <a:effectLst/>
                <a:latin typeface="Arial" panose="020B0604020202020204" pitchFamily="34" charset="0"/>
              </a:rPr>
              <a:t>Hc</a:t>
            </a:r>
            <a:r>
              <a:rPr lang="en-US" dirty="0">
                <a:effectLst/>
                <a:latin typeface="Arial" panose="020B0604020202020204" pitchFamily="34" charset="0"/>
              </a:rPr>
              <a:t> means that the magnet can resist a great external magnetic field without being influenced by it. At H = 0 you find </a:t>
            </a:r>
            <a:r>
              <a:rPr lang="en-US" dirty="0" err="1">
                <a:effectLst/>
                <a:latin typeface="Arial" panose="020B0604020202020204" pitchFamily="34" charset="0"/>
              </a:rPr>
              <a:t>Mr</a:t>
            </a:r>
            <a:br>
              <a:rPr lang="en-US" dirty="0">
                <a:effectLst/>
              </a:rPr>
            </a:br>
            <a:r>
              <a:rPr lang="en-US" dirty="0">
                <a:effectLst/>
                <a:latin typeface="Arial" panose="020B0604020202020204" pitchFamily="34" charset="0"/>
              </a:rPr>
              <a:t>which is the remanent magnetization and is a measure of the strength of the magnetization when the magnetic field is absent. </a:t>
            </a:r>
            <a:r>
              <a:rPr lang="en-US" dirty="0" err="1">
                <a:effectLst/>
                <a:latin typeface="Arial" panose="020B0604020202020204" pitchFamily="34" charset="0"/>
              </a:rPr>
              <a:t>Ms</a:t>
            </a:r>
            <a:r>
              <a:rPr lang="en-US" dirty="0">
                <a:effectLst/>
                <a:latin typeface="Arial" panose="020B0604020202020204" pitchFamily="34" charset="0"/>
              </a:rPr>
              <a:t> is the saturation value which is the upper limit for magnetization of the</a:t>
            </a:r>
            <a:br>
              <a:rPr lang="en-US" dirty="0">
                <a:effectLst/>
              </a:rPr>
            </a:br>
            <a:r>
              <a:rPr lang="en-US" dirty="0">
                <a:effectLst/>
                <a:latin typeface="Arial" panose="020B0604020202020204" pitchFamily="34" charset="0"/>
              </a:rPr>
              <a:t>given material [12]. Fig. 2 B) shows a typical graph where the magnetization is plotted as a function of a magnetic external field applied along the hard axis. The curve is somewhat linear and there is no</a:t>
            </a:r>
            <a:br>
              <a:rPr lang="en-US" dirty="0">
                <a:effectLst/>
              </a:rPr>
            </a:br>
            <a:r>
              <a:rPr lang="en-US" dirty="0">
                <a:effectLst/>
                <a:latin typeface="Arial" panose="020B0604020202020204" pitchFamily="34" charset="0"/>
              </a:rPr>
              <a:t>hysteresis and therefore no coercive field. This is because along the hard axis, the magnetization is proportional to the external magnetic field and therefore near zero in the absence of a magnetic field.</a:t>
            </a:r>
            <a:endParaRPr lang="en-US" dirty="0">
              <a:effectLst/>
            </a:endParaRPr>
          </a:p>
          <a:p>
            <a:br>
              <a:rPr lang="en-US" dirty="0">
                <a:effectLst/>
              </a:rPr>
            </a:br>
            <a:endParaRPr lang="en-DK" dirty="0"/>
          </a:p>
        </p:txBody>
      </p:sp>
      <p:sp>
        <p:nvSpPr>
          <p:cNvPr id="4" name="Slide Number Placeholder 3"/>
          <p:cNvSpPr>
            <a:spLocks noGrp="1"/>
          </p:cNvSpPr>
          <p:nvPr>
            <p:ph type="sldNum" sz="quarter" idx="5"/>
          </p:nvPr>
        </p:nvSpPr>
        <p:spPr/>
        <p:txBody>
          <a:bodyPr/>
          <a:lstStyle/>
          <a:p>
            <a:fld id="{86A7545C-2A8E-4942-9777-8961341CC53D}" type="slidenum">
              <a:rPr lang="en-DK" smtClean="0"/>
              <a:t>9</a:t>
            </a:fld>
            <a:endParaRPr lang="en-DK"/>
          </a:p>
        </p:txBody>
      </p:sp>
    </p:spTree>
    <p:extLst>
      <p:ext uri="{BB962C8B-B14F-4D97-AF65-F5344CB8AC3E}">
        <p14:creationId xmlns:p14="http://schemas.microsoft.com/office/powerpoint/2010/main" val="4194742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E7AA473-D82F-4EFF-9DF7-AE6D83C51288}" type="datetime1">
              <a:rPr lang="en-US" smtClean="0"/>
              <a:t>20-Jun-22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20-Jun-22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8958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20-Jun-22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57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20-Jun-22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5324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20-Jun-22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29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20-Jun-22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465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20-Jun-22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5982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20-Jun-22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9907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20-Jun-22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4177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20-Jun-22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9507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EB293-A316-472D-A8B4-6947CF1A12B7}" type="datetime1">
              <a:rPr lang="en-US" smtClean="0"/>
              <a:t>20-Jun-22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32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4BCCD4-CEB1-405B-A443-DD9CBCBEA552}" type="datetime1">
              <a:rPr lang="en-US" smtClean="0"/>
              <a:t>20-Jun-22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DF98CC-160E-494C-8C3C-8CDC5FA257DE}"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0657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CEE71-E082-9A02-D4A7-A2872CDDB936}"/>
              </a:ext>
            </a:extLst>
          </p:cNvPr>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Growth and Characterization of CoTb magnetic thin films</a:t>
            </a:r>
            <a:endParaRPr lang="en-DK" sz="4800" dirty="0">
              <a:solidFill>
                <a:srgbClr val="FFFFFF"/>
              </a:solidFill>
            </a:endParaRPr>
          </a:p>
        </p:txBody>
      </p:sp>
      <p:sp>
        <p:nvSpPr>
          <p:cNvPr id="3" name="Subtitle 2">
            <a:extLst>
              <a:ext uri="{FF2B5EF4-FFF2-40B4-BE49-F238E27FC236}">
                <a16:creationId xmlns:a16="http://schemas.microsoft.com/office/drawing/2014/main" id="{5F6942DC-7AF2-AEA7-8E24-F07744A03E18}"/>
              </a:ext>
            </a:extLst>
          </p:cNvPr>
          <p:cNvSpPr>
            <a:spLocks noGrp="1"/>
          </p:cNvSpPr>
          <p:nvPr>
            <p:ph type="subTitle" idx="1"/>
          </p:nvPr>
        </p:nvSpPr>
        <p:spPr>
          <a:xfrm>
            <a:off x="4713224" y="4297556"/>
            <a:ext cx="6353968" cy="1433391"/>
          </a:xfrm>
        </p:spPr>
        <p:txBody>
          <a:bodyPr anchor="t">
            <a:normAutofit/>
          </a:bodyPr>
          <a:lstStyle/>
          <a:p>
            <a:endParaRPr lang="en-DK">
              <a:solidFill>
                <a:srgbClr val="FFFFFF"/>
              </a:solidFill>
            </a:endParaRPr>
          </a:p>
        </p:txBody>
      </p:sp>
      <p:cxnSp>
        <p:nvCxnSpPr>
          <p:cNvPr id="27" name="Straight Connector 26">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6366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E203-333B-392C-BA6D-25260EE2DB98}"/>
              </a:ext>
            </a:extLst>
          </p:cNvPr>
          <p:cNvSpPr>
            <a:spLocks noGrp="1"/>
          </p:cNvSpPr>
          <p:nvPr>
            <p:ph type="title"/>
          </p:nvPr>
        </p:nvSpPr>
        <p:spPr/>
        <p:txBody>
          <a:bodyPr/>
          <a:lstStyle/>
          <a:p>
            <a:r>
              <a:rPr lang="en-US" dirty="0"/>
              <a:t>Domains and formation</a:t>
            </a:r>
            <a:endParaRPr lang="en-DK" dirty="0"/>
          </a:p>
        </p:txBody>
      </p:sp>
      <p:sp>
        <p:nvSpPr>
          <p:cNvPr id="3" name="Content Placeholder 2">
            <a:extLst>
              <a:ext uri="{FF2B5EF4-FFF2-40B4-BE49-F238E27FC236}">
                <a16:creationId xmlns:a16="http://schemas.microsoft.com/office/drawing/2014/main" id="{FA008BE4-67CB-1D01-3D68-5B2F67AA2EE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ED35D91-DD3C-DA2F-B0CE-39DD7743968D}"/>
              </a:ext>
            </a:extLst>
          </p:cNvPr>
          <p:cNvPicPr>
            <a:picLocks noChangeAspect="1"/>
          </p:cNvPicPr>
          <p:nvPr/>
        </p:nvPicPr>
        <p:blipFill rotWithShape="1">
          <a:blip r:embed="rId3"/>
          <a:srcRect t="7103"/>
          <a:stretch/>
        </p:blipFill>
        <p:spPr>
          <a:xfrm>
            <a:off x="2126255" y="1966510"/>
            <a:ext cx="8137877" cy="4110597"/>
          </a:xfrm>
          <a:prstGeom prst="rect">
            <a:avLst/>
          </a:prstGeom>
        </p:spPr>
      </p:pic>
    </p:spTree>
    <p:extLst>
      <p:ext uri="{BB962C8B-B14F-4D97-AF65-F5344CB8AC3E}">
        <p14:creationId xmlns:p14="http://schemas.microsoft.com/office/powerpoint/2010/main" val="352188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8D35-9FED-15F3-DEA4-EBD5C1F07244}"/>
              </a:ext>
            </a:extLst>
          </p:cNvPr>
          <p:cNvSpPr>
            <a:spLocks noGrp="1"/>
          </p:cNvSpPr>
          <p:nvPr>
            <p:ph type="title"/>
          </p:nvPr>
        </p:nvSpPr>
        <p:spPr/>
        <p:txBody>
          <a:bodyPr/>
          <a:lstStyle/>
          <a:p>
            <a:r>
              <a:rPr lang="en-US" dirty="0"/>
              <a:t>Dipole </a:t>
            </a:r>
            <a:r>
              <a:rPr lang="en-US" dirty="0" err="1"/>
              <a:t>dipole</a:t>
            </a:r>
            <a:r>
              <a:rPr lang="en-US" dirty="0"/>
              <a:t> interactions</a:t>
            </a:r>
          </a:p>
        </p:txBody>
      </p:sp>
      <p:sp>
        <p:nvSpPr>
          <p:cNvPr id="3" name="Content Placeholder 2">
            <a:extLst>
              <a:ext uri="{FF2B5EF4-FFF2-40B4-BE49-F238E27FC236}">
                <a16:creationId xmlns:a16="http://schemas.microsoft.com/office/drawing/2014/main" id="{17C809A5-4590-EDF1-C0A0-4801F4AA33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209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661F-87C0-FC6E-09FD-02EA9491B38F}"/>
              </a:ext>
            </a:extLst>
          </p:cNvPr>
          <p:cNvSpPr>
            <a:spLocks noGrp="1"/>
          </p:cNvSpPr>
          <p:nvPr>
            <p:ph type="title"/>
          </p:nvPr>
        </p:nvSpPr>
        <p:spPr/>
        <p:txBody>
          <a:bodyPr/>
          <a:lstStyle/>
          <a:p>
            <a:r>
              <a:rPr lang="en-US" dirty="0"/>
              <a:t>Spin orbit coupling</a:t>
            </a:r>
          </a:p>
        </p:txBody>
      </p:sp>
      <p:sp>
        <p:nvSpPr>
          <p:cNvPr id="3" name="Content Placeholder 2">
            <a:extLst>
              <a:ext uri="{FF2B5EF4-FFF2-40B4-BE49-F238E27FC236}">
                <a16:creationId xmlns:a16="http://schemas.microsoft.com/office/drawing/2014/main" id="{93C2FF99-7C31-056F-9083-5627C6A035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935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FDC3-903A-75E2-6B75-57F3B96D53B5}"/>
              </a:ext>
            </a:extLst>
          </p:cNvPr>
          <p:cNvSpPr>
            <a:spLocks noGrp="1"/>
          </p:cNvSpPr>
          <p:nvPr>
            <p:ph type="title"/>
          </p:nvPr>
        </p:nvSpPr>
        <p:spPr/>
        <p:txBody>
          <a:bodyPr/>
          <a:lstStyle/>
          <a:p>
            <a:r>
              <a:rPr lang="en-US" dirty="0"/>
              <a:t>Exchange interaction</a:t>
            </a:r>
            <a:endParaRPr lang="en-DK" dirty="0"/>
          </a:p>
        </p:txBody>
      </p:sp>
      <p:pic>
        <p:nvPicPr>
          <p:cNvPr id="5" name="Content Placeholder 4">
            <a:extLst>
              <a:ext uri="{FF2B5EF4-FFF2-40B4-BE49-F238E27FC236}">
                <a16:creationId xmlns:a16="http://schemas.microsoft.com/office/drawing/2014/main" id="{AFA1E557-6045-4701-C801-D40C2D56D011}"/>
              </a:ext>
            </a:extLst>
          </p:cNvPr>
          <p:cNvPicPr>
            <a:picLocks noGrp="1" noChangeAspect="1"/>
          </p:cNvPicPr>
          <p:nvPr>
            <p:ph idx="1"/>
          </p:nvPr>
        </p:nvPicPr>
        <p:blipFill>
          <a:blip r:embed="rId3"/>
          <a:stretch>
            <a:fillRect/>
          </a:stretch>
        </p:blipFill>
        <p:spPr>
          <a:xfrm>
            <a:off x="3088091" y="3659098"/>
            <a:ext cx="5591955" cy="1276528"/>
          </a:xfrm>
        </p:spPr>
      </p:pic>
    </p:spTree>
    <p:extLst>
      <p:ext uri="{BB962C8B-B14F-4D97-AF65-F5344CB8AC3E}">
        <p14:creationId xmlns:p14="http://schemas.microsoft.com/office/powerpoint/2010/main" val="50356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E810-C92B-937B-CD5E-D0F491C74CA8}"/>
              </a:ext>
            </a:extLst>
          </p:cNvPr>
          <p:cNvSpPr>
            <a:spLocks noGrp="1"/>
          </p:cNvSpPr>
          <p:nvPr>
            <p:ph type="title"/>
          </p:nvPr>
        </p:nvSpPr>
        <p:spPr/>
        <p:txBody>
          <a:bodyPr/>
          <a:lstStyle/>
          <a:p>
            <a:r>
              <a:rPr lang="en-US" dirty="0"/>
              <a:t>Shape anisotropy or magnetostatic energy</a:t>
            </a:r>
            <a:endParaRPr lang="en-DK" dirty="0"/>
          </a:p>
        </p:txBody>
      </p:sp>
      <p:pic>
        <p:nvPicPr>
          <p:cNvPr id="4" name="Picture 2" descr="Thin Film and Significance of Its Thickness | SpringerLink">
            <a:extLst>
              <a:ext uri="{FF2B5EF4-FFF2-40B4-BE49-F238E27FC236}">
                <a16:creationId xmlns:a16="http://schemas.microsoft.com/office/drawing/2014/main" id="{71E5D2A6-0F41-1AD2-5EFA-8A4309EA2E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70187" y="3313835"/>
            <a:ext cx="56388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EF85C00-87FF-CF1D-4F8D-EA91ABB4029B}"/>
              </a:ext>
            </a:extLst>
          </p:cNvPr>
          <p:cNvPicPr>
            <a:picLocks noChangeAspect="1"/>
          </p:cNvPicPr>
          <p:nvPr/>
        </p:nvPicPr>
        <p:blipFill>
          <a:blip r:embed="rId4"/>
          <a:stretch>
            <a:fillRect/>
          </a:stretch>
        </p:blipFill>
        <p:spPr>
          <a:xfrm>
            <a:off x="1431958" y="3511517"/>
            <a:ext cx="495369" cy="866896"/>
          </a:xfrm>
          <a:prstGeom prst="rect">
            <a:avLst/>
          </a:prstGeom>
        </p:spPr>
      </p:pic>
      <p:pic>
        <p:nvPicPr>
          <p:cNvPr id="7" name="Picture 6">
            <a:extLst>
              <a:ext uri="{FF2B5EF4-FFF2-40B4-BE49-F238E27FC236}">
                <a16:creationId xmlns:a16="http://schemas.microsoft.com/office/drawing/2014/main" id="{F170C7C2-8B14-7017-4D66-6E2F4595B7E7}"/>
              </a:ext>
            </a:extLst>
          </p:cNvPr>
          <p:cNvPicPr>
            <a:picLocks noChangeAspect="1"/>
          </p:cNvPicPr>
          <p:nvPr/>
        </p:nvPicPr>
        <p:blipFill>
          <a:blip r:embed="rId5"/>
          <a:stretch>
            <a:fillRect/>
          </a:stretch>
        </p:blipFill>
        <p:spPr>
          <a:xfrm>
            <a:off x="8165101" y="3552389"/>
            <a:ext cx="3353268" cy="1295581"/>
          </a:xfrm>
          <a:prstGeom prst="rect">
            <a:avLst/>
          </a:prstGeom>
        </p:spPr>
      </p:pic>
      <p:pic>
        <p:nvPicPr>
          <p:cNvPr id="8" name="Picture 7">
            <a:extLst>
              <a:ext uri="{FF2B5EF4-FFF2-40B4-BE49-F238E27FC236}">
                <a16:creationId xmlns:a16="http://schemas.microsoft.com/office/drawing/2014/main" id="{C773B503-A1DB-2F95-BAA5-7452BF4686C4}"/>
              </a:ext>
            </a:extLst>
          </p:cNvPr>
          <p:cNvPicPr>
            <a:picLocks noChangeAspect="1"/>
          </p:cNvPicPr>
          <p:nvPr/>
        </p:nvPicPr>
        <p:blipFill>
          <a:blip r:embed="rId6"/>
          <a:stretch>
            <a:fillRect/>
          </a:stretch>
        </p:blipFill>
        <p:spPr>
          <a:xfrm>
            <a:off x="8397724" y="1999561"/>
            <a:ext cx="3272019" cy="869777"/>
          </a:xfrm>
          <a:prstGeom prst="rect">
            <a:avLst/>
          </a:prstGeom>
        </p:spPr>
      </p:pic>
    </p:spTree>
    <p:extLst>
      <p:ext uri="{BB962C8B-B14F-4D97-AF65-F5344CB8AC3E}">
        <p14:creationId xmlns:p14="http://schemas.microsoft.com/office/powerpoint/2010/main" val="61725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476B-7730-EF6A-67AF-D0B8398F2C9D}"/>
              </a:ext>
            </a:extLst>
          </p:cNvPr>
          <p:cNvSpPr>
            <a:spLocks noGrp="1"/>
          </p:cNvSpPr>
          <p:nvPr>
            <p:ph type="title"/>
          </p:nvPr>
        </p:nvSpPr>
        <p:spPr/>
        <p:txBody>
          <a:bodyPr/>
          <a:lstStyle/>
          <a:p>
            <a:r>
              <a:rPr lang="en-US" dirty="0"/>
              <a:t>Crystal field </a:t>
            </a:r>
            <a:endParaRPr lang="en-DK" dirty="0"/>
          </a:p>
        </p:txBody>
      </p:sp>
      <p:sp>
        <p:nvSpPr>
          <p:cNvPr id="3" name="Content Placeholder 2">
            <a:extLst>
              <a:ext uri="{FF2B5EF4-FFF2-40B4-BE49-F238E27FC236}">
                <a16:creationId xmlns:a16="http://schemas.microsoft.com/office/drawing/2014/main" id="{52054C5B-B6A0-E9E7-E08D-2BEBB34786FE}"/>
              </a:ext>
            </a:extLst>
          </p:cNvPr>
          <p:cNvSpPr>
            <a:spLocks noGrp="1"/>
          </p:cNvSpPr>
          <p:nvPr>
            <p:ph idx="1"/>
          </p:nvPr>
        </p:nvSpPr>
        <p:spPr/>
        <p:txBody>
          <a:bodyPr/>
          <a:lstStyle/>
          <a:p>
            <a:endParaRPr lang="en-DK" dirty="0"/>
          </a:p>
        </p:txBody>
      </p:sp>
      <p:pic>
        <p:nvPicPr>
          <p:cNvPr id="4098" name="Picture 2" descr="Symbiosis of Intermetallic and Salt: Rare-Earth Metal Cluster Complexes  with Endohedral Transition Metal Atoms - ScienceDirect">
            <a:extLst>
              <a:ext uri="{FF2B5EF4-FFF2-40B4-BE49-F238E27FC236}">
                <a16:creationId xmlns:a16="http://schemas.microsoft.com/office/drawing/2014/main" id="{3AF7CBDA-C1D0-B747-0A49-84805C440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269" y="3017880"/>
            <a:ext cx="43053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1E51E52-4AE9-5F68-4509-A2E0758E71C6}"/>
              </a:ext>
            </a:extLst>
          </p:cNvPr>
          <p:cNvPicPr>
            <a:picLocks noChangeAspect="1"/>
          </p:cNvPicPr>
          <p:nvPr/>
        </p:nvPicPr>
        <p:blipFill>
          <a:blip r:embed="rId4"/>
          <a:stretch>
            <a:fillRect/>
          </a:stretch>
        </p:blipFill>
        <p:spPr>
          <a:xfrm>
            <a:off x="7402798" y="3337399"/>
            <a:ext cx="3972479" cy="1152686"/>
          </a:xfrm>
          <a:prstGeom prst="rect">
            <a:avLst/>
          </a:prstGeom>
        </p:spPr>
      </p:pic>
    </p:spTree>
    <p:extLst>
      <p:ext uri="{BB962C8B-B14F-4D97-AF65-F5344CB8AC3E}">
        <p14:creationId xmlns:p14="http://schemas.microsoft.com/office/powerpoint/2010/main" val="2780751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CD80-2EA3-9E81-C91F-3FBAE9A65629}"/>
              </a:ext>
            </a:extLst>
          </p:cNvPr>
          <p:cNvSpPr>
            <a:spLocks noGrp="1"/>
          </p:cNvSpPr>
          <p:nvPr>
            <p:ph type="title"/>
          </p:nvPr>
        </p:nvSpPr>
        <p:spPr/>
        <p:txBody>
          <a:bodyPr/>
          <a:lstStyle/>
          <a:p>
            <a:r>
              <a:rPr lang="en-US" dirty="0"/>
              <a:t>Zeeman interaction</a:t>
            </a:r>
          </a:p>
        </p:txBody>
      </p:sp>
      <p:pic>
        <p:nvPicPr>
          <p:cNvPr id="5" name="Content Placeholder 4">
            <a:extLst>
              <a:ext uri="{FF2B5EF4-FFF2-40B4-BE49-F238E27FC236}">
                <a16:creationId xmlns:a16="http://schemas.microsoft.com/office/drawing/2014/main" id="{FA813CA8-78F9-68DB-4455-2A3274C1C6C9}"/>
              </a:ext>
            </a:extLst>
          </p:cNvPr>
          <p:cNvPicPr>
            <a:picLocks noGrp="1" noChangeAspect="1"/>
          </p:cNvPicPr>
          <p:nvPr>
            <p:ph idx="1"/>
          </p:nvPr>
        </p:nvPicPr>
        <p:blipFill>
          <a:blip r:embed="rId3"/>
          <a:stretch>
            <a:fillRect/>
          </a:stretch>
        </p:blipFill>
        <p:spPr>
          <a:xfrm>
            <a:off x="4131224" y="3682914"/>
            <a:ext cx="3505689" cy="1228896"/>
          </a:xfrm>
        </p:spPr>
      </p:pic>
    </p:spTree>
    <p:extLst>
      <p:ext uri="{BB962C8B-B14F-4D97-AF65-F5344CB8AC3E}">
        <p14:creationId xmlns:p14="http://schemas.microsoft.com/office/powerpoint/2010/main" val="569634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5923-22F1-1E3A-C31E-03460D0FCC32}"/>
              </a:ext>
            </a:extLst>
          </p:cNvPr>
          <p:cNvSpPr>
            <a:spLocks noGrp="1"/>
          </p:cNvSpPr>
          <p:nvPr>
            <p:ph type="title"/>
          </p:nvPr>
        </p:nvSpPr>
        <p:spPr/>
        <p:txBody>
          <a:bodyPr/>
          <a:lstStyle/>
          <a:p>
            <a:r>
              <a:rPr lang="en-US" dirty="0"/>
              <a:t>Type of interactions -&gt; energies</a:t>
            </a:r>
            <a:endParaRPr lang="en-DK" dirty="0"/>
          </a:p>
        </p:txBody>
      </p:sp>
      <p:sp>
        <p:nvSpPr>
          <p:cNvPr id="3" name="Content Placeholder 2">
            <a:extLst>
              <a:ext uri="{FF2B5EF4-FFF2-40B4-BE49-F238E27FC236}">
                <a16:creationId xmlns:a16="http://schemas.microsoft.com/office/drawing/2014/main" id="{EDCC4E8C-1BAB-2295-D4DD-EC043D939A86}"/>
              </a:ext>
            </a:extLst>
          </p:cNvPr>
          <p:cNvSpPr>
            <a:spLocks noGrp="1"/>
          </p:cNvSpPr>
          <p:nvPr>
            <p:ph idx="1"/>
          </p:nvPr>
        </p:nvSpPr>
        <p:spPr>
          <a:xfrm>
            <a:off x="1024128" y="1663547"/>
            <a:ext cx="9720073" cy="4609237"/>
          </a:xfrm>
        </p:spPr>
        <p:txBody>
          <a:bodyPr>
            <a:normAutofit fontScale="70000" lnSpcReduction="20000"/>
          </a:bodyPr>
          <a:lstStyle/>
          <a:p>
            <a:r>
              <a:rPr lang="en-US" dirty="0">
                <a:solidFill>
                  <a:srgbClr val="FF0000"/>
                </a:solidFill>
              </a:rPr>
              <a:t>Dipole </a:t>
            </a:r>
            <a:r>
              <a:rPr lang="en-US" dirty="0" err="1">
                <a:solidFill>
                  <a:srgbClr val="FF0000"/>
                </a:solidFill>
              </a:rPr>
              <a:t>dipole</a:t>
            </a:r>
            <a:r>
              <a:rPr lang="en-US" dirty="0">
                <a:solidFill>
                  <a:srgbClr val="FF0000"/>
                </a:solidFill>
              </a:rPr>
              <a:t> interaction – spin </a:t>
            </a:r>
            <a:r>
              <a:rPr lang="en-US" dirty="0" err="1">
                <a:solidFill>
                  <a:srgbClr val="FF0000"/>
                </a:solidFill>
              </a:rPr>
              <a:t>spin</a:t>
            </a:r>
            <a:r>
              <a:rPr lang="en-US" dirty="0">
                <a:solidFill>
                  <a:srgbClr val="FF0000"/>
                </a:solidFill>
              </a:rPr>
              <a:t>? – very small only have an impact at around 0 K. </a:t>
            </a:r>
          </a:p>
          <a:p>
            <a:r>
              <a:rPr lang="en-US" dirty="0">
                <a:solidFill>
                  <a:srgbClr val="FF0000"/>
                </a:solidFill>
              </a:rPr>
              <a:t>Spin</a:t>
            </a:r>
            <a:r>
              <a:rPr lang="en-US" dirty="0"/>
              <a:t> orbit coupling (spin and the orbital of the atom) – rotates the spins. </a:t>
            </a:r>
          </a:p>
          <a:p>
            <a:r>
              <a:rPr lang="en-US" dirty="0"/>
              <a:t>Exchange interaction (spin-spin interaction)</a:t>
            </a:r>
          </a:p>
          <a:p>
            <a:pPr lvl="1"/>
            <a:r>
              <a:rPr lang="en-US" dirty="0"/>
              <a:t>Stoner model</a:t>
            </a:r>
          </a:p>
          <a:p>
            <a:pPr lvl="1"/>
            <a:endParaRPr lang="en-US" dirty="0"/>
          </a:p>
          <a:p>
            <a:r>
              <a:rPr lang="en-US" dirty="0">
                <a:solidFill>
                  <a:srgbClr val="FF0000"/>
                </a:solidFill>
              </a:rPr>
              <a:t>Atom</a:t>
            </a:r>
          </a:p>
          <a:p>
            <a:r>
              <a:rPr lang="en-US" dirty="0"/>
              <a:t>Shape anisotropy or magnetostatic energy  (Magnetic moment M and demagnetizing field)</a:t>
            </a:r>
          </a:p>
          <a:p>
            <a:r>
              <a:rPr lang="en-US" dirty="0">
                <a:solidFill>
                  <a:srgbClr val="FF0000"/>
                </a:solidFill>
              </a:rPr>
              <a:t>Crystal</a:t>
            </a:r>
          </a:p>
          <a:p>
            <a:r>
              <a:rPr lang="en-US" dirty="0" err="1"/>
              <a:t>Magnetocrystalline</a:t>
            </a:r>
            <a:r>
              <a:rPr lang="en-US" dirty="0"/>
              <a:t> interaction – magnetic moment and electric field of lattice</a:t>
            </a:r>
          </a:p>
          <a:p>
            <a:r>
              <a:rPr lang="en-US" dirty="0">
                <a:solidFill>
                  <a:srgbClr val="FF0000"/>
                </a:solidFill>
              </a:rPr>
              <a:t>External field</a:t>
            </a:r>
          </a:p>
          <a:p>
            <a:r>
              <a:rPr lang="en-US" dirty="0"/>
              <a:t>Zeeman interaction (magnetic moment and an external magnetic field)</a:t>
            </a:r>
          </a:p>
          <a:p>
            <a:r>
              <a:rPr lang="en-US" dirty="0">
                <a:solidFill>
                  <a:srgbClr val="FF0000"/>
                </a:solidFill>
              </a:rPr>
              <a:t>Formation energy</a:t>
            </a:r>
          </a:p>
          <a:p>
            <a:r>
              <a:rPr lang="en-US" dirty="0"/>
              <a:t>Domain wall formation energy </a:t>
            </a:r>
          </a:p>
          <a:p>
            <a:r>
              <a:rPr lang="en-US" dirty="0"/>
              <a:t>- Thickness </a:t>
            </a:r>
          </a:p>
          <a:p>
            <a:endParaRPr lang="en-DK" dirty="0"/>
          </a:p>
        </p:txBody>
      </p:sp>
      <p:pic>
        <p:nvPicPr>
          <p:cNvPr id="5" name="Picture 4">
            <a:extLst>
              <a:ext uri="{FF2B5EF4-FFF2-40B4-BE49-F238E27FC236}">
                <a16:creationId xmlns:a16="http://schemas.microsoft.com/office/drawing/2014/main" id="{B431F01A-7FE0-0F5B-E3FC-5F4938C926E1}"/>
              </a:ext>
            </a:extLst>
          </p:cNvPr>
          <p:cNvPicPr>
            <a:picLocks noChangeAspect="1"/>
          </p:cNvPicPr>
          <p:nvPr/>
        </p:nvPicPr>
        <p:blipFill>
          <a:blip r:embed="rId3"/>
          <a:stretch>
            <a:fillRect/>
          </a:stretch>
        </p:blipFill>
        <p:spPr>
          <a:xfrm>
            <a:off x="5510144" y="2423171"/>
            <a:ext cx="2705440" cy="642114"/>
          </a:xfrm>
          <a:prstGeom prst="rect">
            <a:avLst/>
          </a:prstGeom>
        </p:spPr>
      </p:pic>
      <p:pic>
        <p:nvPicPr>
          <p:cNvPr id="7" name="Picture 6">
            <a:extLst>
              <a:ext uri="{FF2B5EF4-FFF2-40B4-BE49-F238E27FC236}">
                <a16:creationId xmlns:a16="http://schemas.microsoft.com/office/drawing/2014/main" id="{F2ADAAC7-E493-E2FC-8519-BF0150E84D11}"/>
              </a:ext>
            </a:extLst>
          </p:cNvPr>
          <p:cNvPicPr>
            <a:picLocks noChangeAspect="1"/>
          </p:cNvPicPr>
          <p:nvPr/>
        </p:nvPicPr>
        <p:blipFill rotWithShape="1">
          <a:blip r:embed="rId4"/>
          <a:srcRect t="21445"/>
          <a:stretch/>
        </p:blipFill>
        <p:spPr>
          <a:xfrm>
            <a:off x="2760764" y="2921904"/>
            <a:ext cx="4047995" cy="533082"/>
          </a:xfrm>
          <a:prstGeom prst="rect">
            <a:avLst/>
          </a:prstGeom>
        </p:spPr>
      </p:pic>
      <p:pic>
        <p:nvPicPr>
          <p:cNvPr id="6" name="Picture 5">
            <a:extLst>
              <a:ext uri="{FF2B5EF4-FFF2-40B4-BE49-F238E27FC236}">
                <a16:creationId xmlns:a16="http://schemas.microsoft.com/office/drawing/2014/main" id="{66825ABF-8B48-6BE8-5509-20756F45FADD}"/>
              </a:ext>
            </a:extLst>
          </p:cNvPr>
          <p:cNvPicPr>
            <a:picLocks noChangeAspect="1"/>
          </p:cNvPicPr>
          <p:nvPr/>
        </p:nvPicPr>
        <p:blipFill>
          <a:blip r:embed="rId5"/>
          <a:stretch>
            <a:fillRect/>
          </a:stretch>
        </p:blipFill>
        <p:spPr>
          <a:xfrm>
            <a:off x="8215584" y="3208559"/>
            <a:ext cx="2005408" cy="533083"/>
          </a:xfrm>
          <a:prstGeom prst="rect">
            <a:avLst/>
          </a:prstGeom>
        </p:spPr>
      </p:pic>
      <p:pic>
        <p:nvPicPr>
          <p:cNvPr id="9" name="Picture 8">
            <a:extLst>
              <a:ext uri="{FF2B5EF4-FFF2-40B4-BE49-F238E27FC236}">
                <a16:creationId xmlns:a16="http://schemas.microsoft.com/office/drawing/2014/main" id="{F7CC8AAB-43E8-7363-9C17-EA4483E0018D}"/>
              </a:ext>
            </a:extLst>
          </p:cNvPr>
          <p:cNvPicPr>
            <a:picLocks noChangeAspect="1"/>
          </p:cNvPicPr>
          <p:nvPr/>
        </p:nvPicPr>
        <p:blipFill>
          <a:blip r:embed="rId6"/>
          <a:stretch>
            <a:fillRect/>
          </a:stretch>
        </p:blipFill>
        <p:spPr>
          <a:xfrm>
            <a:off x="7256370" y="3864058"/>
            <a:ext cx="1734688" cy="503351"/>
          </a:xfrm>
          <a:prstGeom prst="rect">
            <a:avLst/>
          </a:prstGeom>
        </p:spPr>
      </p:pic>
      <p:pic>
        <p:nvPicPr>
          <p:cNvPr id="11" name="Picture 10">
            <a:extLst>
              <a:ext uri="{FF2B5EF4-FFF2-40B4-BE49-F238E27FC236}">
                <a16:creationId xmlns:a16="http://schemas.microsoft.com/office/drawing/2014/main" id="{EDA47E82-6544-0D5E-A0FA-A65ACEB06C65}"/>
              </a:ext>
            </a:extLst>
          </p:cNvPr>
          <p:cNvPicPr>
            <a:picLocks noChangeAspect="1"/>
          </p:cNvPicPr>
          <p:nvPr/>
        </p:nvPicPr>
        <p:blipFill>
          <a:blip r:embed="rId7"/>
          <a:stretch>
            <a:fillRect/>
          </a:stretch>
        </p:blipFill>
        <p:spPr>
          <a:xfrm>
            <a:off x="6767333" y="4474129"/>
            <a:ext cx="2223725" cy="779512"/>
          </a:xfrm>
          <a:prstGeom prst="rect">
            <a:avLst/>
          </a:prstGeom>
        </p:spPr>
      </p:pic>
      <p:pic>
        <p:nvPicPr>
          <p:cNvPr id="15" name="Picture 14">
            <a:extLst>
              <a:ext uri="{FF2B5EF4-FFF2-40B4-BE49-F238E27FC236}">
                <a16:creationId xmlns:a16="http://schemas.microsoft.com/office/drawing/2014/main" id="{DF982811-5B70-FCE5-4117-318CEC3757F5}"/>
              </a:ext>
            </a:extLst>
          </p:cNvPr>
          <p:cNvPicPr>
            <a:picLocks noChangeAspect="1"/>
          </p:cNvPicPr>
          <p:nvPr/>
        </p:nvPicPr>
        <p:blipFill>
          <a:blip r:embed="rId8"/>
          <a:stretch>
            <a:fillRect/>
          </a:stretch>
        </p:blipFill>
        <p:spPr>
          <a:xfrm>
            <a:off x="3999373" y="5138873"/>
            <a:ext cx="2016440" cy="533082"/>
          </a:xfrm>
          <a:prstGeom prst="rect">
            <a:avLst/>
          </a:prstGeom>
        </p:spPr>
      </p:pic>
      <p:pic>
        <p:nvPicPr>
          <p:cNvPr id="18" name="Picture 17">
            <a:extLst>
              <a:ext uri="{FF2B5EF4-FFF2-40B4-BE49-F238E27FC236}">
                <a16:creationId xmlns:a16="http://schemas.microsoft.com/office/drawing/2014/main" id="{17DB9901-8F46-5996-9581-46E04F1D03AE}"/>
              </a:ext>
            </a:extLst>
          </p:cNvPr>
          <p:cNvPicPr>
            <a:picLocks noChangeAspect="1"/>
          </p:cNvPicPr>
          <p:nvPr/>
        </p:nvPicPr>
        <p:blipFill>
          <a:blip r:embed="rId9"/>
          <a:stretch>
            <a:fillRect/>
          </a:stretch>
        </p:blipFill>
        <p:spPr>
          <a:xfrm>
            <a:off x="2857671" y="5631947"/>
            <a:ext cx="1487563" cy="747557"/>
          </a:xfrm>
          <a:prstGeom prst="rect">
            <a:avLst/>
          </a:prstGeom>
        </p:spPr>
      </p:pic>
    </p:spTree>
    <p:extLst>
      <p:ext uri="{BB962C8B-B14F-4D97-AF65-F5344CB8AC3E}">
        <p14:creationId xmlns:p14="http://schemas.microsoft.com/office/powerpoint/2010/main" val="380857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264F-69E3-6CAE-1F4E-83FA638AB563}"/>
              </a:ext>
            </a:extLst>
          </p:cNvPr>
          <p:cNvSpPr>
            <a:spLocks noGrp="1"/>
          </p:cNvSpPr>
          <p:nvPr>
            <p:ph type="title"/>
          </p:nvPr>
        </p:nvSpPr>
        <p:spPr/>
        <p:txBody>
          <a:bodyPr/>
          <a:lstStyle/>
          <a:p>
            <a:r>
              <a:rPr lang="en-US" dirty="0"/>
              <a:t>Formation of domains</a:t>
            </a:r>
            <a:endParaRPr lang="en-DK" dirty="0"/>
          </a:p>
        </p:txBody>
      </p:sp>
      <p:sp>
        <p:nvSpPr>
          <p:cNvPr id="3" name="Content Placeholder 2">
            <a:extLst>
              <a:ext uri="{FF2B5EF4-FFF2-40B4-BE49-F238E27FC236}">
                <a16:creationId xmlns:a16="http://schemas.microsoft.com/office/drawing/2014/main" id="{B3F19972-86D7-AECD-3A24-FA992F8E4DDC}"/>
              </a:ext>
            </a:extLst>
          </p:cNvPr>
          <p:cNvSpPr>
            <a:spLocks noGrp="1"/>
          </p:cNvSpPr>
          <p:nvPr>
            <p:ph idx="1"/>
          </p:nvPr>
        </p:nvSpPr>
        <p:spPr/>
        <p:txBody>
          <a:bodyPr>
            <a:normAutofit fontScale="77500" lnSpcReduction="20000"/>
          </a:bodyPr>
          <a:lstStyle/>
          <a:p>
            <a:r>
              <a:rPr lang="en-US" dirty="0"/>
              <a:t>Exchange interaction (short range) </a:t>
            </a:r>
            <a:r>
              <a:rPr lang="en-US" dirty="0" err="1"/>
              <a:t>E_ex</a:t>
            </a:r>
            <a:endParaRPr lang="en-US" dirty="0"/>
          </a:p>
          <a:p>
            <a:endParaRPr lang="en-US" dirty="0"/>
          </a:p>
          <a:p>
            <a:r>
              <a:rPr lang="en-US" dirty="0"/>
              <a:t>vs.  - only defined in materials with domains</a:t>
            </a:r>
          </a:p>
          <a:p>
            <a:endParaRPr lang="en-US" dirty="0"/>
          </a:p>
          <a:p>
            <a:r>
              <a:rPr lang="en-US" dirty="0"/>
              <a:t>Magnetostatic energy (crystal) (long range (throughout the sample??) ) </a:t>
            </a:r>
            <a:r>
              <a:rPr lang="en-US" dirty="0" err="1"/>
              <a:t>E_dip</a:t>
            </a:r>
            <a:endParaRPr lang="en-US" dirty="0"/>
          </a:p>
          <a:p>
            <a:r>
              <a:rPr lang="en-US" dirty="0"/>
              <a:t>Who wins depend on Exchange constant A - </a:t>
            </a:r>
            <a:r>
              <a:rPr lang="en-US" dirty="0" err="1"/>
              <a:t>stifness</a:t>
            </a:r>
            <a:r>
              <a:rPr lang="en-US" dirty="0"/>
              <a:t> (the size of it) and saturation of magnetization M_s</a:t>
            </a:r>
          </a:p>
          <a:p>
            <a:r>
              <a:rPr lang="en-US" dirty="0"/>
              <a:t>Domain wall energy: </a:t>
            </a:r>
            <a:endParaRPr lang="en-DK" dirty="0"/>
          </a:p>
          <a:p>
            <a:endParaRPr lang="en-US" dirty="0"/>
          </a:p>
          <a:p>
            <a:r>
              <a:rPr lang="en-US" dirty="0"/>
              <a:t>Sampels which are larger than </a:t>
            </a:r>
            <a:r>
              <a:rPr lang="en-US" dirty="0" err="1"/>
              <a:t>l_s</a:t>
            </a:r>
            <a:r>
              <a:rPr lang="en-US" dirty="0"/>
              <a:t> favors domains</a:t>
            </a:r>
          </a:p>
          <a:p>
            <a:r>
              <a:rPr lang="en-US" dirty="0"/>
              <a:t>- we have a lot of Co where the electrons are delocalized -&gt; so </a:t>
            </a:r>
            <a:r>
              <a:rPr lang="en-US" dirty="0" err="1"/>
              <a:t>E_dip</a:t>
            </a:r>
            <a:r>
              <a:rPr lang="en-US" dirty="0"/>
              <a:t> are stronger!</a:t>
            </a:r>
          </a:p>
          <a:p>
            <a:r>
              <a:rPr lang="en-US" dirty="0"/>
              <a:t>	Then the domains are formed but what about Co And Tb together? </a:t>
            </a:r>
          </a:p>
          <a:p>
            <a:endParaRPr lang="en-US" dirty="0"/>
          </a:p>
        </p:txBody>
      </p:sp>
      <p:pic>
        <p:nvPicPr>
          <p:cNvPr id="5" name="Picture 4">
            <a:extLst>
              <a:ext uri="{FF2B5EF4-FFF2-40B4-BE49-F238E27FC236}">
                <a16:creationId xmlns:a16="http://schemas.microsoft.com/office/drawing/2014/main" id="{3DDE4981-0EAC-9166-B029-03E8AD22459C}"/>
              </a:ext>
            </a:extLst>
          </p:cNvPr>
          <p:cNvPicPr>
            <a:picLocks noChangeAspect="1"/>
          </p:cNvPicPr>
          <p:nvPr/>
        </p:nvPicPr>
        <p:blipFill>
          <a:blip r:embed="rId2"/>
          <a:stretch>
            <a:fillRect/>
          </a:stretch>
        </p:blipFill>
        <p:spPr>
          <a:xfrm>
            <a:off x="8205248" y="190500"/>
            <a:ext cx="3602413" cy="3029403"/>
          </a:xfrm>
          <a:prstGeom prst="rect">
            <a:avLst/>
          </a:prstGeom>
        </p:spPr>
      </p:pic>
      <p:pic>
        <p:nvPicPr>
          <p:cNvPr id="9" name="Picture 8">
            <a:extLst>
              <a:ext uri="{FF2B5EF4-FFF2-40B4-BE49-F238E27FC236}">
                <a16:creationId xmlns:a16="http://schemas.microsoft.com/office/drawing/2014/main" id="{48B1FFB5-2ADE-52C8-BD87-F634833819EA}"/>
              </a:ext>
            </a:extLst>
          </p:cNvPr>
          <p:cNvPicPr>
            <a:picLocks noChangeAspect="1"/>
          </p:cNvPicPr>
          <p:nvPr/>
        </p:nvPicPr>
        <p:blipFill>
          <a:blip r:embed="rId3"/>
          <a:stretch>
            <a:fillRect/>
          </a:stretch>
        </p:blipFill>
        <p:spPr>
          <a:xfrm>
            <a:off x="5293326" y="2552559"/>
            <a:ext cx="2240247" cy="876441"/>
          </a:xfrm>
          <a:prstGeom prst="rect">
            <a:avLst/>
          </a:prstGeom>
        </p:spPr>
      </p:pic>
    </p:spTree>
    <p:extLst>
      <p:ext uri="{BB962C8B-B14F-4D97-AF65-F5344CB8AC3E}">
        <p14:creationId xmlns:p14="http://schemas.microsoft.com/office/powerpoint/2010/main" val="101650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0EAE-DA42-AC28-24BC-2AD6221486E0}"/>
              </a:ext>
            </a:extLst>
          </p:cNvPr>
          <p:cNvSpPr>
            <a:spLocks noGrp="1"/>
          </p:cNvSpPr>
          <p:nvPr>
            <p:ph type="title"/>
          </p:nvPr>
        </p:nvSpPr>
        <p:spPr/>
        <p:txBody>
          <a:bodyPr>
            <a:normAutofit/>
          </a:bodyPr>
          <a:lstStyle/>
          <a:p>
            <a:r>
              <a:rPr lang="en-US" dirty="0"/>
              <a:t>Rare Earth and Transition metal</a:t>
            </a:r>
            <a:endParaRPr lang="en-DK" dirty="0"/>
          </a:p>
        </p:txBody>
      </p:sp>
      <p:sp>
        <p:nvSpPr>
          <p:cNvPr id="3" name="Content Placeholder 2">
            <a:extLst>
              <a:ext uri="{FF2B5EF4-FFF2-40B4-BE49-F238E27FC236}">
                <a16:creationId xmlns:a16="http://schemas.microsoft.com/office/drawing/2014/main" id="{D188AA17-75AB-371B-103C-9E3B300BAB3C}"/>
              </a:ext>
            </a:extLst>
          </p:cNvPr>
          <p:cNvSpPr>
            <a:spLocks noGrp="1"/>
          </p:cNvSpPr>
          <p:nvPr>
            <p:ph idx="1"/>
          </p:nvPr>
        </p:nvSpPr>
        <p:spPr/>
        <p:txBody>
          <a:bodyPr>
            <a:normAutofit fontScale="77500" lnSpcReduction="20000"/>
          </a:bodyPr>
          <a:lstStyle/>
          <a:p>
            <a:r>
              <a:rPr lang="en-US" dirty="0"/>
              <a:t>Transition metal: </a:t>
            </a:r>
          </a:p>
          <a:p>
            <a:r>
              <a:rPr lang="en-US" dirty="0"/>
              <a:t>- spin + orbital momentum couples to the crystalline lattice (because they are delocalized) -&gt; decouples to each atom -&gt; strong for lattice-orbit -&gt;quenching -&gt; no orbital angular momentum -&gt; J=S. -&gt; magnetization due to spin. </a:t>
            </a:r>
          </a:p>
          <a:p>
            <a:endParaRPr lang="en-US" dirty="0"/>
          </a:p>
          <a:p>
            <a:r>
              <a:rPr lang="en-US" dirty="0"/>
              <a:t>Rare earth elements: Strong anisotropy. (temperatures below Curie Temperature)</a:t>
            </a:r>
          </a:p>
          <a:p>
            <a:r>
              <a:rPr lang="en-US" dirty="0"/>
              <a:t>-&gt;localized -&gt; crystalline lattice small -&gt; weak coupling -&gt; no quenching -&gt; contributions for both spin and angular momentum J = L+S </a:t>
            </a:r>
          </a:p>
          <a:p>
            <a:endParaRPr lang="en-US" dirty="0"/>
          </a:p>
          <a:p>
            <a:r>
              <a:rPr lang="en-US" dirty="0"/>
              <a:t>CoTb together-&gt; ferrimagnetic material -&gt; antiparallel spins -&gt; overall magnetic moment in 1 direction depending on the composition. </a:t>
            </a:r>
          </a:p>
          <a:p>
            <a:r>
              <a:rPr lang="en-US" dirty="0"/>
              <a:t>Terbium ´has a stronger magnetic moment. </a:t>
            </a:r>
          </a:p>
          <a:p>
            <a:r>
              <a:rPr lang="en-US" dirty="0"/>
              <a:t>Around 80 Co 20 Tb -&gt; they will cancel each other?</a:t>
            </a:r>
          </a:p>
          <a:p>
            <a:endParaRPr lang="en-US" dirty="0"/>
          </a:p>
        </p:txBody>
      </p:sp>
      <p:pic>
        <p:nvPicPr>
          <p:cNvPr id="4" name="Picture 3">
            <a:extLst>
              <a:ext uri="{FF2B5EF4-FFF2-40B4-BE49-F238E27FC236}">
                <a16:creationId xmlns:a16="http://schemas.microsoft.com/office/drawing/2014/main" id="{6E6C5720-B0C9-6395-589F-6E2213472567}"/>
              </a:ext>
            </a:extLst>
          </p:cNvPr>
          <p:cNvPicPr>
            <a:picLocks noChangeAspect="1"/>
          </p:cNvPicPr>
          <p:nvPr/>
        </p:nvPicPr>
        <p:blipFill>
          <a:blip r:embed="rId3"/>
          <a:stretch>
            <a:fillRect/>
          </a:stretch>
        </p:blipFill>
        <p:spPr>
          <a:xfrm>
            <a:off x="8929149" y="373348"/>
            <a:ext cx="2389677" cy="1759109"/>
          </a:xfrm>
          <a:prstGeom prst="rect">
            <a:avLst/>
          </a:prstGeom>
        </p:spPr>
      </p:pic>
    </p:spTree>
    <p:extLst>
      <p:ext uri="{BB962C8B-B14F-4D97-AF65-F5344CB8AC3E}">
        <p14:creationId xmlns:p14="http://schemas.microsoft.com/office/powerpoint/2010/main" val="328732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5191-B5C7-4C81-9384-DB5F4E8E6DAF}"/>
              </a:ext>
            </a:extLst>
          </p:cNvPr>
          <p:cNvSpPr>
            <a:spLocks noGrp="1"/>
          </p:cNvSpPr>
          <p:nvPr>
            <p:ph type="title"/>
          </p:nvPr>
        </p:nvSpPr>
        <p:spPr/>
        <p:txBody>
          <a:bodyPr/>
          <a:lstStyle/>
          <a:p>
            <a:r>
              <a:rPr lang="en-US" dirty="0"/>
              <a:t>Introduction to CoTB thin films</a:t>
            </a:r>
            <a:endParaRPr lang="en-DK" dirty="0"/>
          </a:p>
        </p:txBody>
      </p:sp>
      <p:sp>
        <p:nvSpPr>
          <p:cNvPr id="3" name="Content Placeholder 2">
            <a:extLst>
              <a:ext uri="{FF2B5EF4-FFF2-40B4-BE49-F238E27FC236}">
                <a16:creationId xmlns:a16="http://schemas.microsoft.com/office/drawing/2014/main" id="{1D75426D-42F7-7284-8A1E-8F37B0AEDBDD}"/>
              </a:ext>
            </a:extLst>
          </p:cNvPr>
          <p:cNvSpPr>
            <a:spLocks noGrp="1"/>
          </p:cNvSpPr>
          <p:nvPr>
            <p:ph idx="1"/>
          </p:nvPr>
        </p:nvSpPr>
        <p:spPr/>
        <p:txBody>
          <a:bodyPr/>
          <a:lstStyle/>
          <a:p>
            <a:endParaRPr lang="en-DK" dirty="0"/>
          </a:p>
        </p:txBody>
      </p:sp>
    </p:spTree>
    <p:extLst>
      <p:ext uri="{BB962C8B-B14F-4D97-AF65-F5344CB8AC3E}">
        <p14:creationId xmlns:p14="http://schemas.microsoft.com/office/powerpoint/2010/main" val="387877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0C8C-A999-3819-D395-87C29E2B7EA2}"/>
              </a:ext>
            </a:extLst>
          </p:cNvPr>
          <p:cNvSpPr>
            <a:spLocks noGrp="1"/>
          </p:cNvSpPr>
          <p:nvPr>
            <p:ph type="title"/>
          </p:nvPr>
        </p:nvSpPr>
        <p:spPr/>
        <p:txBody>
          <a:bodyPr/>
          <a:lstStyle/>
          <a:p>
            <a:r>
              <a:rPr lang="en-US" dirty="0"/>
              <a:t>Domains – minimizing the energy</a:t>
            </a:r>
            <a:endParaRPr lang="en-DK" dirty="0"/>
          </a:p>
        </p:txBody>
      </p:sp>
      <p:sp>
        <p:nvSpPr>
          <p:cNvPr id="3" name="Content Placeholder 2">
            <a:extLst>
              <a:ext uri="{FF2B5EF4-FFF2-40B4-BE49-F238E27FC236}">
                <a16:creationId xmlns:a16="http://schemas.microsoft.com/office/drawing/2014/main" id="{795D9DD2-1F91-4BA2-267A-A9D66933A1C8}"/>
              </a:ext>
            </a:extLst>
          </p:cNvPr>
          <p:cNvSpPr>
            <a:spLocks noGrp="1"/>
          </p:cNvSpPr>
          <p:nvPr>
            <p:ph idx="1"/>
          </p:nvPr>
        </p:nvSpPr>
        <p:spPr/>
        <p:txBody>
          <a:bodyPr>
            <a:normAutofit lnSpcReduction="10000"/>
          </a:bodyPr>
          <a:lstStyle/>
          <a:p>
            <a:r>
              <a:rPr lang="en-US" b="0" i="0" dirty="0">
                <a:effectLst/>
                <a:latin typeface="Arial" panose="020B0604020202020204" pitchFamily="34" charset="0"/>
              </a:rPr>
              <a:t>Ferro and </a:t>
            </a:r>
            <a:r>
              <a:rPr lang="en-US" b="0" i="0" dirty="0" err="1">
                <a:effectLst/>
                <a:latin typeface="Arial" panose="020B0604020202020204" pitchFamily="34" charset="0"/>
              </a:rPr>
              <a:t>ferri</a:t>
            </a:r>
            <a:r>
              <a:rPr lang="en-US" b="0" i="0" dirty="0">
                <a:effectLst/>
                <a:latin typeface="Arial" panose="020B0604020202020204" pitchFamily="34" charset="0"/>
              </a:rPr>
              <a:t> materials, the magnetic moments point in the same direction, not throughout the sample, but in areas </a:t>
            </a:r>
            <a:r>
              <a:rPr lang="en-US" dirty="0">
                <a:latin typeface="Arial" panose="020B0604020202020204" pitchFamily="34" charset="0"/>
              </a:rPr>
              <a:t>called domains. The origin of the domains is due the different interactions at play -&gt; want to minimize the magnetic energy of the different contributions. </a:t>
            </a:r>
          </a:p>
          <a:p>
            <a:r>
              <a:rPr lang="en-US" dirty="0">
                <a:latin typeface="Arial" panose="020B0604020202020204" pitchFamily="34" charset="0"/>
              </a:rPr>
              <a:t>Exchange interaction: -&gt; uniform magnetization throughout the sample</a:t>
            </a:r>
          </a:p>
          <a:p>
            <a:r>
              <a:rPr lang="en-US" dirty="0"/>
              <a:t>Magnetostatic energy – dipolar – Shape</a:t>
            </a:r>
            <a:r>
              <a:rPr lang="en-US" dirty="0">
                <a:latin typeface="Arial" panose="020B0604020202020204" pitchFamily="34" charset="0"/>
              </a:rPr>
              <a:t> minimize the demagnetizing field -&gt; orientates the magnetic moments. </a:t>
            </a:r>
          </a:p>
          <a:p>
            <a:r>
              <a:rPr lang="en-US" dirty="0" err="1"/>
              <a:t>Magnetocrystalline</a:t>
            </a:r>
            <a:r>
              <a:rPr lang="en-US" dirty="0"/>
              <a:t> interaction</a:t>
            </a:r>
            <a:r>
              <a:rPr lang="en-US" dirty="0">
                <a:latin typeface="Arial" panose="020B0604020202020204" pitchFamily="34" charset="0"/>
              </a:rPr>
              <a:t> -&gt; magnetic moment aligned with crystalline axis</a:t>
            </a:r>
          </a:p>
          <a:p>
            <a:r>
              <a:rPr lang="en-US" dirty="0">
                <a:latin typeface="Arial" panose="020B0604020202020204" pitchFamily="34" charset="0"/>
              </a:rPr>
              <a:t>Zeeman effect -&gt; magnetic moment aligned with magnetic field. </a:t>
            </a:r>
          </a:p>
          <a:p>
            <a:r>
              <a:rPr lang="en-US" dirty="0">
                <a:latin typeface="Arial" panose="020B0604020202020204" pitchFamily="34" charset="0"/>
              </a:rPr>
              <a:t>The domain wall formation energy (due to the different orientation of the spins) - &gt; </a:t>
            </a:r>
          </a:p>
          <a:p>
            <a:endParaRPr lang="en-DK" dirty="0"/>
          </a:p>
        </p:txBody>
      </p:sp>
      <p:pic>
        <p:nvPicPr>
          <p:cNvPr id="5" name="Picture 4">
            <a:extLst>
              <a:ext uri="{FF2B5EF4-FFF2-40B4-BE49-F238E27FC236}">
                <a16:creationId xmlns:a16="http://schemas.microsoft.com/office/drawing/2014/main" id="{938378F3-0CCB-44D3-7296-8DC64C6727B3}"/>
              </a:ext>
            </a:extLst>
          </p:cNvPr>
          <p:cNvPicPr>
            <a:picLocks noChangeAspect="1"/>
          </p:cNvPicPr>
          <p:nvPr/>
        </p:nvPicPr>
        <p:blipFill>
          <a:blip r:embed="rId2"/>
          <a:stretch>
            <a:fillRect/>
          </a:stretch>
        </p:blipFill>
        <p:spPr>
          <a:xfrm>
            <a:off x="9630079" y="5875048"/>
            <a:ext cx="1583146" cy="795472"/>
          </a:xfrm>
          <a:prstGeom prst="rect">
            <a:avLst/>
          </a:prstGeom>
        </p:spPr>
      </p:pic>
    </p:spTree>
    <p:extLst>
      <p:ext uri="{BB962C8B-B14F-4D97-AF65-F5344CB8AC3E}">
        <p14:creationId xmlns:p14="http://schemas.microsoft.com/office/powerpoint/2010/main" val="3348421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CA9D-715E-C90C-F954-E18CEB956544}"/>
              </a:ext>
            </a:extLst>
          </p:cNvPr>
          <p:cNvSpPr>
            <a:spLocks noGrp="1"/>
          </p:cNvSpPr>
          <p:nvPr>
            <p:ph type="title"/>
          </p:nvPr>
        </p:nvSpPr>
        <p:spPr/>
        <p:txBody>
          <a:bodyPr/>
          <a:lstStyle/>
          <a:p>
            <a:endParaRPr lang="en-DK"/>
          </a:p>
        </p:txBody>
      </p:sp>
      <p:sp>
        <p:nvSpPr>
          <p:cNvPr id="3" name="Content Placeholder 2">
            <a:extLst>
              <a:ext uri="{FF2B5EF4-FFF2-40B4-BE49-F238E27FC236}">
                <a16:creationId xmlns:a16="http://schemas.microsoft.com/office/drawing/2014/main" id="{C81AC91F-1E13-2E7A-AE89-C5517A3B21CB}"/>
              </a:ext>
            </a:extLst>
          </p:cNvPr>
          <p:cNvSpPr>
            <a:spLocks noGrp="1"/>
          </p:cNvSpPr>
          <p:nvPr>
            <p:ph idx="1"/>
          </p:nvPr>
        </p:nvSpPr>
        <p:spPr/>
        <p:txBody>
          <a:bodyPr/>
          <a:lstStyle/>
          <a:p>
            <a:r>
              <a:rPr lang="en-US" dirty="0"/>
              <a:t>Thin films the magnetization is in plane. </a:t>
            </a:r>
          </a:p>
          <a:p>
            <a:r>
              <a:rPr lang="en-US" dirty="0"/>
              <a:t>Interaction between co and tb </a:t>
            </a:r>
          </a:p>
          <a:p>
            <a:r>
              <a:rPr lang="en-US" dirty="0" err="1"/>
              <a:t>Simpel</a:t>
            </a:r>
            <a:r>
              <a:rPr lang="en-US" dirty="0"/>
              <a:t> thin film iron -&gt; magnetization is aligned in plane. Shape anisotropy. No favorite direction in plane. </a:t>
            </a:r>
          </a:p>
          <a:p>
            <a:r>
              <a:rPr lang="en-US" dirty="0"/>
              <a:t>Out of plane because of the </a:t>
            </a:r>
            <a:r>
              <a:rPr lang="en-US" dirty="0" err="1"/>
              <a:t>magnetocrystalline</a:t>
            </a:r>
            <a:r>
              <a:rPr lang="en-US" dirty="0"/>
              <a:t> contribution -&gt; E=K*V</a:t>
            </a:r>
          </a:p>
          <a:p>
            <a:r>
              <a:rPr lang="en-US" dirty="0"/>
              <a:t>Adding Tb to Co, breaks the Co crystalline symmetry and -&gt; </a:t>
            </a:r>
            <a:r>
              <a:rPr lang="en-US" dirty="0" err="1"/>
              <a:t>magnetocrystalline</a:t>
            </a:r>
            <a:r>
              <a:rPr lang="en-US" dirty="0"/>
              <a:t> will lead to an out of plane </a:t>
            </a:r>
            <a:r>
              <a:rPr lang="en-US" dirty="0" err="1"/>
              <a:t>anisotropyt</a:t>
            </a:r>
            <a:r>
              <a:rPr lang="en-US" dirty="0"/>
              <a:t>,  </a:t>
            </a:r>
          </a:p>
          <a:p>
            <a:r>
              <a:rPr lang="en-US" dirty="0"/>
              <a:t>Metallic bonding  </a:t>
            </a:r>
            <a:endParaRPr lang="en-DK" dirty="0"/>
          </a:p>
        </p:txBody>
      </p:sp>
    </p:spTree>
    <p:extLst>
      <p:ext uri="{BB962C8B-B14F-4D97-AF65-F5344CB8AC3E}">
        <p14:creationId xmlns:p14="http://schemas.microsoft.com/office/powerpoint/2010/main" val="4267105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31D4-7C2D-C62D-354C-9042AB4820C8}"/>
              </a:ext>
            </a:extLst>
          </p:cNvPr>
          <p:cNvSpPr>
            <a:spLocks noGrp="1"/>
          </p:cNvSpPr>
          <p:nvPr>
            <p:ph type="title"/>
          </p:nvPr>
        </p:nvSpPr>
        <p:spPr/>
        <p:txBody>
          <a:bodyPr/>
          <a:lstStyle/>
          <a:p>
            <a:r>
              <a:rPr lang="en-US" dirty="0"/>
              <a:t>Techniques and fabrication of thin films</a:t>
            </a:r>
            <a:endParaRPr lang="en-DK" dirty="0"/>
          </a:p>
        </p:txBody>
      </p:sp>
      <p:sp>
        <p:nvSpPr>
          <p:cNvPr id="3" name="Content Placeholder 2">
            <a:extLst>
              <a:ext uri="{FF2B5EF4-FFF2-40B4-BE49-F238E27FC236}">
                <a16:creationId xmlns:a16="http://schemas.microsoft.com/office/drawing/2014/main" id="{33C510F5-0198-2516-4008-DFA688CA0D98}"/>
              </a:ext>
            </a:extLst>
          </p:cNvPr>
          <p:cNvSpPr>
            <a:spLocks noGrp="1"/>
          </p:cNvSpPr>
          <p:nvPr>
            <p:ph idx="1"/>
          </p:nvPr>
        </p:nvSpPr>
        <p:spPr/>
        <p:txBody>
          <a:bodyPr/>
          <a:lstStyle/>
          <a:p>
            <a:r>
              <a:rPr lang="en-US" dirty="0"/>
              <a:t>- Magnetron sputtering </a:t>
            </a:r>
          </a:p>
          <a:p>
            <a:endParaRPr lang="en-US" dirty="0"/>
          </a:p>
          <a:p>
            <a:r>
              <a:rPr lang="en-US" dirty="0"/>
              <a:t>Characterization</a:t>
            </a:r>
          </a:p>
          <a:p>
            <a:r>
              <a:rPr lang="en-US" dirty="0"/>
              <a:t>MOKE, AFM, EDX, SEM</a:t>
            </a:r>
          </a:p>
        </p:txBody>
      </p:sp>
    </p:spTree>
    <p:extLst>
      <p:ext uri="{BB962C8B-B14F-4D97-AF65-F5344CB8AC3E}">
        <p14:creationId xmlns:p14="http://schemas.microsoft.com/office/powerpoint/2010/main" val="194521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EB92-97BF-DEE4-1C06-03F4201CABFE}"/>
              </a:ext>
            </a:extLst>
          </p:cNvPr>
          <p:cNvSpPr>
            <a:spLocks noGrp="1"/>
          </p:cNvSpPr>
          <p:nvPr>
            <p:ph type="title"/>
          </p:nvPr>
        </p:nvSpPr>
        <p:spPr/>
        <p:txBody>
          <a:bodyPr/>
          <a:lstStyle/>
          <a:p>
            <a:r>
              <a:rPr lang="en-US" dirty="0"/>
              <a:t>Magnetron sputtering</a:t>
            </a:r>
          </a:p>
        </p:txBody>
      </p:sp>
      <p:pic>
        <p:nvPicPr>
          <p:cNvPr id="5" name="Content Placeholder 4">
            <a:extLst>
              <a:ext uri="{FF2B5EF4-FFF2-40B4-BE49-F238E27FC236}">
                <a16:creationId xmlns:a16="http://schemas.microsoft.com/office/drawing/2014/main" id="{5B210B8E-E92A-8936-CD24-6A8CC863B873}"/>
              </a:ext>
            </a:extLst>
          </p:cNvPr>
          <p:cNvPicPr>
            <a:picLocks noGrp="1" noChangeAspect="1"/>
          </p:cNvPicPr>
          <p:nvPr>
            <p:ph idx="1"/>
          </p:nvPr>
        </p:nvPicPr>
        <p:blipFill>
          <a:blip r:embed="rId3"/>
          <a:stretch>
            <a:fillRect/>
          </a:stretch>
        </p:blipFill>
        <p:spPr>
          <a:xfrm>
            <a:off x="1276840" y="1938968"/>
            <a:ext cx="4719575" cy="4022725"/>
          </a:xfrm>
        </p:spPr>
      </p:pic>
    </p:spTree>
    <p:extLst>
      <p:ext uri="{BB962C8B-B14F-4D97-AF65-F5344CB8AC3E}">
        <p14:creationId xmlns:p14="http://schemas.microsoft.com/office/powerpoint/2010/main" val="893501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A5B6-FA90-8DD9-4180-263E6B5849F2}"/>
              </a:ext>
            </a:extLst>
          </p:cNvPr>
          <p:cNvSpPr>
            <a:spLocks noGrp="1"/>
          </p:cNvSpPr>
          <p:nvPr>
            <p:ph type="title"/>
          </p:nvPr>
        </p:nvSpPr>
        <p:spPr/>
        <p:txBody>
          <a:bodyPr/>
          <a:lstStyle/>
          <a:p>
            <a:r>
              <a:rPr lang="en-US" dirty="0"/>
              <a:t>Magneto-optical Kerr effect (MOKE)</a:t>
            </a:r>
            <a:endParaRPr lang="en-DK" dirty="0"/>
          </a:p>
        </p:txBody>
      </p:sp>
      <p:pic>
        <p:nvPicPr>
          <p:cNvPr id="5" name="Content Placeholder 4">
            <a:extLst>
              <a:ext uri="{FF2B5EF4-FFF2-40B4-BE49-F238E27FC236}">
                <a16:creationId xmlns:a16="http://schemas.microsoft.com/office/drawing/2014/main" id="{2E5745DA-910A-B3C3-C426-9008D3199E68}"/>
              </a:ext>
            </a:extLst>
          </p:cNvPr>
          <p:cNvPicPr>
            <a:picLocks noGrp="1" noChangeAspect="1"/>
          </p:cNvPicPr>
          <p:nvPr>
            <p:ph idx="1"/>
          </p:nvPr>
        </p:nvPicPr>
        <p:blipFill>
          <a:blip r:embed="rId3"/>
          <a:stretch>
            <a:fillRect/>
          </a:stretch>
        </p:blipFill>
        <p:spPr>
          <a:xfrm>
            <a:off x="2649205" y="2286000"/>
            <a:ext cx="6469728" cy="4022725"/>
          </a:xfrm>
        </p:spPr>
      </p:pic>
    </p:spTree>
    <p:extLst>
      <p:ext uri="{BB962C8B-B14F-4D97-AF65-F5344CB8AC3E}">
        <p14:creationId xmlns:p14="http://schemas.microsoft.com/office/powerpoint/2010/main" val="859506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687E-43A8-E9A1-B0E9-6B11951EDF15}"/>
              </a:ext>
            </a:extLst>
          </p:cNvPr>
          <p:cNvSpPr>
            <a:spLocks noGrp="1"/>
          </p:cNvSpPr>
          <p:nvPr>
            <p:ph type="title"/>
          </p:nvPr>
        </p:nvSpPr>
        <p:spPr/>
        <p:txBody>
          <a:bodyPr/>
          <a:lstStyle/>
          <a:p>
            <a:r>
              <a:rPr lang="en-US" dirty="0"/>
              <a:t>Atomic force microscopy</a:t>
            </a:r>
            <a:endParaRPr lang="en-DK" dirty="0"/>
          </a:p>
        </p:txBody>
      </p:sp>
      <p:sp>
        <p:nvSpPr>
          <p:cNvPr id="3" name="Content Placeholder 2">
            <a:extLst>
              <a:ext uri="{FF2B5EF4-FFF2-40B4-BE49-F238E27FC236}">
                <a16:creationId xmlns:a16="http://schemas.microsoft.com/office/drawing/2014/main" id="{8D511CCA-0A38-BB46-A116-FCE9DAF58BB6}"/>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134812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BA57-53C6-B4A9-7A1D-0E32EEF51A0D}"/>
              </a:ext>
            </a:extLst>
          </p:cNvPr>
          <p:cNvSpPr>
            <a:spLocks noGrp="1"/>
          </p:cNvSpPr>
          <p:nvPr>
            <p:ph type="title"/>
          </p:nvPr>
        </p:nvSpPr>
        <p:spPr/>
        <p:txBody>
          <a:bodyPr/>
          <a:lstStyle/>
          <a:p>
            <a:r>
              <a:rPr lang="en-US" dirty="0"/>
              <a:t>Scanning electron microscopy (SEM) and energy-dispersive x-ray spectroscopy (EDX)</a:t>
            </a:r>
            <a:endParaRPr lang="en-DK" dirty="0"/>
          </a:p>
        </p:txBody>
      </p:sp>
      <p:sp>
        <p:nvSpPr>
          <p:cNvPr id="3" name="Content Placeholder 2">
            <a:extLst>
              <a:ext uri="{FF2B5EF4-FFF2-40B4-BE49-F238E27FC236}">
                <a16:creationId xmlns:a16="http://schemas.microsoft.com/office/drawing/2014/main" id="{600331E0-F69B-C540-5448-9F51BCF1C69A}"/>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3411700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8130-D843-92A9-5AB9-C60500005A1E}"/>
              </a:ext>
            </a:extLst>
          </p:cNvPr>
          <p:cNvSpPr>
            <a:spLocks noGrp="1"/>
          </p:cNvSpPr>
          <p:nvPr>
            <p:ph type="title"/>
          </p:nvPr>
        </p:nvSpPr>
        <p:spPr/>
        <p:txBody>
          <a:bodyPr/>
          <a:lstStyle/>
          <a:p>
            <a:r>
              <a:rPr lang="en-US" dirty="0"/>
              <a:t>DATA</a:t>
            </a:r>
            <a:endParaRPr lang="en-DK" dirty="0"/>
          </a:p>
        </p:txBody>
      </p:sp>
      <p:sp>
        <p:nvSpPr>
          <p:cNvPr id="3" name="Content Placeholder 2">
            <a:extLst>
              <a:ext uri="{FF2B5EF4-FFF2-40B4-BE49-F238E27FC236}">
                <a16:creationId xmlns:a16="http://schemas.microsoft.com/office/drawing/2014/main" id="{20D76C51-710B-09E8-2F3D-B709680BF60B}"/>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64928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84CE-65FF-50C3-F9B0-B19B75F10807}"/>
              </a:ext>
            </a:extLst>
          </p:cNvPr>
          <p:cNvSpPr>
            <a:spLocks noGrp="1"/>
          </p:cNvSpPr>
          <p:nvPr>
            <p:ph type="title"/>
          </p:nvPr>
        </p:nvSpPr>
        <p:spPr/>
        <p:txBody>
          <a:bodyPr/>
          <a:lstStyle/>
          <a:p>
            <a:r>
              <a:rPr lang="en-US" dirty="0"/>
              <a:t>Goal of the internship</a:t>
            </a:r>
            <a:endParaRPr lang="en-DK" dirty="0"/>
          </a:p>
        </p:txBody>
      </p:sp>
      <p:sp>
        <p:nvSpPr>
          <p:cNvPr id="3" name="Content Placeholder 2">
            <a:extLst>
              <a:ext uri="{FF2B5EF4-FFF2-40B4-BE49-F238E27FC236}">
                <a16:creationId xmlns:a16="http://schemas.microsoft.com/office/drawing/2014/main" id="{E1F9CFB9-BD32-2AC4-9ABD-FCF52EDE0890}"/>
              </a:ext>
            </a:extLst>
          </p:cNvPr>
          <p:cNvSpPr>
            <a:spLocks noGrp="1"/>
          </p:cNvSpPr>
          <p:nvPr>
            <p:ph idx="1"/>
          </p:nvPr>
        </p:nvSpPr>
        <p:spPr/>
        <p:txBody>
          <a:bodyPr/>
          <a:lstStyle/>
          <a:p>
            <a:endParaRPr lang="en-DK" dirty="0"/>
          </a:p>
        </p:txBody>
      </p:sp>
    </p:spTree>
    <p:extLst>
      <p:ext uri="{BB962C8B-B14F-4D97-AF65-F5344CB8AC3E}">
        <p14:creationId xmlns:p14="http://schemas.microsoft.com/office/powerpoint/2010/main" val="354405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0E71-18F0-0A21-6932-33127D404617}"/>
              </a:ext>
            </a:extLst>
          </p:cNvPr>
          <p:cNvSpPr>
            <a:spLocks noGrp="1"/>
          </p:cNvSpPr>
          <p:nvPr>
            <p:ph type="title"/>
          </p:nvPr>
        </p:nvSpPr>
        <p:spPr/>
        <p:txBody>
          <a:bodyPr/>
          <a:lstStyle/>
          <a:p>
            <a:r>
              <a:rPr lang="en-US" dirty="0"/>
              <a:t>How the presentation is organized</a:t>
            </a:r>
            <a:endParaRPr lang="en-DK" dirty="0"/>
          </a:p>
        </p:txBody>
      </p:sp>
      <p:sp>
        <p:nvSpPr>
          <p:cNvPr id="3" name="Content Placeholder 2">
            <a:extLst>
              <a:ext uri="{FF2B5EF4-FFF2-40B4-BE49-F238E27FC236}">
                <a16:creationId xmlns:a16="http://schemas.microsoft.com/office/drawing/2014/main" id="{41CEE387-C544-AE9C-28DF-22A9D8E9C5A3}"/>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8994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0F4-CDE9-B79A-8DA3-9FBD5362FA8E}"/>
              </a:ext>
            </a:extLst>
          </p:cNvPr>
          <p:cNvSpPr>
            <a:spLocks noGrp="1"/>
          </p:cNvSpPr>
          <p:nvPr>
            <p:ph type="title"/>
          </p:nvPr>
        </p:nvSpPr>
        <p:spPr/>
        <p:txBody>
          <a:bodyPr/>
          <a:lstStyle/>
          <a:p>
            <a:r>
              <a:rPr lang="en-US" dirty="0"/>
              <a:t>Magnetic moments of electrons</a:t>
            </a:r>
            <a:endParaRPr lang="en-DK" dirty="0"/>
          </a:p>
        </p:txBody>
      </p:sp>
      <p:sp>
        <p:nvSpPr>
          <p:cNvPr id="3" name="Content Placeholder 2">
            <a:extLst>
              <a:ext uri="{FF2B5EF4-FFF2-40B4-BE49-F238E27FC236}">
                <a16:creationId xmlns:a16="http://schemas.microsoft.com/office/drawing/2014/main" id="{EFF4DBA8-9D2A-D9D8-3256-A94F2EE0E9D5}"/>
              </a:ext>
            </a:extLst>
          </p:cNvPr>
          <p:cNvSpPr>
            <a:spLocks noGrp="1"/>
          </p:cNvSpPr>
          <p:nvPr>
            <p:ph idx="1"/>
          </p:nvPr>
        </p:nvSpPr>
        <p:spPr/>
        <p:txBody>
          <a:bodyPr/>
          <a:lstStyle/>
          <a:p>
            <a:r>
              <a:rPr lang="en-US" dirty="0"/>
              <a:t>Spin magnetic moment: </a:t>
            </a:r>
          </a:p>
          <a:p>
            <a:endParaRPr lang="en-US" dirty="0"/>
          </a:p>
          <a:p>
            <a:endParaRPr lang="en-US" dirty="0"/>
          </a:p>
          <a:p>
            <a:r>
              <a:rPr lang="en-US" dirty="0"/>
              <a:t>Angular momentum magnetic moment: </a:t>
            </a:r>
            <a:endParaRPr lang="en-DK" dirty="0"/>
          </a:p>
        </p:txBody>
      </p:sp>
      <p:pic>
        <p:nvPicPr>
          <p:cNvPr id="1032" name="Picture 8" descr="he &#10;2rne &#10;—gill ">
            <a:extLst>
              <a:ext uri="{FF2B5EF4-FFF2-40B4-BE49-F238E27FC236}">
                <a16:creationId xmlns:a16="http://schemas.microsoft.com/office/drawing/2014/main" id="{D41EEF07-0106-BE0D-968F-3A8C90F3E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4181475"/>
            <a:ext cx="3362325"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s ¯ gos ">
            <a:extLst>
              <a:ext uri="{FF2B5EF4-FFF2-40B4-BE49-F238E27FC236}">
                <a16:creationId xmlns:a16="http://schemas.microsoft.com/office/drawing/2014/main" id="{E7131207-A452-8782-60A7-4559C11FC6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2805113"/>
            <a:ext cx="14287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at is Electron Spin? - Electron Spin Theory &amp; Formulas | BYJU'S">
            <a:extLst>
              <a:ext uri="{FF2B5EF4-FFF2-40B4-BE49-F238E27FC236}">
                <a16:creationId xmlns:a16="http://schemas.microsoft.com/office/drawing/2014/main" id="{62C2CBA1-0023-867F-80C0-C37B322BB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6287" y="1881188"/>
            <a:ext cx="3154508" cy="154781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rbital Magnetic Moment">
            <a:extLst>
              <a:ext uri="{FF2B5EF4-FFF2-40B4-BE49-F238E27FC236}">
                <a16:creationId xmlns:a16="http://schemas.microsoft.com/office/drawing/2014/main" id="{7F88B195-E0E8-6953-2246-C710D3A930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1776" y="3971925"/>
            <a:ext cx="225742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77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9869-0840-C1DC-A8F8-F7BFDDC03DBB}"/>
              </a:ext>
            </a:extLst>
          </p:cNvPr>
          <p:cNvSpPr>
            <a:spLocks noGrp="1"/>
          </p:cNvSpPr>
          <p:nvPr>
            <p:ph type="title"/>
          </p:nvPr>
        </p:nvSpPr>
        <p:spPr/>
        <p:txBody>
          <a:bodyPr/>
          <a:lstStyle/>
          <a:p>
            <a:r>
              <a:rPr lang="en-US" dirty="0"/>
              <a:t>Magnetic moment of Atoms</a:t>
            </a:r>
            <a:endParaRPr lang="en-DK" dirty="0"/>
          </a:p>
        </p:txBody>
      </p:sp>
      <p:sp>
        <p:nvSpPr>
          <p:cNvPr id="3" name="Content Placeholder 2">
            <a:extLst>
              <a:ext uri="{FF2B5EF4-FFF2-40B4-BE49-F238E27FC236}">
                <a16:creationId xmlns:a16="http://schemas.microsoft.com/office/drawing/2014/main" id="{A1EA1987-F19F-F874-AB52-C558E37F8471}"/>
              </a:ext>
            </a:extLst>
          </p:cNvPr>
          <p:cNvSpPr>
            <a:spLocks noGrp="1"/>
          </p:cNvSpPr>
          <p:nvPr>
            <p:ph idx="1"/>
          </p:nvPr>
        </p:nvSpPr>
        <p:spPr/>
        <p:txBody>
          <a:bodyPr/>
          <a:lstStyle/>
          <a:p>
            <a:endParaRPr lang="en-US" sz="1800" dirty="0">
              <a:effectLst/>
              <a:latin typeface="Calibri" panose="020F0502020204030204" pitchFamily="34" charset="0"/>
            </a:endParaRPr>
          </a:p>
          <a:p>
            <a:endParaRPr lang="en-DK" dirty="0"/>
          </a:p>
        </p:txBody>
      </p:sp>
      <p:pic>
        <p:nvPicPr>
          <p:cNvPr id="5" name="Picture 4">
            <a:extLst>
              <a:ext uri="{FF2B5EF4-FFF2-40B4-BE49-F238E27FC236}">
                <a16:creationId xmlns:a16="http://schemas.microsoft.com/office/drawing/2014/main" id="{5C4CE921-BC55-85A1-7DEB-A004983AED07}"/>
              </a:ext>
            </a:extLst>
          </p:cNvPr>
          <p:cNvPicPr>
            <a:picLocks noChangeAspect="1"/>
          </p:cNvPicPr>
          <p:nvPr/>
        </p:nvPicPr>
        <p:blipFill rotWithShape="1">
          <a:blip r:embed="rId3"/>
          <a:srcRect t="7117" b="1"/>
          <a:stretch/>
        </p:blipFill>
        <p:spPr>
          <a:xfrm>
            <a:off x="6808522" y="3904585"/>
            <a:ext cx="714475" cy="707863"/>
          </a:xfrm>
          <a:prstGeom prst="rect">
            <a:avLst/>
          </a:prstGeom>
        </p:spPr>
      </p:pic>
      <p:pic>
        <p:nvPicPr>
          <p:cNvPr id="2050" name="Picture 2">
            <a:extLst>
              <a:ext uri="{FF2B5EF4-FFF2-40B4-BE49-F238E27FC236}">
                <a16:creationId xmlns:a16="http://schemas.microsoft.com/office/drawing/2014/main" id="{148B748B-5708-E468-71C1-BA2391154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065" y="3249827"/>
            <a:ext cx="2725242" cy="272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24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8A99-8BDE-B346-EA1F-A88AFFFCF490}"/>
              </a:ext>
            </a:extLst>
          </p:cNvPr>
          <p:cNvSpPr>
            <a:spLocks noGrp="1"/>
          </p:cNvSpPr>
          <p:nvPr>
            <p:ph type="title"/>
          </p:nvPr>
        </p:nvSpPr>
        <p:spPr/>
        <p:txBody>
          <a:bodyPr/>
          <a:lstStyle/>
          <a:p>
            <a:r>
              <a:rPr lang="en-US" dirty="0"/>
              <a:t>Classification of magnetic materials</a:t>
            </a:r>
            <a:endParaRPr lang="en-DK" dirty="0"/>
          </a:p>
        </p:txBody>
      </p:sp>
      <p:sp>
        <p:nvSpPr>
          <p:cNvPr id="3" name="Content Placeholder 2">
            <a:extLst>
              <a:ext uri="{FF2B5EF4-FFF2-40B4-BE49-F238E27FC236}">
                <a16:creationId xmlns:a16="http://schemas.microsoft.com/office/drawing/2014/main" id="{BE5991D5-FE5F-A84F-044E-27502FAC9FEA}"/>
              </a:ext>
            </a:extLst>
          </p:cNvPr>
          <p:cNvSpPr>
            <a:spLocks noGrp="1"/>
          </p:cNvSpPr>
          <p:nvPr>
            <p:ph idx="1"/>
          </p:nvPr>
        </p:nvSpPr>
        <p:spPr/>
        <p:txBody>
          <a:bodyPr/>
          <a:lstStyle/>
          <a:p>
            <a:endParaRPr lang="en-DK" dirty="0"/>
          </a:p>
        </p:txBody>
      </p:sp>
      <p:pic>
        <p:nvPicPr>
          <p:cNvPr id="4" name="Picture 3">
            <a:extLst>
              <a:ext uri="{FF2B5EF4-FFF2-40B4-BE49-F238E27FC236}">
                <a16:creationId xmlns:a16="http://schemas.microsoft.com/office/drawing/2014/main" id="{6605F3A8-1942-7CAC-5510-D2C5D99808BF}"/>
              </a:ext>
            </a:extLst>
          </p:cNvPr>
          <p:cNvPicPr>
            <a:picLocks noChangeAspect="1"/>
          </p:cNvPicPr>
          <p:nvPr/>
        </p:nvPicPr>
        <p:blipFill>
          <a:blip r:embed="rId3"/>
          <a:stretch>
            <a:fillRect/>
          </a:stretch>
        </p:blipFill>
        <p:spPr>
          <a:xfrm>
            <a:off x="2603286" y="2544455"/>
            <a:ext cx="1952898" cy="1076475"/>
          </a:xfrm>
          <a:prstGeom prst="rect">
            <a:avLst/>
          </a:prstGeom>
        </p:spPr>
      </p:pic>
    </p:spTree>
    <p:extLst>
      <p:ext uri="{BB962C8B-B14F-4D97-AF65-F5344CB8AC3E}">
        <p14:creationId xmlns:p14="http://schemas.microsoft.com/office/powerpoint/2010/main" val="191022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33D2-8F0C-7B4F-0CF6-0420DE2D7DD3}"/>
              </a:ext>
            </a:extLst>
          </p:cNvPr>
          <p:cNvSpPr>
            <a:spLocks noGrp="1"/>
          </p:cNvSpPr>
          <p:nvPr>
            <p:ph type="title"/>
          </p:nvPr>
        </p:nvSpPr>
        <p:spPr/>
        <p:txBody>
          <a:bodyPr/>
          <a:lstStyle/>
          <a:p>
            <a:r>
              <a:rPr lang="en-US" dirty="0"/>
              <a:t>Magnetic materials </a:t>
            </a:r>
            <a:endParaRPr lang="en-DK" dirty="0"/>
          </a:p>
        </p:txBody>
      </p:sp>
      <p:sp>
        <p:nvSpPr>
          <p:cNvPr id="3" name="Content Placeholder 2">
            <a:extLst>
              <a:ext uri="{FF2B5EF4-FFF2-40B4-BE49-F238E27FC236}">
                <a16:creationId xmlns:a16="http://schemas.microsoft.com/office/drawing/2014/main" id="{1925FF04-7D95-7278-7D93-58371FC2493E}"/>
              </a:ext>
            </a:extLst>
          </p:cNvPr>
          <p:cNvSpPr>
            <a:spLocks noGrp="1"/>
          </p:cNvSpPr>
          <p:nvPr>
            <p:ph idx="1"/>
          </p:nvPr>
        </p:nvSpPr>
        <p:spPr/>
        <p:txBody>
          <a:bodyPr/>
          <a:lstStyle/>
          <a:p>
            <a:endParaRPr lang="en-DK" dirty="0"/>
          </a:p>
        </p:txBody>
      </p:sp>
      <p:pic>
        <p:nvPicPr>
          <p:cNvPr id="6" name="Picture 5">
            <a:extLst>
              <a:ext uri="{FF2B5EF4-FFF2-40B4-BE49-F238E27FC236}">
                <a16:creationId xmlns:a16="http://schemas.microsoft.com/office/drawing/2014/main" id="{752897F9-E0A0-42AF-8B18-4094D4F593EE}"/>
              </a:ext>
            </a:extLst>
          </p:cNvPr>
          <p:cNvPicPr>
            <a:picLocks noChangeAspect="1"/>
          </p:cNvPicPr>
          <p:nvPr/>
        </p:nvPicPr>
        <p:blipFill>
          <a:blip r:embed="rId3"/>
          <a:stretch>
            <a:fillRect/>
          </a:stretch>
        </p:blipFill>
        <p:spPr>
          <a:xfrm>
            <a:off x="1586428" y="2511281"/>
            <a:ext cx="7954179" cy="3089473"/>
          </a:xfrm>
          <a:prstGeom prst="rect">
            <a:avLst/>
          </a:prstGeom>
        </p:spPr>
      </p:pic>
    </p:spTree>
    <p:extLst>
      <p:ext uri="{BB962C8B-B14F-4D97-AF65-F5344CB8AC3E}">
        <p14:creationId xmlns:p14="http://schemas.microsoft.com/office/powerpoint/2010/main" val="367344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5846-9B9E-31E7-91C4-4FB9D30F2541}"/>
              </a:ext>
            </a:extLst>
          </p:cNvPr>
          <p:cNvSpPr>
            <a:spLocks noGrp="1"/>
          </p:cNvSpPr>
          <p:nvPr>
            <p:ph type="title"/>
          </p:nvPr>
        </p:nvSpPr>
        <p:spPr/>
        <p:txBody>
          <a:bodyPr/>
          <a:lstStyle/>
          <a:p>
            <a:r>
              <a:rPr lang="en-US" dirty="0"/>
              <a:t>Magnetization curves</a:t>
            </a:r>
            <a:endParaRPr lang="en-DK" dirty="0"/>
          </a:p>
        </p:txBody>
      </p:sp>
      <p:pic>
        <p:nvPicPr>
          <p:cNvPr id="5" name="Content Placeholder 4">
            <a:extLst>
              <a:ext uri="{FF2B5EF4-FFF2-40B4-BE49-F238E27FC236}">
                <a16:creationId xmlns:a16="http://schemas.microsoft.com/office/drawing/2014/main" id="{08584CA0-BB76-54D9-8422-1947C55FEF5E}"/>
              </a:ext>
            </a:extLst>
          </p:cNvPr>
          <p:cNvPicPr>
            <a:picLocks noGrp="1" noChangeAspect="1"/>
          </p:cNvPicPr>
          <p:nvPr>
            <p:ph idx="1"/>
          </p:nvPr>
        </p:nvPicPr>
        <p:blipFill rotWithShape="1">
          <a:blip r:embed="rId3"/>
          <a:srcRect t="3971"/>
          <a:stretch/>
        </p:blipFill>
        <p:spPr>
          <a:xfrm>
            <a:off x="1608889" y="2445745"/>
            <a:ext cx="8550360" cy="3862980"/>
          </a:xfrm>
        </p:spPr>
      </p:pic>
    </p:spTree>
    <p:extLst>
      <p:ext uri="{BB962C8B-B14F-4D97-AF65-F5344CB8AC3E}">
        <p14:creationId xmlns:p14="http://schemas.microsoft.com/office/powerpoint/2010/main" val="3593438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1067</TotalTime>
  <Words>5113</Words>
  <Application>Microsoft Office PowerPoint</Application>
  <PresentationFormat>Widescreen</PresentationFormat>
  <Paragraphs>211</Paragraphs>
  <Slides>27</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Arial</vt:lpstr>
      <vt:lpstr>Calibri</vt:lpstr>
      <vt:lpstr>CMMI10</vt:lpstr>
      <vt:lpstr>CMSY10</vt:lpstr>
      <vt:lpstr>Courier New</vt:lpstr>
      <vt:lpstr>Lato</vt:lpstr>
      <vt:lpstr>NimbusRomNo9L-Medi</vt:lpstr>
      <vt:lpstr>NimbusRomNo9L-Regu</vt:lpstr>
      <vt:lpstr>PazoMath-Italic</vt:lpstr>
      <vt:lpstr>Tw Cen MT</vt:lpstr>
      <vt:lpstr>Tw Cen MT Condensed</vt:lpstr>
      <vt:lpstr>URWPalladioL-Ital</vt:lpstr>
      <vt:lpstr>Wingdings 3</vt:lpstr>
      <vt:lpstr>Integral</vt:lpstr>
      <vt:lpstr>Growth and Characterization of CoTb magnetic thin films</vt:lpstr>
      <vt:lpstr>Introduction to CoTB thin films</vt:lpstr>
      <vt:lpstr>Goal of the internship</vt:lpstr>
      <vt:lpstr>How the presentation is organized</vt:lpstr>
      <vt:lpstr>Magnetic moments of electrons</vt:lpstr>
      <vt:lpstr>Magnetic moment of Atoms</vt:lpstr>
      <vt:lpstr>Classification of magnetic materials</vt:lpstr>
      <vt:lpstr>Magnetic materials </vt:lpstr>
      <vt:lpstr>Magnetization curves</vt:lpstr>
      <vt:lpstr>Domains and formation</vt:lpstr>
      <vt:lpstr>Dipole dipole interactions</vt:lpstr>
      <vt:lpstr>Spin orbit coupling</vt:lpstr>
      <vt:lpstr>Exchange interaction</vt:lpstr>
      <vt:lpstr>Shape anisotropy or magnetostatic energy</vt:lpstr>
      <vt:lpstr>Crystal field </vt:lpstr>
      <vt:lpstr>Zeeman interaction</vt:lpstr>
      <vt:lpstr>Type of interactions -&gt; energies</vt:lpstr>
      <vt:lpstr>Formation of domains</vt:lpstr>
      <vt:lpstr>Rare Earth and Transition metal</vt:lpstr>
      <vt:lpstr>Domains – minimizing the energy</vt:lpstr>
      <vt:lpstr>PowerPoint Presentation</vt:lpstr>
      <vt:lpstr>Techniques and fabrication of thin films</vt:lpstr>
      <vt:lpstr>Magnetron sputtering</vt:lpstr>
      <vt:lpstr>Magneto-optical Kerr effect (MOKE)</vt:lpstr>
      <vt:lpstr>Atomic force microscopy</vt:lpstr>
      <vt:lpstr>Scanning electron microscopy (SEM) and energy-dispersive x-ray spectroscopy (EDX)</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MOKE – experimental setup</dc:title>
  <dc:creator>Amalie Paulsen</dc:creator>
  <cp:lastModifiedBy>Amalie Paulsen</cp:lastModifiedBy>
  <cp:revision>8</cp:revision>
  <dcterms:created xsi:type="dcterms:W3CDTF">2022-05-24T08:17:37Z</dcterms:created>
  <dcterms:modified xsi:type="dcterms:W3CDTF">2022-06-20T15:56:56Z</dcterms:modified>
</cp:coreProperties>
</file>