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43" r:id="rId3"/>
    <p:sldId id="442" r:id="rId4"/>
    <p:sldId id="459" r:id="rId5"/>
    <p:sldId id="444" r:id="rId6"/>
    <p:sldId id="458" r:id="rId7"/>
    <p:sldId id="446" r:id="rId8"/>
    <p:sldId id="456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081" autoAdjust="0"/>
  </p:normalViewPr>
  <p:slideViewPr>
    <p:cSldViewPr snapToGrid="0">
      <p:cViewPr varScale="1">
        <p:scale>
          <a:sx n="57" d="100"/>
          <a:sy n="57" d="100"/>
        </p:scale>
        <p:origin x="-1680" y="-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2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EA6451-5458-4649-B450-4A12E957EFF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0D5F657-94C4-4921-9687-C7A958AAB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5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7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2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3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21A2-B8C5-4486-B17E-BBA2CEFE7E6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4211" y="10102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机器学习实验课</a:t>
            </a:r>
            <a:endParaRPr lang="en-US" altLang="zh-CN" sz="72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65265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1FA5E10-CFF0-4EC1-8CC2-20BE9395A228}"/>
              </a:ext>
            </a:extLst>
          </p:cNvPr>
          <p:cNvSpPr/>
          <p:nvPr/>
        </p:nvSpPr>
        <p:spPr>
          <a:xfrm>
            <a:off x="5272145" y="3668606"/>
            <a:ext cx="1640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李欢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ACCBF6D-B14F-492D-AB71-02254AEA0647}"/>
              </a:ext>
            </a:extLst>
          </p:cNvPr>
          <p:cNvSpPr/>
          <p:nvPr/>
        </p:nvSpPr>
        <p:spPr>
          <a:xfrm>
            <a:off x="789465" y="4478366"/>
            <a:ext cx="10681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南开大学人工智能学院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"/>
    </mc:Choice>
    <mc:Fallback xmlns="">
      <p:transition spd="slow" advTm="5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实验三：朴素贝叶斯模型</a:t>
            </a:r>
            <a:endParaRPr lang="zh-CN" altLang="en-US" sz="3200" dirty="0"/>
          </a:p>
        </p:txBody>
      </p:sp>
      <p:sp>
        <p:nvSpPr>
          <p:cNvPr id="19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26253" y="1269062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后验概率最大的类作为输出类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26253" y="1907708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算法描述：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822293" y="2375725"/>
            <a:ext cx="11382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估计先验概率及条件概率，其中      是第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个样本的第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个特征，     是第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个特征可能取到的第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个值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13093"/>
              </p:ext>
            </p:extLst>
          </p:nvPr>
        </p:nvGraphicFramePr>
        <p:xfrm>
          <a:off x="993775" y="3082925"/>
          <a:ext cx="38639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Formula" r:id="rId4" imgW="1949040" imgH="373680" progId="Equation.Ribbit">
                  <p:embed/>
                </p:oleObj>
              </mc:Choice>
              <mc:Fallback>
                <p:oleObj name="Formula" r:id="rId4" imgW="1949040" imgH="373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3775" y="3082925"/>
                        <a:ext cx="386397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2643"/>
              </p:ext>
            </p:extLst>
          </p:nvPr>
        </p:nvGraphicFramePr>
        <p:xfrm>
          <a:off x="5133975" y="3059113"/>
          <a:ext cx="62690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Formula" r:id="rId6" imgW="3161880" imgH="438120" progId="Equation.Ribbit">
                  <p:embed/>
                </p:oleObj>
              </mc:Choice>
              <mc:Fallback>
                <p:oleObj name="Formula" r:id="rId6" imgW="3161880" imgH="438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3975" y="3059113"/>
                        <a:ext cx="6269038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18729"/>
              </p:ext>
            </p:extLst>
          </p:nvPr>
        </p:nvGraphicFramePr>
        <p:xfrm>
          <a:off x="4851207" y="2356068"/>
          <a:ext cx="2682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Formula" r:id="rId8" imgW="135000" imgH="203760" progId="Equation.Ribbit">
                  <p:embed/>
                </p:oleObj>
              </mc:Choice>
              <mc:Fallback>
                <p:oleObj name="Formula" r:id="rId8" imgW="135000" imgH="203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1207" y="2356068"/>
                        <a:ext cx="268287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28419"/>
              </p:ext>
            </p:extLst>
          </p:nvPr>
        </p:nvGraphicFramePr>
        <p:xfrm>
          <a:off x="8023058" y="2485552"/>
          <a:ext cx="4064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Formula" r:id="rId10" imgW="205200" imgH="131760" progId="Equation.Ribbit">
                  <p:embed/>
                </p:oleObj>
              </mc:Choice>
              <mc:Fallback>
                <p:oleObj name="Formula" r:id="rId10" imgW="205200" imgH="131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23058" y="2485552"/>
                        <a:ext cx="406400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815669" y="4098487"/>
            <a:ext cx="11382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对每个实例                                      ，计算联合概率分布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94040"/>
              </p:ext>
            </p:extLst>
          </p:nvPr>
        </p:nvGraphicFramePr>
        <p:xfrm>
          <a:off x="2597386" y="4094979"/>
          <a:ext cx="2511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Formula" r:id="rId12" imgW="1266480" imgH="193680" progId="Equation.Ribbit">
                  <p:embed/>
                </p:oleObj>
              </mc:Choice>
              <mc:Fallback>
                <p:oleObj name="Formula" r:id="rId12" imgW="1266480" imgH="193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97386" y="4094979"/>
                        <a:ext cx="25114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42122"/>
              </p:ext>
            </p:extLst>
          </p:nvPr>
        </p:nvGraphicFramePr>
        <p:xfrm>
          <a:off x="3687976" y="4685817"/>
          <a:ext cx="4418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Formula" r:id="rId14" imgW="2228760" imgH="219600" progId="Equation.Ribbit">
                  <p:embed/>
                </p:oleObj>
              </mc:Choice>
              <mc:Fallback>
                <p:oleObj name="Formula" r:id="rId14" imgW="2228760" imgH="219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87976" y="4685817"/>
                        <a:ext cx="44180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828923" y="5268490"/>
            <a:ext cx="11382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确定每个实例的类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835612"/>
              </p:ext>
            </p:extLst>
          </p:nvPr>
        </p:nvGraphicFramePr>
        <p:xfrm>
          <a:off x="2820988" y="5951538"/>
          <a:ext cx="6151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Formula" r:id="rId16" imgW="3103560" imgH="219600" progId="Equation.Ribbit">
                  <p:embed/>
                </p:oleObj>
              </mc:Choice>
              <mc:Fallback>
                <p:oleObj name="Formula" r:id="rId16" imgW="3103560" imgH="21960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951538"/>
                        <a:ext cx="6151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</a:t>
            </a:r>
            <a:r>
              <a:rPr lang="zh-CN" altLang="en-US" sz="3200" dirty="0"/>
              <a:t>三</a:t>
            </a:r>
            <a:r>
              <a:rPr lang="zh-CN" altLang="en-US" sz="3200" dirty="0" smtClean="0"/>
              <a:t>：实验描述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66009" y="1071874"/>
            <a:ext cx="1153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给定二维平面上的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类训练数据，类别按位置确定（第一行类别分别为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1,2,3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，第二行为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4,5,6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，第三行为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7,8,9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）；每个类别生成若干噪声点，位置随机；给定若干测试数据，方形标注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7" y="2217880"/>
            <a:ext cx="10175403" cy="446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9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</a:t>
            </a:r>
            <a:r>
              <a:rPr lang="zh-CN" altLang="en-US" sz="3200" dirty="0"/>
              <a:t>三</a:t>
            </a:r>
            <a:r>
              <a:rPr lang="zh-CN" altLang="en-US" sz="3200" dirty="0" smtClean="0"/>
              <a:t>：实验描述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66009" y="1071874"/>
            <a:ext cx="115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类别：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925621"/>
              </p:ext>
            </p:extLst>
          </p:nvPr>
        </p:nvGraphicFramePr>
        <p:xfrm>
          <a:off x="1773514" y="1126493"/>
          <a:ext cx="3325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Formula" r:id="rId4" imgW="1677960" imgH="177480" progId="Equation.Ribbit">
                  <p:embed/>
                </p:oleObj>
              </mc:Choice>
              <mc:Fallback>
                <p:oleObj name="Formula" r:id="rId4" imgW="1677960" imgH="177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3514" y="1126493"/>
                        <a:ext cx="332581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79263" y="1562200"/>
            <a:ext cx="115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实例：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12780"/>
              </p:ext>
            </p:extLst>
          </p:nvPr>
        </p:nvGraphicFramePr>
        <p:xfrm>
          <a:off x="1874700" y="1600944"/>
          <a:ext cx="2646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Formula" r:id="rId6" imgW="1334880" imgH="193680" progId="Equation.Ribbit">
                  <p:embed/>
                </p:oleObj>
              </mc:Choice>
              <mc:Fallback>
                <p:oleObj name="Formula" r:id="rId6" imgW="1334880" imgH="193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4700" y="1600944"/>
                        <a:ext cx="264636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98518" y="2106288"/>
            <a:ext cx="115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特征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         如果第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个样本的第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维坐标在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[0,3]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之间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55443"/>
              </p:ext>
            </p:extLst>
          </p:nvPr>
        </p:nvGraphicFramePr>
        <p:xfrm>
          <a:off x="1852867" y="2106288"/>
          <a:ext cx="8143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Formula" r:id="rId8" imgW="411120" imgH="203760" progId="Equation.Ribbit">
                  <p:embed/>
                </p:oleObj>
              </mc:Choice>
              <mc:Fallback>
                <p:oleObj name="Formula" r:id="rId8" imgW="411120" imgH="203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2867" y="2106288"/>
                        <a:ext cx="8143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631650" y="2596614"/>
            <a:ext cx="115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如果第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个样本的第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维坐标在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[3.5,6.5]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之间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33366"/>
              </p:ext>
            </p:extLst>
          </p:nvPr>
        </p:nvGraphicFramePr>
        <p:xfrm>
          <a:off x="1881188" y="2597150"/>
          <a:ext cx="823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Formula" r:id="rId10" imgW="415440" imgH="203760" progId="Equation.Ribbit">
                  <p:embed/>
                </p:oleObj>
              </mc:Choice>
              <mc:Fallback>
                <p:oleObj name="Formula" r:id="rId10" imgW="415440" imgH="203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1188" y="2597150"/>
                        <a:ext cx="8239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631650" y="3113442"/>
            <a:ext cx="115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如果第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个样本的第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维坐标在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[7,10]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之间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22747"/>
              </p:ext>
            </p:extLst>
          </p:nvPr>
        </p:nvGraphicFramePr>
        <p:xfrm>
          <a:off x="1879600" y="3133725"/>
          <a:ext cx="827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Formula" r:id="rId12" imgW="416880" imgH="203760" progId="Equation.Ribbit">
                  <p:embed/>
                </p:oleObj>
              </mc:Choice>
              <mc:Fallback>
                <p:oleObj name="Formula" r:id="rId12" imgW="416880" imgH="203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79600" y="3133725"/>
                        <a:ext cx="8270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903318" y="3703158"/>
            <a:ext cx="115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故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05407"/>
              </p:ext>
            </p:extLst>
          </p:nvPr>
        </p:nvGraphicFramePr>
        <p:xfrm>
          <a:off x="1419841" y="3742914"/>
          <a:ext cx="26336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Formula" r:id="rId14" imgW="1329480" imgH="178560" progId="Equation.Ribbit">
                  <p:embed/>
                </p:oleObj>
              </mc:Choice>
              <mc:Fallback>
                <p:oleObj name="Formula" r:id="rId14" imgW="1329480" imgH="178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9841" y="3742914"/>
                        <a:ext cx="263366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7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实验三：实验要求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66009" y="1230898"/>
            <a:ext cx="1197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要求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：使用朴素贝叶斯算法预测每个测试样本的类别，画在图上，报告错误率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40951" y="1799263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要求在实验报告中体现算法细节，包括如何计算先验概率，条件概率，联合概率等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34891" y="2371651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在实验报告中给出各个先验概率和条件概率的计算结果，用表格描述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实验三：实验要求</a:t>
            </a:r>
            <a:endParaRPr lang="zh-CN" altLang="en-US" sz="3200" dirty="0"/>
          </a:p>
        </p:txBody>
      </p:sp>
      <p:sp>
        <p:nvSpPr>
          <p:cNvPr id="12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79263" y="1124884"/>
            <a:ext cx="1074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附加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题：增加噪声点，观察噪声比对算法的影响，报告观察结果；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近邻模型，报告哪一个算法对噪声更鲁棒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实验三：提交报告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="" xmlns:a16="http://schemas.microsoft.com/office/drawing/2014/main" id="{935F3E37-EF20-4701-89B1-628B2B2D8736}"/>
              </a:ext>
            </a:extLst>
          </p:cNvPr>
          <p:cNvSpPr txBox="1"/>
          <p:nvPr/>
        </p:nvSpPr>
        <p:spPr>
          <a:xfrm>
            <a:off x="566009" y="1290532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两周之内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号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实验报告和源代码发送到助教邮箱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xmlns="" id="{E73F3A83-0CBA-4F5A-8DBF-238DD6B5D990}"/>
              </a:ext>
            </a:extLst>
          </p:cNvPr>
          <p:cNvSpPr txBox="1"/>
          <p:nvPr/>
        </p:nvSpPr>
        <p:spPr>
          <a:xfrm>
            <a:off x="830308" y="1914382"/>
            <a:ext cx="678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助教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：吴建华，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wujianhua@mail.nankai.edu.cn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02514" y="2643729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Questions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233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24266</TotalTime>
  <Words>322</Words>
  <Application>Microsoft Office PowerPoint</Application>
  <PresentationFormat>自定义</PresentationFormat>
  <Paragraphs>37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iboing@163.com</dc:creator>
  <cp:lastModifiedBy>Huan Li</cp:lastModifiedBy>
  <cp:revision>628</cp:revision>
  <cp:lastPrinted>2022-04-25T09:53:51Z</cp:lastPrinted>
  <dcterms:created xsi:type="dcterms:W3CDTF">2017-12-27T06:30:35Z</dcterms:created>
  <dcterms:modified xsi:type="dcterms:W3CDTF">2023-05-03T10:01:10Z</dcterms:modified>
</cp:coreProperties>
</file>