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443" r:id="rId3"/>
    <p:sldId id="461" r:id="rId4"/>
    <p:sldId id="458" r:id="rId5"/>
    <p:sldId id="442" r:id="rId6"/>
    <p:sldId id="462" r:id="rId7"/>
    <p:sldId id="444" r:id="rId8"/>
    <p:sldId id="460" r:id="rId9"/>
    <p:sldId id="446" r:id="rId10"/>
    <p:sldId id="456" r:id="rId11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8081" autoAdjust="0"/>
  </p:normalViewPr>
  <p:slideViewPr>
    <p:cSldViewPr snapToGrid="0">
      <p:cViewPr varScale="1">
        <p:scale>
          <a:sx n="57" d="100"/>
          <a:sy n="57" d="100"/>
        </p:scale>
        <p:origin x="-1680" y="-9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0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472"/>
    </p:cViewPr>
  </p:sorter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4CEA6451-5458-4649-B450-4A12E957EFFC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D0D5F657-94C4-4921-9687-C7A958AAB8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32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5F657-94C4-4921-9687-C7A958AAB84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3594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5F657-94C4-4921-9687-C7A958AAB84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210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5F657-94C4-4921-9687-C7A958AAB84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210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5F657-94C4-4921-9687-C7A958AAB84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210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5F657-94C4-4921-9687-C7A958AAB84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210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5F657-94C4-4921-9687-C7A958AAB84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210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5F657-94C4-4921-9687-C7A958AAB84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210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5F657-94C4-4921-9687-C7A958AAB84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210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5F657-94C4-4921-9687-C7A958AAB84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210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5F657-94C4-4921-9687-C7A958AAB84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21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21A2-B8C5-4486-B17E-BBA2CEFE7E6C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362C5-1945-4168-A150-1CD10ECE9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465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21A2-B8C5-4486-B17E-BBA2CEFE7E6C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362C5-1945-4168-A150-1CD10ECE9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978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21A2-B8C5-4486-B17E-BBA2CEFE7E6C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362C5-1945-4168-A150-1CD10ECE9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006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21A2-B8C5-4486-B17E-BBA2CEFE7E6C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362C5-1945-4168-A150-1CD10ECE9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09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21A2-B8C5-4486-B17E-BBA2CEFE7E6C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362C5-1945-4168-A150-1CD10ECE9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92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21A2-B8C5-4486-B17E-BBA2CEFE7E6C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362C5-1945-4168-A150-1CD10ECE9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91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21A2-B8C5-4486-B17E-BBA2CEFE7E6C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362C5-1945-4168-A150-1CD10ECE9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060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21A2-B8C5-4486-B17E-BBA2CEFE7E6C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362C5-1945-4168-A150-1CD10ECE9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920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21A2-B8C5-4486-B17E-BBA2CEFE7E6C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362C5-1945-4168-A150-1CD10ECE9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837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21A2-B8C5-4486-B17E-BBA2CEFE7E6C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362C5-1945-4168-A150-1CD10ECE9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435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21A2-B8C5-4486-B17E-BBA2CEFE7E6C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362C5-1945-4168-A150-1CD10ECE9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673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321A2-B8C5-4486-B17E-BBA2CEFE7E6C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362C5-1945-4168-A150-1CD10ECE9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170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34211" y="1010252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 smtClean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机器学习实验课</a:t>
            </a:r>
            <a:endParaRPr lang="en-US" altLang="zh-CN" sz="7200" b="1" dirty="0">
              <a:solidFill>
                <a:srgbClr val="FF0000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265265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21FA5E10-CFF0-4EC1-8CC2-20BE9395A228}"/>
              </a:ext>
            </a:extLst>
          </p:cNvPr>
          <p:cNvSpPr/>
          <p:nvPr/>
        </p:nvSpPr>
        <p:spPr>
          <a:xfrm>
            <a:off x="5272145" y="3668606"/>
            <a:ext cx="16406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李欢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4ACCBF6D-B14F-492D-AB71-02254AEA0647}"/>
              </a:ext>
            </a:extLst>
          </p:cNvPr>
          <p:cNvSpPr/>
          <p:nvPr/>
        </p:nvSpPr>
        <p:spPr>
          <a:xfrm>
            <a:off x="789465" y="4478366"/>
            <a:ext cx="106818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南开大学人工智能学院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26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5"/>
    </mc:Choice>
    <mc:Fallback xmlns="">
      <p:transition spd="slow" advTm="525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4402514" y="2643729"/>
            <a:ext cx="23599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Questions</a:t>
            </a:r>
            <a:r>
              <a:rPr lang="zh-CN" altLang="en-US" sz="3200" dirty="0" smtClean="0"/>
              <a:t>？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242335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"/>
    </mc:Choice>
    <mc:Fallback xmlns="">
      <p:transition spd="slow" advTm="7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526253" y="457120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实验四：支持向量机</a:t>
            </a:r>
            <a:endParaRPr lang="zh-CN" altLang="en-US" sz="3200" dirty="0"/>
          </a:p>
        </p:txBody>
      </p:sp>
      <p:sp>
        <p:nvSpPr>
          <p:cNvPr id="22" name="文本框 13">
            <a:extLst>
              <a:ext uri="{FF2B5EF4-FFF2-40B4-BE49-F238E27FC236}">
                <a16:creationId xmlns:a16="http://schemas.microsoft.com/office/drawing/2014/main" xmlns="" id="{935F3E37-EF20-4701-89B1-628B2B2D8736}"/>
              </a:ext>
            </a:extLst>
          </p:cNvPr>
          <p:cNvSpPr txBox="1"/>
          <p:nvPr/>
        </p:nvSpPr>
        <p:spPr>
          <a:xfrm>
            <a:off x="566009" y="1230898"/>
            <a:ext cx="10741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线性不可分的支持向量机：软间隔最大化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2753034"/>
              </p:ext>
            </p:extLst>
          </p:nvPr>
        </p:nvGraphicFramePr>
        <p:xfrm>
          <a:off x="3961986" y="1791953"/>
          <a:ext cx="2725738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85" name="Formula" r:id="rId4" imgW="1375200" imgH="462240" progId="Equation.Ribbit">
                  <p:embed/>
                </p:oleObj>
              </mc:Choice>
              <mc:Fallback>
                <p:oleObj name="Formula" r:id="rId4" imgW="1375200" imgH="4622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61986" y="1791953"/>
                        <a:ext cx="2725738" cy="915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94779"/>
              </p:ext>
            </p:extLst>
          </p:nvPr>
        </p:nvGraphicFramePr>
        <p:xfrm>
          <a:off x="3936932" y="2940464"/>
          <a:ext cx="68294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86" name="Formula" r:id="rId6" imgW="3444120" imgH="194760" progId="Equation.Ribbit">
                  <p:embed/>
                </p:oleObj>
              </mc:Choice>
              <mc:Fallback>
                <p:oleObj name="Formula" r:id="rId6" imgW="3444120" imgH="1947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36932" y="2940464"/>
                        <a:ext cx="6829425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13">
            <a:extLst>
              <a:ext uri="{FF2B5EF4-FFF2-40B4-BE49-F238E27FC236}">
                <a16:creationId xmlns:a16="http://schemas.microsoft.com/office/drawing/2014/main" xmlns="" id="{935F3E37-EF20-4701-89B1-628B2B2D8736}"/>
              </a:ext>
            </a:extLst>
          </p:cNvPr>
          <p:cNvSpPr txBox="1"/>
          <p:nvPr/>
        </p:nvSpPr>
        <p:spPr>
          <a:xfrm>
            <a:off x="526253" y="3689176"/>
            <a:ext cx="10741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对偶问题：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807152"/>
              </p:ext>
            </p:extLst>
          </p:nvPr>
        </p:nvGraphicFramePr>
        <p:xfrm>
          <a:off x="3853760" y="4373770"/>
          <a:ext cx="4452938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87" name="Formula" r:id="rId8" imgW="2246760" imgH="474840" progId="Equation.Ribbit">
                  <p:embed/>
                </p:oleObj>
              </mc:Choice>
              <mc:Fallback>
                <p:oleObj name="Formula" r:id="rId8" imgW="2246760" imgH="4748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53760" y="4373770"/>
                        <a:ext cx="4452938" cy="941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922527"/>
              </p:ext>
            </p:extLst>
          </p:nvPr>
        </p:nvGraphicFramePr>
        <p:xfrm>
          <a:off x="3847644" y="5460103"/>
          <a:ext cx="6223000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88" name="Formula" r:id="rId10" imgW="3139200" imgH="462240" progId="Equation.Ribbit">
                  <p:embed/>
                </p:oleObj>
              </mc:Choice>
              <mc:Fallback>
                <p:oleObj name="Formula" r:id="rId10" imgW="3139200" imgH="4622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847644" y="5460103"/>
                        <a:ext cx="6223000" cy="915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1111948" y="244502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111948" y="530749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(2)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754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"/>
    </mc:Choice>
    <mc:Fallback xmlns="">
      <p:transition spd="slow" advTm="7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526253" y="457120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实验四：支持向量机</a:t>
            </a:r>
            <a:endParaRPr lang="zh-CN" altLang="en-US" sz="3200" dirty="0"/>
          </a:p>
        </p:txBody>
      </p:sp>
      <p:sp>
        <p:nvSpPr>
          <p:cNvPr id="22" name="文本框 13">
            <a:extLst>
              <a:ext uri="{FF2B5EF4-FFF2-40B4-BE49-F238E27FC236}">
                <a16:creationId xmlns:a16="http://schemas.microsoft.com/office/drawing/2014/main" xmlns="" id="{935F3E37-EF20-4701-89B1-628B2B2D8736}"/>
              </a:ext>
            </a:extLst>
          </p:cNvPr>
          <p:cNvSpPr txBox="1"/>
          <p:nvPr/>
        </p:nvSpPr>
        <p:spPr>
          <a:xfrm>
            <a:off x="566009" y="1230898"/>
            <a:ext cx="10741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将对偶问题写成向量形式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A05183CC-206D-45F8-A8EA-850600D61FF7}"/>
              </a:ext>
            </a:extLst>
          </p:cNvPr>
          <p:cNvSpPr/>
          <p:nvPr/>
        </p:nvSpPr>
        <p:spPr>
          <a:xfrm>
            <a:off x="980975" y="1854655"/>
            <a:ext cx="103264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记</a:t>
            </a:r>
          </a:p>
        </p:txBody>
      </p:sp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952" y="1903338"/>
            <a:ext cx="4612767" cy="1584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13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A05183CC-206D-45F8-A8EA-850600D61FF7}"/>
              </a:ext>
            </a:extLst>
          </p:cNvPr>
          <p:cNvSpPr/>
          <p:nvPr/>
        </p:nvSpPr>
        <p:spPr>
          <a:xfrm>
            <a:off x="980975" y="3756342"/>
            <a:ext cx="103264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对偶问题：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89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873" y="4514256"/>
            <a:ext cx="7252874" cy="1553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038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"/>
    </mc:Choice>
    <mc:Fallback xmlns="">
      <p:transition spd="slow" advTm="7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526253" y="457120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实验四：支持向量机</a:t>
            </a:r>
            <a:endParaRPr lang="zh-CN" altLang="en-US" sz="3200" dirty="0"/>
          </a:p>
        </p:txBody>
      </p:sp>
      <p:sp>
        <p:nvSpPr>
          <p:cNvPr id="22" name="文本框 13">
            <a:extLst>
              <a:ext uri="{FF2B5EF4-FFF2-40B4-BE49-F238E27FC236}">
                <a16:creationId xmlns:a16="http://schemas.microsoft.com/office/drawing/2014/main" xmlns="" id="{935F3E37-EF20-4701-89B1-628B2B2D8736}"/>
              </a:ext>
            </a:extLst>
          </p:cNvPr>
          <p:cNvSpPr txBox="1"/>
          <p:nvPr/>
        </p:nvSpPr>
        <p:spPr>
          <a:xfrm>
            <a:off x="566009" y="1230898"/>
            <a:ext cx="10741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使用线性增广拉格朗日乘子法求解对偶问题：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A05183CC-206D-45F8-A8EA-850600D61FF7}"/>
              </a:ext>
            </a:extLst>
          </p:cNvPr>
          <p:cNvSpPr/>
          <p:nvPr/>
        </p:nvSpPr>
        <p:spPr>
          <a:xfrm>
            <a:off x="645863" y="1854655"/>
            <a:ext cx="103264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引入增广拉格朗日函数：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549" y="2312499"/>
            <a:ext cx="6380922" cy="798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A05183CC-206D-45F8-A8EA-850600D61FF7}"/>
              </a:ext>
            </a:extLst>
          </p:cNvPr>
          <p:cNvSpPr/>
          <p:nvPr/>
        </p:nvSpPr>
        <p:spPr>
          <a:xfrm>
            <a:off x="659117" y="3259369"/>
            <a:ext cx="103264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增广拉格朗日算法：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099" y="3759041"/>
            <a:ext cx="6615527" cy="3059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690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"/>
    </mc:Choice>
    <mc:Fallback xmlns="">
      <p:transition spd="slow" advTm="7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526253" y="457120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实验四：实验描述</a:t>
            </a:r>
            <a:endParaRPr lang="zh-CN" altLang="en-US" sz="3200" dirty="0"/>
          </a:p>
        </p:txBody>
      </p:sp>
      <p:sp>
        <p:nvSpPr>
          <p:cNvPr id="18" name="文本框 13">
            <a:extLst>
              <a:ext uri="{FF2B5EF4-FFF2-40B4-BE49-F238E27FC236}">
                <a16:creationId xmlns:a16="http://schemas.microsoft.com/office/drawing/2014/main" xmlns="" id="{935F3E37-EF20-4701-89B1-628B2B2D8736}"/>
              </a:ext>
            </a:extLst>
          </p:cNvPr>
          <p:cNvSpPr txBox="1"/>
          <p:nvPr/>
        </p:nvSpPr>
        <p:spPr>
          <a:xfrm>
            <a:off x="566009" y="1230898"/>
            <a:ext cx="10741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给定二维平面上的两类线性可分数据，每类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个，第一类以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(1,1)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为中心，按高斯分布生成，如圆圈所示，第二类以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(6.6)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为中心，如星号所示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425" y="2061895"/>
            <a:ext cx="5078694" cy="460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498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"/>
    </mc:Choice>
    <mc:Fallback xmlns="">
      <p:transition spd="slow" advTm="7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526253" y="457120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实验四：实验描述</a:t>
            </a:r>
            <a:endParaRPr lang="zh-CN" altLang="en-US" sz="3200" dirty="0"/>
          </a:p>
        </p:txBody>
      </p:sp>
      <p:sp>
        <p:nvSpPr>
          <p:cNvPr id="18" name="文本框 13">
            <a:extLst>
              <a:ext uri="{FF2B5EF4-FFF2-40B4-BE49-F238E27FC236}">
                <a16:creationId xmlns:a16="http://schemas.microsoft.com/office/drawing/2014/main" xmlns="" id="{935F3E37-EF20-4701-89B1-628B2B2D8736}"/>
              </a:ext>
            </a:extLst>
          </p:cNvPr>
          <p:cNvSpPr txBox="1"/>
          <p:nvPr/>
        </p:nvSpPr>
        <p:spPr>
          <a:xfrm>
            <a:off x="566009" y="1230898"/>
            <a:ext cx="10741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给定二维平面上的两类线性不可分数据，每类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个，第一类以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(1,1)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为中心，按高斯分布生成，如圆圈所示，第二类以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(3.3)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为中心，如星号所示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916" y="2061895"/>
            <a:ext cx="5059644" cy="4635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023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"/>
    </mc:Choice>
    <mc:Fallback xmlns="">
      <p:transition spd="slow" advTm="7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526253" y="457120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实验四：实验要求</a:t>
            </a:r>
            <a:endParaRPr lang="zh-CN" altLang="en-US" sz="3200" dirty="0"/>
          </a:p>
        </p:txBody>
      </p:sp>
      <p:sp>
        <p:nvSpPr>
          <p:cNvPr id="18" name="文本框 13">
            <a:extLst>
              <a:ext uri="{FF2B5EF4-FFF2-40B4-BE49-F238E27FC236}">
                <a16:creationId xmlns:a16="http://schemas.microsoft.com/office/drawing/2014/main" xmlns="" id="{935F3E37-EF20-4701-89B1-628B2B2D8736}"/>
              </a:ext>
            </a:extLst>
          </p:cNvPr>
          <p:cNvSpPr txBox="1"/>
          <p:nvPr/>
        </p:nvSpPr>
        <p:spPr>
          <a:xfrm>
            <a:off x="566008" y="1230898"/>
            <a:ext cx="11798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要求：使用给定训练数据训练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，画出分类面，间隔边界，以及</a:t>
            </a:r>
            <a:r>
              <a:rPr lang="zh-CN" alt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支持向量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，线性不可分时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重点画出</a:t>
            </a:r>
            <a:r>
              <a:rPr lang="zh-CN" alt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间隔边界上的支持向量</a:t>
            </a:r>
            <a:endParaRPr lang="en-US" altLang="zh-CN" sz="2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A05183CC-206D-45F8-A8EA-850600D61FF7}"/>
              </a:ext>
            </a:extLst>
          </p:cNvPr>
          <p:cNvSpPr/>
          <p:nvPr/>
        </p:nvSpPr>
        <p:spPr>
          <a:xfrm>
            <a:off x="1040951" y="2154574"/>
            <a:ext cx="103264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提示：可以输出每个支持向量计算出的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，当迭代次数较多时，算法完全收敛，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唯一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A05183CC-206D-45F8-A8EA-850600D61FF7}"/>
              </a:ext>
            </a:extLst>
          </p:cNvPr>
          <p:cNvSpPr/>
          <p:nvPr/>
        </p:nvSpPr>
        <p:spPr>
          <a:xfrm>
            <a:off x="1040951" y="2843423"/>
            <a:ext cx="103264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示例：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766" y="2654630"/>
            <a:ext cx="4528196" cy="4127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061" y="2595543"/>
            <a:ext cx="4597470" cy="4246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760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"/>
    </mc:Choice>
    <mc:Fallback xmlns="">
      <p:transition spd="slow" advTm="7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526253" y="457120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实验四：实验要求</a:t>
            </a:r>
            <a:endParaRPr lang="zh-CN" altLang="en-US" sz="3200" dirty="0"/>
          </a:p>
        </p:txBody>
      </p:sp>
      <p:sp>
        <p:nvSpPr>
          <p:cNvPr id="12" name="文本框 13">
            <a:extLst>
              <a:ext uri="{FF2B5EF4-FFF2-40B4-BE49-F238E27FC236}">
                <a16:creationId xmlns:a16="http://schemas.microsoft.com/office/drawing/2014/main" xmlns="" id="{935F3E37-EF20-4701-89B1-628B2B2D8736}"/>
              </a:ext>
            </a:extLst>
          </p:cNvPr>
          <p:cNvSpPr txBox="1"/>
          <p:nvPr/>
        </p:nvSpPr>
        <p:spPr>
          <a:xfrm>
            <a:off x="446740" y="1152590"/>
            <a:ext cx="11798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附加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题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：参考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《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统计学习方法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》-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李航，给出如下问题的解释及推导：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A05183CC-206D-45F8-A8EA-850600D61FF7}"/>
              </a:ext>
            </a:extLst>
          </p:cNvPr>
          <p:cNvSpPr/>
          <p:nvPr/>
        </p:nvSpPr>
        <p:spPr>
          <a:xfrm>
            <a:off x="1034327" y="1843051"/>
            <a:ext cx="103264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间隔最大化或软间隔最大化，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如何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建模成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模型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(1)?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A05183CC-206D-45F8-A8EA-850600D61FF7}"/>
              </a:ext>
            </a:extLst>
          </p:cNvPr>
          <p:cNvSpPr/>
          <p:nvPr/>
        </p:nvSpPr>
        <p:spPr>
          <a:xfrm>
            <a:off x="1047581" y="2395561"/>
            <a:ext cx="103264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如何由模型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得到对偶问题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(2)?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3">
            <a:extLst>
              <a:ext uri="{FF2B5EF4-FFF2-40B4-BE49-F238E27FC236}">
                <a16:creationId xmlns:a16="http://schemas.microsoft.com/office/drawing/2014/main" xmlns="" id="{935F3E37-EF20-4701-89B1-628B2B2D8736}"/>
              </a:ext>
            </a:extLst>
          </p:cNvPr>
          <p:cNvSpPr txBox="1"/>
          <p:nvPr/>
        </p:nvSpPr>
        <p:spPr>
          <a:xfrm>
            <a:off x="446739" y="3558427"/>
            <a:ext cx="11977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附加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题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：上网搜索并学习增广拉格朗日法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(Augmented </a:t>
            </a:r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Lagrangian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method)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A05183CC-206D-45F8-A8EA-850600D61FF7}"/>
              </a:ext>
            </a:extLst>
          </p:cNvPr>
          <p:cNvSpPr/>
          <p:nvPr/>
        </p:nvSpPr>
        <p:spPr>
          <a:xfrm>
            <a:off x="1043483" y="4615291"/>
            <a:ext cx="103264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调参数    和步长，观测其对算法速度的影响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5184002"/>
              </p:ext>
            </p:extLst>
          </p:nvPr>
        </p:nvGraphicFramePr>
        <p:xfrm>
          <a:off x="2240183" y="4678061"/>
          <a:ext cx="188913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9" name="Formula" r:id="rId4" imgW="94680" imgH="158040" progId="Equation.Ribbit">
                  <p:embed/>
                </p:oleObj>
              </mc:Choice>
              <mc:Fallback>
                <p:oleObj name="Formula" r:id="rId4" imgW="94680" imgH="1580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40183" y="4678061"/>
                        <a:ext cx="188913" cy="31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3">
            <a:extLst>
              <a:ext uri="{FF2B5EF4-FFF2-40B4-BE49-F238E27FC236}">
                <a16:creationId xmlns:a16="http://schemas.microsoft.com/office/drawing/2014/main" xmlns="" id="{935F3E37-EF20-4701-89B1-628B2B2D8736}"/>
              </a:ext>
            </a:extLst>
          </p:cNvPr>
          <p:cNvSpPr txBox="1"/>
          <p:nvPr/>
        </p:nvSpPr>
        <p:spPr>
          <a:xfrm>
            <a:off x="479871" y="5388812"/>
            <a:ext cx="11977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附加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题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：调参数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，观测其对分类效果的影响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A05183CC-206D-45F8-A8EA-850600D61FF7}"/>
              </a:ext>
            </a:extLst>
          </p:cNvPr>
          <p:cNvSpPr/>
          <p:nvPr/>
        </p:nvSpPr>
        <p:spPr>
          <a:xfrm>
            <a:off x="1060835" y="2945521"/>
            <a:ext cx="103264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在线性可分和线性不可分问题中，如何定义支持向量？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A05183CC-206D-45F8-A8EA-850600D61FF7}"/>
              </a:ext>
            </a:extLst>
          </p:cNvPr>
          <p:cNvSpPr/>
          <p:nvPr/>
        </p:nvSpPr>
        <p:spPr>
          <a:xfrm>
            <a:off x="1036859" y="4111717"/>
            <a:ext cx="103264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做笔记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95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"/>
    </mc:Choice>
    <mc:Fallback xmlns="">
      <p:transition spd="slow" advTm="7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526253" y="457120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实验四：提交报告</a:t>
            </a:r>
            <a:endParaRPr lang="zh-CN" altLang="en-US" sz="3200" dirty="0"/>
          </a:p>
        </p:txBody>
      </p:sp>
      <p:sp>
        <p:nvSpPr>
          <p:cNvPr id="18" name="文本框 13">
            <a:extLst>
              <a:ext uri="{FF2B5EF4-FFF2-40B4-BE49-F238E27FC236}">
                <a16:creationId xmlns:a16="http://schemas.microsoft.com/office/drawing/2014/main" xmlns="" id="{935F3E37-EF20-4701-89B1-628B2B2D8736}"/>
              </a:ext>
            </a:extLst>
          </p:cNvPr>
          <p:cNvSpPr txBox="1"/>
          <p:nvPr/>
        </p:nvSpPr>
        <p:spPr>
          <a:xfrm>
            <a:off x="566009" y="1290532"/>
            <a:ext cx="10741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四周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之内，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月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号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之前将实验报告和源代码发送到助教邮箱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18">
            <a:extLst>
              <a:ext uri="{FF2B5EF4-FFF2-40B4-BE49-F238E27FC236}">
                <a16:creationId xmlns="" xmlns:a16="http://schemas.microsoft.com/office/drawing/2014/main" id="{E73F3A83-0CBA-4F5A-8DBF-238DD6B5D990}"/>
              </a:ext>
            </a:extLst>
          </p:cNvPr>
          <p:cNvSpPr txBox="1"/>
          <p:nvPr/>
        </p:nvSpPr>
        <p:spPr>
          <a:xfrm>
            <a:off x="830308" y="1914382"/>
            <a:ext cx="6781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助教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：吴建华，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wujianhua@mail.nankai.edu.cn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A05183CC-206D-45F8-A8EA-850600D61FF7}"/>
              </a:ext>
            </a:extLst>
          </p:cNvPr>
          <p:cNvSpPr/>
          <p:nvPr/>
        </p:nvSpPr>
        <p:spPr>
          <a:xfrm>
            <a:off x="1040957" y="2556547"/>
            <a:ext cx="103264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由于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公式较多，附加题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可以手写在纸上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，拍照附在实验报告里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70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"/>
    </mc:Choice>
    <mc:Fallback xmlns="">
      <p:transition spd="slow" advTm="7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24470</TotalTime>
  <Words>421</Words>
  <Application>Microsoft Office PowerPoint</Application>
  <PresentationFormat>自定义</PresentationFormat>
  <Paragraphs>48</Paragraphs>
  <Slides>10</Slides>
  <Notes>10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2" baseType="lpstr">
      <vt:lpstr>Office 主题​​</vt:lpstr>
      <vt:lpstr>Formula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iboing@163.com</dc:creator>
  <cp:lastModifiedBy>Huan Li</cp:lastModifiedBy>
  <cp:revision>642</cp:revision>
  <cp:lastPrinted>2022-05-05T09:00:57Z</cp:lastPrinted>
  <dcterms:created xsi:type="dcterms:W3CDTF">2017-12-27T06:30:35Z</dcterms:created>
  <dcterms:modified xsi:type="dcterms:W3CDTF">2023-05-10T09:45:47Z</dcterms:modified>
</cp:coreProperties>
</file>