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6be3bef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6be3bef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73e48d88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73e48d88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3e48d88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3e48d8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Yes, Zether, like any cryptographic system and privacy protocol, has certain limitations and challenges. Here are some of the key limitations of Zether:</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zh-CN" sz="1300">
                <a:solidFill>
                  <a:schemeClr val="dk1"/>
                </a:solidFill>
              </a:rPr>
              <a:t>Key Limitations of Zether</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zh-CN">
                <a:solidFill>
                  <a:schemeClr val="dk1"/>
                </a:solidFill>
              </a:rPr>
              <a:t>Performance and Scalability: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zh-CN">
                <a:solidFill>
                  <a:schemeClr val="dk1"/>
                </a:solidFill>
              </a:rPr>
              <a:t>Transaction Throughput:</a:t>
            </a:r>
            <a:r>
              <a:rPr lang="zh-CN">
                <a:solidFill>
                  <a:schemeClr val="dk1"/>
                </a:solidFill>
              </a:rPr>
              <a:t> Zether transactions are more computationally intensive than regular Ethereum transactions due to the use of zero-knowledge proofs (zk-SNARKs). This can lead to slower transaction throughput.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zh-CN">
                <a:solidFill>
                  <a:schemeClr val="dk1"/>
                </a:solidFill>
              </a:rPr>
              <a:t>Gas Costs:</a:t>
            </a:r>
            <a:r>
              <a:rPr lang="zh-CN">
                <a:solidFill>
                  <a:schemeClr val="dk1"/>
                </a:solidFill>
              </a:rPr>
              <a:t> The verification of zk-SNARKs requires significant computational resources, which translates to higher gas costs on the Ethereum network. This can make transactions expensive, especially during times of high network congestion.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zh-CN">
                <a:solidFill>
                  <a:schemeClr val="dk1"/>
                </a:solidFill>
              </a:rPr>
              <a:t>Trusted Setup:</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zh-CN">
                <a:solidFill>
                  <a:schemeClr val="dk1"/>
                </a:solidFill>
              </a:rPr>
              <a:t>Setup Phase:</a:t>
            </a:r>
            <a:r>
              <a:rPr lang="zh-CN">
                <a:solidFill>
                  <a:schemeClr val="dk1"/>
                </a:solidFill>
              </a:rPr>
              <a:t> Zether relies on zk-SNARKs, which typically require a trusted setup phase to generate public parameters. If the trusted setup is compromised, the security of the entire system can be jeopardized. Although there are advancements like zk-STARKs that do not require a trusted setup, Zether's current implementation is based on zk-SNARKs.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zh-CN">
                <a:solidFill>
                  <a:schemeClr val="dk1"/>
                </a:solidFill>
              </a:rPr>
              <a:t>Usability: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zh-CN">
                <a:solidFill>
                  <a:schemeClr val="dk1"/>
                </a:solidFill>
              </a:rPr>
              <a:t>Complexity:</a:t>
            </a:r>
            <a:r>
              <a:rPr lang="zh-CN">
                <a:solidFill>
                  <a:schemeClr val="dk1"/>
                </a:solidFill>
              </a:rPr>
              <a:t> The use of advanced cryptographic techniques makes Zether more complex to implement and understand compared to traditional financial systems. Users and developers need to have a good grasp of cryptographic concepts.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zh-CN">
                <a:solidFill>
                  <a:schemeClr val="dk1"/>
                </a:solidFill>
              </a:rPr>
              <a:t>User Experience:</a:t>
            </a:r>
            <a:r>
              <a:rPr lang="zh-CN">
                <a:solidFill>
                  <a:schemeClr val="dk1"/>
                </a:solidFill>
              </a:rPr>
              <a:t> Interacting with privacy-preserving systems like Zether can be more complex for end-users, especially those not familiar with cryptographic protocols. Generating and managing zk-SNARK proofs can be cumbersome.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zh-CN">
                <a:solidFill>
                  <a:schemeClr val="dk1"/>
                </a:solidFill>
              </a:rPr>
              <a:t>Interoperability:</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zh-CN">
                <a:solidFill>
                  <a:schemeClr val="dk1"/>
                </a:solidFill>
              </a:rPr>
              <a:t>Integration with Other Systems:</a:t>
            </a:r>
            <a:r>
              <a:rPr lang="zh-CN">
                <a:solidFill>
                  <a:schemeClr val="dk1"/>
                </a:solidFill>
              </a:rPr>
              <a:t> Integrating Zether with other decentralized applications (dApps) or smart contracts that do not support privacy-preserving features can be challenging. This limits the seamless interaction with other Ethereum-based projects.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zh-CN">
                <a:solidFill>
                  <a:schemeClr val="dk1"/>
                </a:solidFill>
              </a:rPr>
              <a:t>Regulatory and Compliance Issues: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zh-CN">
                <a:solidFill>
                  <a:schemeClr val="dk1"/>
                </a:solidFill>
              </a:rPr>
              <a:t>Anonymity Concerns:</a:t>
            </a:r>
            <a:r>
              <a:rPr lang="zh-CN">
                <a:solidFill>
                  <a:schemeClr val="dk1"/>
                </a:solidFill>
              </a:rPr>
              <a:t> While privacy is a major advantage of Zether, it also raises concerns about regulatory compliance. Anonymity can be exploited for illicit activities such as money laundering or terrorism financing. Balancing privacy with regulatory requirements is a significant challenge.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zh-CN">
                <a:solidFill>
                  <a:schemeClr val="dk1"/>
                </a:solidFill>
              </a:rPr>
              <a:t>Transparency vs. Privacy:</a:t>
            </a:r>
            <a:r>
              <a:rPr lang="zh-CN">
                <a:solidFill>
                  <a:schemeClr val="dk1"/>
                </a:solidFill>
              </a:rPr>
              <a:t> Finding the right balance between transparency (for regulatory compliance) and privacy (for user protection) is complex and may require additional mechanisms.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zh-CN">
                <a:solidFill>
                  <a:schemeClr val="dk1"/>
                </a:solidFill>
              </a:rPr>
              <a:t>Cryptographic Assumptions: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zh-CN">
                <a:solidFill>
                  <a:schemeClr val="dk1"/>
                </a:solidFill>
              </a:rPr>
              <a:t>Security Assumptions:</a:t>
            </a:r>
            <a:r>
              <a:rPr lang="zh-CN">
                <a:solidFill>
                  <a:schemeClr val="dk1"/>
                </a:solidFill>
              </a:rPr>
              <a:t> The security of Zether relies on the strength of the underlying cryptographic assumptions, such as the hardness of certain mathematical problems. Advances in quantum computing or new cryptographic attacks could potentially weaken these assumptions.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zh-CN">
                <a:solidFill>
                  <a:schemeClr val="dk1"/>
                </a:solidFill>
              </a:rPr>
              <a:t>Limitations in Expressive Power:</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zh-CN">
                <a:solidFill>
                  <a:schemeClr val="dk1"/>
                </a:solidFill>
              </a:rPr>
              <a:t>Simple Payment System:</a:t>
            </a:r>
            <a:r>
              <a:rPr lang="zh-CN">
                <a:solidFill>
                  <a:schemeClr val="dk1"/>
                </a:solidFill>
              </a:rPr>
              <a:t> Zether is designed primarily for confidential payments and may not support more complex financial instruments or smart contract interactions natively. Extending its functionality beyond simple payments requires additional work and innovation.</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zh-CN">
                <a:solidFill>
                  <a:schemeClr val="dk1"/>
                </a:solidFill>
              </a:rPr>
              <a:t>Size of Proofs and Transactions: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zh-CN">
                <a:solidFill>
                  <a:schemeClr val="dk1"/>
                </a:solidFill>
              </a:rPr>
              <a:t>Proof Size:</a:t>
            </a:r>
            <a:r>
              <a:rPr lang="zh-CN">
                <a:solidFill>
                  <a:schemeClr val="dk1"/>
                </a:solidFill>
              </a:rPr>
              <a:t> Although zk-SNARKs are succinct, the size of the proofs and the associated data can still be relatively large compared to non-privacy-preserving transactions. This can impact storage and bandwidth requirements.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3b796484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3b796484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73b79648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73b79648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73b796484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73b796484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3b79648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3b79648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3b79648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3b79648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3b79648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3b79648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3b79648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3b79648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3b79648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3b79648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Zether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zh-CN"/>
              <a:t>Privacy in a Smart Contract World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Transfer</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CN"/>
              <a:t>need a larger group of users with public keys for anonymous</a:t>
            </a:r>
            <a:endParaRPr/>
          </a:p>
          <a:p>
            <a:pPr indent="-342900" lvl="0" marL="457200" rtl="0" algn="l">
              <a:spcBef>
                <a:spcPts val="0"/>
              </a:spcBef>
              <a:spcAft>
                <a:spcPts val="0"/>
              </a:spcAft>
              <a:buSzPts val="1800"/>
              <a:buAutoNum type="arabicPeriod"/>
            </a:pPr>
            <a:r>
              <a:rPr lang="zh-CN"/>
              <a:t>generate n chipertexts C</a:t>
            </a:r>
            <a:r>
              <a:rPr baseline="-25000" lang="zh-CN"/>
              <a:t>1</a:t>
            </a:r>
            <a:r>
              <a:rPr lang="zh-CN"/>
              <a:t>, …, C</a:t>
            </a:r>
            <a:r>
              <a:rPr baseline="-25000" lang="zh-CN"/>
              <a:t>n</a:t>
            </a:r>
            <a:r>
              <a:rPr lang="zh-CN"/>
              <a:t> under keys y</a:t>
            </a:r>
            <a:r>
              <a:rPr baseline="-25000" lang="zh-CN"/>
              <a:t>1</a:t>
            </a:r>
            <a:r>
              <a:rPr lang="zh-CN"/>
              <a:t>, … , y</a:t>
            </a:r>
            <a:r>
              <a:rPr baseline="-25000" lang="zh-CN"/>
              <a:t>n</a:t>
            </a:r>
            <a:r>
              <a:rPr lang="zh-CN"/>
              <a:t> repectively.</a:t>
            </a:r>
            <a:endParaRPr/>
          </a:p>
          <a:p>
            <a:pPr indent="-342900" lvl="0" marL="457200" rtl="0" algn="l">
              <a:spcBef>
                <a:spcPts val="0"/>
              </a:spcBef>
              <a:spcAft>
                <a:spcPts val="0"/>
              </a:spcAft>
              <a:buSzPts val="1800"/>
              <a:buAutoNum type="arabicPeriod"/>
            </a:pPr>
            <a:r>
              <a:rPr lang="zh-CN"/>
              <a:t>zk-proof</a:t>
            </a:r>
            <a:endParaRPr/>
          </a:p>
          <a:p>
            <a:pPr indent="-342900" lvl="0" marL="914400" rtl="0" algn="l">
              <a:spcBef>
                <a:spcPts val="0"/>
              </a:spcBef>
              <a:spcAft>
                <a:spcPts val="0"/>
              </a:spcAft>
              <a:buSzPts val="1800"/>
              <a:buChar char="●"/>
            </a:pPr>
            <a:r>
              <a:rPr lang="zh-CN"/>
              <a:t>the ciphertexxts are well-formed</a:t>
            </a:r>
            <a:endParaRPr/>
          </a:p>
          <a:p>
            <a:pPr indent="-342900" lvl="0" marL="914400" rtl="0" algn="l">
              <a:spcBef>
                <a:spcPts val="0"/>
              </a:spcBef>
              <a:spcAft>
                <a:spcPts val="0"/>
              </a:spcAft>
              <a:buSzPts val="1800"/>
              <a:buChar char="●"/>
            </a:pPr>
            <a:r>
              <a:rPr lang="zh-CN"/>
              <a:t>one of them encrypts b</a:t>
            </a:r>
            <a:r>
              <a:rPr baseline="30000" lang="zh-CN"/>
              <a:t>*</a:t>
            </a:r>
            <a:r>
              <a:rPr lang="zh-CN"/>
              <a:t>, one of them encrypts -b</a:t>
            </a:r>
            <a:r>
              <a:rPr baseline="30000" lang="zh-CN"/>
              <a:t>*</a:t>
            </a:r>
            <a:r>
              <a:rPr lang="zh-CN"/>
              <a:t>, rest encrypt 0</a:t>
            </a:r>
            <a:endParaRPr/>
          </a:p>
          <a:p>
            <a:pPr indent="-342900" lvl="0" marL="914400" rtl="0" algn="l">
              <a:spcBef>
                <a:spcPts val="0"/>
              </a:spcBef>
              <a:spcAft>
                <a:spcPts val="0"/>
              </a:spcAft>
              <a:buSzPts val="1800"/>
              <a:buChar char="●"/>
            </a:pPr>
            <a:r>
              <a:rPr lang="zh-CN"/>
              <a:t>b</a:t>
            </a:r>
            <a:r>
              <a:rPr baseline="30000" lang="zh-CN"/>
              <a:t>*</a:t>
            </a:r>
            <a:r>
              <a:rPr lang="zh-CN"/>
              <a:t> is positive</a:t>
            </a:r>
            <a:endParaRPr/>
          </a:p>
          <a:p>
            <a:pPr indent="-342900" lvl="0" marL="914400" rtl="0" algn="l">
              <a:spcBef>
                <a:spcPts val="0"/>
              </a:spcBef>
              <a:spcAft>
                <a:spcPts val="0"/>
              </a:spcAft>
              <a:buSzPts val="1800"/>
              <a:buChar char="●"/>
            </a:pPr>
            <a:r>
              <a:rPr lang="zh-CN"/>
              <a:t>remaining balance in y</a:t>
            </a:r>
            <a:r>
              <a:rPr baseline="-25000" lang="zh-CN"/>
              <a:t>i</a:t>
            </a:r>
            <a:r>
              <a:rPr lang="zh-CN"/>
              <a:t> is also positive; and </a:t>
            </a:r>
            <a:endParaRPr/>
          </a:p>
          <a:p>
            <a:pPr indent="-342900" lvl="0" marL="914400" rtl="0" algn="l">
              <a:spcBef>
                <a:spcPts val="0"/>
              </a:spcBef>
              <a:spcAft>
                <a:spcPts val="0"/>
              </a:spcAft>
              <a:buSzPts val="1800"/>
              <a:buChar char="●"/>
            </a:pPr>
            <a:r>
              <a:rPr lang="zh-CN"/>
              <a:t>the correct nonce is declared</a:t>
            </a:r>
            <a:endParaRPr/>
          </a:p>
          <a:p>
            <a:pPr indent="-342900" lvl="0" marL="457200" rtl="0" algn="l">
              <a:spcBef>
                <a:spcPts val="0"/>
              </a:spcBef>
              <a:spcAft>
                <a:spcPts val="0"/>
              </a:spcAft>
              <a:buSzPts val="1800"/>
              <a:buAutoNum type="arabicPeriod"/>
            </a:pPr>
            <a:r>
              <a:rPr lang="zh-CN"/>
              <a:t>no real token </a:t>
            </a:r>
            <a:r>
              <a:rPr lang="zh-CN"/>
              <a:t>transfer, only update pending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Withdraw</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CN"/>
              <a:t>bTransfer is plaintext</a:t>
            </a:r>
            <a:endParaRPr/>
          </a:p>
          <a:p>
            <a:pPr indent="-342900" lvl="0" marL="457200" rtl="0" algn="l">
              <a:spcBef>
                <a:spcPts val="0"/>
              </a:spcBef>
              <a:spcAft>
                <a:spcPts val="0"/>
              </a:spcAft>
              <a:buSzPts val="1800"/>
              <a:buAutoNum type="arabicPeriod"/>
            </a:pPr>
            <a:r>
              <a:rPr lang="zh-CN"/>
              <a:t>transfer the erc20 from the zether smart contract to sender</a:t>
            </a:r>
            <a:endParaRPr/>
          </a:p>
          <a:p>
            <a:pPr indent="-342900" lvl="0" marL="457200" rtl="0" algn="l">
              <a:spcBef>
                <a:spcPts val="0"/>
              </a:spcBef>
              <a:spcAft>
                <a:spcPts val="0"/>
              </a:spcAft>
              <a:buSzPts val="1800"/>
              <a:buAutoNum type="arabicPeriod"/>
            </a:pPr>
            <a:r>
              <a:rPr lang="zh-CN"/>
              <a:t>zk-proof to verify the user know the secret key of y and the amount b is not changed.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Limitation</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CN"/>
              <a:t>Anonymity Group</a:t>
            </a:r>
            <a:endParaRPr/>
          </a:p>
          <a:p>
            <a:pPr indent="-342900" lvl="0" marL="457200" rtl="0" algn="l">
              <a:spcBef>
                <a:spcPts val="0"/>
              </a:spcBef>
              <a:spcAft>
                <a:spcPts val="0"/>
              </a:spcAft>
              <a:buSzPts val="1800"/>
              <a:buAutoNum type="arabicPeriod"/>
            </a:pPr>
            <a:r>
              <a:rPr lang="zh-CN"/>
              <a:t>Performance and Scalability</a:t>
            </a:r>
            <a:endParaRPr/>
          </a:p>
          <a:p>
            <a:pPr indent="-342900" lvl="0" marL="457200" rtl="0" algn="l">
              <a:spcBef>
                <a:spcPts val="0"/>
              </a:spcBef>
              <a:spcAft>
                <a:spcPts val="0"/>
              </a:spcAft>
              <a:buSzPts val="1800"/>
              <a:buAutoNum type="arabicPeriod"/>
            </a:pPr>
            <a:r>
              <a:rPr lang="zh-CN"/>
              <a:t>Usability</a:t>
            </a:r>
            <a:endParaRPr/>
          </a:p>
          <a:p>
            <a:pPr indent="-342900" lvl="0" marL="457200" rtl="0" algn="l">
              <a:spcBef>
                <a:spcPts val="0"/>
              </a:spcBef>
              <a:spcAft>
                <a:spcPts val="0"/>
              </a:spcAft>
              <a:buSzPts val="1800"/>
              <a:buAutoNum type="arabicPeriod"/>
            </a:pPr>
            <a:r>
              <a:rPr lang="zh-CN"/>
              <a:t>Interperability</a:t>
            </a:r>
            <a:endParaRPr/>
          </a:p>
          <a:p>
            <a:pPr indent="-342900" lvl="0" marL="457200" rtl="0" algn="l">
              <a:spcBef>
                <a:spcPts val="0"/>
              </a:spcBef>
              <a:spcAft>
                <a:spcPts val="0"/>
              </a:spcAft>
              <a:buSzPts val="1800"/>
              <a:buAutoNum type="arabicPeriod"/>
            </a:pPr>
            <a:r>
              <a:rPr lang="zh-CN"/>
              <a:t>Regulatory and Compliance Issues</a:t>
            </a:r>
            <a:endParaRPr/>
          </a:p>
          <a:p>
            <a:pPr indent="-342900" lvl="0" marL="457200" rtl="0" algn="l">
              <a:spcBef>
                <a:spcPts val="0"/>
              </a:spcBef>
              <a:spcAft>
                <a:spcPts val="0"/>
              </a:spcAft>
              <a:buSzPts val="1800"/>
              <a:buAutoNum type="arabicPeriod"/>
            </a:pPr>
            <a:r>
              <a:rPr lang="zh-CN"/>
              <a:t>Cryptographic Assumptions:</a:t>
            </a:r>
            <a:endParaRPr/>
          </a:p>
          <a:p>
            <a:pPr indent="-342900" lvl="0" marL="457200" rtl="0" algn="l">
              <a:spcBef>
                <a:spcPts val="0"/>
              </a:spcBef>
              <a:spcAft>
                <a:spcPts val="0"/>
              </a:spcAft>
              <a:buSzPts val="1800"/>
              <a:buAutoNum type="arabicPeriod"/>
            </a:pPr>
            <a:r>
              <a:rPr lang="zh-CN"/>
              <a:t>Limitations in Expressive Power</a:t>
            </a:r>
            <a:endParaRPr/>
          </a:p>
          <a:p>
            <a:pPr indent="-342900" lvl="0" marL="457200" rtl="0" algn="l">
              <a:spcBef>
                <a:spcPts val="0"/>
              </a:spcBef>
              <a:spcAft>
                <a:spcPts val="0"/>
              </a:spcAft>
              <a:buSzPts val="1800"/>
              <a:buAutoNum type="arabicPeriod"/>
            </a:pPr>
            <a:r>
              <a:rPr lang="zh-CN"/>
              <a:t>Size of Proofs and Transactions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Confidentiality vs. Anonymity</a:t>
            </a:r>
            <a:endParaRPr/>
          </a:p>
        </p:txBody>
      </p:sp>
      <p:pic>
        <p:nvPicPr>
          <p:cNvPr id="61" name="Google Shape;61;p14"/>
          <p:cNvPicPr preferRelativeResize="0"/>
          <p:nvPr/>
        </p:nvPicPr>
        <p:blipFill>
          <a:blip r:embed="rId3">
            <a:alphaModFix/>
          </a:blip>
          <a:stretch>
            <a:fillRect/>
          </a:stretch>
        </p:blipFill>
        <p:spPr>
          <a:xfrm>
            <a:off x="0" y="1230600"/>
            <a:ext cx="9144003" cy="383530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Key Featues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Confidential Transactions</a:t>
            </a:r>
            <a:endParaRPr/>
          </a:p>
          <a:p>
            <a:pPr indent="-342900" lvl="0" marL="457200" rtl="0" algn="l">
              <a:spcBef>
                <a:spcPts val="0"/>
              </a:spcBef>
              <a:spcAft>
                <a:spcPts val="0"/>
              </a:spcAft>
              <a:buSzPts val="1800"/>
              <a:buChar char="●"/>
            </a:pPr>
            <a:r>
              <a:rPr lang="zh-CN"/>
              <a:t>Compatibility with Smart Contract</a:t>
            </a:r>
            <a:endParaRPr/>
          </a:p>
          <a:p>
            <a:pPr indent="-342900" lvl="0" marL="457200" rtl="0" algn="l">
              <a:spcBef>
                <a:spcPts val="0"/>
              </a:spcBef>
              <a:spcAft>
                <a:spcPts val="0"/>
              </a:spcAft>
              <a:buSzPts val="1800"/>
              <a:buChar char="●"/>
            </a:pPr>
            <a:r>
              <a:rPr lang="zh-CN"/>
              <a:t>Zero-knowledge Proofs</a:t>
            </a:r>
            <a:endParaRPr/>
          </a:p>
          <a:p>
            <a:pPr indent="-342900" lvl="0" marL="457200" rtl="0" algn="l">
              <a:spcBef>
                <a:spcPts val="0"/>
              </a:spcBef>
              <a:spcAft>
                <a:spcPts val="0"/>
              </a:spcAft>
              <a:buSzPts val="1800"/>
              <a:buChar char="●"/>
            </a:pPr>
            <a:r>
              <a:rPr lang="zh-CN"/>
              <a:t>Account-Based Model</a:t>
            </a:r>
            <a:endParaRPr/>
          </a:p>
          <a:p>
            <a:pPr indent="-342900" lvl="0" marL="457200" rtl="0" algn="l">
              <a:spcBef>
                <a:spcPts val="0"/>
              </a:spcBef>
              <a:spcAft>
                <a:spcPts val="0"/>
              </a:spcAft>
              <a:buSzPts val="1800"/>
              <a:buChar char="●"/>
            </a:pPr>
            <a:r>
              <a:rPr lang="zh-CN"/>
              <a:t>Decentralized and Non-Custodial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Anonymous Zether detailed</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Uses </a:t>
            </a:r>
            <a:r>
              <a:rPr b="1" lang="zh-CN"/>
              <a:t>ElGamal </a:t>
            </a:r>
            <a:r>
              <a:rPr lang="zh-CN"/>
              <a:t>Encryption for hiding balances on chain</a:t>
            </a:r>
            <a:endParaRPr/>
          </a:p>
          <a:p>
            <a:pPr indent="-342900" lvl="0" marL="457200" rtl="0" algn="l">
              <a:spcBef>
                <a:spcPts val="0"/>
              </a:spcBef>
              <a:spcAft>
                <a:spcPts val="0"/>
              </a:spcAft>
              <a:buSzPts val="1800"/>
              <a:buChar char="●"/>
            </a:pPr>
            <a:r>
              <a:rPr lang="zh-CN"/>
              <a:t>Uses </a:t>
            </a:r>
            <a:r>
              <a:rPr b="1" lang="zh-CN"/>
              <a:t>∑-Bullets</a:t>
            </a:r>
            <a:r>
              <a:rPr lang="zh-CN"/>
              <a:t> for zero knowledge proofs of correct arithmetic operations in transactions</a:t>
            </a:r>
            <a:endParaRPr/>
          </a:p>
          <a:p>
            <a:pPr indent="-342900" lvl="0" marL="457200" rtl="0" algn="l">
              <a:spcBef>
                <a:spcPts val="0"/>
              </a:spcBef>
              <a:spcAft>
                <a:spcPts val="0"/>
              </a:spcAft>
              <a:buSzPts val="1800"/>
              <a:buChar char="●"/>
            </a:pPr>
            <a:r>
              <a:rPr lang="zh-CN"/>
              <a:t>Confidentiality</a:t>
            </a:r>
            <a:endParaRPr/>
          </a:p>
          <a:p>
            <a:pPr indent="-317500" lvl="1" marL="914400" rtl="0" algn="l">
              <a:spcBef>
                <a:spcPts val="0"/>
              </a:spcBef>
              <a:spcAft>
                <a:spcPts val="0"/>
              </a:spcAft>
              <a:buSzPts val="1400"/>
              <a:buChar char="○"/>
            </a:pPr>
            <a:r>
              <a:rPr lang="zh-CN"/>
              <a:t>Uses encrypted states maintained onchain for token operations</a:t>
            </a:r>
            <a:endParaRPr/>
          </a:p>
          <a:p>
            <a:pPr indent="-317500" lvl="1" marL="914400" rtl="0" algn="l">
              <a:spcBef>
                <a:spcPts val="0"/>
              </a:spcBef>
              <a:spcAft>
                <a:spcPts val="0"/>
              </a:spcAft>
              <a:buSzPts val="1400"/>
              <a:buChar char="○"/>
            </a:pPr>
            <a:r>
              <a:rPr lang="zh-CN"/>
              <a:t>onchain state updates are possible due to encryption being homomorphic</a:t>
            </a:r>
            <a:endParaRPr/>
          </a:p>
          <a:p>
            <a:pPr indent="-342900" lvl="0" marL="457200" rtl="0" algn="l">
              <a:spcBef>
                <a:spcPts val="0"/>
              </a:spcBef>
              <a:spcAft>
                <a:spcPts val="0"/>
              </a:spcAft>
              <a:buSzPts val="1800"/>
              <a:buChar char="●"/>
            </a:pPr>
            <a:r>
              <a:rPr lang="zh-CN"/>
              <a:t>Anonymity</a:t>
            </a:r>
            <a:endParaRPr/>
          </a:p>
          <a:p>
            <a:pPr indent="-317500" lvl="1" marL="914400" rtl="0" algn="l">
              <a:spcBef>
                <a:spcPts val="0"/>
              </a:spcBef>
              <a:spcAft>
                <a:spcPts val="0"/>
              </a:spcAft>
              <a:buSzPts val="1400"/>
              <a:buChar char="○"/>
            </a:pPr>
            <a:r>
              <a:rPr lang="zh-CN"/>
              <a:t>Sender and receiver identities are hidden by using an </a:t>
            </a:r>
            <a:r>
              <a:rPr b="1" lang="zh-CN"/>
              <a:t>anonymity set, </a:t>
            </a:r>
            <a:r>
              <a:rPr lang="zh-CN"/>
              <a:t>where only two are the real sender &amp; receiver, adding “noise” to the list</a:t>
            </a:r>
            <a:endParaRPr/>
          </a:p>
          <a:p>
            <a:pPr indent="-317500" lvl="1" marL="914400" rtl="0" algn="l">
              <a:spcBef>
                <a:spcPts val="0"/>
              </a:spcBef>
              <a:spcAft>
                <a:spcPts val="0"/>
              </a:spcAft>
              <a:buSzPts val="1400"/>
              <a:buChar char="○"/>
            </a:pPr>
            <a:r>
              <a:rPr lang="zh-CN"/>
              <a:t>The “noise” are encrypted “0” that can not be told apart </a:t>
            </a:r>
            <a:r>
              <a:rPr lang="zh-CN"/>
              <a:t>from the real transfer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Calculate Balance in Encrypted Format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zh-CN"/>
              <a:t>g</a:t>
            </a:r>
            <a:r>
              <a:rPr lang="zh-CN"/>
              <a:t> is a special number that is publicly known</a:t>
            </a:r>
            <a:endParaRPr/>
          </a:p>
          <a:p>
            <a:pPr indent="-342900" lvl="0" marL="457200" rtl="0" algn="l">
              <a:spcBef>
                <a:spcPts val="0"/>
              </a:spcBef>
              <a:spcAft>
                <a:spcPts val="0"/>
              </a:spcAft>
              <a:buSzPts val="1800"/>
              <a:buChar char="●"/>
            </a:pPr>
            <a:r>
              <a:rPr b="1" lang="zh-CN"/>
              <a:t>x </a:t>
            </a:r>
            <a:r>
              <a:rPr lang="zh-CN"/>
              <a:t>is the secret key of the sender</a:t>
            </a:r>
            <a:endParaRPr/>
          </a:p>
          <a:p>
            <a:pPr indent="-342900" lvl="0" marL="457200" rtl="0" algn="l">
              <a:spcBef>
                <a:spcPts val="0"/>
              </a:spcBef>
              <a:spcAft>
                <a:spcPts val="0"/>
              </a:spcAft>
              <a:buSzPts val="1800"/>
              <a:buChar char="●"/>
            </a:pPr>
            <a:r>
              <a:rPr lang="zh-CN"/>
              <a:t>The public key is </a:t>
            </a:r>
            <a:r>
              <a:rPr lang="zh-CN"/>
              <a:t>calculated</a:t>
            </a:r>
            <a:r>
              <a:rPr lang="zh-CN"/>
              <a:t> by g</a:t>
            </a:r>
            <a:r>
              <a:rPr baseline="30000" lang="zh-CN"/>
              <a:t>x</a:t>
            </a:r>
            <a:r>
              <a:rPr lang="zh-CN"/>
              <a:t>, let’s call it y</a:t>
            </a:r>
            <a:endParaRPr/>
          </a:p>
          <a:p>
            <a:pPr indent="-342900" lvl="0" marL="457200" rtl="0" algn="l">
              <a:spcBef>
                <a:spcPts val="0"/>
              </a:spcBef>
              <a:spcAft>
                <a:spcPts val="0"/>
              </a:spcAft>
              <a:buSzPts val="1800"/>
              <a:buChar char="●"/>
            </a:pPr>
            <a:r>
              <a:rPr lang="zh-CN"/>
              <a:t>For the balance value b, the encrypted value is </a:t>
            </a:r>
            <a:r>
              <a:rPr b="1" lang="zh-CN"/>
              <a:t>g</a:t>
            </a:r>
            <a:r>
              <a:rPr b="1" baseline="30000" lang="zh-CN"/>
              <a:t>b</a:t>
            </a:r>
            <a:r>
              <a:rPr b="1" lang="zh-CN"/>
              <a:t> * y</a:t>
            </a:r>
            <a:r>
              <a:rPr b="1" baseline="30000" lang="zh-CN"/>
              <a:t>r</a:t>
            </a:r>
            <a:r>
              <a:rPr lang="zh-CN"/>
              <a:t>, where r is a random number generated for the transaction and publicly shared</a:t>
            </a:r>
            <a:endParaRPr/>
          </a:p>
          <a:p>
            <a:pPr indent="-342900" lvl="0" marL="457200" rtl="0" algn="l">
              <a:spcBef>
                <a:spcPts val="0"/>
              </a:spcBef>
              <a:spcAft>
                <a:spcPts val="0"/>
              </a:spcAft>
              <a:buSzPts val="1800"/>
              <a:buChar char="●"/>
            </a:pPr>
            <a:r>
              <a:rPr lang="zh-CN"/>
              <a:t>Given </a:t>
            </a:r>
            <a:r>
              <a:rPr b="1" lang="zh-CN"/>
              <a:t>g</a:t>
            </a:r>
            <a:r>
              <a:rPr b="1" baseline="30000" lang="zh-CN"/>
              <a:t>b</a:t>
            </a:r>
            <a:r>
              <a:rPr b="1" lang="zh-CN"/>
              <a:t> * y</a:t>
            </a:r>
            <a:r>
              <a:rPr b="1" baseline="30000" lang="zh-CN"/>
              <a:t>r</a:t>
            </a:r>
            <a:r>
              <a:rPr b="1" lang="zh-CN"/>
              <a:t>, b </a:t>
            </a:r>
            <a:r>
              <a:rPr lang="zh-CN"/>
              <a:t>can only be recovered if you have the secret key</a:t>
            </a:r>
            <a:endParaRPr/>
          </a:p>
          <a:p>
            <a:pPr indent="-317500" lvl="1" marL="914400" rtl="0" algn="l">
              <a:spcBef>
                <a:spcPts val="0"/>
              </a:spcBef>
              <a:spcAft>
                <a:spcPts val="0"/>
              </a:spcAft>
              <a:buSzPts val="1400"/>
              <a:buChar char="○"/>
            </a:pPr>
            <a:r>
              <a:rPr b="1" lang="zh-CN" sz="1800"/>
              <a:t>g</a:t>
            </a:r>
            <a:r>
              <a:rPr b="1" baseline="30000" lang="zh-CN" sz="1800"/>
              <a:t>b</a:t>
            </a:r>
            <a:r>
              <a:rPr b="1" lang="zh-CN" sz="1800"/>
              <a:t> * y</a:t>
            </a:r>
            <a:r>
              <a:rPr b="1" baseline="30000" lang="zh-CN" sz="1800"/>
              <a:t>r</a:t>
            </a:r>
            <a:r>
              <a:rPr b="1" lang="zh-CN" sz="1800"/>
              <a:t> = g</a:t>
            </a:r>
            <a:r>
              <a:rPr b="1" baseline="30000" lang="zh-CN" sz="1800"/>
              <a:t>b</a:t>
            </a:r>
            <a:r>
              <a:rPr b="1" lang="zh-CN" sz="1800"/>
              <a:t> * (g</a:t>
            </a:r>
            <a:r>
              <a:rPr b="1" baseline="30000" lang="zh-CN" sz="1800"/>
              <a:t>x</a:t>
            </a:r>
            <a:r>
              <a:rPr b="1" lang="zh-CN" sz="1800"/>
              <a:t>)</a:t>
            </a:r>
            <a:r>
              <a:rPr b="1" baseline="30000" lang="zh-CN" sz="1800"/>
              <a:t>r</a:t>
            </a:r>
            <a:r>
              <a:rPr b="1" lang="zh-CN" sz="1800"/>
              <a:t> = g</a:t>
            </a:r>
            <a:r>
              <a:rPr b="1" baseline="30000" lang="zh-CN" sz="1800"/>
              <a:t>(b + x * r)</a:t>
            </a:r>
            <a:endParaRPr baseline="30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Update Balances in Encrypted Format	</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zh-CN"/>
              <a:t>Alice wants to send 100 zether to Bob</a:t>
            </a:r>
            <a:endParaRPr/>
          </a:p>
          <a:p>
            <a:pPr indent="-342900" lvl="0" marL="457200" rtl="0" algn="l">
              <a:spcBef>
                <a:spcPts val="0"/>
              </a:spcBef>
              <a:spcAft>
                <a:spcPts val="0"/>
              </a:spcAft>
              <a:buSzPts val="1800"/>
              <a:buChar char="●"/>
            </a:pPr>
            <a:r>
              <a:rPr lang="zh-CN"/>
              <a:t>Bob’s balance is </a:t>
            </a:r>
            <a:r>
              <a:rPr b="1" lang="zh-CN"/>
              <a:t>b</a:t>
            </a:r>
            <a:r>
              <a:rPr lang="zh-CN"/>
              <a:t>, public key is y, it’s encrypted as </a:t>
            </a:r>
            <a:r>
              <a:rPr b="1" lang="zh-CN"/>
              <a:t>g</a:t>
            </a:r>
            <a:r>
              <a:rPr b="1" baseline="30000" lang="zh-CN"/>
              <a:t>b</a:t>
            </a:r>
            <a:r>
              <a:rPr b="1" lang="zh-CN"/>
              <a:t> * y</a:t>
            </a:r>
            <a:r>
              <a:rPr b="1" baseline="30000" lang="zh-CN"/>
              <a:t>r1</a:t>
            </a:r>
            <a:endParaRPr b="1"/>
          </a:p>
          <a:p>
            <a:pPr indent="-342900" lvl="0" marL="457200" rtl="0" algn="l">
              <a:spcBef>
                <a:spcPts val="0"/>
              </a:spcBef>
              <a:spcAft>
                <a:spcPts val="0"/>
              </a:spcAft>
              <a:buSzPts val="1800"/>
              <a:buChar char="●"/>
            </a:pPr>
            <a:r>
              <a:rPr lang="zh-CN"/>
              <a:t>The transfer value is encrypted as </a:t>
            </a:r>
            <a:r>
              <a:rPr b="1" lang="zh-CN"/>
              <a:t>g</a:t>
            </a:r>
            <a:r>
              <a:rPr b="1" baseline="30000" lang="zh-CN"/>
              <a:t>100</a:t>
            </a:r>
            <a:r>
              <a:rPr b="1" lang="zh-CN"/>
              <a:t> * y</a:t>
            </a:r>
            <a:r>
              <a:rPr b="1" baseline="30000" lang="zh-CN"/>
              <a:t>r2</a:t>
            </a:r>
            <a:endParaRPr b="1"/>
          </a:p>
          <a:p>
            <a:pPr indent="-342900" lvl="0" marL="457200" rtl="0" algn="l">
              <a:spcBef>
                <a:spcPts val="0"/>
              </a:spcBef>
              <a:spcAft>
                <a:spcPts val="0"/>
              </a:spcAft>
              <a:buSzPts val="1800"/>
              <a:buChar char="●"/>
            </a:pPr>
            <a:r>
              <a:rPr lang="zh-CN"/>
              <a:t>The smart contract performs the following to “add” the transfer value to the balance</a:t>
            </a:r>
            <a:endParaRPr/>
          </a:p>
          <a:p>
            <a:pPr indent="-317500" lvl="1" marL="914400" rtl="0" algn="l">
              <a:spcBef>
                <a:spcPts val="0"/>
              </a:spcBef>
              <a:spcAft>
                <a:spcPts val="0"/>
              </a:spcAft>
              <a:buSzPts val="1400"/>
              <a:buChar char="○"/>
            </a:pPr>
            <a:r>
              <a:rPr b="1" lang="zh-CN" sz="1800"/>
              <a:t>(g</a:t>
            </a:r>
            <a:r>
              <a:rPr b="1" baseline="30000" lang="zh-CN" sz="1800"/>
              <a:t>b</a:t>
            </a:r>
            <a:r>
              <a:rPr b="1" lang="zh-CN" sz="1800"/>
              <a:t> * y</a:t>
            </a:r>
            <a:r>
              <a:rPr b="1" baseline="30000" lang="zh-CN" sz="1800"/>
              <a:t>r1</a:t>
            </a:r>
            <a:r>
              <a:rPr b="1" lang="zh-CN" sz="1800"/>
              <a:t>) * (g</a:t>
            </a:r>
            <a:r>
              <a:rPr b="1" baseline="30000" lang="zh-CN" sz="1800"/>
              <a:t>100</a:t>
            </a:r>
            <a:r>
              <a:rPr b="1" lang="zh-CN" sz="1800"/>
              <a:t> * y</a:t>
            </a:r>
            <a:r>
              <a:rPr b="1" baseline="30000" lang="zh-CN" sz="1800"/>
              <a:t>r2</a:t>
            </a:r>
            <a:r>
              <a:rPr b="1" lang="zh-CN" sz="1800"/>
              <a:t>)</a:t>
            </a:r>
            <a:endParaRPr b="1" sz="1800"/>
          </a:p>
          <a:p>
            <a:pPr indent="-342900" lvl="0" marL="457200" rtl="0" algn="l">
              <a:spcBef>
                <a:spcPts val="0"/>
              </a:spcBef>
              <a:spcAft>
                <a:spcPts val="0"/>
              </a:spcAft>
              <a:buSzPts val="1800"/>
              <a:buChar char="●"/>
            </a:pPr>
            <a:r>
              <a:rPr lang="zh-CN"/>
              <a:t>Bob can later on recover the updated balance using his secret key x, and the publicly known random numbers r1 and r2.</a:t>
            </a:r>
            <a:endParaRPr/>
          </a:p>
          <a:p>
            <a:pPr indent="-317500" lvl="1" marL="914400" rtl="0" algn="l">
              <a:spcBef>
                <a:spcPts val="0"/>
              </a:spcBef>
              <a:spcAft>
                <a:spcPts val="0"/>
              </a:spcAft>
              <a:buSzPts val="1400"/>
              <a:buChar char="○"/>
            </a:pPr>
            <a:r>
              <a:rPr b="1" lang="zh-CN" sz="1800"/>
              <a:t>(g</a:t>
            </a:r>
            <a:r>
              <a:rPr b="1" baseline="30000" lang="zh-CN" sz="1800"/>
              <a:t>b</a:t>
            </a:r>
            <a:r>
              <a:rPr b="1" lang="zh-CN" sz="1800"/>
              <a:t> * y</a:t>
            </a:r>
            <a:r>
              <a:rPr b="1" baseline="30000" lang="zh-CN" sz="1800"/>
              <a:t>r1</a:t>
            </a:r>
            <a:r>
              <a:rPr b="1" lang="zh-CN" sz="1800"/>
              <a:t>) * (g</a:t>
            </a:r>
            <a:r>
              <a:rPr b="1" baseline="30000" lang="zh-CN" sz="1800"/>
              <a:t>100</a:t>
            </a:r>
            <a:r>
              <a:rPr b="1" lang="zh-CN" sz="1800"/>
              <a:t> * y</a:t>
            </a:r>
            <a:r>
              <a:rPr b="1" baseline="30000" lang="zh-CN" sz="1800"/>
              <a:t>r2</a:t>
            </a:r>
            <a:r>
              <a:rPr b="1" lang="zh-CN" sz="1800"/>
              <a:t>) = g</a:t>
            </a:r>
            <a:r>
              <a:rPr b="1" baseline="30000" lang="zh-CN" sz="1800"/>
              <a:t>(b + 100) </a:t>
            </a:r>
            <a:r>
              <a:rPr b="1" lang="zh-CN" sz="1800"/>
              <a:t>* y</a:t>
            </a:r>
            <a:r>
              <a:rPr b="1" baseline="30000" lang="zh-CN" sz="1800"/>
              <a:t>(r1 + r2)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How Zether works</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zh-CN"/>
              <a:t>Deposit</a:t>
            </a:r>
            <a:r>
              <a:rPr lang="zh-CN"/>
              <a:t>: Users deposit their token into Zether-compatible smart contract. These tokens are converted into Zether tokens, </a:t>
            </a:r>
            <a:r>
              <a:rPr lang="zh-CN"/>
              <a:t>which</a:t>
            </a:r>
            <a:r>
              <a:rPr lang="zh-CN"/>
              <a:t> are confidential and can be used within the Zether system.</a:t>
            </a:r>
            <a:endParaRPr/>
          </a:p>
          <a:p>
            <a:pPr indent="-342900" lvl="0" marL="457200" rtl="0" algn="l">
              <a:spcBef>
                <a:spcPts val="0"/>
              </a:spcBef>
              <a:spcAft>
                <a:spcPts val="0"/>
              </a:spcAft>
              <a:buSzPts val="1800"/>
              <a:buAutoNum type="arabicPeriod"/>
            </a:pPr>
            <a:r>
              <a:rPr b="1" lang="zh-CN"/>
              <a:t>Confidential Transactions</a:t>
            </a:r>
            <a:r>
              <a:rPr lang="zh-CN"/>
              <a:t>: Users can send Zether tokens to each other. The transaction amounts are encrypted, and zero-knowledge proofs are used to validate the transactions without revealing any details to third parties.</a:t>
            </a:r>
            <a:endParaRPr/>
          </a:p>
          <a:p>
            <a:pPr indent="-342900" lvl="0" marL="457200" rtl="0" algn="l">
              <a:spcBef>
                <a:spcPts val="0"/>
              </a:spcBef>
              <a:spcAft>
                <a:spcPts val="0"/>
              </a:spcAft>
              <a:buSzPts val="1800"/>
              <a:buAutoNum type="arabicPeriod"/>
            </a:pPr>
            <a:r>
              <a:rPr b="1" lang="zh-CN"/>
              <a:t>Withdrawal</a:t>
            </a:r>
            <a:r>
              <a:rPr lang="zh-CN"/>
              <a:t>: Users can withdraw their Zether tokens back into regular tokens, converting them out of the Zether system and back into the standard token echosystem.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Account Creation</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CN"/>
              <a:t>Generate an ECC Key Pair</a:t>
            </a:r>
            <a:endParaRPr/>
          </a:p>
          <a:p>
            <a:pPr indent="-342900" lvl="0" marL="914400" rtl="0" algn="l">
              <a:spcBef>
                <a:spcPts val="0"/>
              </a:spcBef>
              <a:spcAft>
                <a:spcPts val="0"/>
              </a:spcAft>
              <a:buSzPts val="1800"/>
              <a:buChar char="●"/>
            </a:pPr>
            <a:r>
              <a:rPr lang="zh-CN"/>
              <a:t>The public key will be used as the account identifier</a:t>
            </a:r>
            <a:endParaRPr/>
          </a:p>
          <a:p>
            <a:pPr indent="-342900" lvl="0" marL="914400" rtl="0" algn="l">
              <a:spcBef>
                <a:spcPts val="0"/>
              </a:spcBef>
              <a:spcAft>
                <a:spcPts val="0"/>
              </a:spcAft>
              <a:buSzPts val="1800"/>
              <a:buChar char="●"/>
            </a:pPr>
            <a:r>
              <a:rPr lang="zh-CN"/>
              <a:t>The private key will be used to sign transactions and generate zero-knowledge proofs</a:t>
            </a:r>
            <a:endParaRPr/>
          </a:p>
          <a:p>
            <a:pPr indent="-342900" lvl="0" marL="457200" rtl="0" algn="l">
              <a:spcBef>
                <a:spcPts val="0"/>
              </a:spcBef>
              <a:spcAft>
                <a:spcPts val="0"/>
              </a:spcAft>
              <a:buSzPts val="1800"/>
              <a:buAutoNum type="arabicPeriod"/>
            </a:pPr>
            <a:r>
              <a:rPr lang="zh-CN"/>
              <a:t>Register in Zether Smart Contract</a:t>
            </a:r>
            <a:endParaRPr/>
          </a:p>
          <a:p>
            <a:pPr indent="-342900" lvl="0" marL="914400" rtl="0" algn="l">
              <a:spcBef>
                <a:spcPts val="0"/>
              </a:spcBef>
              <a:spcAft>
                <a:spcPts val="0"/>
              </a:spcAft>
              <a:buSzPts val="1800"/>
              <a:buChar char="●"/>
            </a:pPr>
            <a:r>
              <a:rPr lang="zh-CN"/>
              <a:t>Verify the challenge and init the pending cash.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Deposit</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zh-CN"/>
              <a:t>bTransfer is plaintext</a:t>
            </a:r>
            <a:endParaRPr/>
          </a:p>
          <a:p>
            <a:pPr indent="-342900" lvl="0" marL="457200" rtl="0" algn="l">
              <a:spcBef>
                <a:spcPts val="0"/>
              </a:spcBef>
              <a:spcAft>
                <a:spcPts val="0"/>
              </a:spcAft>
              <a:buSzPts val="1800"/>
              <a:buAutoNum type="arabicPeriod"/>
            </a:pPr>
            <a:r>
              <a:rPr lang="zh-CN"/>
              <a:t>verify the y is </a:t>
            </a:r>
            <a:r>
              <a:rPr lang="zh-CN"/>
              <a:t>registered</a:t>
            </a:r>
            <a:r>
              <a:rPr lang="zh-CN"/>
              <a:t> in zether</a:t>
            </a:r>
            <a:endParaRPr/>
          </a:p>
          <a:p>
            <a:pPr indent="-342900" lvl="0" marL="457200" rtl="0" algn="l">
              <a:spcBef>
                <a:spcPts val="0"/>
              </a:spcBef>
              <a:spcAft>
                <a:spcPts val="0"/>
              </a:spcAft>
              <a:buSzPts val="1800"/>
              <a:buAutoNum type="arabicPeriod"/>
            </a:pPr>
            <a:r>
              <a:rPr lang="zh-CN"/>
              <a:t>update the pending transfer in zether</a:t>
            </a:r>
            <a:endParaRPr/>
          </a:p>
          <a:p>
            <a:pPr indent="-342900" lvl="0" marL="457200" rtl="0" algn="l">
              <a:spcBef>
                <a:spcPts val="0"/>
              </a:spcBef>
              <a:spcAft>
                <a:spcPts val="0"/>
              </a:spcAft>
              <a:buSzPts val="1800"/>
              <a:buAutoNum type="arabicPeriod"/>
            </a:pPr>
            <a:r>
              <a:rPr lang="zh-CN"/>
              <a:t>transfer the erc20 from the sender to zether smart contract</a:t>
            </a:r>
            <a:endParaRPr/>
          </a:p>
          <a:p>
            <a:pPr indent="-342900" lvl="0" marL="457200" rtl="0" algn="l">
              <a:spcBef>
                <a:spcPts val="0"/>
              </a:spcBef>
              <a:spcAft>
                <a:spcPts val="0"/>
              </a:spcAft>
              <a:buSzPts val="1800"/>
              <a:buAutoNum type="arabicPeriod"/>
            </a:pPr>
            <a:r>
              <a:rPr lang="zh-CN"/>
              <a:t>no zkp prove need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