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2" r:id="rId6"/>
    <p:sldId id="261"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userDrawn="1"/>
        </p:nvSpPr>
        <p:spPr>
          <a:xfrm>
            <a:off x="152400" y="139700"/>
            <a:ext cx="11874500" cy="6591300"/>
          </a:xfrm>
          <a:prstGeom prst="rect">
            <a:avLst/>
          </a:prstGeom>
          <a:noFill/>
          <a:ln w="38100">
            <a:solidFill>
              <a:srgbClr val="5D91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microsoft.com/office/2007/relationships/hdphoto" Target="../media/hdphoto2.wdp"/><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2" Type="http://schemas.openxmlformats.org/officeDocument/2006/relationships/vmlDrawing" Target="../drawings/vmlDrawing1.vml"/><Relationship Id="rId11" Type="http://schemas.openxmlformats.org/officeDocument/2006/relationships/slideLayout" Target="../slideLayouts/slideLayout12.xml"/><Relationship Id="rId10" Type="http://schemas.openxmlformats.org/officeDocument/2006/relationships/image" Target="../media/image7.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BEBA8EAE-BF5A-486C-A8C5-ECC9F3942E4B}">
                <a14:imgProps xmlns:a14="http://schemas.microsoft.com/office/drawing/2010/main">
                  <a14:imgLayer r:embed="rId2">
                    <a14:imgEffect>
                      <a14:artisticTexturizer scaling="0"/>
                    </a14:imgEffect>
                  </a14:imgLayer>
                </a14:imgProps>
              </a:ext>
            </a:extLst>
          </a:blip>
          <a:stretch>
            <a:fillRect/>
          </a:stretch>
        </p:blipFill>
        <p:spPr>
          <a:xfrm>
            <a:off x="0" y="5266806"/>
            <a:ext cx="12193057" cy="1591194"/>
          </a:xfrm>
          <a:prstGeom prst="rect">
            <a:avLst/>
          </a:prstGeom>
        </p:spPr>
      </p:pic>
      <p:pic>
        <p:nvPicPr>
          <p:cNvPr id="26" name="图片 25"/>
          <p:cNvPicPr>
            <a:picLocks noChangeAspect="1"/>
          </p:cNvPicPr>
          <p:nvPr/>
        </p:nvPicPr>
        <p:blipFill>
          <a:blip r:embed="rId3">
            <a:extLst>
              <a:ext uri="{BEBA8EAE-BF5A-486C-A8C5-ECC9F3942E4B}">
                <a14:imgProps xmlns:a14="http://schemas.microsoft.com/office/drawing/2010/main">
                  <a14:imgLayer r:embed="rId4">
                    <a14:imgEffect>
                      <a14:artisticTexturizer scaling="0"/>
                    </a14:imgEffect>
                  </a14:imgLayer>
                </a14:imgProps>
              </a:ext>
            </a:extLst>
          </a:blip>
          <a:stretch>
            <a:fillRect/>
          </a:stretch>
        </p:blipFill>
        <p:spPr>
          <a:xfrm>
            <a:off x="718185" y="1781810"/>
            <a:ext cx="10982325" cy="2016760"/>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83"/>
          <p:cNvSpPr/>
          <p:nvPr/>
        </p:nvSpPr>
        <p:spPr>
          <a:xfrm>
            <a:off x="2024565" y="2205231"/>
            <a:ext cx="8369300" cy="521970"/>
          </a:xfrm>
          <a:prstGeom prst="rect">
            <a:avLst/>
          </a:prstGeom>
        </p:spPr>
        <p:txBody>
          <a:bodyPr wrap="square">
            <a:spAutoFit/>
          </a:bodyPr>
          <a:lstStyle/>
          <a:p>
            <a:pPr algn="ctr"/>
            <a:r>
              <a:rPr lang="en-US" sz="2800" b="1" dirty="0">
                <a:solidFill>
                  <a:schemeClr val="bg1"/>
                </a:solidFill>
              </a:rPr>
              <a:t>Digital Signature Algorithm</a:t>
            </a:r>
            <a:endParaRPr lang="en-US" sz="2800" b="1" dirty="0">
              <a:solidFill>
                <a:schemeClr val="bg1"/>
              </a:solidFill>
            </a:endParaRPr>
          </a:p>
        </p:txBody>
      </p:sp>
      <p:sp>
        <p:nvSpPr>
          <p:cNvPr id="85" name="矩形 84"/>
          <p:cNvSpPr/>
          <p:nvPr/>
        </p:nvSpPr>
        <p:spPr>
          <a:xfrm>
            <a:off x="9908500" y="6050305"/>
            <a:ext cx="1791970" cy="460375"/>
          </a:xfrm>
          <a:prstGeom prst="rect">
            <a:avLst/>
          </a:prstGeom>
        </p:spPr>
        <p:txBody>
          <a:bodyPr wrap="none">
            <a:spAutoFit/>
          </a:bodyPr>
          <a:lstStyle/>
          <a:p>
            <a:r>
              <a:rPr lang="en-US" altLang="zh-CN" sz="2400" b="1" dirty="0">
                <a:solidFill>
                  <a:srgbClr val="F5F0EA"/>
                </a:solidFill>
                <a:latin typeface="微软雅黑" panose="020B0503020204020204" charset="-122"/>
                <a:ea typeface="微软雅黑" panose="020B0503020204020204" charset="-122"/>
              </a:rPr>
              <a:t>Zhehao Yu</a:t>
            </a:r>
            <a:endParaRPr lang="zh-CN" altLang="en-US" sz="2400" b="1" dirty="0">
              <a:solidFill>
                <a:srgbClr val="F5F0E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2431415" cy="521970"/>
          </a:xfrm>
          <a:prstGeom prst="rect">
            <a:avLst/>
          </a:prstGeom>
        </p:spPr>
        <p:txBody>
          <a:bodyPr wrap="none">
            <a:spAutoFit/>
          </a:bodyPr>
          <a:lstStyle/>
          <a:p>
            <a:pPr lvl="0" defTabSz="914400"/>
            <a:r>
              <a:rPr lang="en-US" sz="2800" b="1" kern="0" dirty="0">
                <a:solidFill>
                  <a:srgbClr val="676661"/>
                </a:solidFill>
                <a:latin typeface="微软雅黑" panose="020B0503020204020204" charset="-122"/>
                <a:ea typeface="微软雅黑" panose="020B0503020204020204" charset="-122"/>
              </a:rPr>
              <a:t>Introduction</a:t>
            </a:r>
            <a:endParaRPr lang="en-US" sz="2800" b="1" kern="0" dirty="0">
              <a:solidFill>
                <a:srgbClr val="676661"/>
              </a:solidFill>
              <a:latin typeface="微软雅黑" panose="020B0503020204020204" charset="-122"/>
              <a:ea typeface="微软雅黑" panose="020B0503020204020204" charset="-122"/>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590405" y="-139532"/>
            <a:ext cx="568960" cy="1014730"/>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en-US" altLang="zh-CN" sz="6000" b="1" dirty="0">
              <a:solidFill>
                <a:schemeClr val="bg1"/>
              </a:solidFill>
              <a:effectLst>
                <a:outerShdw blurRad="38100" dist="38100" dir="2700000" algn="tl">
                  <a:srgbClr val="000000">
                    <a:alpha val="43137"/>
                  </a:srgbClr>
                </a:outerShdw>
              </a:effectLst>
              <a:ea typeface="+mj-ea"/>
            </a:endParaRPr>
          </a:p>
        </p:txBody>
      </p:sp>
      <p:sp>
        <p:nvSpPr>
          <p:cNvPr id="2" name="文本框 1"/>
          <p:cNvSpPr txBox="1"/>
          <p:nvPr/>
        </p:nvSpPr>
        <p:spPr>
          <a:xfrm>
            <a:off x="559435" y="984885"/>
            <a:ext cx="11073130" cy="3476625"/>
          </a:xfrm>
          <a:prstGeom prst="rect">
            <a:avLst/>
          </a:prstGeom>
          <a:noFill/>
        </p:spPr>
        <p:txBody>
          <a:bodyPr wrap="square" rtlCol="0">
            <a:spAutoFit/>
          </a:bodyPr>
          <a:p>
            <a:r>
              <a:rPr lang="zh-CN" altLang="en-US" sz="2000"/>
              <a:t>The Digital Signature Algorithm (DSA) is a Federal Information Processing Standard for digital signatures. In August 1991 the National Institute of Standards and Technology (NIST) proposed DSA for use in their Digital Signature Standard (DSS) and adopted it as FIPS 186 in 1993.Four revisions to the initial specification have been released: FIPS 186-1 in 1996, FIPS 186-2 in 2000, FIPS 186-3 in 2009, and FIPS 186-4 in 2013.</a:t>
            </a:r>
            <a:endParaRPr lang="zh-CN" altLang="en-US" sz="2000"/>
          </a:p>
          <a:p>
            <a:endParaRPr lang="zh-CN" altLang="en-US" sz="2000"/>
          </a:p>
          <a:p>
            <a:r>
              <a:rPr lang="zh-CN" altLang="en-US" sz="2000"/>
              <a:t>DSA is covered by U.S. Patent 5,231,668, filed July 26, 1991 and attributed to David W. Kravitz, a former NSA employee. This patent was given to "The United States of America as represented by the Secretary of Commerce, Washington, D.C.", and NIST has made this patent available worldwide royalty-free. Claus P. Schnorr claims that his U.S. Patent 4,995,082 (expired) covered DSA; this claim is disputed. DSA is a variant of the ElGamal signature scheme.</a:t>
            </a:r>
            <a:endParaRPr lang="zh-CN" altLang="en-US" sz="200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6726555" cy="521970"/>
          </a:xfrm>
          <a:prstGeom prst="rect">
            <a:avLst/>
          </a:prstGeom>
        </p:spPr>
        <p:txBody>
          <a:bodyPr wrap="none">
            <a:spAutoFit/>
          </a:bodyPr>
          <a:lstStyle/>
          <a:p>
            <a:pPr lvl="0" algn="l" defTabSz="914400"/>
            <a:r>
              <a:rPr lang="en-US" altLang="zh-CN" sz="2800" b="1" dirty="0">
                <a:latin typeface="微软雅黑" panose="020B0503020204020204" charset="-122"/>
                <a:ea typeface="微软雅黑" panose="020B0503020204020204" charset="-122"/>
                <a:sym typeface="+mn-ea"/>
              </a:rPr>
              <a:t>Common digital signature algorithm</a:t>
            </a:r>
            <a:endParaRPr lang="en-US" altLang="zh-CN" sz="2800" b="1" kern="0" dirty="0">
              <a:solidFill>
                <a:srgbClr val="676661"/>
              </a:solidFill>
              <a:latin typeface="微软雅黑" panose="020B0503020204020204" charset="-122"/>
              <a:ea typeface="微软雅黑" panose="020B0503020204020204" charset="-122"/>
              <a:sym typeface="+mn-ea"/>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590405" y="-139532"/>
            <a:ext cx="568960" cy="1014730"/>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en-US" altLang="zh-CN" sz="6000" b="1" dirty="0">
              <a:solidFill>
                <a:schemeClr val="bg1"/>
              </a:solidFill>
              <a:effectLst>
                <a:outerShdw blurRad="38100" dist="38100" dir="2700000" algn="tl">
                  <a:srgbClr val="000000">
                    <a:alpha val="43137"/>
                  </a:srgbClr>
                </a:outerShdw>
              </a:effectLst>
              <a:ea typeface="+mj-ea"/>
            </a:endParaRPr>
          </a:p>
        </p:txBody>
      </p:sp>
      <p:sp>
        <p:nvSpPr>
          <p:cNvPr id="2" name="文本框 1"/>
          <p:cNvSpPr txBox="1"/>
          <p:nvPr/>
        </p:nvSpPr>
        <p:spPr>
          <a:xfrm>
            <a:off x="559435" y="1791335"/>
            <a:ext cx="11073130" cy="3046095"/>
          </a:xfrm>
          <a:prstGeom prst="rect">
            <a:avLst/>
          </a:prstGeom>
          <a:noFill/>
        </p:spPr>
        <p:txBody>
          <a:bodyPr wrap="square" rtlCol="0">
            <a:spAutoFit/>
          </a:bodyPr>
          <a:p>
            <a:pPr marL="457200" indent="-457200">
              <a:buFont typeface="Wingdings" panose="05000000000000000000" charset="0"/>
              <a:buChar char=""/>
              <a:defRPr/>
            </a:pPr>
            <a:r>
              <a:rPr lang="en-US" altLang="zh-CN" sz="2400" dirty="0">
                <a:latin typeface="Cambria" panose="02040503050406030204" pitchFamily="18" charset="0"/>
                <a:ea typeface="微软雅黑 Light" panose="020B0502040204020203" charset="-122"/>
                <a:sym typeface="+mn-ea"/>
              </a:rPr>
              <a:t>RSA-based signature schemes, such as RSA-PSS.</a:t>
            </a:r>
            <a:endParaRPr lang="en-US" altLang="zh-CN" sz="2400" dirty="0">
              <a:latin typeface="Cambria" panose="02040503050406030204" pitchFamily="18" charset="0"/>
              <a:ea typeface="微软雅黑 Light" panose="020B0502040204020203" charset="-122"/>
              <a:sym typeface="+mn-ea"/>
            </a:endParaRPr>
          </a:p>
          <a:p>
            <a:pPr marL="457200" indent="-457200">
              <a:buFont typeface="Wingdings" panose="05000000000000000000" charset="0"/>
              <a:buChar char=""/>
              <a:defRPr/>
            </a:pPr>
            <a:endParaRPr lang="en-US" altLang="zh-CN" sz="2400" dirty="0">
              <a:latin typeface="Cambria" panose="02040503050406030204" pitchFamily="18" charset="0"/>
              <a:ea typeface="微软雅黑 Light" panose="020B0502040204020203" charset="-122"/>
            </a:endParaRPr>
          </a:p>
          <a:p>
            <a:pPr marL="457200" indent="-457200">
              <a:buFont typeface="Wingdings" panose="05000000000000000000" charset="0"/>
              <a:buChar char=""/>
              <a:defRPr/>
            </a:pPr>
            <a:r>
              <a:rPr lang="en-US" altLang="zh-CN" sz="2400" dirty="0">
                <a:latin typeface="Cambria" panose="02040503050406030204" pitchFamily="18" charset="0"/>
                <a:ea typeface="微软雅黑 Light" panose="020B0502040204020203" charset="-122"/>
                <a:sym typeface="+mn-ea"/>
              </a:rPr>
              <a:t>DSA and its elliptic curve variant ECDSA.</a:t>
            </a:r>
            <a:endParaRPr lang="en-US" altLang="zh-CN" sz="2400" dirty="0">
              <a:latin typeface="Cambria" panose="02040503050406030204" pitchFamily="18" charset="0"/>
              <a:ea typeface="微软雅黑 Light" panose="020B0502040204020203" charset="-122"/>
              <a:sym typeface="+mn-ea"/>
            </a:endParaRPr>
          </a:p>
          <a:p>
            <a:pPr marL="457200" indent="-457200">
              <a:buFont typeface="Wingdings" panose="05000000000000000000" charset="0"/>
              <a:buChar char=""/>
              <a:defRPr/>
            </a:pPr>
            <a:endParaRPr lang="en-US" altLang="zh-CN" sz="2400" dirty="0">
              <a:latin typeface="Cambria" panose="02040503050406030204" pitchFamily="18" charset="0"/>
              <a:ea typeface="微软雅黑 Light" panose="020B0502040204020203" charset="-122"/>
            </a:endParaRPr>
          </a:p>
          <a:p>
            <a:pPr marL="457200" indent="-457200">
              <a:buFont typeface="Wingdings" panose="05000000000000000000" charset="0"/>
              <a:buChar char=""/>
              <a:defRPr/>
            </a:pPr>
            <a:r>
              <a:rPr lang="en-US" altLang="zh-CN" sz="2400" dirty="0">
                <a:latin typeface="Cambria" panose="02040503050406030204" pitchFamily="18" charset="0"/>
                <a:ea typeface="微软雅黑 Light" panose="020B0502040204020203" charset="-122"/>
                <a:sym typeface="+mn-ea"/>
              </a:rPr>
              <a:t>Edwards-curve Digital Signature Algorithm and its Ed25519 variant.</a:t>
            </a:r>
            <a:endParaRPr lang="en-US" altLang="zh-CN" sz="2400" dirty="0">
              <a:latin typeface="Cambria" panose="02040503050406030204" pitchFamily="18" charset="0"/>
              <a:ea typeface="微软雅黑 Light" panose="020B0502040204020203" charset="-122"/>
              <a:sym typeface="+mn-ea"/>
            </a:endParaRPr>
          </a:p>
          <a:p>
            <a:pPr marL="457200" indent="-457200">
              <a:buFont typeface="Wingdings" panose="05000000000000000000" charset="0"/>
              <a:buChar char=""/>
              <a:defRPr/>
            </a:pPr>
            <a:endParaRPr lang="en-US" altLang="zh-CN" sz="2400" dirty="0">
              <a:latin typeface="Cambria" panose="02040503050406030204" pitchFamily="18" charset="0"/>
              <a:ea typeface="微软雅黑 Light" panose="020B0502040204020203" charset="-122"/>
            </a:endParaRPr>
          </a:p>
          <a:p>
            <a:pPr marL="457200" indent="-457200">
              <a:buFont typeface="Wingdings" panose="05000000000000000000" charset="0"/>
              <a:buChar char=""/>
              <a:defRPr/>
            </a:pPr>
            <a:r>
              <a:rPr lang="en-US" altLang="zh-CN" sz="2400" dirty="0" err="1">
                <a:latin typeface="Cambria" panose="02040503050406030204" pitchFamily="18" charset="0"/>
                <a:ea typeface="微软雅黑 Light" panose="020B0502040204020203" charset="-122"/>
                <a:sym typeface="+mn-ea"/>
              </a:rPr>
              <a:t>ElGamal</a:t>
            </a:r>
            <a:r>
              <a:rPr lang="en-US" altLang="zh-CN" sz="2400" dirty="0">
                <a:latin typeface="Cambria" panose="02040503050406030204" pitchFamily="18" charset="0"/>
                <a:ea typeface="微软雅黑 Light" panose="020B0502040204020203" charset="-122"/>
                <a:sym typeface="+mn-ea"/>
              </a:rPr>
              <a:t> signature scheme as the predecessor to DSA, and variants </a:t>
            </a:r>
            <a:r>
              <a:rPr lang="en-US" altLang="zh-CN" sz="2400" dirty="0" err="1">
                <a:latin typeface="Cambria" panose="02040503050406030204" pitchFamily="18" charset="0"/>
                <a:ea typeface="微软雅黑 Light" panose="020B0502040204020203" charset="-122"/>
                <a:sym typeface="+mn-ea"/>
              </a:rPr>
              <a:t>Schnorr</a:t>
            </a:r>
            <a:r>
              <a:rPr lang="en-US" altLang="zh-CN" sz="2400" dirty="0">
                <a:latin typeface="Cambria" panose="02040503050406030204" pitchFamily="18" charset="0"/>
                <a:ea typeface="微软雅黑 Light" panose="020B0502040204020203" charset="-122"/>
                <a:sym typeface="+mn-ea"/>
              </a:rPr>
              <a:t> signature and </a:t>
            </a:r>
            <a:r>
              <a:rPr lang="en-US" altLang="zh-CN" sz="2400" dirty="0" err="1">
                <a:latin typeface="Cambria" panose="02040503050406030204" pitchFamily="18" charset="0"/>
                <a:ea typeface="微软雅黑 Light" panose="020B0502040204020203" charset="-122"/>
                <a:sym typeface="+mn-ea"/>
              </a:rPr>
              <a:t>Pointcheval</a:t>
            </a:r>
            <a:r>
              <a:rPr lang="en-US" altLang="zh-CN" sz="2400" dirty="0">
                <a:latin typeface="Cambria" panose="02040503050406030204" pitchFamily="18" charset="0"/>
                <a:ea typeface="微软雅黑 Light" panose="020B0502040204020203" charset="-122"/>
                <a:sym typeface="+mn-ea"/>
              </a:rPr>
              <a:t>–Stern signature algorithm.</a:t>
            </a:r>
            <a:endParaRPr lang="zh-CN" altLang="en-US" sz="240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388110" cy="521970"/>
          </a:xfrm>
          <a:prstGeom prst="rect">
            <a:avLst/>
          </a:prstGeom>
        </p:spPr>
        <p:txBody>
          <a:bodyPr wrap="none">
            <a:spAutoFit/>
          </a:bodyPr>
          <a:lstStyle/>
          <a:p>
            <a:pPr lvl="0" algn="l" defTabSz="914400"/>
            <a:r>
              <a:rPr lang="en-US" altLang="zh-CN" sz="2800" b="1" dirty="0">
                <a:latin typeface="微软雅黑" panose="020B0503020204020204" charset="-122"/>
                <a:ea typeface="微软雅黑" panose="020B0503020204020204" charset="-122"/>
                <a:sym typeface="+mn-ea"/>
              </a:rPr>
              <a:t>Vertify</a:t>
            </a:r>
            <a:endParaRPr lang="en-US" altLang="zh-CN" sz="2800" b="1" kern="0" dirty="0">
              <a:solidFill>
                <a:srgbClr val="676661"/>
              </a:solidFill>
              <a:latin typeface="微软雅黑" panose="020B0503020204020204" charset="-122"/>
              <a:ea typeface="微软雅黑" panose="020B0503020204020204" charset="-122"/>
              <a:sym typeface="+mn-ea"/>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590405" y="-139532"/>
            <a:ext cx="568960" cy="1014730"/>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en-US" altLang="zh-CN" sz="6000" b="1" dirty="0">
              <a:solidFill>
                <a:schemeClr val="bg1"/>
              </a:solidFill>
              <a:effectLst>
                <a:outerShdw blurRad="38100" dist="38100" dir="2700000" algn="tl">
                  <a:srgbClr val="000000">
                    <a:alpha val="43137"/>
                  </a:srgbClr>
                </a:outerShdw>
              </a:effectLst>
              <a:ea typeface="+mj-ea"/>
            </a:endParaRPr>
          </a:p>
        </p:txBody>
      </p:sp>
      <p:sp>
        <p:nvSpPr>
          <p:cNvPr id="2" name="文本框 1"/>
          <p:cNvSpPr txBox="1"/>
          <p:nvPr/>
        </p:nvSpPr>
        <p:spPr>
          <a:xfrm>
            <a:off x="559435" y="1764030"/>
            <a:ext cx="11073130" cy="2676525"/>
          </a:xfrm>
          <a:prstGeom prst="rect">
            <a:avLst/>
          </a:prstGeom>
          <a:noFill/>
        </p:spPr>
        <p:txBody>
          <a:bodyPr wrap="square" rtlCol="0">
            <a:spAutoFit/>
          </a:bodyPr>
          <a:p>
            <a:pPr marL="457200" indent="-457200">
              <a:buFont typeface="Wingdings" panose="05000000000000000000" charset="0"/>
              <a:buChar char=""/>
              <a:defRPr/>
            </a:pPr>
            <a:r>
              <a:rPr lang="zh-CN" altLang="en-US" sz="2400"/>
              <a:t>Reject the signature if 0&lt;r&lt;q or  0&lt;s&lt;q is not satisfied.</a:t>
            </a:r>
            <a:endParaRPr lang="zh-CN" altLang="en-US" sz="2400"/>
          </a:p>
          <a:p>
            <a:pPr marL="457200" indent="-457200">
              <a:buFont typeface="Wingdings" panose="05000000000000000000" charset="0"/>
              <a:buChar char=""/>
              <a:defRPr/>
            </a:pPr>
            <a:r>
              <a:rPr lang="zh-CN" altLang="en-US" sz="2400"/>
              <a:t>Calculate                       </a:t>
            </a:r>
            <a:r>
              <a:rPr lang="en-US" altLang="zh-CN" sz="2400"/>
              <a:t>mod q</a:t>
            </a:r>
            <a:endParaRPr lang="en-US" altLang="zh-CN" sz="2400"/>
          </a:p>
          <a:p>
            <a:pPr marL="457200" indent="-457200">
              <a:buFont typeface="Wingdings" panose="05000000000000000000" charset="0"/>
              <a:buChar char=""/>
              <a:defRPr/>
            </a:pPr>
            <a:r>
              <a:rPr lang="zh-CN" altLang="en-US" sz="2400"/>
              <a:t>Calculate                                    </a:t>
            </a:r>
            <a:r>
              <a:rPr lang="en-US" altLang="zh-CN" sz="2400"/>
              <a:t>mod q</a:t>
            </a:r>
            <a:endParaRPr lang="en-US" altLang="zh-CN" sz="2400"/>
          </a:p>
          <a:p>
            <a:pPr marL="457200" indent="-457200">
              <a:buFont typeface="Wingdings" panose="05000000000000000000" charset="0"/>
              <a:buChar char=""/>
              <a:defRPr/>
            </a:pPr>
            <a:r>
              <a:rPr lang="zh-CN" altLang="en-US" sz="2400"/>
              <a:t>Calculate                           </a:t>
            </a:r>
            <a:r>
              <a:rPr lang="en-US" altLang="zh-CN" sz="2400"/>
              <a:t>mod q</a:t>
            </a:r>
            <a:endParaRPr lang="en-US" altLang="zh-CN" sz="2400"/>
          </a:p>
          <a:p>
            <a:pPr marL="457200" indent="-457200">
              <a:buFont typeface="Wingdings" panose="05000000000000000000" charset="0"/>
              <a:buChar char=""/>
              <a:defRPr/>
            </a:pPr>
            <a:r>
              <a:rPr lang="zh-CN" altLang="en-US" sz="2400"/>
              <a:t>Calculate                          </a:t>
            </a:r>
            <a:r>
              <a:rPr lang="en-US" altLang="zh-CN" sz="2400"/>
              <a:t>mod q     mod q</a:t>
            </a:r>
            <a:endParaRPr lang="en-US" altLang="zh-CN" sz="2400"/>
          </a:p>
          <a:p>
            <a:pPr marL="457200" indent="-457200">
              <a:buFont typeface="Wingdings" panose="05000000000000000000" charset="0"/>
              <a:buChar char=""/>
              <a:defRPr/>
            </a:pPr>
            <a:r>
              <a:rPr lang="zh-CN" altLang="en-US" sz="2400"/>
              <a:t>The signature is invalid unless </a:t>
            </a:r>
            <a:r>
              <a:rPr lang="en-US" altLang="zh-CN" sz="2400"/>
              <a:t>v=r</a:t>
            </a:r>
            <a:endParaRPr lang="en-US" altLang="zh-CN" sz="2400"/>
          </a:p>
          <a:p>
            <a:pPr marL="457200" indent="-457200">
              <a:buFont typeface="Wingdings" panose="05000000000000000000" charset="0"/>
              <a:buChar char=""/>
              <a:defRPr/>
            </a:pPr>
            <a:r>
              <a:rPr lang="zh-CN" altLang="en-US" sz="2400"/>
              <a:t>DSA is similar to the ElGamal signature scheme.</a:t>
            </a:r>
            <a:endParaRPr lang="zh-CN" altLang="en-US" sz="2400"/>
          </a:p>
        </p:txBody>
      </p:sp>
      <p:graphicFrame>
        <p:nvGraphicFramePr>
          <p:cNvPr id="7" name="对象 6">
            <a:hlinkClick r:id="" action="ppaction://ole?verb="/>
          </p:cNvPr>
          <p:cNvGraphicFramePr>
            <a:graphicFrameLocks noChangeAspect="1"/>
          </p:cNvGraphicFramePr>
          <p:nvPr/>
        </p:nvGraphicFramePr>
        <p:xfrm>
          <a:off x="2355215" y="2033905"/>
          <a:ext cx="1401445" cy="605790"/>
        </p:xfrm>
        <a:graphic>
          <a:graphicData uri="http://schemas.openxmlformats.org/presentationml/2006/ole">
            <mc:AlternateContent xmlns:mc="http://schemas.openxmlformats.org/markup-compatibility/2006">
              <mc:Choice xmlns:v="urn:schemas-microsoft-com:vml" Requires="v">
                <p:oleObj spid="_x0000_s1026" name="" r:id="rId1" imgW="469900" imgH="203200" progId="Equation.KSEE3">
                  <p:embed/>
                </p:oleObj>
              </mc:Choice>
              <mc:Fallback>
                <p:oleObj name="" r:id="rId1" imgW="469900" imgH="203200" progId="Equation.KSEE3">
                  <p:embed/>
                  <p:pic>
                    <p:nvPicPr>
                      <p:cNvPr id="0" name="图片 1025"/>
                      <p:cNvPicPr/>
                      <p:nvPr/>
                    </p:nvPicPr>
                    <p:blipFill>
                      <a:blip r:embed="rId2"/>
                      <a:stretch>
                        <a:fillRect/>
                      </a:stretch>
                    </p:blipFill>
                    <p:spPr>
                      <a:xfrm>
                        <a:off x="2355215" y="2033905"/>
                        <a:ext cx="1401445" cy="60579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355215" y="2472690"/>
          <a:ext cx="2197100" cy="557530"/>
        </p:xfrm>
        <a:graphic>
          <a:graphicData uri="http://schemas.openxmlformats.org/presentationml/2006/ole">
            <mc:AlternateContent xmlns:mc="http://schemas.openxmlformats.org/markup-compatibility/2006">
              <mc:Choice xmlns:v="urn:schemas-microsoft-com:vml" Requires="v">
                <p:oleObj spid="_x0000_s1027" name="" r:id="rId3" imgW="850900" imgH="215900" progId="Equation.KSEE3">
                  <p:embed/>
                </p:oleObj>
              </mc:Choice>
              <mc:Fallback>
                <p:oleObj name="" r:id="rId3" imgW="850900" imgH="215900" progId="Equation.KSEE3">
                  <p:embed/>
                  <p:pic>
                    <p:nvPicPr>
                      <p:cNvPr id="0" name="图片 1026"/>
                      <p:cNvPicPr/>
                      <p:nvPr/>
                    </p:nvPicPr>
                    <p:blipFill>
                      <a:blip r:embed="rId4"/>
                      <a:stretch>
                        <a:fillRect/>
                      </a:stretch>
                    </p:blipFill>
                    <p:spPr>
                      <a:xfrm>
                        <a:off x="2355215" y="2472690"/>
                        <a:ext cx="2197100" cy="55753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355215" y="2794000"/>
          <a:ext cx="1668780" cy="616585"/>
        </p:xfrm>
        <a:graphic>
          <a:graphicData uri="http://schemas.openxmlformats.org/presentationml/2006/ole">
            <mc:AlternateContent xmlns:mc="http://schemas.openxmlformats.org/markup-compatibility/2006">
              <mc:Choice xmlns:v="urn:schemas-microsoft-com:vml" Requires="v">
                <p:oleObj spid="_x0000_s1028" name="" r:id="rId5" imgW="584200" imgH="215900" progId="Equation.KSEE3">
                  <p:embed/>
                </p:oleObj>
              </mc:Choice>
              <mc:Fallback>
                <p:oleObj name="" r:id="rId5" imgW="584200" imgH="215900" progId="Equation.KSEE3">
                  <p:embed/>
                  <p:pic>
                    <p:nvPicPr>
                      <p:cNvPr id="0" name="图片 1027"/>
                      <p:cNvPicPr/>
                      <p:nvPr/>
                    </p:nvPicPr>
                    <p:blipFill>
                      <a:blip r:embed="rId6"/>
                      <a:stretch>
                        <a:fillRect/>
                      </a:stretch>
                    </p:blipFill>
                    <p:spPr>
                      <a:xfrm>
                        <a:off x="2355215" y="2794000"/>
                        <a:ext cx="1668780" cy="61658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355215" y="3155950"/>
          <a:ext cx="1668145" cy="546100"/>
        </p:xfrm>
        <a:graphic>
          <a:graphicData uri="http://schemas.openxmlformats.org/presentationml/2006/ole">
            <mc:AlternateContent xmlns:mc="http://schemas.openxmlformats.org/markup-compatibility/2006">
              <mc:Choice xmlns:v="urn:schemas-microsoft-com:vml" Requires="v">
                <p:oleObj spid="_x0000_s1029" name="" r:id="rId7" imgW="698500" imgH="228600" progId="Equation.KSEE3">
                  <p:embed/>
                </p:oleObj>
              </mc:Choice>
              <mc:Fallback>
                <p:oleObj name="" r:id="rId7" imgW="698500" imgH="228600" progId="Equation.KSEE3">
                  <p:embed/>
                  <p:pic>
                    <p:nvPicPr>
                      <p:cNvPr id="0" name="图片 1028"/>
                      <p:cNvPicPr/>
                      <p:nvPr/>
                    </p:nvPicPr>
                    <p:blipFill>
                      <a:blip r:embed="rId8"/>
                      <a:stretch>
                        <a:fillRect/>
                      </a:stretch>
                    </p:blipFill>
                    <p:spPr>
                      <a:xfrm>
                        <a:off x="2355215" y="3155950"/>
                        <a:ext cx="1668145" cy="5461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835525" y="3244215"/>
          <a:ext cx="235585" cy="501650"/>
        </p:xfrm>
        <a:graphic>
          <a:graphicData uri="http://schemas.openxmlformats.org/presentationml/2006/ole">
            <mc:AlternateContent xmlns:mc="http://schemas.openxmlformats.org/markup-compatibility/2006">
              <mc:Choice xmlns:v="urn:schemas-microsoft-com:vml" Requires="v">
                <p:oleObj spid="_x0000_s1030" name="" r:id="rId9" imgW="101600" imgH="190500" progId="Equation.KSEE3">
                  <p:embed/>
                </p:oleObj>
              </mc:Choice>
              <mc:Fallback>
                <p:oleObj name="" r:id="rId9" imgW="101600" imgH="190500" progId="Equation.KSEE3">
                  <p:embed/>
                  <p:pic>
                    <p:nvPicPr>
                      <p:cNvPr id="0" name="图片 1029"/>
                      <p:cNvPicPr/>
                      <p:nvPr/>
                    </p:nvPicPr>
                    <p:blipFill>
                      <a:blip r:embed="rId10"/>
                      <a:stretch>
                        <a:fillRect/>
                      </a:stretch>
                    </p:blipFill>
                    <p:spPr>
                      <a:xfrm>
                        <a:off x="4835525" y="3244215"/>
                        <a:ext cx="235585" cy="501650"/>
                      </a:xfrm>
                      <a:prstGeom prst="rect">
                        <a:avLst/>
                      </a:prstGeom>
                    </p:spPr>
                  </p:pic>
                </p:oleObj>
              </mc:Fallback>
            </mc:AlternateContent>
          </a:graphicData>
        </a:graphic>
      </p:graphicFrame>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2574290" cy="521970"/>
          </a:xfrm>
          <a:prstGeom prst="rect">
            <a:avLst/>
          </a:prstGeom>
        </p:spPr>
        <p:txBody>
          <a:bodyPr wrap="none">
            <a:spAutoFit/>
          </a:bodyPr>
          <a:lstStyle/>
          <a:p>
            <a:pPr lvl="0" algn="l" defTabSz="914400"/>
            <a:r>
              <a:rPr lang="en-US" altLang="zh-CN" sz="2800" b="1" dirty="0">
                <a:latin typeface="微软雅黑" panose="020B0503020204020204" charset="-122"/>
                <a:ea typeface="微软雅黑" panose="020B0503020204020204" charset="-122"/>
                <a:sym typeface="+mn-ea"/>
              </a:rPr>
              <a:t>How to use it</a:t>
            </a:r>
            <a:endParaRPr lang="en-US" altLang="zh-CN" sz="2800" b="1" kern="0" dirty="0">
              <a:solidFill>
                <a:srgbClr val="676661"/>
              </a:solidFill>
              <a:latin typeface="微软雅黑" panose="020B0503020204020204" charset="-122"/>
              <a:ea typeface="微软雅黑" panose="020B0503020204020204" charset="-122"/>
              <a:sym typeface="+mn-ea"/>
            </a:endParaRP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590405" y="-139532"/>
            <a:ext cx="568960" cy="1014730"/>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en-US" altLang="zh-CN" sz="6000" b="1" dirty="0">
              <a:solidFill>
                <a:schemeClr val="bg1"/>
              </a:solidFill>
              <a:effectLst>
                <a:outerShdw blurRad="38100" dist="38100" dir="2700000" algn="tl">
                  <a:srgbClr val="000000">
                    <a:alpha val="43137"/>
                  </a:srgbClr>
                </a:outerShdw>
              </a:effectLst>
              <a:ea typeface="+mj-ea"/>
            </a:endParaRPr>
          </a:p>
        </p:txBody>
      </p:sp>
      <p:sp>
        <p:nvSpPr>
          <p:cNvPr id="2" name="文本框 1"/>
          <p:cNvSpPr txBox="1"/>
          <p:nvPr/>
        </p:nvSpPr>
        <p:spPr>
          <a:xfrm>
            <a:off x="590550" y="1137920"/>
            <a:ext cx="11073130" cy="3784600"/>
          </a:xfrm>
          <a:prstGeom prst="rect">
            <a:avLst/>
          </a:prstGeom>
          <a:noFill/>
        </p:spPr>
        <p:txBody>
          <a:bodyPr wrap="square" rtlCol="0">
            <a:spAutoFit/>
          </a:bodyPr>
          <a:p>
            <a:pPr marL="0" indent="0">
              <a:buNone/>
              <a:defRPr/>
            </a:pPr>
            <a:r>
              <a:rPr lang="en-US" altLang="zh-CN" sz="2400" dirty="0">
                <a:latin typeface="Cambria" panose="02040503050406030204" pitchFamily="18" charset="0"/>
                <a:ea typeface="微软雅黑 Light" panose="020B0502040204020203" charset="-122"/>
                <a:sym typeface="+mn-ea"/>
              </a:rPr>
              <a:t>Digital signatures are based on public key encryption, also known as asymmetric encryption. Using a public key algorithm such as RSA, you can generate two keys that are mathematically linked: a private and a public key. To create a digital signature, the signature software (such as an e-mail program) creates a one-way hash of the electronic data to be signed. Then the private key is used to encrypt the hash. The encrypted hash and other information such as the hash algorithm are digital signatures. The reason for encrypting a hash rather than an entire message or document is that the hash function can convert any input to a fixed-length value, which is usually much shorter. This saves time because the hash is much faster than the signature.</a:t>
            </a:r>
            <a:endParaRPr lang="zh-CN" altLang="en-US" sz="2400"/>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Words>
  <Application>WPS 演示</Application>
  <PresentationFormat>宽屏</PresentationFormat>
  <Paragraphs>42</Paragraphs>
  <Slides>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5</vt:i4>
      </vt:variant>
    </vt:vector>
  </HeadingPairs>
  <TitlesOfParts>
    <vt:vector size="22" baseType="lpstr">
      <vt:lpstr>Arial</vt:lpstr>
      <vt:lpstr>宋体</vt:lpstr>
      <vt:lpstr>Wingdings</vt:lpstr>
      <vt:lpstr>Arial Unicode MS</vt:lpstr>
      <vt:lpstr>Calibri Light</vt:lpstr>
      <vt:lpstr>Calibri</vt:lpstr>
      <vt:lpstr>微软雅黑</vt:lpstr>
      <vt:lpstr>Cambria</vt:lpstr>
      <vt:lpstr>黑体</vt:lpstr>
      <vt:lpstr>微软雅黑 Light</vt:lpstr>
      <vt:lpstr>Wingdings</vt:lpstr>
      <vt:lpstr>Office 主题</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yuzhehao</dc:creator>
  <cp:lastModifiedBy>yuzhehao</cp:lastModifiedBy>
  <cp:revision>2</cp:revision>
  <dcterms:created xsi:type="dcterms:W3CDTF">2017-10-18T16:27:09Z</dcterms:created>
  <dcterms:modified xsi:type="dcterms:W3CDTF">2017-10-18T16:52:48Z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