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9"/>
  </p:handoutMasterIdLst>
  <p:sldIdLst>
    <p:sldId id="929" r:id="rId3"/>
    <p:sldId id="930" r:id="rId5"/>
    <p:sldId id="992" r:id="rId6"/>
    <p:sldId id="993" r:id="rId7"/>
    <p:sldId id="987" r:id="rId8"/>
    <p:sldId id="988" r:id="rId9"/>
    <p:sldId id="989" r:id="rId10"/>
    <p:sldId id="990" r:id="rId11"/>
    <p:sldId id="991" r:id="rId12"/>
    <p:sldId id="1118" r:id="rId13"/>
    <p:sldId id="934" r:id="rId14"/>
    <p:sldId id="935" r:id="rId15"/>
    <p:sldId id="1119" r:id="rId16"/>
    <p:sldId id="1121" r:id="rId17"/>
    <p:sldId id="1122" r:id="rId18"/>
    <p:sldId id="1236" r:id="rId19"/>
    <p:sldId id="936" r:id="rId20"/>
    <p:sldId id="1238" r:id="rId21"/>
    <p:sldId id="1239" r:id="rId22"/>
    <p:sldId id="1237" r:id="rId23"/>
    <p:sldId id="937" r:id="rId24"/>
    <p:sldId id="939" r:id="rId25"/>
    <p:sldId id="938" r:id="rId26"/>
    <p:sldId id="940" r:id="rId27"/>
    <p:sldId id="1240" r:id="rId28"/>
    <p:sldId id="1241" r:id="rId29"/>
    <p:sldId id="1345" r:id="rId30"/>
    <p:sldId id="1346" r:id="rId31"/>
    <p:sldId id="1347" r:id="rId32"/>
    <p:sldId id="1348" r:id="rId33"/>
    <p:sldId id="1349" r:id="rId34"/>
    <p:sldId id="1446" r:id="rId35"/>
    <p:sldId id="1448" r:id="rId36"/>
    <p:sldId id="1447" r:id="rId37"/>
    <p:sldId id="1449" r:id="rId38"/>
    <p:sldId id="1544" r:id="rId39"/>
    <p:sldId id="1545" r:id="rId40"/>
    <p:sldId id="1546" r:id="rId41"/>
    <p:sldId id="1637" r:id="rId42"/>
    <p:sldId id="1638" r:id="rId43"/>
    <p:sldId id="1547" r:id="rId44"/>
    <p:sldId id="1639" r:id="rId45"/>
    <p:sldId id="1640" r:id="rId46"/>
    <p:sldId id="1642" r:id="rId47"/>
    <p:sldId id="1645" r:id="rId48"/>
    <p:sldId id="1646" r:id="rId49"/>
    <p:sldId id="1643" r:id="rId50"/>
    <p:sldId id="1732" r:id="rId51"/>
    <p:sldId id="1739" r:id="rId52"/>
    <p:sldId id="1738" r:id="rId53"/>
    <p:sldId id="1740" r:id="rId54"/>
    <p:sldId id="1741" r:id="rId55"/>
    <p:sldId id="1736" r:id="rId56"/>
    <p:sldId id="1743" r:id="rId57"/>
    <p:sldId id="1744" r:id="rId58"/>
    <p:sldId id="1745" r:id="rId59"/>
    <p:sldId id="1742" r:id="rId60"/>
    <p:sldId id="1731" r:id="rId61"/>
    <p:sldId id="1747" r:id="rId62"/>
    <p:sldId id="1822" r:id="rId63"/>
    <p:sldId id="1824" r:id="rId64"/>
    <p:sldId id="1825" r:id="rId65"/>
    <p:sldId id="1892" r:id="rId66"/>
    <p:sldId id="1893" r:id="rId67"/>
    <p:sldId id="1957" r:id="rId68"/>
    <p:sldId id="1958" r:id="rId69"/>
    <p:sldId id="1959" r:id="rId70"/>
    <p:sldId id="1960" r:id="rId71"/>
    <p:sldId id="1961" r:id="rId72"/>
    <p:sldId id="1962" r:id="rId73"/>
    <p:sldId id="1733" r:id="rId74"/>
    <p:sldId id="2013" r:id="rId75"/>
    <p:sldId id="2015" r:id="rId76"/>
    <p:sldId id="2014" r:id="rId77"/>
    <p:sldId id="2016" r:id="rId78"/>
    <p:sldId id="2017" r:id="rId79"/>
    <p:sldId id="2020" r:id="rId80"/>
    <p:sldId id="2018" r:id="rId81"/>
    <p:sldId id="2019" r:id="rId82"/>
    <p:sldId id="2021" r:id="rId83"/>
    <p:sldId id="2022" r:id="rId84"/>
    <p:sldId id="2049" r:id="rId85"/>
    <p:sldId id="1956" r:id="rId86"/>
    <p:sldId id="2051" r:id="rId87"/>
    <p:sldId id="1734" r:id="rId88"/>
    <p:sldId id="2052" r:id="rId89"/>
    <p:sldId id="2080" r:id="rId90"/>
    <p:sldId id="2081" r:id="rId91"/>
    <p:sldId id="2088" r:id="rId92"/>
    <p:sldId id="2089" r:id="rId93"/>
    <p:sldId id="2090" r:id="rId94"/>
    <p:sldId id="2085" r:id="rId95"/>
    <p:sldId id="2086" r:id="rId96"/>
    <p:sldId id="2087" r:id="rId97"/>
    <p:sldId id="2091" r:id="rId98"/>
  </p:sldIdLst>
  <p:sldSz cx="12192000" cy="6858000"/>
  <p:notesSz cx="7103745" cy="10234295"/>
  <p:custDataLst>
    <p:tags r:id="rId1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2" userDrawn="1">
          <p15:clr>
            <a:srgbClr val="A4A3A4"/>
          </p15:clr>
        </p15:guide>
        <p15:guide id="2" pos="38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57C2C4"/>
    <a:srgbClr val="57C45B"/>
    <a:srgbClr val="F06B1E"/>
    <a:srgbClr val="FFFFFF"/>
    <a:srgbClr val="002562"/>
    <a:srgbClr val="01255A"/>
    <a:srgbClr val="002358"/>
    <a:srgbClr val="001D52"/>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65" autoAdjust="0"/>
    <p:restoredTop sz="94660"/>
  </p:normalViewPr>
  <p:slideViewPr>
    <p:cSldViewPr snapToGrid="0" showGuides="1">
      <p:cViewPr varScale="1">
        <p:scale>
          <a:sx n="116" d="100"/>
          <a:sy n="116" d="100"/>
        </p:scale>
        <p:origin x="608" y="192"/>
      </p:cViewPr>
      <p:guideLst>
        <p:guide orient="horz" pos="2272"/>
        <p:guide pos="382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handoutMaster" Target="handoutMasters/handoutMaster1.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3" Type="http://schemas.openxmlformats.org/officeDocument/2006/relationships/tags" Target="tags/tag572.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hyperlink" Target="https://kafka.apache.org/" TargetMode="External"/><Relationship Id="rId12" Type="http://schemas.openxmlformats.org/officeDocument/2006/relationships/notesSlide" Target="../notesSlides/notesSlide1.xml"/><Relationship Id="rId11" Type="http://schemas.openxmlformats.org/officeDocument/2006/relationships/slideLayout" Target="../slideLayouts/slideLayout10.xml"/><Relationship Id="rId10" Type="http://schemas.openxmlformats.org/officeDocument/2006/relationships/image" Target="../media/image3.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image" Target="../media/image1.png"/><Relationship Id="rId3" Type="http://schemas.openxmlformats.org/officeDocument/2006/relationships/tags" Target="../tags/tag56.xml"/><Relationship Id="rId2" Type="http://schemas.openxmlformats.org/officeDocument/2006/relationships/hyperlink" Target="https://www.oracle.com/java/technologies/downloads/#java17" TargetMode="External"/><Relationship Id="rId10" Type="http://schemas.openxmlformats.org/officeDocument/2006/relationships/notesSlide" Target="../notesSlides/notesSlide10.xml"/><Relationship Id="rId1" Type="http://schemas.openxmlformats.org/officeDocument/2006/relationships/tags" Target="../tags/tag55.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image" Target="../media/image1.png"/><Relationship Id="rId3" Type="http://schemas.openxmlformats.org/officeDocument/2006/relationships/tags" Target="../tags/tag62.xml"/><Relationship Id="rId2" Type="http://schemas.openxmlformats.org/officeDocument/2006/relationships/hyperlink" Target="https://kafka.apache.org/downloads" TargetMode="External"/><Relationship Id="rId10" Type="http://schemas.openxmlformats.org/officeDocument/2006/relationships/notesSlide" Target="../notesSlides/notesSlide11.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0.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tags" Target="../tags/tag67.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image" Target="../media/image1.png"/><Relationship Id="rId3" Type="http://schemas.openxmlformats.org/officeDocument/2006/relationships/tags" Target="../tags/tag74.xml"/><Relationship Id="rId2" Type="http://schemas.openxmlformats.org/officeDocument/2006/relationships/hyperlink" Target="https://kafka.apache.org/downloads" TargetMode="External"/><Relationship Id="rId10" Type="http://schemas.openxmlformats.org/officeDocument/2006/relationships/notesSlide" Target="../notesSlides/notesSlide13.xml"/><Relationship Id="rId1" Type="http://schemas.openxmlformats.org/officeDocument/2006/relationships/tags" Target="../tags/tag73.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0.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image" Target="../media/image1.png"/><Relationship Id="rId2" Type="http://schemas.openxmlformats.org/officeDocument/2006/relationships/tags" Target="../tags/tag80.xml"/><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0.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1.png"/><Relationship Id="rId2" Type="http://schemas.openxmlformats.org/officeDocument/2006/relationships/tags" Target="../tags/tag86.xml"/><Relationship Id="rId1" Type="http://schemas.openxmlformats.org/officeDocument/2006/relationships/tags" Target="../tags/tag85.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8.png"/><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image" Target="../media/image1.png"/><Relationship Id="rId2" Type="http://schemas.openxmlformats.org/officeDocument/2006/relationships/tags" Target="../tags/tag92.xml"/><Relationship Id="rId10" Type="http://schemas.openxmlformats.org/officeDocument/2006/relationships/notesSlide" Target="../notesSlides/notesSlide16.xml"/><Relationship Id="rId1" Type="http://schemas.openxmlformats.org/officeDocument/2006/relationships/tags" Target="../tags/tag91.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0.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1.png"/><Relationship Id="rId2" Type="http://schemas.openxmlformats.org/officeDocument/2006/relationships/tags" Target="../tags/tag98.xml"/><Relationship Id="rId1" Type="http://schemas.openxmlformats.org/officeDocument/2006/relationships/tags" Target="../tags/tag97.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0.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1.png"/><Relationship Id="rId2" Type="http://schemas.openxmlformats.org/officeDocument/2006/relationships/tags" Target="../tags/tag104.xml"/><Relationship Id="rId1" Type="http://schemas.openxmlformats.org/officeDocument/2006/relationships/tags" Target="../tags/tag103.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10.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image" Target="../media/image1.png"/><Relationship Id="rId2" Type="http://schemas.openxmlformats.org/officeDocument/2006/relationships/tags" Target="../tags/tag110.xml"/><Relationship Id="rId1" Type="http://schemas.openxmlformats.org/officeDocument/2006/relationships/tags" Target="../tags/tag109.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4.png"/><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tags" Target="../tags/tag8.xml"/><Relationship Id="rId10" Type="http://schemas.openxmlformats.org/officeDocument/2006/relationships/notesSlide" Target="../notesSlides/notesSlide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10.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image" Target="../media/image1.png"/><Relationship Id="rId2" Type="http://schemas.openxmlformats.org/officeDocument/2006/relationships/tags" Target="../tags/tag116.xml"/><Relationship Id="rId1" Type="http://schemas.openxmlformats.org/officeDocument/2006/relationships/tags" Target="../tags/tag115.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10.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image" Target="../media/image1.png"/><Relationship Id="rId2" Type="http://schemas.openxmlformats.org/officeDocument/2006/relationships/tags" Target="../tags/tag122.xml"/><Relationship Id="rId1" Type="http://schemas.openxmlformats.org/officeDocument/2006/relationships/tags" Target="../tags/tag121.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10.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image" Target="../media/image1.png"/><Relationship Id="rId2" Type="http://schemas.openxmlformats.org/officeDocument/2006/relationships/tags" Target="../tags/tag128.xml"/><Relationship Id="rId1" Type="http://schemas.openxmlformats.org/officeDocument/2006/relationships/tags" Target="../tags/tag127.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9.png"/><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image" Target="../media/image1.png"/><Relationship Id="rId2" Type="http://schemas.openxmlformats.org/officeDocument/2006/relationships/tags" Target="../tags/tag134.xml"/><Relationship Id="rId10" Type="http://schemas.openxmlformats.org/officeDocument/2006/relationships/notesSlide" Target="../notesSlides/notesSlide23.xml"/><Relationship Id="rId1" Type="http://schemas.openxmlformats.org/officeDocument/2006/relationships/tags" Target="../tags/tag133.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9.png"/><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image" Target="../media/image1.png"/><Relationship Id="rId2" Type="http://schemas.openxmlformats.org/officeDocument/2006/relationships/tags" Target="../tags/tag140.xml"/><Relationship Id="rId10" Type="http://schemas.openxmlformats.org/officeDocument/2006/relationships/notesSlide" Target="../notesSlides/notesSlide24.xml"/><Relationship Id="rId1" Type="http://schemas.openxmlformats.org/officeDocument/2006/relationships/tags" Target="../tags/tag139.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10.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image" Target="../media/image1.png"/><Relationship Id="rId2" Type="http://schemas.openxmlformats.org/officeDocument/2006/relationships/tags" Target="../tags/tag146.xml"/><Relationship Id="rId1" Type="http://schemas.openxmlformats.org/officeDocument/2006/relationships/tags" Target="../tags/tag145.xml"/></Relationships>
</file>

<file path=ppt/slides/_rels/slide26.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image" Target="../media/image1.png"/><Relationship Id="rId4" Type="http://schemas.openxmlformats.org/officeDocument/2006/relationships/tags" Target="../tags/tag152.xml"/><Relationship Id="rId3" Type="http://schemas.openxmlformats.org/officeDocument/2006/relationships/hyperlink" Target="https://github.com/apache/kafka/blob/trunk/docker/examples/README.md" TargetMode="External"/><Relationship Id="rId2" Type="http://schemas.openxmlformats.org/officeDocument/2006/relationships/hyperlink" Target="https://hub.docker.com/" TargetMode="External"/><Relationship Id="rId11" Type="http://schemas.openxmlformats.org/officeDocument/2006/relationships/notesSlide" Target="../notesSlides/notesSlide26.xml"/><Relationship Id="rId10" Type="http://schemas.openxmlformats.org/officeDocument/2006/relationships/slideLayout" Target="../slideLayouts/slideLayout10.xml"/><Relationship Id="rId1" Type="http://schemas.openxmlformats.org/officeDocument/2006/relationships/tags" Target="../tags/tag151.xml"/></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10.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image" Target="../media/image1.png"/><Relationship Id="rId2" Type="http://schemas.openxmlformats.org/officeDocument/2006/relationships/tags" Target="../tags/tag158.xml"/><Relationship Id="rId1" Type="http://schemas.openxmlformats.org/officeDocument/2006/relationships/tags" Target="../tags/tag157.xml"/></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slideLayout" Target="../slideLayouts/slideLayout10.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image" Target="../media/image1.png"/><Relationship Id="rId2" Type="http://schemas.openxmlformats.org/officeDocument/2006/relationships/tags" Target="../tags/tag164.xml"/><Relationship Id="rId1" Type="http://schemas.openxmlformats.org/officeDocument/2006/relationships/tags" Target="../tags/tag163.xml"/></Relationships>
</file>

<file path=ppt/slides/_rels/slide29.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image" Target="../media/image1.png"/><Relationship Id="rId5" Type="http://schemas.openxmlformats.org/officeDocument/2006/relationships/tags" Target="../tags/tag170.xml"/><Relationship Id="rId4" Type="http://schemas.openxmlformats.org/officeDocument/2006/relationships/hyperlink" Target="https://www.kafka-eagle.org/" TargetMode="External"/><Relationship Id="rId3" Type="http://schemas.openxmlformats.org/officeDocument/2006/relationships/hyperlink" Target="https://github.com/yahoo/CMAK" TargetMode="External"/><Relationship Id="rId2" Type="http://schemas.openxmlformats.org/officeDocument/2006/relationships/hyperlink" Target="https://www.kafkatool.com/" TargetMode="External"/><Relationship Id="rId12" Type="http://schemas.openxmlformats.org/officeDocument/2006/relationships/notesSlide" Target="../notesSlides/notesSlide29.xml"/><Relationship Id="rId11" Type="http://schemas.openxmlformats.org/officeDocument/2006/relationships/slideLayout" Target="../slideLayouts/slideLayout10.xml"/><Relationship Id="rId10" Type="http://schemas.openxmlformats.org/officeDocument/2006/relationships/tags" Target="../tags/tag174.xml"/><Relationship Id="rId1" Type="http://schemas.openxmlformats.org/officeDocument/2006/relationships/tags" Target="../tags/tag169.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5.png"/><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image" Target="../media/image1.png"/><Relationship Id="rId2" Type="http://schemas.openxmlformats.org/officeDocument/2006/relationships/tags" Target="../tags/tag14.xml"/><Relationship Id="rId10" Type="http://schemas.openxmlformats.org/officeDocument/2006/relationships/notesSlide" Target="../notesSlides/notesSlide3.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image" Target="../media/image1.png"/><Relationship Id="rId4" Type="http://schemas.openxmlformats.org/officeDocument/2006/relationships/tags" Target="../tags/tag176.xml"/><Relationship Id="rId3" Type="http://schemas.openxmlformats.org/officeDocument/2006/relationships/hyperlink" Target="https://github.com/yahoo/CMAK/releases" TargetMode="External"/><Relationship Id="rId2" Type="http://schemas.openxmlformats.org/officeDocument/2006/relationships/hyperlink" Target="https://github.com/yahoo/CMAK" TargetMode="External"/><Relationship Id="rId13" Type="http://schemas.openxmlformats.org/officeDocument/2006/relationships/notesSlide" Target="../notesSlides/notesSlide30.xml"/><Relationship Id="rId12" Type="http://schemas.openxmlformats.org/officeDocument/2006/relationships/slideLayout" Target="../slideLayouts/slideLayout10.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tags" Target="../tags/tag175.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image" Target="../media/image1.png"/><Relationship Id="rId3" Type="http://schemas.openxmlformats.org/officeDocument/2006/relationships/tags" Target="../tags/tag182.xml"/><Relationship Id="rId2" Type="http://schemas.openxmlformats.org/officeDocument/2006/relationships/hyperlink" Target="http://192.168.11.128:9000/" TargetMode="External"/><Relationship Id="rId10" Type="http://schemas.openxmlformats.org/officeDocument/2006/relationships/notesSlide" Target="../notesSlides/notesSlide31.xml"/><Relationship Id="rId1" Type="http://schemas.openxmlformats.org/officeDocument/2006/relationships/tags" Target="../tags/tag181.xml"/></Relationships>
</file>

<file path=ppt/slides/_rels/slide32.xml.rels><?xml version="1.0" encoding="UTF-8" standalone="yes"?>
<Relationships xmlns="http://schemas.openxmlformats.org/package/2006/relationships"><Relationship Id="rId9" Type="http://schemas.openxmlformats.org/officeDocument/2006/relationships/tags" Target="../tags/tag191.xml"/><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image" Target="../media/image1.png"/><Relationship Id="rId5" Type="http://schemas.openxmlformats.org/officeDocument/2006/relationships/tags" Target="../tags/tag188.xml"/><Relationship Id="rId4" Type="http://schemas.openxmlformats.org/officeDocument/2006/relationships/hyperlink" Target="https://github.com/smartloli/kafka-eagle-bin/archive/v3.0.1.tar.gz" TargetMode="External"/><Relationship Id="rId3" Type="http://schemas.openxmlformats.org/officeDocument/2006/relationships/hyperlink" Target="https://github.com/smartloli/EFAK" TargetMode="External"/><Relationship Id="rId2" Type="http://schemas.openxmlformats.org/officeDocument/2006/relationships/hyperlink" Target="https://www.kafka-eagle.org/" TargetMode="External"/><Relationship Id="rId12" Type="http://schemas.openxmlformats.org/officeDocument/2006/relationships/notesSlide" Target="../notesSlides/notesSlide32.xml"/><Relationship Id="rId11" Type="http://schemas.openxmlformats.org/officeDocument/2006/relationships/slideLayout" Target="../slideLayouts/slideLayout10.xml"/><Relationship Id="rId10" Type="http://schemas.openxmlformats.org/officeDocument/2006/relationships/tags" Target="../tags/tag192.xml"/><Relationship Id="rId1" Type="http://schemas.openxmlformats.org/officeDocument/2006/relationships/tags" Target="../tags/tag187.xml"/></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2.png"/><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image" Target="../media/image1.png"/><Relationship Id="rId2" Type="http://schemas.openxmlformats.org/officeDocument/2006/relationships/tags" Target="../tags/tag194.xml"/><Relationship Id="rId10" Type="http://schemas.openxmlformats.org/officeDocument/2006/relationships/notesSlide" Target="../notesSlides/notesSlide33.xml"/><Relationship Id="rId1" Type="http://schemas.openxmlformats.org/officeDocument/2006/relationships/tags" Target="../tags/tag193.xml"/></Relationships>
</file>

<file path=ppt/slides/_rels/slide34.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image" Target="../media/image1.png"/><Relationship Id="rId3" Type="http://schemas.openxmlformats.org/officeDocument/2006/relationships/tags" Target="../tags/tag200.xml"/><Relationship Id="rId2" Type="http://schemas.openxmlformats.org/officeDocument/2006/relationships/hyperlink" Target="http://192.168.11.128:8048/" TargetMode="External"/><Relationship Id="rId11" Type="http://schemas.openxmlformats.org/officeDocument/2006/relationships/notesSlide" Target="../notesSlides/notesSlide34.xml"/><Relationship Id="rId10" Type="http://schemas.openxmlformats.org/officeDocument/2006/relationships/slideLayout" Target="../slideLayouts/slideLayout10.xml"/><Relationship Id="rId1" Type="http://schemas.openxmlformats.org/officeDocument/2006/relationships/tags" Target="../tags/tag199.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10.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image" Target="../media/image1.png"/><Relationship Id="rId2" Type="http://schemas.openxmlformats.org/officeDocument/2006/relationships/tags" Target="../tags/tag206.xml"/><Relationship Id="rId1" Type="http://schemas.openxmlformats.org/officeDocument/2006/relationships/tags" Target="../tags/tag205.xml"/></Relationships>
</file>

<file path=ppt/slides/_rels/slide3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image" Target="../media/image1.png"/><Relationship Id="rId2" Type="http://schemas.openxmlformats.org/officeDocument/2006/relationships/tags" Target="../tags/tag212.xml"/><Relationship Id="rId12" Type="http://schemas.openxmlformats.org/officeDocument/2006/relationships/notesSlide" Target="../notesSlides/notesSlide36.xml"/><Relationship Id="rId11" Type="http://schemas.openxmlformats.org/officeDocument/2006/relationships/slideLayout" Target="../slideLayouts/slideLayout10.xml"/><Relationship Id="rId10" Type="http://schemas.openxmlformats.org/officeDocument/2006/relationships/image" Target="../media/image15.png"/><Relationship Id="rId1" Type="http://schemas.openxmlformats.org/officeDocument/2006/relationships/tags" Target="../tags/tag211.xml"/></Relationships>
</file>

<file path=ppt/slides/_rels/slide37.xml.rels><?xml version="1.0" encoding="UTF-8" standalone="yes"?>
<Relationships xmlns="http://schemas.openxmlformats.org/package/2006/relationships"><Relationship Id="rId9" Type="http://schemas.openxmlformats.org/officeDocument/2006/relationships/notesSlide" Target="../notesSlides/notesSlide37.xml"/><Relationship Id="rId8" Type="http://schemas.openxmlformats.org/officeDocument/2006/relationships/slideLayout" Target="../slideLayouts/slideLayout10.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image" Target="../media/image1.png"/><Relationship Id="rId2" Type="http://schemas.openxmlformats.org/officeDocument/2006/relationships/tags" Target="../tags/tag219.xml"/><Relationship Id="rId1" Type="http://schemas.openxmlformats.org/officeDocument/2006/relationships/tags" Target="../tags/tag218.xml"/></Relationships>
</file>

<file path=ppt/slides/_rels/slide3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image" Target="../media/image1.png"/><Relationship Id="rId2" Type="http://schemas.openxmlformats.org/officeDocument/2006/relationships/tags" Target="../tags/tag225.xml"/><Relationship Id="rId11" Type="http://schemas.openxmlformats.org/officeDocument/2006/relationships/notesSlide" Target="../notesSlides/notesSlide38.xml"/><Relationship Id="rId10" Type="http://schemas.openxmlformats.org/officeDocument/2006/relationships/slideLayout" Target="../slideLayouts/slideLayout10.xml"/><Relationship Id="rId1" Type="http://schemas.openxmlformats.org/officeDocument/2006/relationships/tags" Target="../tags/tag224.xml"/></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image" Target="../media/image1.png"/><Relationship Id="rId2" Type="http://schemas.openxmlformats.org/officeDocument/2006/relationships/tags" Target="../tags/tag231.xml"/><Relationship Id="rId10" Type="http://schemas.openxmlformats.org/officeDocument/2006/relationships/notesSlide" Target="../notesSlides/notesSlide39.xml"/><Relationship Id="rId1" Type="http://schemas.openxmlformats.org/officeDocument/2006/relationships/tags" Target="../tags/tag230.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6.jpeg"/><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1.png"/><Relationship Id="rId2" Type="http://schemas.openxmlformats.org/officeDocument/2006/relationships/tags" Target="../tags/tag20.xml"/><Relationship Id="rId10" Type="http://schemas.openxmlformats.org/officeDocument/2006/relationships/notesSlide" Target="../notesSlides/notesSlide4.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image" Target="../media/image1.png"/><Relationship Id="rId2" Type="http://schemas.openxmlformats.org/officeDocument/2006/relationships/tags" Target="../tags/tag237.xml"/><Relationship Id="rId10" Type="http://schemas.openxmlformats.org/officeDocument/2006/relationships/notesSlide" Target="../notesSlides/notesSlide40.xml"/><Relationship Id="rId1" Type="http://schemas.openxmlformats.org/officeDocument/2006/relationships/tags" Target="../tags/tag236.xml"/></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41.xml"/><Relationship Id="rId8" Type="http://schemas.openxmlformats.org/officeDocument/2006/relationships/slideLayout" Target="../slideLayouts/slideLayout10.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image" Target="../media/image1.png"/><Relationship Id="rId2" Type="http://schemas.openxmlformats.org/officeDocument/2006/relationships/tags" Target="../tags/tag243.xml"/><Relationship Id="rId1" Type="http://schemas.openxmlformats.org/officeDocument/2006/relationships/tags" Target="../tags/tag242.xml"/></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42.xml"/><Relationship Id="rId8" Type="http://schemas.openxmlformats.org/officeDocument/2006/relationships/slideLayout" Target="../slideLayouts/slideLayout10.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image" Target="../media/image1.png"/><Relationship Id="rId2" Type="http://schemas.openxmlformats.org/officeDocument/2006/relationships/tags" Target="../tags/tag249.xml"/><Relationship Id="rId1" Type="http://schemas.openxmlformats.org/officeDocument/2006/relationships/tags" Target="../tags/tag248.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8.png"/><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image" Target="../media/image1.png"/><Relationship Id="rId2" Type="http://schemas.openxmlformats.org/officeDocument/2006/relationships/tags" Target="../tags/tag255.xml"/><Relationship Id="rId10" Type="http://schemas.openxmlformats.org/officeDocument/2006/relationships/notesSlide" Target="../notesSlides/notesSlide43.xml"/><Relationship Id="rId1" Type="http://schemas.openxmlformats.org/officeDocument/2006/relationships/tags" Target="../tags/tag254.xml"/></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44.xml"/><Relationship Id="rId8" Type="http://schemas.openxmlformats.org/officeDocument/2006/relationships/slideLayout" Target="../slideLayouts/slideLayout10.xml"/><Relationship Id="rId7" Type="http://schemas.openxmlformats.org/officeDocument/2006/relationships/tags" Target="../tags/tag265.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image" Target="../media/image1.png"/><Relationship Id="rId2" Type="http://schemas.openxmlformats.org/officeDocument/2006/relationships/tags" Target="../tags/tag261.xml"/><Relationship Id="rId1" Type="http://schemas.openxmlformats.org/officeDocument/2006/relationships/tags" Target="../tags/tag260.xml"/></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45.xml"/><Relationship Id="rId8" Type="http://schemas.openxmlformats.org/officeDocument/2006/relationships/slideLayout" Target="../slideLayouts/slideLayout10.xml"/><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image" Target="../media/image1.png"/><Relationship Id="rId2" Type="http://schemas.openxmlformats.org/officeDocument/2006/relationships/tags" Target="../tags/tag267.xml"/><Relationship Id="rId1" Type="http://schemas.openxmlformats.org/officeDocument/2006/relationships/tags" Target="../tags/tag266.xml"/></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slideLayout" Target="../slideLayouts/slideLayout10.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image" Target="../media/image1.png"/><Relationship Id="rId2" Type="http://schemas.openxmlformats.org/officeDocument/2006/relationships/tags" Target="../tags/tag273.xml"/><Relationship Id="rId1" Type="http://schemas.openxmlformats.org/officeDocument/2006/relationships/tags" Target="../tags/tag272.xml"/></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slideLayout" Target="../slideLayouts/slideLayout10.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image" Target="../media/image1.png"/><Relationship Id="rId2" Type="http://schemas.openxmlformats.org/officeDocument/2006/relationships/tags" Target="../tags/tag279.xml"/><Relationship Id="rId1" Type="http://schemas.openxmlformats.org/officeDocument/2006/relationships/tags" Target="../tags/tag278.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48.xml"/><Relationship Id="rId8" Type="http://schemas.openxmlformats.org/officeDocument/2006/relationships/slideLayout" Target="../slideLayouts/slideLayout1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image" Target="../media/image1.png"/><Relationship Id="rId2" Type="http://schemas.openxmlformats.org/officeDocument/2006/relationships/tags" Target="../tags/tag285.xml"/><Relationship Id="rId1" Type="http://schemas.openxmlformats.org/officeDocument/2006/relationships/tags" Target="../tags/tag284.xml"/></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image" Target="../media/image1.png"/><Relationship Id="rId2" Type="http://schemas.openxmlformats.org/officeDocument/2006/relationships/tags" Target="../tags/tag291.xml"/><Relationship Id="rId10" Type="http://schemas.openxmlformats.org/officeDocument/2006/relationships/notesSlide" Target="../notesSlides/notesSlide49.xml"/><Relationship Id="rId1" Type="http://schemas.openxmlformats.org/officeDocument/2006/relationships/tags" Target="../tags/tag290.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0.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s>
</file>

<file path=ppt/slides/_rels/slide50.xml.rels><?xml version="1.0" encoding="UTF-8" standalone="yes"?>
<Relationships xmlns="http://schemas.openxmlformats.org/package/2006/relationships"><Relationship Id="rId9" Type="http://schemas.openxmlformats.org/officeDocument/2006/relationships/notesSlide" Target="../notesSlides/notesSlide50.xml"/><Relationship Id="rId8" Type="http://schemas.openxmlformats.org/officeDocument/2006/relationships/slideLayout" Target="../slideLayouts/slideLayout10.xml"/><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image" Target="../media/image1.png"/><Relationship Id="rId2" Type="http://schemas.openxmlformats.org/officeDocument/2006/relationships/tags" Target="../tags/tag297.xml"/><Relationship Id="rId1" Type="http://schemas.openxmlformats.org/officeDocument/2006/relationships/tags" Target="../tags/tag296.xml"/></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51.xml"/><Relationship Id="rId8" Type="http://schemas.openxmlformats.org/officeDocument/2006/relationships/slideLayout" Target="../slideLayouts/slideLayout10.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 Id="rId3" Type="http://schemas.openxmlformats.org/officeDocument/2006/relationships/image" Target="../media/image1.png"/><Relationship Id="rId2" Type="http://schemas.openxmlformats.org/officeDocument/2006/relationships/tags" Target="../tags/tag303.xml"/><Relationship Id="rId1" Type="http://schemas.openxmlformats.org/officeDocument/2006/relationships/tags" Target="../tags/tag302.xml"/></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52.xml"/><Relationship Id="rId8" Type="http://schemas.openxmlformats.org/officeDocument/2006/relationships/slideLayout" Target="../slideLayouts/slideLayout10.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image" Target="../media/image1.png"/><Relationship Id="rId2" Type="http://schemas.openxmlformats.org/officeDocument/2006/relationships/tags" Target="../tags/tag309.xml"/><Relationship Id="rId1" Type="http://schemas.openxmlformats.org/officeDocument/2006/relationships/tags" Target="../tags/tag308.xml"/></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image" Target="../media/image1.png"/><Relationship Id="rId2" Type="http://schemas.openxmlformats.org/officeDocument/2006/relationships/tags" Target="../tags/tag315.xml"/><Relationship Id="rId10" Type="http://schemas.openxmlformats.org/officeDocument/2006/relationships/notesSlide" Target="../notesSlides/notesSlide53.xml"/><Relationship Id="rId1" Type="http://schemas.openxmlformats.org/officeDocument/2006/relationships/tags" Target="../tags/tag314.xml"/></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image" Target="../media/image1.png"/><Relationship Id="rId2" Type="http://schemas.openxmlformats.org/officeDocument/2006/relationships/tags" Target="../tags/tag321.xml"/><Relationship Id="rId10" Type="http://schemas.openxmlformats.org/officeDocument/2006/relationships/notesSlide" Target="../notesSlides/notesSlide54.xml"/><Relationship Id="rId1" Type="http://schemas.openxmlformats.org/officeDocument/2006/relationships/tags" Target="../tags/tag320.xml"/></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331.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tags" Target="../tags/tag328.xml"/><Relationship Id="rId3" Type="http://schemas.openxmlformats.org/officeDocument/2006/relationships/image" Target="../media/image1.png"/><Relationship Id="rId2" Type="http://schemas.openxmlformats.org/officeDocument/2006/relationships/tags" Target="../tags/tag327.xml"/><Relationship Id="rId10" Type="http://schemas.openxmlformats.org/officeDocument/2006/relationships/notesSlide" Target="../notesSlides/notesSlide55.xml"/><Relationship Id="rId1" Type="http://schemas.openxmlformats.org/officeDocument/2006/relationships/tags" Target="../tags/tag326.xml"/></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9.png"/><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image" Target="../media/image1.png"/><Relationship Id="rId2" Type="http://schemas.openxmlformats.org/officeDocument/2006/relationships/tags" Target="../tags/tag333.xml"/><Relationship Id="rId10" Type="http://schemas.openxmlformats.org/officeDocument/2006/relationships/notesSlide" Target="../notesSlides/notesSlide56.xml"/><Relationship Id="rId1" Type="http://schemas.openxmlformats.org/officeDocument/2006/relationships/tags" Target="../tags/tag332.xml"/></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9.png"/><Relationship Id="rId7" Type="http://schemas.openxmlformats.org/officeDocument/2006/relationships/tags" Target="../tags/tag343.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 Id="rId3" Type="http://schemas.openxmlformats.org/officeDocument/2006/relationships/image" Target="../media/image1.png"/><Relationship Id="rId2" Type="http://schemas.openxmlformats.org/officeDocument/2006/relationships/tags" Target="../tags/tag339.xml"/><Relationship Id="rId10" Type="http://schemas.openxmlformats.org/officeDocument/2006/relationships/notesSlide" Target="../notesSlides/notesSlide57.xml"/><Relationship Id="rId1" Type="http://schemas.openxmlformats.org/officeDocument/2006/relationships/tags" Target="../tags/tag338.xml"/></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349.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3" Type="http://schemas.openxmlformats.org/officeDocument/2006/relationships/image" Target="../media/image1.png"/><Relationship Id="rId2" Type="http://schemas.openxmlformats.org/officeDocument/2006/relationships/tags" Target="../tags/tag345.xml"/><Relationship Id="rId10" Type="http://schemas.openxmlformats.org/officeDocument/2006/relationships/notesSlide" Target="../notesSlides/notesSlide58.xml"/><Relationship Id="rId1" Type="http://schemas.openxmlformats.org/officeDocument/2006/relationships/tags" Target="../tags/tag344.xml"/></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image" Target="../media/image1.png"/><Relationship Id="rId2" Type="http://schemas.openxmlformats.org/officeDocument/2006/relationships/tags" Target="../tags/tag351.xml"/><Relationship Id="rId10" Type="http://schemas.openxmlformats.org/officeDocument/2006/relationships/notesSlide" Target="../notesSlides/notesSlide59.xml"/><Relationship Id="rId1" Type="http://schemas.openxmlformats.org/officeDocument/2006/relationships/tags" Target="../tags/tag350.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0.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image" Target="../media/image1.png"/><Relationship Id="rId2" Type="http://schemas.openxmlformats.org/officeDocument/2006/relationships/tags" Target="../tags/tag32.xml"/><Relationship Id="rId1" Type="http://schemas.openxmlformats.org/officeDocument/2006/relationships/tags" Target="../tags/tag31.xml"/></Relationships>
</file>

<file path=ppt/slides/_rels/slide60.xml.rels><?xml version="1.0" encoding="UTF-8" standalone="yes"?>
<Relationships xmlns="http://schemas.openxmlformats.org/package/2006/relationships"><Relationship Id="rId9" Type="http://schemas.openxmlformats.org/officeDocument/2006/relationships/notesSlide" Target="../notesSlides/notesSlide60.xml"/><Relationship Id="rId8" Type="http://schemas.openxmlformats.org/officeDocument/2006/relationships/slideLayout" Target="../slideLayouts/slideLayout10.xml"/><Relationship Id="rId7" Type="http://schemas.openxmlformats.org/officeDocument/2006/relationships/tags" Target="../tags/tag361.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tags" Target="../tags/tag358.xml"/><Relationship Id="rId3" Type="http://schemas.openxmlformats.org/officeDocument/2006/relationships/image" Target="../media/image1.png"/><Relationship Id="rId2" Type="http://schemas.openxmlformats.org/officeDocument/2006/relationships/tags" Target="../tags/tag357.xml"/><Relationship Id="rId1" Type="http://schemas.openxmlformats.org/officeDocument/2006/relationships/tags" Target="../tags/tag356.xml"/></Relationships>
</file>

<file path=ppt/slides/_rels/slide61.xml.rels><?xml version="1.0" encoding="UTF-8" standalone="yes"?>
<Relationships xmlns="http://schemas.openxmlformats.org/package/2006/relationships"><Relationship Id="rId9" Type="http://schemas.openxmlformats.org/officeDocument/2006/relationships/notesSlide" Target="../notesSlides/notesSlide61.xml"/><Relationship Id="rId8" Type="http://schemas.openxmlformats.org/officeDocument/2006/relationships/slideLayout" Target="../slideLayouts/slideLayout10.xml"/><Relationship Id="rId7" Type="http://schemas.openxmlformats.org/officeDocument/2006/relationships/tags" Target="../tags/tag367.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image" Target="../media/image1.png"/><Relationship Id="rId2" Type="http://schemas.openxmlformats.org/officeDocument/2006/relationships/tags" Target="../tags/tag363.xml"/><Relationship Id="rId1" Type="http://schemas.openxmlformats.org/officeDocument/2006/relationships/tags" Target="../tags/tag362.xml"/></Relationships>
</file>

<file path=ppt/slides/_rels/slide62.xml.rels><?xml version="1.0" encoding="UTF-8" standalone="yes"?>
<Relationships xmlns="http://schemas.openxmlformats.org/package/2006/relationships"><Relationship Id="rId9" Type="http://schemas.openxmlformats.org/officeDocument/2006/relationships/notesSlide" Target="../notesSlides/notesSlide62.xml"/><Relationship Id="rId8" Type="http://schemas.openxmlformats.org/officeDocument/2006/relationships/slideLayout" Target="../slideLayouts/slideLayout10.xml"/><Relationship Id="rId7" Type="http://schemas.openxmlformats.org/officeDocument/2006/relationships/tags" Target="../tags/tag373.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image" Target="../media/image1.png"/><Relationship Id="rId2" Type="http://schemas.openxmlformats.org/officeDocument/2006/relationships/tags" Target="../tags/tag369.xml"/><Relationship Id="rId1" Type="http://schemas.openxmlformats.org/officeDocument/2006/relationships/tags" Target="../tags/tag368.xml"/></Relationships>
</file>

<file path=ppt/slides/_rels/slide63.xml.rels><?xml version="1.0" encoding="UTF-8" standalone="yes"?>
<Relationships xmlns="http://schemas.openxmlformats.org/package/2006/relationships"><Relationship Id="rId9" Type="http://schemas.openxmlformats.org/officeDocument/2006/relationships/notesSlide" Target="../notesSlides/notesSlide63.xml"/><Relationship Id="rId8" Type="http://schemas.openxmlformats.org/officeDocument/2006/relationships/slideLayout" Target="../slideLayouts/slideLayout1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image" Target="../media/image1.png"/><Relationship Id="rId2" Type="http://schemas.openxmlformats.org/officeDocument/2006/relationships/tags" Target="../tags/tag375.xml"/><Relationship Id="rId1" Type="http://schemas.openxmlformats.org/officeDocument/2006/relationships/tags" Target="../tags/tag374.xml"/></Relationships>
</file>

<file path=ppt/slides/_rels/slide64.xml.rels><?xml version="1.0" encoding="UTF-8" standalone="yes"?>
<Relationships xmlns="http://schemas.openxmlformats.org/package/2006/relationships"><Relationship Id="rId9" Type="http://schemas.openxmlformats.org/officeDocument/2006/relationships/notesSlide" Target="../notesSlides/notesSlide64.xml"/><Relationship Id="rId8" Type="http://schemas.openxmlformats.org/officeDocument/2006/relationships/slideLayout" Target="../slideLayouts/slideLayout10.xml"/><Relationship Id="rId7" Type="http://schemas.openxmlformats.org/officeDocument/2006/relationships/tags" Target="../tags/tag385.xml"/><Relationship Id="rId6" Type="http://schemas.openxmlformats.org/officeDocument/2006/relationships/tags" Target="../tags/tag384.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image" Target="../media/image1.png"/><Relationship Id="rId2" Type="http://schemas.openxmlformats.org/officeDocument/2006/relationships/tags" Target="../tags/tag381.xml"/><Relationship Id="rId1" Type="http://schemas.openxmlformats.org/officeDocument/2006/relationships/tags" Target="../tags/tag380.xml"/></Relationships>
</file>

<file path=ppt/slides/_rels/slide65.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391.xml"/><Relationship Id="rId6" Type="http://schemas.openxmlformats.org/officeDocument/2006/relationships/tags" Target="../tags/tag390.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image" Target="../media/image1.png"/><Relationship Id="rId2" Type="http://schemas.openxmlformats.org/officeDocument/2006/relationships/tags" Target="../tags/tag387.xml"/><Relationship Id="rId10" Type="http://schemas.openxmlformats.org/officeDocument/2006/relationships/notesSlide" Target="../notesSlides/notesSlide65.xml"/><Relationship Id="rId1" Type="http://schemas.openxmlformats.org/officeDocument/2006/relationships/tags" Target="../tags/tag386.xml"/></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20.png"/><Relationship Id="rId7" Type="http://schemas.openxmlformats.org/officeDocument/2006/relationships/tags" Target="../tags/tag397.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image" Target="../media/image1.png"/><Relationship Id="rId2" Type="http://schemas.openxmlformats.org/officeDocument/2006/relationships/tags" Target="../tags/tag393.xml"/><Relationship Id="rId10" Type="http://schemas.openxmlformats.org/officeDocument/2006/relationships/notesSlide" Target="../notesSlides/notesSlide66.xml"/><Relationship Id="rId1" Type="http://schemas.openxmlformats.org/officeDocument/2006/relationships/tags" Target="../tags/tag392.xml"/></Relationships>
</file>

<file path=ppt/slides/_rels/slide67.xml.rels><?xml version="1.0" encoding="UTF-8" standalone="yes"?>
<Relationships xmlns="http://schemas.openxmlformats.org/package/2006/relationships"><Relationship Id="rId9" Type="http://schemas.openxmlformats.org/officeDocument/2006/relationships/notesSlide" Target="../notesSlides/notesSlide67.xml"/><Relationship Id="rId8" Type="http://schemas.openxmlformats.org/officeDocument/2006/relationships/slideLayout" Target="../slideLayouts/slideLayout10.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image" Target="../media/image1.png"/><Relationship Id="rId2" Type="http://schemas.openxmlformats.org/officeDocument/2006/relationships/tags" Target="../tags/tag399.xml"/><Relationship Id="rId1" Type="http://schemas.openxmlformats.org/officeDocument/2006/relationships/tags" Target="../tags/tag398.xml"/></Relationships>
</file>

<file path=ppt/slides/_rels/slide68.xml.rels><?xml version="1.0" encoding="UTF-8" standalone="yes"?>
<Relationships xmlns="http://schemas.openxmlformats.org/package/2006/relationships"><Relationship Id="rId9" Type="http://schemas.openxmlformats.org/officeDocument/2006/relationships/notesSlide" Target="../notesSlides/notesSlide68.xml"/><Relationship Id="rId8" Type="http://schemas.openxmlformats.org/officeDocument/2006/relationships/slideLayout" Target="../slideLayouts/slideLayout10.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image" Target="../media/image1.png"/><Relationship Id="rId2" Type="http://schemas.openxmlformats.org/officeDocument/2006/relationships/tags" Target="../tags/tag405.xml"/><Relationship Id="rId1" Type="http://schemas.openxmlformats.org/officeDocument/2006/relationships/tags" Target="../tags/tag404.xml"/></Relationships>
</file>

<file path=ppt/slides/_rels/slide69.xml.rels><?xml version="1.0" encoding="UTF-8" standalone="yes"?>
<Relationships xmlns="http://schemas.openxmlformats.org/package/2006/relationships"><Relationship Id="rId9" Type="http://schemas.openxmlformats.org/officeDocument/2006/relationships/notesSlide" Target="../notesSlides/notesSlide69.xml"/><Relationship Id="rId8" Type="http://schemas.openxmlformats.org/officeDocument/2006/relationships/slideLayout" Target="../slideLayouts/slideLayout10.xml"/><Relationship Id="rId7" Type="http://schemas.openxmlformats.org/officeDocument/2006/relationships/tags" Target="../tags/tag415.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image" Target="../media/image1.png"/><Relationship Id="rId2" Type="http://schemas.openxmlformats.org/officeDocument/2006/relationships/tags" Target="../tags/tag411.xml"/><Relationship Id="rId1" Type="http://schemas.openxmlformats.org/officeDocument/2006/relationships/tags" Target="../tags/tag410.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0.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image" Target="../media/image1.png"/><Relationship Id="rId2" Type="http://schemas.openxmlformats.org/officeDocument/2006/relationships/tags" Target="../tags/tag38.xml"/><Relationship Id="rId1" Type="http://schemas.openxmlformats.org/officeDocument/2006/relationships/tags" Target="../tags/tag37.xml"/></Relationships>
</file>

<file path=ppt/slides/_rels/slide70.xml.rels><?xml version="1.0" encoding="UTF-8" standalone="yes"?>
<Relationships xmlns="http://schemas.openxmlformats.org/package/2006/relationships"><Relationship Id="rId9" Type="http://schemas.openxmlformats.org/officeDocument/2006/relationships/notesSlide" Target="../notesSlides/notesSlide70.xml"/><Relationship Id="rId8" Type="http://schemas.openxmlformats.org/officeDocument/2006/relationships/slideLayout" Target="../slideLayouts/slideLayout10.xml"/><Relationship Id="rId7" Type="http://schemas.openxmlformats.org/officeDocument/2006/relationships/tags" Target="../tags/tag421.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3" Type="http://schemas.openxmlformats.org/officeDocument/2006/relationships/image" Target="../media/image1.png"/><Relationship Id="rId2" Type="http://schemas.openxmlformats.org/officeDocument/2006/relationships/tags" Target="../tags/tag417.xml"/><Relationship Id="rId1" Type="http://schemas.openxmlformats.org/officeDocument/2006/relationships/tags" Target="../tags/tag416.xml"/></Relationships>
</file>

<file path=ppt/slides/_rels/slide71.xml.rels><?xml version="1.0" encoding="UTF-8" standalone="yes"?>
<Relationships xmlns="http://schemas.openxmlformats.org/package/2006/relationships"><Relationship Id="rId9" Type="http://schemas.openxmlformats.org/officeDocument/2006/relationships/notesSlide" Target="../notesSlides/notesSlide71.xml"/><Relationship Id="rId8" Type="http://schemas.openxmlformats.org/officeDocument/2006/relationships/slideLayout" Target="../slideLayouts/slideLayout10.xml"/><Relationship Id="rId7" Type="http://schemas.openxmlformats.org/officeDocument/2006/relationships/tags" Target="../tags/tag427.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image" Target="../media/image1.png"/><Relationship Id="rId2" Type="http://schemas.openxmlformats.org/officeDocument/2006/relationships/tags" Target="../tags/tag423.xml"/><Relationship Id="rId1" Type="http://schemas.openxmlformats.org/officeDocument/2006/relationships/tags" Target="../tags/tag422.xml"/></Relationships>
</file>

<file path=ppt/slides/_rels/slide7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16.png"/><Relationship Id="rId7" Type="http://schemas.openxmlformats.org/officeDocument/2006/relationships/tags" Target="../tags/tag433.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 Id="rId3" Type="http://schemas.openxmlformats.org/officeDocument/2006/relationships/image" Target="../media/image1.png"/><Relationship Id="rId2" Type="http://schemas.openxmlformats.org/officeDocument/2006/relationships/tags" Target="../tags/tag429.xml"/><Relationship Id="rId10" Type="http://schemas.openxmlformats.org/officeDocument/2006/relationships/notesSlide" Target="../notesSlides/notesSlide72.xml"/><Relationship Id="rId1" Type="http://schemas.openxmlformats.org/officeDocument/2006/relationships/tags" Target="../tags/tag428.xml"/></Relationships>
</file>

<file path=ppt/slides/_rels/slide73.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21.png"/><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image" Target="../media/image1.png"/><Relationship Id="rId2" Type="http://schemas.openxmlformats.org/officeDocument/2006/relationships/tags" Target="../tags/tag435.xml"/><Relationship Id="rId10" Type="http://schemas.openxmlformats.org/officeDocument/2006/relationships/notesSlide" Target="../notesSlides/notesSlide73.xml"/><Relationship Id="rId1" Type="http://schemas.openxmlformats.org/officeDocument/2006/relationships/tags" Target="../tags/tag434.xml"/></Relationships>
</file>

<file path=ppt/slides/_rels/slide74.xml.rels><?xml version="1.0" encoding="UTF-8" standalone="yes"?>
<Relationships xmlns="http://schemas.openxmlformats.org/package/2006/relationships"><Relationship Id="rId9" Type="http://schemas.openxmlformats.org/officeDocument/2006/relationships/notesSlide" Target="../notesSlides/notesSlide74.xml"/><Relationship Id="rId8" Type="http://schemas.openxmlformats.org/officeDocument/2006/relationships/slideLayout" Target="../slideLayouts/slideLayout10.xml"/><Relationship Id="rId7" Type="http://schemas.openxmlformats.org/officeDocument/2006/relationships/tags" Target="../tags/tag445.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3" Type="http://schemas.openxmlformats.org/officeDocument/2006/relationships/image" Target="../media/image1.png"/><Relationship Id="rId2" Type="http://schemas.openxmlformats.org/officeDocument/2006/relationships/tags" Target="../tags/tag441.xml"/><Relationship Id="rId1" Type="http://schemas.openxmlformats.org/officeDocument/2006/relationships/tags" Target="../tags/tag440.xml"/></Relationships>
</file>

<file path=ppt/slides/_rels/slide75.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22.png"/><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image" Target="../media/image1.png"/><Relationship Id="rId2" Type="http://schemas.openxmlformats.org/officeDocument/2006/relationships/tags" Target="../tags/tag447.xml"/><Relationship Id="rId10" Type="http://schemas.openxmlformats.org/officeDocument/2006/relationships/notesSlide" Target="../notesSlides/notesSlide75.xml"/><Relationship Id="rId1" Type="http://schemas.openxmlformats.org/officeDocument/2006/relationships/tags" Target="../tags/tag446.xml"/></Relationships>
</file>

<file path=ppt/slides/_rels/slide76.xml.rels><?xml version="1.0" encoding="UTF-8" standalone="yes"?>
<Relationships xmlns="http://schemas.openxmlformats.org/package/2006/relationships"><Relationship Id="rId9" Type="http://schemas.openxmlformats.org/officeDocument/2006/relationships/notesSlide" Target="../notesSlides/notesSlide76.xml"/><Relationship Id="rId8" Type="http://schemas.openxmlformats.org/officeDocument/2006/relationships/slideLayout" Target="../slideLayouts/slideLayout10.xml"/><Relationship Id="rId7" Type="http://schemas.openxmlformats.org/officeDocument/2006/relationships/tags" Target="../tags/tag457.xml"/><Relationship Id="rId6" Type="http://schemas.openxmlformats.org/officeDocument/2006/relationships/tags" Target="../tags/tag456.xml"/><Relationship Id="rId5" Type="http://schemas.openxmlformats.org/officeDocument/2006/relationships/tags" Target="../tags/tag455.xml"/><Relationship Id="rId4" Type="http://schemas.openxmlformats.org/officeDocument/2006/relationships/tags" Target="../tags/tag454.xml"/><Relationship Id="rId3" Type="http://schemas.openxmlformats.org/officeDocument/2006/relationships/image" Target="../media/image1.png"/><Relationship Id="rId2" Type="http://schemas.openxmlformats.org/officeDocument/2006/relationships/tags" Target="../tags/tag453.xml"/><Relationship Id="rId1" Type="http://schemas.openxmlformats.org/officeDocument/2006/relationships/tags" Target="../tags/tag452.xml"/></Relationships>
</file>

<file path=ppt/slides/_rels/slide77.xml.rels><?xml version="1.0" encoding="UTF-8" standalone="yes"?>
<Relationships xmlns="http://schemas.openxmlformats.org/package/2006/relationships"><Relationship Id="rId9" Type="http://schemas.openxmlformats.org/officeDocument/2006/relationships/notesSlide" Target="../notesSlides/notesSlide77.xml"/><Relationship Id="rId8" Type="http://schemas.openxmlformats.org/officeDocument/2006/relationships/slideLayout" Target="../slideLayouts/slideLayout10.xml"/><Relationship Id="rId7" Type="http://schemas.openxmlformats.org/officeDocument/2006/relationships/tags" Target="../tags/tag463.xml"/><Relationship Id="rId6" Type="http://schemas.openxmlformats.org/officeDocument/2006/relationships/tags" Target="../tags/tag462.xml"/><Relationship Id="rId5" Type="http://schemas.openxmlformats.org/officeDocument/2006/relationships/tags" Target="../tags/tag461.xml"/><Relationship Id="rId4" Type="http://schemas.openxmlformats.org/officeDocument/2006/relationships/tags" Target="../tags/tag460.xml"/><Relationship Id="rId3" Type="http://schemas.openxmlformats.org/officeDocument/2006/relationships/image" Target="../media/image1.png"/><Relationship Id="rId2" Type="http://schemas.openxmlformats.org/officeDocument/2006/relationships/tags" Target="../tags/tag459.xml"/><Relationship Id="rId1" Type="http://schemas.openxmlformats.org/officeDocument/2006/relationships/tags" Target="../tags/tag458.xml"/></Relationships>
</file>

<file path=ppt/slides/_rels/slide78.xml.rels><?xml version="1.0" encoding="UTF-8" standalone="yes"?>
<Relationships xmlns="http://schemas.openxmlformats.org/package/2006/relationships"><Relationship Id="rId9" Type="http://schemas.openxmlformats.org/officeDocument/2006/relationships/notesSlide" Target="../notesSlides/notesSlide78.xml"/><Relationship Id="rId8" Type="http://schemas.openxmlformats.org/officeDocument/2006/relationships/slideLayout" Target="../slideLayouts/slideLayout10.xml"/><Relationship Id="rId7" Type="http://schemas.openxmlformats.org/officeDocument/2006/relationships/tags" Target="../tags/tag469.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 Id="rId3" Type="http://schemas.openxmlformats.org/officeDocument/2006/relationships/image" Target="../media/image1.png"/><Relationship Id="rId2" Type="http://schemas.openxmlformats.org/officeDocument/2006/relationships/tags" Target="../tags/tag465.xml"/><Relationship Id="rId1" Type="http://schemas.openxmlformats.org/officeDocument/2006/relationships/tags" Target="../tags/tag464.xml"/></Relationships>
</file>

<file path=ppt/slides/_rels/slide79.xml.rels><?xml version="1.0" encoding="UTF-8" standalone="yes"?>
<Relationships xmlns="http://schemas.openxmlformats.org/package/2006/relationships"><Relationship Id="rId9" Type="http://schemas.openxmlformats.org/officeDocument/2006/relationships/notesSlide" Target="../notesSlides/notesSlide79.xml"/><Relationship Id="rId8" Type="http://schemas.openxmlformats.org/officeDocument/2006/relationships/slideLayout" Target="../slideLayouts/slideLayout10.xml"/><Relationship Id="rId7" Type="http://schemas.openxmlformats.org/officeDocument/2006/relationships/tags" Target="../tags/tag475.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3" Type="http://schemas.openxmlformats.org/officeDocument/2006/relationships/image" Target="../media/image1.png"/><Relationship Id="rId2" Type="http://schemas.openxmlformats.org/officeDocument/2006/relationships/tags" Target="../tags/tag471.xml"/><Relationship Id="rId1" Type="http://schemas.openxmlformats.org/officeDocument/2006/relationships/tags" Target="../tags/tag470.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0.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image" Target="../media/image1.png"/><Relationship Id="rId2" Type="http://schemas.openxmlformats.org/officeDocument/2006/relationships/tags" Target="../tags/tag44.xml"/><Relationship Id="rId1" Type="http://schemas.openxmlformats.org/officeDocument/2006/relationships/tags" Target="../tags/tag43.xml"/></Relationships>
</file>

<file path=ppt/slides/_rels/slide80.xml.rels><?xml version="1.0" encoding="UTF-8" standalone="yes"?>
<Relationships xmlns="http://schemas.openxmlformats.org/package/2006/relationships"><Relationship Id="rId9" Type="http://schemas.openxmlformats.org/officeDocument/2006/relationships/notesSlide" Target="../notesSlides/notesSlide80.xml"/><Relationship Id="rId8" Type="http://schemas.openxmlformats.org/officeDocument/2006/relationships/slideLayout" Target="../slideLayouts/slideLayout10.xml"/><Relationship Id="rId7" Type="http://schemas.openxmlformats.org/officeDocument/2006/relationships/tags" Target="../tags/tag481.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 Id="rId3" Type="http://schemas.openxmlformats.org/officeDocument/2006/relationships/image" Target="../media/image1.png"/><Relationship Id="rId2" Type="http://schemas.openxmlformats.org/officeDocument/2006/relationships/tags" Target="../tags/tag477.xml"/><Relationship Id="rId1" Type="http://schemas.openxmlformats.org/officeDocument/2006/relationships/tags" Target="../tags/tag476.xml"/></Relationships>
</file>

<file path=ppt/slides/_rels/slide81.xml.rels><?xml version="1.0" encoding="UTF-8" standalone="yes"?>
<Relationships xmlns="http://schemas.openxmlformats.org/package/2006/relationships"><Relationship Id="rId9" Type="http://schemas.openxmlformats.org/officeDocument/2006/relationships/notesSlide" Target="../notesSlides/notesSlide81.xml"/><Relationship Id="rId8" Type="http://schemas.openxmlformats.org/officeDocument/2006/relationships/slideLayout" Target="../slideLayouts/slideLayout10.xml"/><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image" Target="../media/image1.png"/><Relationship Id="rId2" Type="http://schemas.openxmlformats.org/officeDocument/2006/relationships/tags" Target="../tags/tag483.xml"/><Relationship Id="rId1" Type="http://schemas.openxmlformats.org/officeDocument/2006/relationships/tags" Target="../tags/tag482.xml"/></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23.png"/><Relationship Id="rId7" Type="http://schemas.openxmlformats.org/officeDocument/2006/relationships/tags" Target="../tags/tag493.xml"/><Relationship Id="rId6" Type="http://schemas.openxmlformats.org/officeDocument/2006/relationships/tags" Target="../tags/tag492.xml"/><Relationship Id="rId5" Type="http://schemas.openxmlformats.org/officeDocument/2006/relationships/tags" Target="../tags/tag491.xml"/><Relationship Id="rId4" Type="http://schemas.openxmlformats.org/officeDocument/2006/relationships/tags" Target="../tags/tag490.xml"/><Relationship Id="rId3" Type="http://schemas.openxmlformats.org/officeDocument/2006/relationships/image" Target="../media/image1.png"/><Relationship Id="rId2" Type="http://schemas.openxmlformats.org/officeDocument/2006/relationships/tags" Target="../tags/tag489.xml"/><Relationship Id="rId10" Type="http://schemas.openxmlformats.org/officeDocument/2006/relationships/notesSlide" Target="../notesSlides/notesSlide82.xml"/><Relationship Id="rId1" Type="http://schemas.openxmlformats.org/officeDocument/2006/relationships/tags" Target="../tags/tag488.xml"/></Relationships>
</file>

<file path=ppt/slides/_rels/slide83.xml.rels><?xml version="1.0" encoding="UTF-8" standalone="yes"?>
<Relationships xmlns="http://schemas.openxmlformats.org/package/2006/relationships"><Relationship Id="rId9" Type="http://schemas.openxmlformats.org/officeDocument/2006/relationships/notesSlide" Target="../notesSlides/notesSlide83.xml"/><Relationship Id="rId8" Type="http://schemas.openxmlformats.org/officeDocument/2006/relationships/slideLayout" Target="../slideLayouts/slideLayout10.xml"/><Relationship Id="rId7" Type="http://schemas.openxmlformats.org/officeDocument/2006/relationships/tags" Target="../tags/tag499.xml"/><Relationship Id="rId6" Type="http://schemas.openxmlformats.org/officeDocument/2006/relationships/tags" Target="../tags/tag498.xml"/><Relationship Id="rId5" Type="http://schemas.openxmlformats.org/officeDocument/2006/relationships/tags" Target="../tags/tag497.xml"/><Relationship Id="rId4" Type="http://schemas.openxmlformats.org/officeDocument/2006/relationships/tags" Target="../tags/tag496.xml"/><Relationship Id="rId3" Type="http://schemas.openxmlformats.org/officeDocument/2006/relationships/image" Target="../media/image1.png"/><Relationship Id="rId2" Type="http://schemas.openxmlformats.org/officeDocument/2006/relationships/tags" Target="../tags/tag495.xml"/><Relationship Id="rId1" Type="http://schemas.openxmlformats.org/officeDocument/2006/relationships/tags" Target="../tags/tag494.xml"/></Relationships>
</file>

<file path=ppt/slides/_rels/slide84.xml.rels><?xml version="1.0" encoding="UTF-8" standalone="yes"?>
<Relationships xmlns="http://schemas.openxmlformats.org/package/2006/relationships"><Relationship Id="rId9" Type="http://schemas.openxmlformats.org/officeDocument/2006/relationships/notesSlide" Target="../notesSlides/notesSlide84.xml"/><Relationship Id="rId8" Type="http://schemas.openxmlformats.org/officeDocument/2006/relationships/slideLayout" Target="../slideLayouts/slideLayout10.xml"/><Relationship Id="rId7" Type="http://schemas.openxmlformats.org/officeDocument/2006/relationships/tags" Target="../tags/tag505.xml"/><Relationship Id="rId6" Type="http://schemas.openxmlformats.org/officeDocument/2006/relationships/tags" Target="../tags/tag504.xml"/><Relationship Id="rId5" Type="http://schemas.openxmlformats.org/officeDocument/2006/relationships/tags" Target="../tags/tag503.xml"/><Relationship Id="rId4" Type="http://schemas.openxmlformats.org/officeDocument/2006/relationships/tags" Target="../tags/tag502.xml"/><Relationship Id="rId3" Type="http://schemas.openxmlformats.org/officeDocument/2006/relationships/image" Target="../media/image1.png"/><Relationship Id="rId2" Type="http://schemas.openxmlformats.org/officeDocument/2006/relationships/tags" Target="../tags/tag501.xml"/><Relationship Id="rId1" Type="http://schemas.openxmlformats.org/officeDocument/2006/relationships/tags" Target="../tags/tag500.xml"/></Relationships>
</file>

<file path=ppt/slides/_rels/slide85.xml.rels><?xml version="1.0" encoding="UTF-8" standalone="yes"?>
<Relationships xmlns="http://schemas.openxmlformats.org/package/2006/relationships"><Relationship Id="rId9" Type="http://schemas.openxmlformats.org/officeDocument/2006/relationships/notesSlide" Target="../notesSlides/notesSlide85.xml"/><Relationship Id="rId8" Type="http://schemas.openxmlformats.org/officeDocument/2006/relationships/slideLayout" Target="../slideLayouts/slideLayout10.xml"/><Relationship Id="rId7" Type="http://schemas.openxmlformats.org/officeDocument/2006/relationships/tags" Target="../tags/tag511.xml"/><Relationship Id="rId6" Type="http://schemas.openxmlformats.org/officeDocument/2006/relationships/tags" Target="../tags/tag510.xml"/><Relationship Id="rId5" Type="http://schemas.openxmlformats.org/officeDocument/2006/relationships/tags" Target="../tags/tag509.xml"/><Relationship Id="rId4" Type="http://schemas.openxmlformats.org/officeDocument/2006/relationships/tags" Target="../tags/tag508.xml"/><Relationship Id="rId3" Type="http://schemas.openxmlformats.org/officeDocument/2006/relationships/image" Target="../media/image1.png"/><Relationship Id="rId2" Type="http://schemas.openxmlformats.org/officeDocument/2006/relationships/tags" Target="../tags/tag507.xml"/><Relationship Id="rId1" Type="http://schemas.openxmlformats.org/officeDocument/2006/relationships/tags" Target="../tags/tag506.xml"/></Relationships>
</file>

<file path=ppt/slides/_rels/slide86.xml.rels><?xml version="1.0" encoding="UTF-8" standalone="yes"?>
<Relationships xmlns="http://schemas.openxmlformats.org/package/2006/relationships"><Relationship Id="rId9" Type="http://schemas.openxmlformats.org/officeDocument/2006/relationships/notesSlide" Target="../notesSlides/notesSlide86.xml"/><Relationship Id="rId8" Type="http://schemas.openxmlformats.org/officeDocument/2006/relationships/slideLayout" Target="../slideLayouts/slideLayout10.xml"/><Relationship Id="rId7" Type="http://schemas.openxmlformats.org/officeDocument/2006/relationships/tags" Target="../tags/tag517.xml"/><Relationship Id="rId6" Type="http://schemas.openxmlformats.org/officeDocument/2006/relationships/tags" Target="../tags/tag516.xml"/><Relationship Id="rId5" Type="http://schemas.openxmlformats.org/officeDocument/2006/relationships/tags" Target="../tags/tag515.xml"/><Relationship Id="rId4" Type="http://schemas.openxmlformats.org/officeDocument/2006/relationships/tags" Target="../tags/tag514.xml"/><Relationship Id="rId3" Type="http://schemas.openxmlformats.org/officeDocument/2006/relationships/image" Target="../media/image1.png"/><Relationship Id="rId2" Type="http://schemas.openxmlformats.org/officeDocument/2006/relationships/tags" Target="../tags/tag513.xml"/><Relationship Id="rId1" Type="http://schemas.openxmlformats.org/officeDocument/2006/relationships/tags" Target="../tags/tag512.xml"/></Relationships>
</file>

<file path=ppt/slides/_rels/slide87.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24.png"/><Relationship Id="rId7" Type="http://schemas.openxmlformats.org/officeDocument/2006/relationships/tags" Target="../tags/tag523.xml"/><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tags" Target="../tags/tag520.xml"/><Relationship Id="rId3" Type="http://schemas.openxmlformats.org/officeDocument/2006/relationships/image" Target="../media/image1.png"/><Relationship Id="rId2" Type="http://schemas.openxmlformats.org/officeDocument/2006/relationships/tags" Target="../tags/tag519.xml"/><Relationship Id="rId10" Type="http://schemas.openxmlformats.org/officeDocument/2006/relationships/notesSlide" Target="../notesSlides/notesSlide87.xml"/><Relationship Id="rId1" Type="http://schemas.openxmlformats.org/officeDocument/2006/relationships/tags" Target="../tags/tag518.xml"/></Relationships>
</file>

<file path=ppt/slides/_rels/slide88.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25.png"/><Relationship Id="rId7" Type="http://schemas.openxmlformats.org/officeDocument/2006/relationships/tags" Target="../tags/tag529.xml"/><Relationship Id="rId6" Type="http://schemas.openxmlformats.org/officeDocument/2006/relationships/tags" Target="../tags/tag528.xml"/><Relationship Id="rId5" Type="http://schemas.openxmlformats.org/officeDocument/2006/relationships/tags" Target="../tags/tag527.xml"/><Relationship Id="rId4" Type="http://schemas.openxmlformats.org/officeDocument/2006/relationships/tags" Target="../tags/tag526.xml"/><Relationship Id="rId3" Type="http://schemas.openxmlformats.org/officeDocument/2006/relationships/image" Target="../media/image1.png"/><Relationship Id="rId2" Type="http://schemas.openxmlformats.org/officeDocument/2006/relationships/tags" Target="../tags/tag525.xml"/><Relationship Id="rId10" Type="http://schemas.openxmlformats.org/officeDocument/2006/relationships/notesSlide" Target="../notesSlides/notesSlide88.xml"/><Relationship Id="rId1" Type="http://schemas.openxmlformats.org/officeDocument/2006/relationships/tags" Target="../tags/tag524.xml"/></Relationships>
</file>

<file path=ppt/slides/_rels/slide89.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22.png"/><Relationship Id="rId7" Type="http://schemas.openxmlformats.org/officeDocument/2006/relationships/tags" Target="../tags/tag535.xml"/><Relationship Id="rId6" Type="http://schemas.openxmlformats.org/officeDocument/2006/relationships/tags" Target="../tags/tag534.xml"/><Relationship Id="rId5" Type="http://schemas.openxmlformats.org/officeDocument/2006/relationships/tags" Target="../tags/tag533.xml"/><Relationship Id="rId4" Type="http://schemas.openxmlformats.org/officeDocument/2006/relationships/tags" Target="../tags/tag532.xml"/><Relationship Id="rId3" Type="http://schemas.openxmlformats.org/officeDocument/2006/relationships/image" Target="../media/image1.png"/><Relationship Id="rId2" Type="http://schemas.openxmlformats.org/officeDocument/2006/relationships/tags" Target="../tags/tag531.xml"/><Relationship Id="rId10" Type="http://schemas.openxmlformats.org/officeDocument/2006/relationships/notesSlide" Target="../notesSlides/notesSlide89.xml"/><Relationship Id="rId1" Type="http://schemas.openxmlformats.org/officeDocument/2006/relationships/tags" Target="../tags/tag530.xml"/></Relationships>
</file>

<file path=ppt/slides/_rels/slide9.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image" Target="../media/image1.png"/><Relationship Id="rId5" Type="http://schemas.openxmlformats.org/officeDocument/2006/relationships/tags" Target="../tags/tag50.xml"/><Relationship Id="rId4" Type="http://schemas.openxmlformats.org/officeDocument/2006/relationships/hyperlink" Target="https://www.oracle.com/java/technologies/java-se-support-roadmap.html" TargetMode="External"/><Relationship Id="rId3" Type="http://schemas.openxmlformats.org/officeDocument/2006/relationships/hyperlink" Target="https://www.scala-lang.org/" TargetMode="External"/><Relationship Id="rId2" Type="http://schemas.openxmlformats.org/officeDocument/2006/relationships/hyperlink" Target="https://github.com/apache/kafka" TargetMode="External"/><Relationship Id="rId13" Type="http://schemas.openxmlformats.org/officeDocument/2006/relationships/notesSlide" Target="../notesSlides/notesSlide9.xml"/><Relationship Id="rId12" Type="http://schemas.openxmlformats.org/officeDocument/2006/relationships/slideLayout" Target="../slideLayouts/slideLayout10.xml"/><Relationship Id="rId11" Type="http://schemas.openxmlformats.org/officeDocument/2006/relationships/image" Target="../media/image7.png"/><Relationship Id="rId10" Type="http://schemas.openxmlformats.org/officeDocument/2006/relationships/tags" Target="../tags/tag54.xml"/><Relationship Id="rId1" Type="http://schemas.openxmlformats.org/officeDocument/2006/relationships/tags" Target="../tags/tag49.xml"/></Relationships>
</file>

<file path=ppt/slides/_rels/slide90.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26.jpeg"/><Relationship Id="rId7" Type="http://schemas.openxmlformats.org/officeDocument/2006/relationships/tags" Target="../tags/tag541.xml"/><Relationship Id="rId6" Type="http://schemas.openxmlformats.org/officeDocument/2006/relationships/tags" Target="../tags/tag540.xml"/><Relationship Id="rId5" Type="http://schemas.openxmlformats.org/officeDocument/2006/relationships/tags" Target="../tags/tag539.xml"/><Relationship Id="rId4" Type="http://schemas.openxmlformats.org/officeDocument/2006/relationships/tags" Target="../tags/tag538.xml"/><Relationship Id="rId3" Type="http://schemas.openxmlformats.org/officeDocument/2006/relationships/image" Target="../media/image1.png"/><Relationship Id="rId2" Type="http://schemas.openxmlformats.org/officeDocument/2006/relationships/tags" Target="../tags/tag537.xml"/><Relationship Id="rId10" Type="http://schemas.openxmlformats.org/officeDocument/2006/relationships/notesSlide" Target="../notesSlides/notesSlide90.xml"/><Relationship Id="rId1" Type="http://schemas.openxmlformats.org/officeDocument/2006/relationships/tags" Target="../tags/tag536.xml"/></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image" Target="../media/image27.jpeg"/><Relationship Id="rId7" Type="http://schemas.openxmlformats.org/officeDocument/2006/relationships/tags" Target="../tags/tag547.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tags" Target="../tags/tag544.xml"/><Relationship Id="rId3" Type="http://schemas.openxmlformats.org/officeDocument/2006/relationships/image" Target="../media/image1.png"/><Relationship Id="rId2" Type="http://schemas.openxmlformats.org/officeDocument/2006/relationships/tags" Target="../tags/tag543.xml"/><Relationship Id="rId10" Type="http://schemas.openxmlformats.org/officeDocument/2006/relationships/notesSlide" Target="../notesSlides/notesSlide91.xml"/><Relationship Id="rId1" Type="http://schemas.openxmlformats.org/officeDocument/2006/relationships/tags" Target="../tags/tag542.xml"/></Relationships>
</file>

<file path=ppt/slides/_rels/slide92.xml.rels><?xml version="1.0" encoding="UTF-8" standalone="yes"?>
<Relationships xmlns="http://schemas.openxmlformats.org/package/2006/relationships"><Relationship Id="rId9" Type="http://schemas.openxmlformats.org/officeDocument/2006/relationships/notesSlide" Target="../notesSlides/notesSlide92.xml"/><Relationship Id="rId8" Type="http://schemas.openxmlformats.org/officeDocument/2006/relationships/slideLayout" Target="../slideLayouts/slideLayout10.xml"/><Relationship Id="rId7" Type="http://schemas.openxmlformats.org/officeDocument/2006/relationships/tags" Target="../tags/tag553.xml"/><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 Id="rId3" Type="http://schemas.openxmlformats.org/officeDocument/2006/relationships/image" Target="../media/image1.png"/><Relationship Id="rId2" Type="http://schemas.openxmlformats.org/officeDocument/2006/relationships/tags" Target="../tags/tag549.xml"/><Relationship Id="rId1" Type="http://schemas.openxmlformats.org/officeDocument/2006/relationships/tags" Target="../tags/tag548.xml"/></Relationships>
</file>

<file path=ppt/slides/_rels/slide93.xml.rels><?xml version="1.0" encoding="UTF-8" standalone="yes"?>
<Relationships xmlns="http://schemas.openxmlformats.org/package/2006/relationships"><Relationship Id="rId9" Type="http://schemas.openxmlformats.org/officeDocument/2006/relationships/notesSlide" Target="../notesSlides/notesSlide93.xml"/><Relationship Id="rId8" Type="http://schemas.openxmlformats.org/officeDocument/2006/relationships/slideLayout" Target="../slideLayouts/slideLayout10.xml"/><Relationship Id="rId7" Type="http://schemas.openxmlformats.org/officeDocument/2006/relationships/tags" Target="../tags/tag559.xml"/><Relationship Id="rId6" Type="http://schemas.openxmlformats.org/officeDocument/2006/relationships/tags" Target="../tags/tag558.xml"/><Relationship Id="rId5" Type="http://schemas.openxmlformats.org/officeDocument/2006/relationships/tags" Target="../tags/tag557.xml"/><Relationship Id="rId4" Type="http://schemas.openxmlformats.org/officeDocument/2006/relationships/tags" Target="../tags/tag556.xml"/><Relationship Id="rId3" Type="http://schemas.openxmlformats.org/officeDocument/2006/relationships/image" Target="../media/image1.png"/><Relationship Id="rId2" Type="http://schemas.openxmlformats.org/officeDocument/2006/relationships/tags" Target="../tags/tag555.xml"/><Relationship Id="rId1" Type="http://schemas.openxmlformats.org/officeDocument/2006/relationships/tags" Target="../tags/tag554.xml"/></Relationships>
</file>

<file path=ppt/slides/_rels/slide94.xml.rels><?xml version="1.0" encoding="UTF-8" standalone="yes"?>
<Relationships xmlns="http://schemas.openxmlformats.org/package/2006/relationships"><Relationship Id="rId9" Type="http://schemas.openxmlformats.org/officeDocument/2006/relationships/notesSlide" Target="../notesSlides/notesSlide94.xml"/><Relationship Id="rId8" Type="http://schemas.openxmlformats.org/officeDocument/2006/relationships/slideLayout" Target="../slideLayouts/slideLayout10.xml"/><Relationship Id="rId7" Type="http://schemas.openxmlformats.org/officeDocument/2006/relationships/tags" Target="../tags/tag565.xml"/><Relationship Id="rId6" Type="http://schemas.openxmlformats.org/officeDocument/2006/relationships/tags" Target="../tags/tag564.xml"/><Relationship Id="rId5" Type="http://schemas.openxmlformats.org/officeDocument/2006/relationships/tags" Target="../tags/tag563.xml"/><Relationship Id="rId4" Type="http://schemas.openxmlformats.org/officeDocument/2006/relationships/tags" Target="../tags/tag562.xml"/><Relationship Id="rId3" Type="http://schemas.openxmlformats.org/officeDocument/2006/relationships/image" Target="../media/image1.png"/><Relationship Id="rId2" Type="http://schemas.openxmlformats.org/officeDocument/2006/relationships/tags" Target="../tags/tag561.xml"/><Relationship Id="rId1" Type="http://schemas.openxmlformats.org/officeDocument/2006/relationships/tags" Target="../tags/tag560.xml"/></Relationships>
</file>

<file path=ppt/slides/_rels/slide95.xml.rels><?xml version="1.0" encoding="UTF-8" standalone="yes"?>
<Relationships xmlns="http://schemas.openxmlformats.org/package/2006/relationships"><Relationship Id="rId9" Type="http://schemas.openxmlformats.org/officeDocument/2006/relationships/notesSlide" Target="../notesSlides/notesSlide95.xml"/><Relationship Id="rId8" Type="http://schemas.openxmlformats.org/officeDocument/2006/relationships/slideLayout" Target="../slideLayouts/slideLayout10.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image" Target="../media/image1.png"/><Relationship Id="rId2" Type="http://schemas.openxmlformats.org/officeDocument/2006/relationships/tags" Target="../tags/tag567.xml"/><Relationship Id="rId1" Type="http://schemas.openxmlformats.org/officeDocument/2006/relationships/tags" Target="../tags/tag5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2212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rPr>
              <a:t>官网：</a:t>
            </a:r>
            <a:r>
              <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2" action="ppaction://hlinkfile"/>
              </a:rPr>
              <a:t>https://kafka.apache.org/</a:t>
            </a:r>
            <a:r>
              <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 </a:t>
            </a:r>
            <a:endPar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超过80%的财富100强公司信任并使用</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Apache Kafka是一个开源分布式事件流平台，被数千家公司用于高性能数据管道、流分析、数据集成和关键任务应用程序；</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3"/>
            </p:custDataLst>
          </p:nvPr>
        </p:nvPicPr>
        <p:blipFill>
          <a:blip r:embed="rId4"/>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5"/>
            </p:custDataLst>
          </p:nvPr>
        </p:nvPicPr>
        <p:blipFill>
          <a:blip r:embed="rId4"/>
          <a:srcRect l="30697"/>
          <a:stretch>
            <a:fillRect/>
          </a:stretch>
        </p:blipFill>
        <p:spPr>
          <a:xfrm>
            <a:off x="8579485" y="-307340"/>
            <a:ext cx="5215255" cy="1497965"/>
          </a:xfrm>
          <a:prstGeom prst="rect">
            <a:avLst/>
          </a:prstGeom>
        </p:spPr>
      </p:pic>
      <p:sp>
        <p:nvSpPr>
          <p:cNvPr id="32" name="直角三角形 31"/>
          <p:cNvSpPr/>
          <p:nvPr>
            <p:custDataLst>
              <p:tags r:id="rId6"/>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7"/>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8"/>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rPr>
              <a:t>What is Kafka？</a:t>
            </a:r>
            <a:endParaRPr lang="zh-CN" altLang="en-US" sz="2400">
              <a:solidFill>
                <a:schemeClr val="tx1"/>
              </a:solidFill>
              <a:latin typeface="+mj-ea"/>
              <a:ea typeface="+mj-ea"/>
              <a:cs typeface="+mj-ea"/>
            </a:endParaRPr>
          </a:p>
        </p:txBody>
      </p:sp>
      <p:pic>
        <p:nvPicPr>
          <p:cNvPr id="4" name="图片 3" descr="kafka_logo--simple"/>
          <p:cNvPicPr>
            <a:picLocks noChangeAspect="1"/>
          </p:cNvPicPr>
          <p:nvPr/>
        </p:nvPicPr>
        <p:blipFill>
          <a:blip r:embed="rId9"/>
          <a:stretch>
            <a:fillRect/>
          </a:stretch>
        </p:blipFill>
        <p:spPr>
          <a:xfrm>
            <a:off x="1007745" y="2535555"/>
            <a:ext cx="2393315" cy="1329690"/>
          </a:xfrm>
          <a:prstGeom prst="rect">
            <a:avLst/>
          </a:prstGeom>
        </p:spPr>
      </p:pic>
      <p:pic>
        <p:nvPicPr>
          <p:cNvPr id="5" name="图片 4"/>
          <p:cNvPicPr>
            <a:picLocks noChangeAspect="1"/>
          </p:cNvPicPr>
          <p:nvPr/>
        </p:nvPicPr>
        <p:blipFill>
          <a:blip r:embed="rId10"/>
          <a:stretch>
            <a:fillRect/>
          </a:stretch>
        </p:blipFill>
        <p:spPr>
          <a:xfrm>
            <a:off x="3425190" y="2573020"/>
            <a:ext cx="7990840" cy="1960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7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1</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、下载JDK：</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2" action="ppaction://hlinkfile"/>
              </a:rPr>
              <a:t>https://www.oracle.com/java/technologies/downloads/#java17</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2</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、解压缩：</a:t>
            </a:r>
            <a:r>
              <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rPr>
              <a:t>tar -zxvf jdk-17_linux-x64_bin.tar.gz -C /usr/local</a:t>
            </a:r>
            <a:endPar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r>
              <a:rPr lang="zh-CN" altLang="en-US" sz="2000">
                <a:effectLst/>
                <a:latin typeface="微软雅黑" panose="020B0503020204020204" charset="-122"/>
                <a:ea typeface="微软雅黑" panose="020B0503020204020204" charset="-122"/>
                <a:cs typeface="微软雅黑" panose="020B0503020204020204" charset="-122"/>
                <a:sym typeface="+mn-ea"/>
              </a:rPr>
              <a:t>3、配置JDK环境变量：</a:t>
            </a:r>
            <a:endParaRPr lang="zh-CN" altLang="en-US" sz="2000">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3"/>
            </p:custDataLst>
          </p:nvPr>
        </p:nvPicPr>
        <p:blipFill>
          <a:blip r:embed="rId4"/>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5"/>
            </p:custDataLst>
          </p:nvPr>
        </p:nvPicPr>
        <p:blipFill>
          <a:blip r:embed="rId4"/>
          <a:srcRect l="30697"/>
          <a:stretch>
            <a:fillRect/>
          </a:stretch>
        </p:blipFill>
        <p:spPr>
          <a:xfrm>
            <a:off x="8579485" y="-307340"/>
            <a:ext cx="5215255" cy="1497965"/>
          </a:xfrm>
          <a:prstGeom prst="rect">
            <a:avLst/>
          </a:prstGeom>
        </p:spPr>
      </p:pic>
      <p:sp>
        <p:nvSpPr>
          <p:cNvPr id="32" name="直角三角形 31"/>
          <p:cNvSpPr/>
          <p:nvPr>
            <p:custDataLst>
              <p:tags r:id="rId6"/>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7"/>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8"/>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Kafka</a:t>
            </a:r>
            <a:r>
              <a:rPr lang="zh-CN" altLang="en-US" sz="2400">
                <a:solidFill>
                  <a:schemeClr val="tx1"/>
                </a:solidFill>
                <a:latin typeface="+mj-ea"/>
                <a:ea typeface="+mj-ea"/>
                <a:cs typeface="+mj-ea"/>
              </a:rPr>
              <a:t>运行环境</a:t>
            </a:r>
            <a:r>
              <a:rPr lang="en-US" altLang="zh-CN" sz="2400">
                <a:solidFill>
                  <a:schemeClr val="tx1"/>
                </a:solidFill>
                <a:latin typeface="+mj-ea"/>
                <a:ea typeface="+mj-ea"/>
                <a:cs typeface="+mj-ea"/>
              </a:rPr>
              <a:t>JDK</a:t>
            </a:r>
            <a:r>
              <a:rPr lang="zh-CN" altLang="en-US" sz="2400">
                <a:solidFill>
                  <a:schemeClr val="tx1"/>
                </a:solidFill>
                <a:latin typeface="+mj-ea"/>
                <a:ea typeface="+mj-ea"/>
                <a:cs typeface="+mj-ea"/>
              </a:rPr>
              <a:t>安装</a:t>
            </a:r>
            <a:endParaRPr lang="zh-CN" altLang="en-US" sz="2400">
              <a:solidFill>
                <a:schemeClr val="tx1"/>
              </a:solidFill>
              <a:latin typeface="+mj-ea"/>
              <a:ea typeface="+mj-ea"/>
              <a:cs typeface="+mj-ea"/>
            </a:endParaRPr>
          </a:p>
        </p:txBody>
      </p:sp>
      <p:sp>
        <p:nvSpPr>
          <p:cNvPr id="4" name="文本框 3"/>
          <p:cNvSpPr txBox="1"/>
          <p:nvPr/>
        </p:nvSpPr>
        <p:spPr>
          <a:xfrm>
            <a:off x="1530350" y="3562985"/>
            <a:ext cx="5696585" cy="1344930"/>
          </a:xfrm>
          <a:prstGeom prst="rect">
            <a:avLst/>
          </a:prstGeom>
          <a:solidFill>
            <a:schemeClr val="accent6">
              <a:lumMod val="20000"/>
              <a:lumOff val="80000"/>
            </a:schemeClr>
          </a:solidFill>
        </p:spPr>
        <p:txBody>
          <a:bodyPr wrap="square" rtlCol="0">
            <a:noAutofit/>
          </a:bodyPr>
          <a:p>
            <a:pPr marL="342900" indent="-342900">
              <a:lnSpc>
                <a:spcPct val="140000"/>
              </a:lnSpc>
              <a:buFont typeface="Wingdings" panose="05000000000000000000" charset="0"/>
              <a:buChar char="Ø"/>
            </a:pPr>
            <a:r>
              <a:rPr lang="zh-CN" altLang="en-US">
                <a:effectLst/>
                <a:latin typeface="微软雅黑" panose="020B0503020204020204" charset="-122"/>
                <a:ea typeface="微软雅黑" panose="020B0503020204020204" charset="-122"/>
                <a:cs typeface="微软雅黑" panose="020B0503020204020204" charset="-122"/>
                <a:sym typeface="+mn-ea"/>
              </a:rPr>
              <a:t>export JAVA_HOME=/usr/local/jdk-17.0.7</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40000"/>
              </a:lnSpc>
              <a:buFont typeface="Wingdings" panose="05000000000000000000" charset="0"/>
              <a:buChar char="Ø"/>
            </a:pPr>
            <a:r>
              <a:rPr lang="zh-CN" altLang="en-US">
                <a:effectLst/>
                <a:latin typeface="微软雅黑" panose="020B0503020204020204" charset="-122"/>
                <a:ea typeface="微软雅黑" panose="020B0503020204020204" charset="-122"/>
                <a:cs typeface="微软雅黑" panose="020B0503020204020204" charset="-122"/>
                <a:sym typeface="+mn-ea"/>
              </a:rPr>
              <a:t>export PATH=$JAVA_HOME/bin:$PATH</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40000"/>
              </a:lnSpc>
              <a:buFont typeface="Wingdings" panose="05000000000000000000" charset="0"/>
              <a:buChar char="Ø"/>
            </a:pPr>
            <a:r>
              <a:rPr lang="zh-CN" altLang="en-US">
                <a:effectLst/>
                <a:latin typeface="微软雅黑" panose="020B0503020204020204" charset="-122"/>
                <a:ea typeface="微软雅黑" panose="020B0503020204020204" charset="-122"/>
                <a:cs typeface="微软雅黑" panose="020B0503020204020204" charset="-122"/>
                <a:sym typeface="+mn-ea"/>
              </a:rPr>
              <a:t>export CLASSPATH=.:$JAVA_HOME/lib/</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6497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获取</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endPar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下载最新版本的</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2" action="ppaction://hlinkfile"/>
              </a:rPr>
              <a:t>https://kafka.apache.org/downloads</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2" action="ppaction://hlinkfile"/>
            </a:endParaRPr>
          </a:p>
          <a:p>
            <a:pPr marL="342900" lvl="0" indent="-342900">
              <a:lnSpc>
                <a:spcPct val="16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安装</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Kafka </a:t>
            </a:r>
            <a:endPar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tar -xzf kafka_2.13-3.7.0.tgz -C /usr/local/</a:t>
            </a:r>
            <a:endPar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cd kafka_2.13-3.7.0</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3"/>
            </p:custDataLst>
          </p:nvPr>
        </p:nvPicPr>
        <p:blipFill>
          <a:blip r:embed="rId4"/>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5"/>
            </p:custDataLst>
          </p:nvPr>
        </p:nvPicPr>
        <p:blipFill>
          <a:blip r:embed="rId4"/>
          <a:srcRect l="30697"/>
          <a:stretch>
            <a:fillRect/>
          </a:stretch>
        </p:blipFill>
        <p:spPr>
          <a:xfrm>
            <a:off x="8579485" y="-307340"/>
            <a:ext cx="5215255" cy="1497965"/>
          </a:xfrm>
          <a:prstGeom prst="rect">
            <a:avLst/>
          </a:prstGeom>
        </p:spPr>
      </p:pic>
      <p:sp>
        <p:nvSpPr>
          <p:cNvPr id="32" name="直角三角形 31"/>
          <p:cNvSpPr/>
          <p:nvPr>
            <p:custDataLst>
              <p:tags r:id="rId6"/>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7"/>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8"/>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Kafka</a:t>
            </a:r>
            <a:r>
              <a:rPr lang="zh-CN" altLang="en-US" sz="2400">
                <a:solidFill>
                  <a:schemeClr val="tx1"/>
                </a:solidFill>
                <a:latin typeface="+mj-ea"/>
                <a:ea typeface="+mj-ea"/>
                <a:cs typeface="+mj-ea"/>
              </a:rPr>
              <a:t>的下载和安装</a:t>
            </a:r>
            <a:endParaRPr lang="zh-CN" altLang="en-US"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53540"/>
            <a:ext cx="10794365" cy="4636770"/>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sz="2000">
                <a:effectLst/>
                <a:latin typeface="微软雅黑" panose="020B0503020204020204" charset="-122"/>
                <a:ea typeface="微软雅黑" panose="020B0503020204020204" charset="-122"/>
                <a:cs typeface="微软雅黑" panose="020B0503020204020204" charset="-122"/>
                <a:sym typeface="+mn-ea"/>
              </a:rPr>
              <a:t>启动</a:t>
            </a:r>
            <a:r>
              <a:rPr lang="en-US" altLang="zh-CN" sz="2000">
                <a:effectLst/>
                <a:latin typeface="微软雅黑" panose="020B0503020204020204" charset="-122"/>
                <a:ea typeface="微软雅黑" panose="020B0503020204020204" charset="-122"/>
                <a:cs typeface="微软雅黑" panose="020B0503020204020204" charset="-122"/>
                <a:sym typeface="+mn-ea"/>
              </a:rPr>
              <a:t>Kafka</a:t>
            </a:r>
            <a:r>
              <a:rPr lang="zh-CN" altLang="en-US" sz="2000">
                <a:effectLst/>
                <a:latin typeface="微软雅黑" panose="020B0503020204020204" charset="-122"/>
                <a:ea typeface="微软雅黑" panose="020B0503020204020204" charset="-122"/>
                <a:cs typeface="微软雅黑" panose="020B0503020204020204" charset="-122"/>
                <a:sym typeface="+mn-ea"/>
              </a:rPr>
              <a:t>环境</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注意：本地环境必须安装了</a:t>
            </a:r>
            <a:r>
              <a:rPr lang="en-US" altLang="zh-CN" sz="1600">
                <a:effectLst/>
                <a:latin typeface="微软雅黑" panose="020B0503020204020204" charset="-122"/>
                <a:ea typeface="微软雅黑" panose="020B0503020204020204" charset="-122"/>
                <a:cs typeface="微软雅黑" panose="020B0503020204020204" charset="-122"/>
                <a:sym typeface="+mn-ea"/>
              </a:rPr>
              <a:t>Java 8+</a:t>
            </a:r>
            <a:r>
              <a:rPr lang="zh-CN" altLang="en-US" sz="1600">
                <a:effectLst/>
                <a:latin typeface="微软雅黑" panose="020B0503020204020204" charset="-122"/>
                <a:ea typeface="微软雅黑" panose="020B0503020204020204" charset="-122"/>
                <a:cs typeface="微软雅黑" panose="020B0503020204020204" charset="-122"/>
                <a:sym typeface="+mn-ea"/>
              </a:rPr>
              <a:t>；</a:t>
            </a: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Apache Kafka可以使用ZooKeeper或KRaft启动；但只能使用其中一种方式，不能同时使用；</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KRaft：</a:t>
            </a:r>
            <a:r>
              <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rPr>
              <a:t>Apache Kafka的内置共识机制</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，用于</a:t>
            </a:r>
            <a:r>
              <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rPr>
              <a:t>取代 Apache ZooKeeper</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启动使用</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Zookeeper</a:t>
            </a:r>
            <a:endPar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rPr>
              <a:t>1</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、启动</a:t>
            </a:r>
            <a:r>
              <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rPr>
              <a:t>zookeeper</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/zookeeper-server-start.sh ../config/zookeeper.properties &amp;</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rPr>
              <a:t>2</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、启动</a:t>
            </a:r>
            <a:r>
              <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/kafka-server-start.sh </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config/server.properties</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 &amp;</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en-US" altLang="zh-CN" sz="1600">
                <a:effectLst/>
                <a:latin typeface="微软雅黑" panose="020B0503020204020204" charset="-122"/>
                <a:ea typeface="微软雅黑" panose="020B0503020204020204" charset="-122"/>
                <a:cs typeface="微软雅黑" panose="020B0503020204020204" charset="-122"/>
                <a:sym typeface="+mn-ea"/>
              </a:rPr>
              <a:t>3、关闭Kafka：</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./kafka-server-stop.sh ../config/server.properties</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en-US" altLang="zh-CN" sz="1600">
                <a:effectLst/>
                <a:latin typeface="微软雅黑" panose="020B0503020204020204" charset="-122"/>
                <a:ea typeface="微软雅黑" panose="020B0503020204020204" charset="-122"/>
                <a:cs typeface="微软雅黑" panose="020B0503020204020204" charset="-122"/>
                <a:sym typeface="+mn-ea"/>
              </a:rPr>
              <a:t>4、关闭zookeeper:</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 ./zookeeper-server-stop.sh ../config/zookeeper.properties</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rPr>
              <a:t>启动运行</a:t>
            </a:r>
            <a:r>
              <a:rPr lang="en-US" altLang="zh-CN" sz="2400">
                <a:solidFill>
                  <a:schemeClr val="tx1"/>
                </a:solidFill>
                <a:latin typeface="+mj-ea"/>
                <a:ea typeface="+mj-ea"/>
                <a:cs typeface="+mj-ea"/>
              </a:rPr>
              <a:t>Kafka</a:t>
            </a:r>
            <a:endParaRPr lang="en-US" alt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6497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获取</a:t>
            </a:r>
            <a:r>
              <a:rPr lang="en-US" altLang="zh-CN" sz="2000">
                <a:latin typeface="+mj-ea"/>
                <a:ea typeface="+mj-ea"/>
                <a:cs typeface="+mj-ea"/>
                <a:sym typeface="+mn-ea"/>
              </a:rPr>
              <a:t>Zookeeper</a:t>
            </a:r>
            <a:endPar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下载最新版本的</a:t>
            </a:r>
            <a:r>
              <a:rPr lang="en-US" altLang="zh-CN">
                <a:latin typeface="+mj-ea"/>
                <a:ea typeface="+mj-ea"/>
                <a:cs typeface="+mj-ea"/>
                <a:sym typeface="+mn-ea"/>
              </a:rPr>
              <a:t>Zookeeper</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2" action="ppaction://hlinkfile"/>
              </a:rPr>
              <a:t>https://</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2" action="ppaction://hlinkfile"/>
              </a:rPr>
              <a:t>zookeeper</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2" action="ppaction://hlinkfile"/>
              </a:rPr>
              <a:t>.apache.org/</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2" action="ppaction://hlinkfile"/>
            </a:endParaRPr>
          </a:p>
          <a:p>
            <a:pPr marL="800100" lvl="1" indent="-342900">
              <a:lnSpc>
                <a:spcPct val="16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安装</a:t>
            </a:r>
            <a:r>
              <a:rPr lang="en-US" altLang="zh-CN" sz="2000">
                <a:latin typeface="+mj-ea"/>
                <a:ea typeface="+mj-ea"/>
                <a:cs typeface="+mj-ea"/>
                <a:sym typeface="+mn-ea"/>
              </a:rPr>
              <a:t>Zookeeper</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 </a:t>
            </a:r>
            <a:endPar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tar -xzf apache-zookeeper-3.9.2-bin.tar.gz -C /usr/local/</a:t>
            </a:r>
            <a:endPar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cd </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apache-zookeeper-3.9.2-bin</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3"/>
            </p:custDataLst>
          </p:nvPr>
        </p:nvPicPr>
        <p:blipFill>
          <a:blip r:embed="rId4"/>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5"/>
            </p:custDataLst>
          </p:nvPr>
        </p:nvPicPr>
        <p:blipFill>
          <a:blip r:embed="rId4"/>
          <a:srcRect l="30697"/>
          <a:stretch>
            <a:fillRect/>
          </a:stretch>
        </p:blipFill>
        <p:spPr>
          <a:xfrm>
            <a:off x="8579485" y="-307340"/>
            <a:ext cx="5215255" cy="1497965"/>
          </a:xfrm>
          <a:prstGeom prst="rect">
            <a:avLst/>
          </a:prstGeom>
        </p:spPr>
      </p:pic>
      <p:sp>
        <p:nvSpPr>
          <p:cNvPr id="32" name="直角三角形 31"/>
          <p:cNvSpPr/>
          <p:nvPr>
            <p:custDataLst>
              <p:tags r:id="rId6"/>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7"/>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8"/>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Zookeeper</a:t>
            </a:r>
            <a:r>
              <a:rPr lang="zh-CN" altLang="en-US" sz="2400">
                <a:solidFill>
                  <a:schemeClr val="tx1"/>
                </a:solidFill>
                <a:latin typeface="+mj-ea"/>
                <a:ea typeface="+mj-ea"/>
                <a:cs typeface="+mj-ea"/>
              </a:rPr>
              <a:t>的下载和安装</a:t>
            </a:r>
            <a:endParaRPr lang="zh-CN" altLang="en-US"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6497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配置</a:t>
            </a:r>
            <a:r>
              <a:rPr lang="en-US" altLang="zh-CN" sz="2000">
                <a:latin typeface="+mj-ea"/>
                <a:ea typeface="+mj-ea"/>
                <a:cs typeface="+mj-ea"/>
                <a:sym typeface="+mn-ea"/>
              </a:rPr>
              <a:t>Zookeeper</a:t>
            </a:r>
            <a:endParaRPr lang="en-US" altLang="zh-CN" sz="2000">
              <a:latin typeface="+mj-ea"/>
              <a:ea typeface="+mj-ea"/>
              <a:cs typeface="+mj-ea"/>
              <a:sym typeface="+mn-ea"/>
            </a:endParaRPr>
          </a:p>
          <a:p>
            <a:pPr marL="800100" lvl="1" indent="-342900">
              <a:lnSpc>
                <a:spcPct val="160000"/>
              </a:lnSpc>
              <a:buFont typeface="Wingdings" panose="05000000000000000000" charset="0"/>
              <a:buChar char="Ø"/>
            </a:pP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cp zoo_sample.cfg  zoo.cfg</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rPr>
              <a:t>zoo.cfg </a:t>
            </a:r>
            <a:r>
              <a:rPr lang="zh-CN" altLang="en-US" sz="2000">
                <a:latin typeface="+mj-ea"/>
                <a:ea typeface="+mj-ea"/>
                <a:cs typeface="+mj-ea"/>
                <a:sym typeface="+mn-ea"/>
              </a:rPr>
              <a:t>不需要修改，直接使用即可；</a:t>
            </a:r>
            <a:endParaRPr lang="zh-CN" altLang="en-US" sz="2000">
              <a:latin typeface="+mj-ea"/>
              <a:ea typeface="+mj-ea"/>
              <a:cs typeface="+mj-ea"/>
              <a:sym typeface="+mn-ea"/>
            </a:endParaRPr>
          </a:p>
          <a:p>
            <a:pPr marL="342900" indent="-342900">
              <a:lnSpc>
                <a:spcPct val="160000"/>
              </a:lnSpc>
              <a:buFont typeface="Wingdings" panose="05000000000000000000" charset="0"/>
              <a:buChar char="Ø"/>
            </a:pPr>
            <a:r>
              <a:rPr lang="zh-CN" altLang="en-US" sz="2000">
                <a:latin typeface="+mj-ea"/>
                <a:ea typeface="+mj-ea"/>
                <a:cs typeface="+mj-ea"/>
                <a:sym typeface="+mn-ea"/>
              </a:rPr>
              <a:t>启动</a:t>
            </a:r>
            <a:r>
              <a:rPr lang="en-US" altLang="zh-CN" sz="2000">
                <a:latin typeface="+mj-ea"/>
                <a:ea typeface="+mj-ea"/>
                <a:cs typeface="+mj-ea"/>
                <a:sym typeface="+mn-ea"/>
              </a:rPr>
              <a:t>Zookeeper</a:t>
            </a:r>
            <a:endParaRPr lang="en-US" altLang="zh-CN" sz="2000">
              <a:latin typeface="+mj-ea"/>
              <a:ea typeface="+mj-ea"/>
              <a:cs typeface="+mj-ea"/>
              <a:sym typeface="+mn-ea"/>
            </a:endParaRPr>
          </a:p>
          <a:p>
            <a:pPr marL="800100" lvl="1" indent="-342900">
              <a:lnSpc>
                <a:spcPct val="160000"/>
              </a:lnSpc>
              <a:buFont typeface="Wingdings" panose="05000000000000000000" charset="0"/>
              <a:buChar char="Ø"/>
            </a:pPr>
            <a:r>
              <a:rPr lang="zh-CN" altLang="en-US" sz="2000">
                <a:latin typeface="+mj-ea"/>
                <a:ea typeface="+mj-ea"/>
                <a:cs typeface="+mj-ea"/>
                <a:sym typeface="+mn-ea"/>
              </a:rPr>
              <a:t>启动：</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zkServer.sh start</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2000">
                <a:latin typeface="+mj-ea"/>
                <a:ea typeface="+mj-ea"/>
                <a:cs typeface="+mj-ea"/>
                <a:sym typeface="+mn-ea"/>
              </a:rPr>
              <a:t>关闭：</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zkServer.sh st</a:t>
            </a:r>
            <a:r>
              <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rPr>
              <a:t>op</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2000">
                <a:latin typeface="+mj-ea"/>
                <a:ea typeface="+mj-ea"/>
                <a:cs typeface="+mj-ea"/>
                <a:sym typeface="+mn-ea"/>
              </a:rPr>
              <a:t>zookeeper启动默认会占用8080端口，修改配置文件，添加如下配置：</a:t>
            </a:r>
            <a:endParaRPr lang="zh-CN" altLang="en-US" sz="2000">
              <a:latin typeface="+mj-ea"/>
              <a:ea typeface="+mj-ea"/>
              <a:cs typeface="+mj-ea"/>
              <a:sym typeface="+mn-ea"/>
            </a:endParaRPr>
          </a:p>
          <a:p>
            <a:pPr marL="1257300" lvl="2" indent="-342900">
              <a:lnSpc>
                <a:spcPct val="160000"/>
              </a:lnSpc>
              <a:buFont typeface="Wingdings" panose="05000000000000000000" charset="0"/>
              <a:buChar char="Ø"/>
            </a:pPr>
            <a:r>
              <a:rPr lang="zh-CN" altLang="en-US" sz="2000">
                <a:solidFill>
                  <a:srgbClr val="00B0F0"/>
                </a:solidFill>
                <a:effectLst/>
                <a:latin typeface="微软雅黑" panose="020B0503020204020204" charset="-122"/>
                <a:ea typeface="微软雅黑" panose="020B0503020204020204" charset="-122"/>
                <a:cs typeface="微软雅黑" panose="020B0503020204020204" charset="-122"/>
                <a:sym typeface="+mn-ea"/>
              </a:rPr>
              <a:t>admin.serverPort=</a:t>
            </a:r>
            <a:r>
              <a:rPr lang="en-US" altLang="zh-CN" sz="2000">
                <a:solidFill>
                  <a:srgbClr val="00B0F0"/>
                </a:solidFill>
                <a:effectLst/>
                <a:latin typeface="微软雅黑" panose="020B0503020204020204" charset="-122"/>
                <a:ea typeface="微软雅黑" panose="020B0503020204020204" charset="-122"/>
                <a:cs typeface="微软雅黑" panose="020B0503020204020204" charset="-122"/>
                <a:sym typeface="+mn-ea"/>
              </a:rPr>
              <a:t>9</a:t>
            </a:r>
            <a:r>
              <a:rPr lang="en-US" altLang="zh-CN" sz="2000">
                <a:solidFill>
                  <a:srgbClr val="00B0F0"/>
                </a:solidFill>
                <a:effectLst/>
                <a:latin typeface="微软雅黑" panose="020B0503020204020204" charset="-122"/>
                <a:ea typeface="微软雅黑" panose="020B0503020204020204" charset="-122"/>
                <a:cs typeface="微软雅黑" panose="020B0503020204020204" charset="-122"/>
                <a:sym typeface="+mn-ea"/>
              </a:rPr>
              <a:t>089</a:t>
            </a:r>
            <a:endParaRPr lang="zh-CN" altLang="en-US" sz="2000">
              <a:solidFill>
                <a:srgbClr val="00B0F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endParaRPr lang="zh-CN" altLang="en-US" sz="2000">
              <a:solidFill>
                <a:srgbClr val="00B0F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Zookeeper</a:t>
            </a:r>
            <a:r>
              <a:rPr lang="zh-CN" altLang="en-US" sz="2400">
                <a:solidFill>
                  <a:schemeClr val="tx1"/>
                </a:solidFill>
                <a:latin typeface="+mj-ea"/>
                <a:ea typeface="+mj-ea"/>
                <a:cs typeface="+mj-ea"/>
              </a:rPr>
              <a:t>的配置和启动</a:t>
            </a:r>
            <a:endParaRPr lang="zh-CN" altLang="en-US"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6497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en-US" altLang="zh-CN" sz="2000">
                <a:latin typeface="+mj-ea"/>
                <a:ea typeface="+mj-ea"/>
                <a:cs typeface="+mj-ea"/>
                <a:sym typeface="+mn-ea"/>
              </a:rPr>
              <a:t>1</a:t>
            </a:r>
            <a:r>
              <a:rPr lang="zh-CN" altLang="en-US" sz="2000">
                <a:latin typeface="+mj-ea"/>
                <a:ea typeface="+mj-ea"/>
                <a:cs typeface="+mj-ea"/>
                <a:sym typeface="+mn-ea"/>
              </a:rPr>
              <a:t>、启动</a:t>
            </a:r>
            <a:r>
              <a:rPr lang="en-US" altLang="zh-CN" sz="2000">
                <a:latin typeface="+mj-ea"/>
                <a:ea typeface="+mj-ea"/>
                <a:cs typeface="+mj-ea"/>
                <a:sym typeface="+mn-ea"/>
              </a:rPr>
              <a:t>Zookeeper</a:t>
            </a:r>
            <a:endParaRPr lang="en-US" altLang="zh-CN" sz="2000">
              <a:latin typeface="+mj-ea"/>
              <a:ea typeface="+mj-ea"/>
              <a:cs typeface="+mj-ea"/>
              <a:sym typeface="+mn-ea"/>
            </a:endParaRPr>
          </a:p>
          <a:p>
            <a:pPr marL="800100" lvl="1" indent="-342900">
              <a:lnSpc>
                <a:spcPct val="160000"/>
              </a:lnSpc>
              <a:buFont typeface="Wingdings" panose="05000000000000000000" charset="0"/>
              <a:buChar char="Ø"/>
            </a:pPr>
            <a:r>
              <a:rPr lang="zh-CN" altLang="en-US" sz="2000">
                <a:latin typeface="+mj-ea"/>
                <a:ea typeface="+mj-ea"/>
                <a:cs typeface="+mj-ea"/>
                <a:sym typeface="+mn-ea"/>
              </a:rPr>
              <a:t>启动：</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zkServer.sh start</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lvl="0" indent="-342900">
              <a:lnSpc>
                <a:spcPct val="160000"/>
              </a:lnSpc>
              <a:buFont typeface="Wingdings" panose="05000000000000000000" charset="0"/>
              <a:buChar char="Ø"/>
            </a:pPr>
            <a:r>
              <a:rPr lang="en-US" altLang="zh-CN" sz="2000">
                <a:latin typeface="+mj-ea"/>
                <a:ea typeface="+mj-ea"/>
                <a:cs typeface="+mj-ea"/>
                <a:sym typeface="+mn-ea"/>
              </a:rPr>
              <a:t>2</a:t>
            </a:r>
            <a:r>
              <a:rPr lang="zh-CN" altLang="en-US" sz="2000">
                <a:latin typeface="+mj-ea"/>
                <a:ea typeface="+mj-ea"/>
                <a:cs typeface="+mj-ea"/>
                <a:sym typeface="+mn-ea"/>
              </a:rPr>
              <a:t>、启动Kafka</a:t>
            </a:r>
            <a:endParaRPr lang="zh-CN" altLang="en-US" sz="2000">
              <a:latin typeface="+mj-ea"/>
              <a:ea typeface="+mj-ea"/>
              <a:cs typeface="+mj-ea"/>
              <a:sym typeface="+mn-ea"/>
            </a:endParaRPr>
          </a:p>
          <a:p>
            <a:pPr marL="800100" lvl="1" indent="-342900">
              <a:lnSpc>
                <a:spcPct val="160000"/>
              </a:lnSpc>
              <a:buFont typeface="Wingdings" panose="05000000000000000000" charset="0"/>
              <a:buChar char="Ø"/>
            </a:pPr>
            <a:r>
              <a:rPr lang="zh-CN" altLang="en-US" sz="2000">
                <a:latin typeface="+mj-ea"/>
                <a:ea typeface="+mj-ea"/>
                <a:cs typeface="+mj-ea"/>
                <a:sym typeface="+mn-ea"/>
              </a:rPr>
              <a:t>启动：</a:t>
            </a:r>
            <a:r>
              <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/kafka-server-start.sh </a:t>
            </a:r>
            <a:r>
              <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config/server.properties</a:t>
            </a:r>
            <a:r>
              <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rPr>
              <a:t> &amp;</a:t>
            </a:r>
            <a:endPar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rPr>
              <a:t>使用独立的</a:t>
            </a:r>
            <a:r>
              <a:rPr lang="en-US" altLang="zh-CN" sz="2400">
                <a:solidFill>
                  <a:schemeClr val="tx1"/>
                </a:solidFill>
                <a:latin typeface="+mj-ea"/>
                <a:ea typeface="+mj-ea"/>
                <a:cs typeface="+mj-ea"/>
              </a:rPr>
              <a:t>Zookeeper</a:t>
            </a:r>
            <a:r>
              <a:rPr lang="zh-CN" altLang="en-US" sz="2400">
                <a:solidFill>
                  <a:schemeClr val="tx1"/>
                </a:solidFill>
                <a:latin typeface="+mj-ea"/>
                <a:ea typeface="+mj-ea"/>
                <a:cs typeface="+mj-ea"/>
              </a:rPr>
              <a:t>启动</a:t>
            </a:r>
            <a:r>
              <a:rPr lang="en-US" altLang="zh-CN" sz="2400">
                <a:solidFill>
                  <a:schemeClr val="tx1"/>
                </a:solidFill>
                <a:latin typeface="+mj-ea"/>
                <a:ea typeface="+mj-ea"/>
                <a:cs typeface="+mj-ea"/>
              </a:rPr>
              <a:t>Kafka</a:t>
            </a:r>
            <a:endParaRPr lang="en-US" alt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53540"/>
            <a:ext cx="10794365" cy="4636770"/>
          </a:xfrm>
          <a:prstGeom prst="rect">
            <a:avLst/>
          </a:prstGeom>
          <a:noFill/>
        </p:spPr>
        <p:txBody>
          <a:bodyPr wrap="square" rtlCol="0">
            <a:noAutofit/>
          </a:bodyPr>
          <a:p>
            <a:pPr marL="342900" indent="-342900">
              <a:lnSpc>
                <a:spcPct val="160000"/>
              </a:lnSpc>
              <a:buFont typeface="Wingdings" panose="05000000000000000000" charset="0"/>
              <a:buChar char="Ø"/>
            </a:pPr>
            <a:r>
              <a:rPr lang="en-US" altLang="zh-CN" sz="2000">
                <a:effectLst/>
                <a:latin typeface="微软雅黑" panose="020B0503020204020204" charset="-122"/>
                <a:ea typeface="微软雅黑" panose="020B0503020204020204" charset="-122"/>
                <a:cs typeface="微软雅黑" panose="020B0503020204020204" charset="-122"/>
                <a:sym typeface="+mn-ea"/>
              </a:rPr>
              <a:t>Kafka</a:t>
            </a:r>
            <a:r>
              <a:rPr lang="zh-CN" altLang="en-US" sz="2000">
                <a:effectLst/>
                <a:latin typeface="微软雅黑" panose="020B0503020204020204" charset="-122"/>
                <a:ea typeface="微软雅黑" panose="020B0503020204020204" charset="-122"/>
                <a:cs typeface="微软雅黑" panose="020B0503020204020204" charset="-122"/>
                <a:sym typeface="+mn-ea"/>
              </a:rPr>
              <a:t>启动使用KRaft</a:t>
            </a:r>
            <a:endParaRPr lang="zh-CN" altLang="en-US" sz="2000">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en-US" altLang="zh-CN" sz="1600">
                <a:effectLst/>
                <a:latin typeface="微软雅黑" panose="020B0503020204020204" charset="-122"/>
                <a:ea typeface="微软雅黑" panose="020B0503020204020204" charset="-122"/>
                <a:cs typeface="微软雅黑" panose="020B0503020204020204" charset="-122"/>
                <a:sym typeface="+mn-ea"/>
              </a:rPr>
              <a:t>1</a:t>
            </a:r>
            <a:r>
              <a:rPr lang="zh-CN" altLang="en-US" sz="1600">
                <a:effectLst/>
                <a:latin typeface="微软雅黑" panose="020B0503020204020204" charset="-122"/>
                <a:ea typeface="微软雅黑" panose="020B0503020204020204" charset="-122"/>
                <a:cs typeface="微软雅黑" panose="020B0503020204020204" charset="-122"/>
                <a:sym typeface="+mn-ea"/>
              </a:rPr>
              <a:t>、生成Cluster UUID（集群</a:t>
            </a:r>
            <a:r>
              <a:rPr lang="en-US" altLang="zh-CN" sz="1600">
                <a:effectLst/>
                <a:latin typeface="微软雅黑" panose="020B0503020204020204" charset="-122"/>
                <a:ea typeface="微软雅黑" panose="020B0503020204020204" charset="-122"/>
                <a:cs typeface="微软雅黑" panose="020B0503020204020204" charset="-122"/>
                <a:sym typeface="+mn-ea"/>
              </a:rPr>
              <a:t>UUID</a:t>
            </a:r>
            <a:r>
              <a:rPr lang="zh-CN" altLang="en-US" sz="1600">
                <a:effectLst/>
                <a:latin typeface="微软雅黑" panose="020B0503020204020204" charset="-122"/>
                <a:ea typeface="微软雅黑" panose="020B0503020204020204" charset="-122"/>
                <a:cs typeface="微软雅黑" panose="020B0503020204020204" charset="-122"/>
                <a:sym typeface="+mn-ea"/>
              </a:rPr>
              <a:t>）：</a:t>
            </a:r>
            <a:r>
              <a:rPr lang="en-US" altLang="zh-CN" sz="1600">
                <a:effectLst/>
                <a:latin typeface="微软雅黑" panose="020B0503020204020204" charset="-122"/>
                <a:ea typeface="微软雅黑" panose="020B0503020204020204" charset="-122"/>
                <a:cs typeface="微软雅黑" panose="020B0503020204020204" charset="-122"/>
                <a:sym typeface="+mn-ea"/>
              </a:rPr>
              <a:t> </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./kafka-storage.sh random-uuid</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8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en-US" altLang="zh-CN" sz="1600">
                <a:effectLst/>
                <a:latin typeface="微软雅黑" panose="020B0503020204020204" charset="-122"/>
                <a:ea typeface="微软雅黑" panose="020B0503020204020204" charset="-122"/>
                <a:cs typeface="微软雅黑" panose="020B0503020204020204" charset="-122"/>
                <a:sym typeface="+mn-ea"/>
              </a:rPr>
              <a:t>2</a:t>
            </a:r>
            <a:r>
              <a:rPr lang="zh-CN" altLang="en-US" sz="1600">
                <a:effectLst/>
                <a:latin typeface="微软雅黑" panose="020B0503020204020204" charset="-122"/>
                <a:ea typeface="微软雅黑" panose="020B0503020204020204" charset="-122"/>
                <a:cs typeface="微软雅黑" panose="020B0503020204020204" charset="-122"/>
                <a:sym typeface="+mn-ea"/>
              </a:rPr>
              <a:t>、格式化日志目录：</a:t>
            </a: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./kafka-storage.sh format -t Vej9AIzrTG2fHUAcq8WnCA</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 </a:t>
            </a: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-c </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config/kraft/server.properties</a:t>
            </a: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en-US" altLang="zh-CN" sz="1600">
                <a:effectLst/>
                <a:latin typeface="微软雅黑" panose="020B0503020204020204" charset="-122"/>
                <a:ea typeface="微软雅黑" panose="020B0503020204020204" charset="-122"/>
                <a:cs typeface="微软雅黑" panose="020B0503020204020204" charset="-122"/>
                <a:sym typeface="+mn-ea"/>
              </a:rPr>
              <a:t>3</a:t>
            </a:r>
            <a:r>
              <a:rPr lang="zh-CN" altLang="en-US" sz="1600">
                <a:effectLst/>
                <a:latin typeface="微软雅黑" panose="020B0503020204020204" charset="-122"/>
                <a:ea typeface="微软雅黑" panose="020B0503020204020204" charset="-122"/>
                <a:cs typeface="微软雅黑" panose="020B0503020204020204" charset="-122"/>
                <a:sym typeface="+mn-ea"/>
              </a:rPr>
              <a:t>、启动</a:t>
            </a:r>
            <a:r>
              <a:rPr lang="en-US" altLang="zh-CN" sz="1600">
                <a:effectLst/>
                <a:latin typeface="微软雅黑" panose="020B0503020204020204" charset="-122"/>
                <a:ea typeface="微软雅黑" panose="020B0503020204020204" charset="-122"/>
                <a:cs typeface="微软雅黑" panose="020B0503020204020204" charset="-122"/>
                <a:sym typeface="+mn-ea"/>
              </a:rPr>
              <a:t>Kafka</a:t>
            </a:r>
            <a:r>
              <a:rPr lang="zh-CN" altLang="en-US" sz="1600">
                <a:effectLst/>
                <a:latin typeface="微软雅黑" panose="020B0503020204020204" charset="-122"/>
                <a:ea typeface="微软雅黑" panose="020B0503020204020204" charset="-122"/>
                <a:cs typeface="微软雅黑" panose="020B0503020204020204" charset="-122"/>
                <a:sym typeface="+mn-ea"/>
              </a:rPr>
              <a:t>：</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/kafka-server-start.sh </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config/kraft/server.properties</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 &amp;</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r>
              <a:rPr lang="en-US" altLang="zh-CN" sz="1600">
                <a:effectLst/>
                <a:latin typeface="微软雅黑" panose="020B0503020204020204" charset="-122"/>
                <a:ea typeface="微软雅黑" panose="020B0503020204020204" charset="-122"/>
                <a:cs typeface="微软雅黑" panose="020B0503020204020204" charset="-122"/>
                <a:sym typeface="+mn-ea"/>
              </a:rPr>
              <a:t>4、关闭Kafka</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/kafka-server-st</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op</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.sh </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config/kraft/server.properties</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sym typeface="+mn-ea"/>
              </a:rPr>
              <a:t>使用KRaft</a:t>
            </a:r>
            <a:r>
              <a:rPr lang="zh-CN" altLang="en-US" sz="2400">
                <a:solidFill>
                  <a:schemeClr val="tx1"/>
                </a:solidFill>
                <a:latin typeface="+mj-ea"/>
                <a:ea typeface="+mj-ea"/>
                <a:cs typeface="+mj-ea"/>
              </a:rPr>
              <a:t>启动运行</a:t>
            </a:r>
            <a:r>
              <a:rPr lang="en-US" altLang="zh-CN" sz="2400">
                <a:solidFill>
                  <a:schemeClr val="tx1"/>
                </a:solidFill>
                <a:latin typeface="+mj-ea"/>
                <a:ea typeface="+mj-ea"/>
                <a:cs typeface="+mj-ea"/>
              </a:rPr>
              <a:t>Kafka</a:t>
            </a:r>
            <a:endParaRPr lang="en-US" altLang="zh-CN" sz="2400">
              <a:solidFill>
                <a:schemeClr val="tx1"/>
              </a:solidFill>
              <a:latin typeface="+mj-ea"/>
              <a:ea typeface="+mj-ea"/>
              <a:cs typeface="+mj-ea"/>
            </a:endParaRPr>
          </a:p>
        </p:txBody>
      </p:sp>
      <p:pic>
        <p:nvPicPr>
          <p:cNvPr id="4" name="图片 3"/>
          <p:cNvPicPr>
            <a:picLocks noChangeAspect="1"/>
          </p:cNvPicPr>
          <p:nvPr/>
        </p:nvPicPr>
        <p:blipFill>
          <a:blip r:embed="rId8"/>
          <a:stretch>
            <a:fillRect/>
          </a:stretch>
        </p:blipFill>
        <p:spPr>
          <a:xfrm>
            <a:off x="1883410" y="2620010"/>
            <a:ext cx="7439025" cy="242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安装：</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安装前查看系统是否已经安装了Docker：</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yum list installed | grep docker</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卸载</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yum remove docker.x86_64 -y                      </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yum remove docker-client.x86_64 -y                 </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yum remove docker-common.x86_64 -y</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安装</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yum install docker -y</a:t>
            </a:r>
            <a:endPar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sz="1600">
                <a:solidFill>
                  <a:srgbClr val="FF0000"/>
                </a:solidFill>
                <a:effectLst/>
                <a:latin typeface="微软雅黑" panose="020B0503020204020204" charset="-122"/>
                <a:ea typeface="微软雅黑" panose="020B0503020204020204" charset="-122"/>
                <a:cs typeface="微软雅黑" panose="020B0503020204020204" charset="-122"/>
                <a:sym typeface="+mn-ea"/>
              </a:rPr>
              <a:t>注：这种方式安装的Docker版本比较旧；（查看版本：</a:t>
            </a:r>
            <a:r>
              <a:rPr lang="en-US" altLang="zh-CN" sz="1600">
                <a:solidFill>
                  <a:srgbClr val="FF0000"/>
                </a:solidFill>
                <a:effectLst/>
                <a:latin typeface="微软雅黑" panose="020B0503020204020204" charset="-122"/>
                <a:ea typeface="微软雅黑" panose="020B0503020204020204" charset="-122"/>
                <a:cs typeface="微软雅黑" panose="020B0503020204020204" charset="-122"/>
                <a:sym typeface="+mn-ea"/>
              </a:rPr>
              <a:t>docker -v</a:t>
            </a:r>
            <a:r>
              <a:rPr lang="zh-CN" altLang="en-US" sz="1600">
                <a:solidFill>
                  <a:srgbClr val="FF0000"/>
                </a:solidFill>
                <a:effectLst/>
                <a:latin typeface="微软雅黑" panose="020B0503020204020204" charset="-122"/>
                <a:ea typeface="微软雅黑" panose="020B0503020204020204" charset="-122"/>
                <a:cs typeface="微软雅黑" panose="020B0503020204020204" charset="-122"/>
                <a:sym typeface="+mn-ea"/>
              </a:rPr>
              <a:t>）</a:t>
            </a:r>
            <a:endParaRPr lang="zh-CN" altLang="en-US" sz="1600">
              <a:solidFill>
                <a:srgbClr val="FF000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使用</a:t>
            </a:r>
            <a:r>
              <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rPr>
              <a:t>启动运行</a:t>
            </a:r>
            <a:r>
              <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endPar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安装：</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安装最新版的Docker：</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1</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、yum install yum-utils -y</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2</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、yum-config-manager --add-repo https://download.docker.com/linux/centos/docker-ce.repo</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3</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、yum install docker-ce docker-ce-cli containerd.io docker-buildx-plugin docker-compose-plugin -y</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查看是否安装成功：</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查看</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版本：</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docker --version</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docker version，docker -v</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使用</a:t>
            </a:r>
            <a:r>
              <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rPr>
              <a:t>启动运行</a:t>
            </a:r>
            <a:r>
              <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endPar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启动：</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启动：</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systemctl start docker </a:t>
            </a:r>
            <a:r>
              <a:rPr lang="zh-CN" altLang="en-US" sz="1600">
                <a:effectLst/>
                <a:latin typeface="微软雅黑" panose="020B0503020204020204" charset="-122"/>
                <a:ea typeface="微软雅黑" panose="020B0503020204020204" charset="-122"/>
                <a:cs typeface="微软雅黑" panose="020B0503020204020204" charset="-122"/>
                <a:sym typeface="+mn-ea"/>
              </a:rPr>
              <a:t>或者</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 service docker start </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停止：</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systemctl stop docker </a:t>
            </a:r>
            <a:r>
              <a:rPr lang="zh-CN" altLang="en-US" sz="1600">
                <a:effectLst/>
                <a:latin typeface="微软雅黑" panose="020B0503020204020204" charset="-122"/>
                <a:ea typeface="微软雅黑" panose="020B0503020204020204" charset="-122"/>
                <a:cs typeface="微软雅黑" panose="020B0503020204020204" charset="-122"/>
                <a:sym typeface="+mn-ea"/>
              </a:rPr>
              <a:t>或者</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 service docker stop</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重启：</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systemctl restart docker </a:t>
            </a:r>
            <a:r>
              <a:rPr lang="zh-CN" altLang="en-US" sz="1600">
                <a:effectLst/>
                <a:latin typeface="微软雅黑" panose="020B0503020204020204" charset="-122"/>
                <a:ea typeface="微软雅黑" panose="020B0503020204020204" charset="-122"/>
                <a:cs typeface="微软雅黑" panose="020B0503020204020204" charset="-122"/>
                <a:sym typeface="+mn-ea"/>
              </a:rPr>
              <a:t>或者</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 service docker restart</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10000"/>
              </a:lnSpc>
              <a:buFont typeface="Wingdings" panose="05000000000000000000" charset="0"/>
              <a:buChar char="Ø"/>
            </a:pP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检查Docker进程的运行状态：</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systemctl status docker </a:t>
            </a:r>
            <a:r>
              <a:rPr lang="zh-CN" altLang="en-US" sz="1600">
                <a:effectLst/>
                <a:latin typeface="微软雅黑" panose="020B0503020204020204" charset="-122"/>
                <a:ea typeface="微软雅黑" panose="020B0503020204020204" charset="-122"/>
                <a:cs typeface="微软雅黑" panose="020B0503020204020204" charset="-122"/>
                <a:sym typeface="+mn-ea"/>
              </a:rPr>
              <a:t>或者</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 service docker status</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查看docker进程：</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ps -ef | grep docker</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查看docker系统信息：</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docker info </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查看所有的帮助信息：</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docker --help</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查看某个commond命令的帮助信息：</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docker commond --help </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使用</a:t>
            </a:r>
            <a:r>
              <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rPr>
              <a:t>启动运行</a:t>
            </a:r>
            <a:r>
              <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endPar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1</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、制造业：</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10</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个中有</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10</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个</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2</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、银行：</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10</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个中有</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7</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个；</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3</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、保险：</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10</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个中有</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10</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个；</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4</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、电信：</a:t>
            </a:r>
            <a:r>
              <a:rPr lang="en-US" altLang="zh-CN" sz="2000">
                <a:effectLst/>
                <a:latin typeface="微软雅黑" panose="020B0503020204020204" charset="-122"/>
                <a:ea typeface="微软雅黑" panose="020B0503020204020204" charset="-122"/>
                <a:cs typeface="微软雅黑" panose="020B0503020204020204" charset="-122"/>
                <a:sym typeface="+mn-ea"/>
              </a:rPr>
              <a:t>10</a:t>
            </a:r>
            <a:r>
              <a:rPr lang="zh-CN" altLang="en-US" sz="2000">
                <a:effectLst/>
                <a:latin typeface="微软雅黑" panose="020B0503020204020204" charset="-122"/>
                <a:ea typeface="微软雅黑" panose="020B0503020204020204" charset="-122"/>
                <a:cs typeface="微软雅黑" panose="020B0503020204020204" charset="-122"/>
                <a:sym typeface="+mn-ea"/>
              </a:rPr>
              <a:t>个中有</a:t>
            </a:r>
            <a:r>
              <a:rPr lang="en-US" altLang="zh-CN" sz="2000">
                <a:effectLst/>
                <a:latin typeface="微软雅黑" panose="020B0503020204020204" charset="-122"/>
                <a:ea typeface="微软雅黑" panose="020B0503020204020204" charset="-122"/>
                <a:cs typeface="微软雅黑" panose="020B0503020204020204" charset="-122"/>
                <a:sym typeface="+mn-ea"/>
              </a:rPr>
              <a:t>8</a:t>
            </a:r>
            <a:r>
              <a:rPr lang="zh-CN" altLang="en-US" sz="2000">
                <a:effectLst/>
                <a:latin typeface="微软雅黑" panose="020B0503020204020204" charset="-122"/>
                <a:ea typeface="微软雅黑" panose="020B0503020204020204" charset="-122"/>
                <a:cs typeface="微软雅黑" panose="020B0503020204020204" charset="-122"/>
                <a:sym typeface="+mn-ea"/>
              </a:rPr>
              <a:t>个；</a:t>
            </a:r>
            <a:endParaRPr lang="zh-CN" altLang="en-US" sz="2000">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rPr>
              <a:t>谁在使用Kafka？</a:t>
            </a:r>
            <a:endParaRPr lang="zh-CN" altLang="en-US" sz="2400">
              <a:solidFill>
                <a:schemeClr val="tx1"/>
              </a:solidFill>
              <a:latin typeface="+mj-ea"/>
              <a:ea typeface="+mj-ea"/>
              <a:cs typeface="+mj-ea"/>
            </a:endParaRPr>
          </a:p>
        </p:txBody>
      </p:sp>
      <p:pic>
        <p:nvPicPr>
          <p:cNvPr id="9" name="图片 8"/>
          <p:cNvPicPr>
            <a:picLocks noChangeAspect="1"/>
          </p:cNvPicPr>
          <p:nvPr/>
        </p:nvPicPr>
        <p:blipFill>
          <a:blip r:embed="rId8"/>
          <a:stretch>
            <a:fillRect/>
          </a:stretch>
        </p:blipFill>
        <p:spPr>
          <a:xfrm>
            <a:off x="687705" y="1756410"/>
            <a:ext cx="5153025" cy="1123950"/>
          </a:xfrm>
          <a:prstGeom prst="rect">
            <a:avLst/>
          </a:prstGeom>
        </p:spPr>
      </p:pic>
      <p:sp>
        <p:nvSpPr>
          <p:cNvPr id="10" name="文本框 9"/>
          <p:cNvSpPr txBox="1"/>
          <p:nvPr/>
        </p:nvSpPr>
        <p:spPr>
          <a:xfrm>
            <a:off x="6655435" y="1807210"/>
            <a:ext cx="4149090" cy="3415030"/>
          </a:xfrm>
          <a:prstGeom prst="rect">
            <a:avLst/>
          </a:prstGeom>
          <a:solidFill>
            <a:schemeClr val="accent6">
              <a:lumMod val="40000"/>
              <a:lumOff val="60000"/>
            </a:schemeClr>
          </a:solidFill>
        </p:spPr>
        <p:txBody>
          <a:bodyPr wrap="square" rtlCol="0">
            <a:spAutoFit/>
          </a:bodyPr>
          <a:p>
            <a:pPr>
              <a:lnSpc>
                <a:spcPct val="150000"/>
              </a:lnSpc>
            </a:pPr>
            <a:r>
              <a:rPr lang="zh-CN" altLang="en-US"/>
              <a:t>10/10最大的保险公司</a:t>
            </a:r>
            <a:endParaRPr lang="zh-CN" altLang="en-US"/>
          </a:p>
          <a:p>
            <a:pPr>
              <a:lnSpc>
                <a:spcPct val="150000"/>
              </a:lnSpc>
            </a:pPr>
            <a:r>
              <a:rPr lang="zh-CN" altLang="en-US"/>
              <a:t>10/10最大的制造公司</a:t>
            </a:r>
            <a:endParaRPr lang="zh-CN" altLang="en-US"/>
          </a:p>
          <a:p>
            <a:pPr>
              <a:lnSpc>
                <a:spcPct val="150000"/>
              </a:lnSpc>
            </a:pPr>
            <a:r>
              <a:rPr lang="zh-CN" altLang="en-US"/>
              <a:t>10/10最大的信息技术和服务公司</a:t>
            </a:r>
            <a:endParaRPr lang="zh-CN" altLang="en-US"/>
          </a:p>
          <a:p>
            <a:pPr>
              <a:lnSpc>
                <a:spcPct val="150000"/>
              </a:lnSpc>
            </a:pPr>
            <a:r>
              <a:rPr lang="zh-CN" altLang="en-US"/>
              <a:t>8/10最大的电信公司</a:t>
            </a:r>
            <a:endParaRPr lang="zh-CN" altLang="en-US"/>
          </a:p>
          <a:p>
            <a:pPr>
              <a:lnSpc>
                <a:spcPct val="150000"/>
              </a:lnSpc>
            </a:pPr>
            <a:r>
              <a:rPr lang="zh-CN" altLang="en-US"/>
              <a:t>8/10最大的运输公司</a:t>
            </a:r>
            <a:endParaRPr lang="zh-CN" altLang="en-US"/>
          </a:p>
          <a:p>
            <a:pPr>
              <a:lnSpc>
                <a:spcPct val="150000"/>
              </a:lnSpc>
            </a:pPr>
            <a:r>
              <a:rPr lang="zh-CN" altLang="en-US"/>
              <a:t>7/10最大的零售公司</a:t>
            </a:r>
            <a:endParaRPr lang="zh-CN" altLang="en-US"/>
          </a:p>
          <a:p>
            <a:pPr>
              <a:lnSpc>
                <a:spcPct val="150000"/>
              </a:lnSpc>
            </a:pPr>
            <a:r>
              <a:rPr lang="zh-CN" altLang="en-US"/>
              <a:t>7/10最大的银行和金融公司</a:t>
            </a:r>
            <a:endParaRPr lang="zh-CN" altLang="en-US"/>
          </a:p>
          <a:p>
            <a:pPr>
              <a:lnSpc>
                <a:spcPct val="150000"/>
              </a:lnSpc>
            </a:pPr>
            <a:r>
              <a:rPr lang="zh-CN" altLang="en-US"/>
              <a:t>6/10最大的能源和公用事业组织</a:t>
            </a:r>
            <a:endParaRPr lang="zh-CN" altLang="en-US"/>
          </a:p>
        </p:txBody>
      </p:sp>
      <p:sp>
        <p:nvSpPr>
          <p:cNvPr id="4" name="文本框 3"/>
          <p:cNvSpPr txBox="1"/>
          <p:nvPr/>
        </p:nvSpPr>
        <p:spPr>
          <a:xfrm>
            <a:off x="6670675" y="5403850"/>
            <a:ext cx="4134485" cy="645160"/>
          </a:xfrm>
          <a:prstGeom prst="rect">
            <a:avLst/>
          </a:prstGeom>
          <a:solidFill>
            <a:schemeClr val="accent1">
              <a:lumMod val="20000"/>
              <a:lumOff val="80000"/>
            </a:schemeClr>
          </a:solidFill>
          <a:ln>
            <a:solidFill>
              <a:schemeClr val="accent5">
                <a:lumMod val="20000"/>
                <a:lumOff val="80000"/>
              </a:schemeClr>
            </a:solidFill>
          </a:ln>
        </p:spPr>
        <p:txBody>
          <a:bodyPr wrap="square" rtlCol="0">
            <a:spAutoFit/>
          </a:bodyPr>
          <a:p>
            <a:r>
              <a:rPr lang="zh-CN" altLang="en-US">
                <a:solidFill>
                  <a:srgbClr val="0070C0"/>
                </a:solidFill>
              </a:rPr>
              <a:t>以上是每个行业使用Kafka的前十大公司的数量快照；</a:t>
            </a:r>
            <a:endParaRPr lang="zh-CN" altLang="en-US">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使用</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镜像启动</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1</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zh-CN" altLang="en-US" sz="2000">
                <a:effectLst/>
                <a:latin typeface="微软雅黑" panose="020B0503020204020204" charset="-122"/>
                <a:ea typeface="微软雅黑" panose="020B0503020204020204" charset="-122"/>
                <a:cs typeface="微软雅黑" panose="020B0503020204020204" charset="-122"/>
                <a:sym typeface="+mn-ea"/>
              </a:rPr>
              <a:t>拉取Kafka镜像：</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docker pull apache/kafka:3.7.0</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zh-CN" altLang="en-US" sz="2000">
                <a:effectLst/>
                <a:latin typeface="微软雅黑" panose="020B0503020204020204" charset="-122"/>
                <a:ea typeface="微软雅黑" panose="020B0503020204020204" charset="-122"/>
                <a:cs typeface="微软雅黑" panose="020B0503020204020204" charset="-122"/>
                <a:sym typeface="+mn-ea"/>
              </a:rPr>
              <a:t>2</a:t>
            </a:r>
            <a:r>
              <a:rPr lang="zh-CN" altLang="en-US" sz="2000">
                <a:effectLst/>
                <a:latin typeface="微软雅黑" panose="020B0503020204020204" charset="-122"/>
                <a:ea typeface="微软雅黑" panose="020B0503020204020204" charset="-122"/>
                <a:cs typeface="微软雅黑" panose="020B0503020204020204" charset="-122"/>
                <a:sym typeface="+mn-ea"/>
              </a:rPr>
              <a:t>、启动Kafka容器：</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docker run -p 9092:9092 apache/kafka:3.7.0</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zh-CN" altLang="en-US" sz="2000">
                <a:effectLst/>
                <a:latin typeface="微软雅黑" panose="020B0503020204020204" charset="-122"/>
                <a:ea typeface="微软雅黑" panose="020B0503020204020204" charset="-122"/>
                <a:cs typeface="微软雅黑" panose="020B0503020204020204" charset="-122"/>
                <a:sym typeface="+mn-ea"/>
              </a:rPr>
              <a:t>查看已安装的镜像：</a:t>
            </a:r>
            <a:r>
              <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rPr>
              <a:t>docker images</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zh-CN" altLang="en-US" sz="2000">
                <a:effectLst/>
                <a:latin typeface="微软雅黑" panose="020B0503020204020204" charset="-122"/>
                <a:ea typeface="微软雅黑" panose="020B0503020204020204" charset="-122"/>
                <a:cs typeface="微软雅黑" panose="020B0503020204020204" charset="-122"/>
                <a:sym typeface="+mn-ea"/>
              </a:rPr>
              <a:t>删除镜像：</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docker rmi apache/kafka:3.7.0</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使用</a:t>
            </a:r>
            <a:r>
              <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sz="2400">
                <a:solidFill>
                  <a:schemeClr val="tx1"/>
                </a:solidFill>
                <a:effectLst/>
                <a:latin typeface="微软雅黑" panose="020B0503020204020204" charset="-122"/>
                <a:ea typeface="微软雅黑" panose="020B0503020204020204" charset="-122"/>
                <a:cs typeface="微软雅黑" panose="020B0503020204020204" charset="-122"/>
                <a:sym typeface="+mn-ea"/>
              </a:rPr>
              <a:t>启动运行</a:t>
            </a:r>
            <a:r>
              <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endParaRPr lang="en-US" altLang="zh-CN" sz="2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90000"/>
              </a:lnSpc>
              <a:buFont typeface="Wingdings" panose="05000000000000000000" charset="0"/>
              <a:buChar char="Ø"/>
            </a:pPr>
            <a:r>
              <a:rPr lang="en-US" altLang="zh-CN" sz="2000" b="1">
                <a:solidFill>
                  <a:schemeClr val="tx1"/>
                </a:solidFill>
                <a:effectLst/>
                <a:latin typeface="微软雅黑" panose="020B0503020204020204" charset="-122"/>
                <a:ea typeface="微软雅黑" panose="020B0503020204020204" charset="-122"/>
                <a:cs typeface="微软雅黑" panose="020B0503020204020204" charset="-122"/>
                <a:sym typeface="+mn-ea"/>
              </a:rPr>
              <a:t>1</a:t>
            </a:r>
            <a:r>
              <a:rPr lang="zh-CN" altLang="en-US" sz="2000" b="1">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zh-CN" altLang="en-US" sz="2000" b="1">
                <a:latin typeface="+mj-ea"/>
                <a:ea typeface="+mj-ea"/>
                <a:cs typeface="+mj-ea"/>
                <a:sym typeface="+mn-ea"/>
              </a:rPr>
              <a:t>创建主题</a:t>
            </a:r>
            <a:r>
              <a:rPr lang="zh-CN" altLang="en-US" sz="2000" b="1">
                <a:latin typeface="+mj-ea"/>
                <a:ea typeface="+mj-ea"/>
                <a:cs typeface="+mj-ea"/>
                <a:sym typeface="+mn-ea"/>
              </a:rPr>
              <a:t>Topic</a:t>
            </a:r>
            <a:endParaRPr lang="zh-CN" altLang="en-US" sz="2000" b="1">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使用</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之前，第一件事情是必须创建一个</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主题</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en-US" altLang="zh-CN" sz="2000">
                <a:solidFill>
                  <a:srgbClr val="0070C0"/>
                </a:solidFill>
                <a:effectLst/>
                <a:latin typeface="微软雅黑" panose="020B0503020204020204" charset="-122"/>
                <a:ea typeface="微软雅黑" panose="020B0503020204020204" charset="-122"/>
                <a:cs typeface="微软雅黑" panose="020B0503020204020204" charset="-122"/>
                <a:sym typeface="+mn-ea"/>
              </a:rPr>
              <a:t>Topic</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a:t>
            </a:r>
            <a:endParaRPr lang="zh-CN" altLang="en-US" sz="2000">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90000"/>
              </a:lnSpc>
              <a:buFont typeface="Wingdings" panose="05000000000000000000" charset="0"/>
              <a:buChar char="Ø"/>
            </a:pPr>
            <a:r>
              <a:rPr lang="zh-CN" altLang="en-US">
                <a:effectLst/>
                <a:latin typeface="微软雅黑" panose="020B0503020204020204" charset="-122"/>
                <a:ea typeface="微软雅黑" panose="020B0503020204020204" charset="-122"/>
                <a:cs typeface="微软雅黑" panose="020B0503020204020204" charset="-122"/>
                <a:sym typeface="+mn-ea"/>
              </a:rPr>
              <a:t>主题（</a:t>
            </a:r>
            <a:r>
              <a:rPr lang="en-US" altLang="zh-CN">
                <a:effectLst/>
                <a:latin typeface="微软雅黑" panose="020B0503020204020204" charset="-122"/>
                <a:ea typeface="微软雅黑" panose="020B0503020204020204" charset="-122"/>
                <a:cs typeface="微软雅黑" panose="020B0503020204020204" charset="-122"/>
                <a:sym typeface="+mn-ea"/>
              </a:rPr>
              <a:t>Topic</a:t>
            </a:r>
            <a:r>
              <a:rPr lang="zh-CN" altLang="en-US">
                <a:effectLst/>
                <a:latin typeface="微软雅黑" panose="020B0503020204020204" charset="-122"/>
                <a:ea typeface="微软雅黑" panose="020B0503020204020204" charset="-122"/>
                <a:cs typeface="微软雅黑" panose="020B0503020204020204" charset="-122"/>
                <a:sym typeface="+mn-ea"/>
              </a:rPr>
              <a:t>）类似于文件系统中的文件夹；</a:t>
            </a:r>
            <a:endParaRPr 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9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主题（</a:t>
            </a:r>
            <a:r>
              <a:rPr lang="en-US" altLang="zh-CN">
                <a:effectLst/>
                <a:latin typeface="微软雅黑" panose="020B0503020204020204" charset="-122"/>
                <a:ea typeface="微软雅黑" panose="020B0503020204020204" charset="-122"/>
                <a:cs typeface="微软雅黑" panose="020B0503020204020204" charset="-122"/>
                <a:sym typeface="+mn-ea"/>
              </a:rPr>
              <a:t>Topic</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）用于存储事件（</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Events</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9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事件</a:t>
            </a:r>
            <a:r>
              <a:rPr lang="zh-CN" altLang="en-US" sz="1600">
                <a:effectLst/>
                <a:latin typeface="微软雅黑" panose="020B0503020204020204" charset="-122"/>
                <a:ea typeface="微软雅黑" panose="020B0503020204020204" charset="-122"/>
                <a:cs typeface="微软雅黑" panose="020B0503020204020204" charset="-122"/>
                <a:sym typeface="+mn-ea"/>
              </a:rPr>
              <a:t>（</a:t>
            </a:r>
            <a:r>
              <a:rPr lang="en-US" altLang="zh-CN" sz="1600">
                <a:effectLst/>
                <a:latin typeface="微软雅黑" panose="020B0503020204020204" charset="-122"/>
                <a:ea typeface="微软雅黑" panose="020B0503020204020204" charset="-122"/>
                <a:cs typeface="微软雅黑" panose="020B0503020204020204" charset="-122"/>
                <a:sym typeface="+mn-ea"/>
              </a:rPr>
              <a:t>Events</a:t>
            </a:r>
            <a:r>
              <a:rPr lang="zh-CN" altLang="en-US" sz="1600">
                <a:effectLst/>
                <a:latin typeface="微软雅黑" panose="020B0503020204020204" charset="-122"/>
                <a:ea typeface="微软雅黑" panose="020B0503020204020204" charset="-122"/>
                <a:cs typeface="微软雅黑" panose="020B0503020204020204" charset="-122"/>
                <a:sym typeface="+mn-ea"/>
              </a:rPr>
              <a:t>）也称为记录或消息，比如</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支付交易、手机地理位置更新、运输订单、物联网设备或医疗设备的传感器测量数据等等都是事件</a:t>
            </a:r>
            <a:r>
              <a:rPr lang="zh-CN" altLang="en-US" sz="1600">
                <a:effectLst/>
                <a:latin typeface="微软雅黑" panose="020B0503020204020204" charset="-122"/>
                <a:ea typeface="微软雅黑" panose="020B0503020204020204" charset="-122"/>
                <a:cs typeface="微软雅黑" panose="020B0503020204020204" charset="-122"/>
                <a:sym typeface="+mn-ea"/>
              </a:rPr>
              <a:t>（</a:t>
            </a:r>
            <a:r>
              <a:rPr lang="zh-CN" altLang="en-US" sz="1600">
                <a:effectLst/>
                <a:latin typeface="微软雅黑" panose="020B0503020204020204" charset="-122"/>
                <a:ea typeface="微软雅黑" panose="020B0503020204020204" charset="-122"/>
                <a:cs typeface="微软雅黑" panose="020B0503020204020204" charset="-122"/>
                <a:sym typeface="+mn-ea"/>
              </a:rPr>
              <a:t>Events）</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9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事件</a:t>
            </a:r>
            <a:r>
              <a:rPr lang="zh-CN" altLang="en-US" sz="1600">
                <a:effectLst/>
                <a:latin typeface="微软雅黑" panose="020B0503020204020204" charset="-122"/>
                <a:ea typeface="微软雅黑" panose="020B0503020204020204" charset="-122"/>
                <a:cs typeface="微软雅黑" panose="020B0503020204020204" charset="-122"/>
                <a:sym typeface="+mn-ea"/>
              </a:rPr>
              <a:t>（Events）</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被组织和存储在</a:t>
            </a:r>
            <a:r>
              <a:rPr lang="zh-CN" altLang="en-US" sz="1600">
                <a:effectLst/>
                <a:latin typeface="微软雅黑" panose="020B0503020204020204" charset="-122"/>
                <a:ea typeface="微软雅黑" panose="020B0503020204020204" charset="-122"/>
                <a:cs typeface="微软雅黑" panose="020B0503020204020204" charset="-122"/>
                <a:sym typeface="+mn-ea"/>
              </a:rPr>
              <a:t>主题</a:t>
            </a:r>
            <a:r>
              <a:rPr lang="zh-CN" altLang="en-US" sz="1600">
                <a:effectLst/>
                <a:latin typeface="微软雅黑" panose="020B0503020204020204" charset="-122"/>
                <a:ea typeface="微软雅黑" panose="020B0503020204020204" charset="-122"/>
                <a:cs typeface="微软雅黑" panose="020B0503020204020204" charset="-122"/>
                <a:sym typeface="+mn-ea"/>
              </a:rPr>
              <a:t>（</a:t>
            </a:r>
            <a:r>
              <a:rPr lang="en-US" altLang="zh-CN" sz="1600">
                <a:effectLst/>
                <a:latin typeface="微软雅黑" panose="020B0503020204020204" charset="-122"/>
                <a:ea typeface="微软雅黑" panose="020B0503020204020204" charset="-122"/>
                <a:cs typeface="微软雅黑" panose="020B0503020204020204" charset="-122"/>
                <a:sym typeface="+mn-ea"/>
              </a:rPr>
              <a:t>Topic</a:t>
            </a:r>
            <a:r>
              <a:rPr lang="zh-CN" altLang="en-US" sz="1600">
                <a:effectLst/>
                <a:latin typeface="微软雅黑" panose="020B0503020204020204" charset="-122"/>
                <a:ea typeface="微软雅黑" panose="020B0503020204020204" charset="-122"/>
                <a:cs typeface="微软雅黑" panose="020B0503020204020204" charset="-122"/>
                <a:sym typeface="+mn-ea"/>
              </a:rPr>
              <a:t>）</a:t>
            </a:r>
            <a:r>
              <a:rPr lang="zh-CN" altLang="en-US" sz="1600">
                <a:effectLst/>
                <a:latin typeface="微软雅黑" panose="020B0503020204020204" charset="-122"/>
                <a:ea typeface="微软雅黑" panose="020B0503020204020204" charset="-122"/>
                <a:cs typeface="微软雅黑" panose="020B0503020204020204" charset="-122"/>
                <a:sym typeface="+mn-ea"/>
              </a:rPr>
              <a:t>中</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9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简单来说，主题</a:t>
            </a:r>
            <a:r>
              <a:rPr lang="zh-CN" altLang="en-US" sz="1600">
                <a:effectLst/>
                <a:latin typeface="微软雅黑" panose="020B0503020204020204" charset="-122"/>
                <a:ea typeface="微软雅黑" panose="020B0503020204020204" charset="-122"/>
                <a:cs typeface="微软雅黑" panose="020B0503020204020204" charset="-122"/>
                <a:sym typeface="+mn-ea"/>
              </a:rPr>
              <a:t>（</a:t>
            </a:r>
            <a:r>
              <a:rPr lang="en-US" altLang="zh-CN" sz="1600">
                <a:effectLst/>
                <a:latin typeface="微软雅黑" panose="020B0503020204020204" charset="-122"/>
                <a:ea typeface="微软雅黑" panose="020B0503020204020204" charset="-122"/>
                <a:cs typeface="微软雅黑" panose="020B0503020204020204" charset="-122"/>
                <a:sym typeface="+mn-ea"/>
              </a:rPr>
              <a:t>Topic</a:t>
            </a:r>
            <a:r>
              <a:rPr lang="zh-CN" altLang="en-US" sz="1600">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类似于文件系统中的文件夹，事件（Events）是该文件夹中的文件；</a:t>
            </a: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Kafka</a:t>
            </a:r>
            <a:r>
              <a:rPr lang="zh-CN" altLang="en-US" sz="2400">
                <a:solidFill>
                  <a:schemeClr val="tx1"/>
                </a:solidFill>
                <a:latin typeface="+mj-ea"/>
                <a:ea typeface="+mj-ea"/>
                <a:cs typeface="+mj-ea"/>
              </a:rPr>
              <a:t>操作</a:t>
            </a:r>
            <a:endParaRPr lang="zh-CN" altLang="en-US"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altLang="en-US">
                <a:effectLst/>
                <a:latin typeface="微软雅黑" panose="020B0503020204020204" charset="-122"/>
                <a:ea typeface="微软雅黑" panose="020B0503020204020204" charset="-122"/>
                <a:cs typeface="微软雅黑" panose="020B0503020204020204" charset="-122"/>
                <a:sym typeface="+mn-ea"/>
              </a:rPr>
              <a:t>创建主题使用：</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kafka-topics.sh</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 </a:t>
            </a:r>
            <a:r>
              <a:rPr lang="zh-CN" altLang="en-US" sz="1800">
                <a:effectLst/>
                <a:latin typeface="微软雅黑" panose="020B0503020204020204" charset="-122"/>
                <a:ea typeface="微软雅黑" panose="020B0503020204020204" charset="-122"/>
                <a:cs typeface="微软雅黑" panose="020B0503020204020204" charset="-122"/>
                <a:sym typeface="+mn-ea"/>
              </a:rPr>
              <a:t>脚本；</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en-US" altLang="zh-CN">
                <a:effectLst/>
                <a:latin typeface="微软雅黑" panose="020B0503020204020204" charset="-122"/>
                <a:ea typeface="微软雅黑" panose="020B0503020204020204" charset="-122"/>
                <a:cs typeface="微软雅黑" panose="020B0503020204020204" charset="-122"/>
                <a:sym typeface="+mn-ea"/>
              </a:rPr>
              <a:t>1</a:t>
            </a:r>
            <a:r>
              <a:rPr lang="zh-CN" altLang="en-US">
                <a:effectLst/>
                <a:latin typeface="微软雅黑" panose="020B0503020204020204" charset="-122"/>
                <a:ea typeface="微软雅黑" panose="020B0503020204020204" charset="-122"/>
                <a:cs typeface="微软雅黑" panose="020B0503020204020204" charset="-122"/>
                <a:sym typeface="+mn-ea"/>
              </a:rPr>
              <a:t>、不带任何参数会告知该脚本</a:t>
            </a:r>
            <a:r>
              <a:rPr lang="zh-CN" altLang="en-US">
                <a:effectLst/>
                <a:latin typeface="微软雅黑" panose="020B0503020204020204" charset="-122"/>
                <a:ea typeface="微软雅黑" panose="020B0503020204020204" charset="-122"/>
                <a:cs typeface="微软雅黑" panose="020B0503020204020204" charset="-122"/>
                <a:sym typeface="+mn-ea"/>
              </a:rPr>
              <a:t>如何使用：</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kafka-topics.sh</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 </a:t>
            </a:r>
            <a:endPar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en-US" altLang="zh-CN">
                <a:effectLst/>
                <a:latin typeface="微软雅黑" panose="020B0503020204020204" charset="-122"/>
                <a:ea typeface="微软雅黑" panose="020B0503020204020204" charset="-122"/>
                <a:cs typeface="微软雅黑" panose="020B0503020204020204" charset="-122"/>
                <a:sym typeface="+mn-ea"/>
              </a:rPr>
              <a:t>2</a:t>
            </a:r>
            <a:r>
              <a:rPr lang="zh-CN" altLang="en-US">
                <a:effectLst/>
                <a:latin typeface="微软雅黑" panose="020B0503020204020204" charset="-122"/>
                <a:ea typeface="微软雅黑" panose="020B0503020204020204" charset="-122"/>
                <a:cs typeface="微软雅黑" panose="020B0503020204020204" charset="-122"/>
                <a:sym typeface="+mn-ea"/>
              </a:rPr>
              <a:t>、创建主题：</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/kafka-topics.sh --create --topic quickstart-events --bootstrap-server localhost:9092</a:t>
            </a:r>
            <a:endPar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en-US" altLang="zh-CN">
                <a:effectLst/>
                <a:latin typeface="微软雅黑" panose="020B0503020204020204" charset="-122"/>
                <a:ea typeface="微软雅黑" panose="020B0503020204020204" charset="-122"/>
                <a:cs typeface="微软雅黑" panose="020B0503020204020204" charset="-122"/>
                <a:sym typeface="+mn-ea"/>
              </a:rPr>
              <a:t>3</a:t>
            </a:r>
            <a:r>
              <a:rPr lang="zh-CN" altLang="en-US">
                <a:effectLst/>
                <a:latin typeface="微软雅黑" panose="020B0503020204020204" charset="-122"/>
                <a:ea typeface="微软雅黑" panose="020B0503020204020204" charset="-122"/>
                <a:cs typeface="微软雅黑" panose="020B0503020204020204" charset="-122"/>
                <a:sym typeface="+mn-ea"/>
              </a:rPr>
              <a:t>、列出所有的主题：</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/kafka-topics.sh --</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list</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 --bootstrap-server localhost:9092</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en-US" altLang="zh-CN" sz="1800">
                <a:solidFill>
                  <a:schemeClr val="tx1"/>
                </a:solidFill>
                <a:effectLst/>
                <a:latin typeface="微软雅黑" panose="020B0503020204020204" charset="-122"/>
                <a:ea typeface="微软雅黑" panose="020B0503020204020204" charset="-122"/>
                <a:cs typeface="微软雅黑" panose="020B0503020204020204" charset="-122"/>
                <a:sym typeface="+mn-ea"/>
              </a:rPr>
              <a:t>4</a:t>
            </a:r>
            <a:r>
              <a:rPr lang="zh-CN" altLang="en-US" sz="1800">
                <a:solidFill>
                  <a:schemeClr val="tx1"/>
                </a:solidFill>
                <a:effectLst/>
                <a:latin typeface="微软雅黑" panose="020B0503020204020204" charset="-122"/>
                <a:ea typeface="微软雅黑" panose="020B0503020204020204" charset="-122"/>
                <a:cs typeface="微软雅黑" panose="020B0503020204020204" charset="-122"/>
                <a:sym typeface="+mn-ea"/>
              </a:rPr>
              <a:t>、删除主题：</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/kafka-topics.sh</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 --delete </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--topic quickstart-events --bootstrap-server localhost:9092</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sz="1800">
                <a:effectLst/>
                <a:latin typeface="微软雅黑" panose="020B0503020204020204" charset="-122"/>
                <a:ea typeface="微软雅黑" panose="020B0503020204020204" charset="-122"/>
                <a:cs typeface="微软雅黑" panose="020B0503020204020204" charset="-122"/>
                <a:sym typeface="+mn-ea"/>
              </a:rPr>
              <a:t>5、</a:t>
            </a:r>
            <a:r>
              <a:rPr lang="zh-CN" altLang="en-US">
                <a:effectLst/>
                <a:latin typeface="微软雅黑" panose="020B0503020204020204" charset="-122"/>
                <a:ea typeface="微软雅黑" panose="020B0503020204020204" charset="-122"/>
                <a:cs typeface="微软雅黑" panose="020B0503020204020204" charset="-122"/>
                <a:sym typeface="+mn-ea"/>
              </a:rPr>
              <a:t>显示主题详细信息：</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/kafka-topics.sh --describe --topic quickstart-events --bootstrap-server localhost:9092</a:t>
            </a: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sz="1800">
                <a:effectLst/>
                <a:latin typeface="微软雅黑" panose="020B0503020204020204" charset="-122"/>
                <a:ea typeface="微软雅黑" panose="020B0503020204020204" charset="-122"/>
                <a:cs typeface="微软雅黑" panose="020B0503020204020204" charset="-122"/>
                <a:sym typeface="+mn-ea"/>
              </a:rPr>
              <a:t>6、修改主题信息：</a:t>
            </a:r>
            <a:r>
              <a:rPr lang="zh-CN" altLang="en-US" sz="1200">
                <a:solidFill>
                  <a:srgbClr val="0070C0"/>
                </a:solidFill>
                <a:effectLst/>
                <a:latin typeface="微软雅黑" panose="020B0503020204020204" charset="-122"/>
                <a:ea typeface="微软雅黑" panose="020B0503020204020204" charset="-122"/>
                <a:cs typeface="微软雅黑" panose="020B0503020204020204" charset="-122"/>
                <a:sym typeface="+mn-ea"/>
              </a:rPr>
              <a:t>./kafka-topics.sh --alter --topic quickstart-events --partitions 5  --bootstrap-server localhost:9092 </a:t>
            </a:r>
            <a:endParaRPr lang="zh-CN" altLang="en-US" sz="12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操作</a:t>
            </a:r>
            <a:endParaRPr 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50000"/>
              </a:lnSpc>
              <a:buFont typeface="Wingdings" panose="05000000000000000000" charset="0"/>
              <a:buChar char="Ø"/>
            </a:pPr>
            <a:r>
              <a:rPr lang="en-US" altLang="zh-CN" b="1">
                <a:solidFill>
                  <a:schemeClr val="tx1"/>
                </a:solidFill>
                <a:effectLst/>
                <a:latin typeface="微软雅黑" panose="020B0503020204020204" charset="-122"/>
                <a:ea typeface="微软雅黑" panose="020B0503020204020204" charset="-122"/>
                <a:cs typeface="微软雅黑" panose="020B0503020204020204" charset="-122"/>
                <a:sym typeface="+mn-ea"/>
              </a:rPr>
              <a:t>2</a:t>
            </a:r>
            <a:r>
              <a:rPr lang="zh-CN" altLang="en-US" b="1">
                <a:solidFill>
                  <a:schemeClr val="tx1"/>
                </a:solidFill>
                <a:effectLst/>
                <a:latin typeface="微软雅黑" panose="020B0503020204020204" charset="-122"/>
                <a:ea typeface="微软雅黑" panose="020B0503020204020204" charset="-122"/>
                <a:cs typeface="微软雅黑" panose="020B0503020204020204" charset="-122"/>
                <a:sym typeface="+mn-ea"/>
              </a:rPr>
              <a:t>、在主题（</a:t>
            </a:r>
            <a:r>
              <a:rPr lang="en-US" altLang="zh-CN" b="1">
                <a:solidFill>
                  <a:schemeClr val="tx1"/>
                </a:solidFill>
                <a:effectLst/>
                <a:latin typeface="微软雅黑" panose="020B0503020204020204" charset="-122"/>
                <a:ea typeface="微软雅黑" panose="020B0503020204020204" charset="-122"/>
                <a:cs typeface="微软雅黑" panose="020B0503020204020204" charset="-122"/>
                <a:sym typeface="+mn-ea"/>
              </a:rPr>
              <a:t>Topic</a:t>
            </a:r>
            <a:r>
              <a:rPr lang="zh-CN" altLang="en-US" b="1">
                <a:solidFill>
                  <a:schemeClr val="tx1"/>
                </a:solidFill>
                <a:effectLst/>
                <a:latin typeface="微软雅黑" panose="020B0503020204020204" charset="-122"/>
                <a:ea typeface="微软雅黑" panose="020B0503020204020204" charset="-122"/>
                <a:cs typeface="微软雅黑" panose="020B0503020204020204" charset="-122"/>
                <a:sym typeface="+mn-ea"/>
              </a:rPr>
              <a:t>）中写入一些事件（</a:t>
            </a:r>
            <a:r>
              <a:rPr lang="en-US" altLang="zh-CN" b="1">
                <a:solidFill>
                  <a:schemeClr val="tx1"/>
                </a:solidFill>
                <a:effectLst/>
                <a:latin typeface="微软雅黑" panose="020B0503020204020204" charset="-122"/>
                <a:ea typeface="微软雅黑" panose="020B0503020204020204" charset="-122"/>
                <a:cs typeface="微软雅黑" panose="020B0503020204020204" charset="-122"/>
                <a:sym typeface="+mn-ea"/>
              </a:rPr>
              <a:t>Events</a:t>
            </a:r>
            <a:r>
              <a:rPr lang="zh-CN" altLang="en-US" b="1">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b="1">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Kafka客户端通过网络与Kafka</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 Brokers</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进行通信，可以写（或读）主题</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Topic</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中的事件</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Events</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r>
              <a:rPr lang="zh-CN" altLang="en-US">
                <a:effectLst/>
                <a:latin typeface="微软雅黑" panose="020B0503020204020204" charset="-122"/>
                <a:ea typeface="微软雅黑" panose="020B0503020204020204" charset="-122"/>
                <a:cs typeface="微软雅黑" panose="020B0503020204020204" charset="-122"/>
                <a:sym typeface="+mn-ea"/>
              </a:rPr>
              <a:t>Kafka</a:t>
            </a:r>
            <a:r>
              <a:rPr lang="en-US" altLang="zh-CN">
                <a:effectLst/>
                <a:latin typeface="微软雅黑" panose="020B0503020204020204" charset="-122"/>
                <a:ea typeface="微软雅黑" panose="020B0503020204020204" charset="-122"/>
                <a:cs typeface="微软雅黑" panose="020B0503020204020204" charset="-122"/>
                <a:sym typeface="+mn-ea"/>
              </a:rPr>
              <a:t> Brokers</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一旦收到事件</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Event</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，就会将事件</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Event</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以持久和容错的方式存储起来，可以永久地存储；</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通过</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 </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kafka-console-producer.sh</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 </a:t>
            </a:r>
            <a:r>
              <a:rPr lang="zh-CN" altLang="en-US">
                <a:effectLst/>
                <a:latin typeface="微软雅黑" panose="020B0503020204020204" charset="-122"/>
                <a:ea typeface="微软雅黑" panose="020B0503020204020204" charset="-122"/>
                <a:cs typeface="微软雅黑" panose="020B0503020204020204" charset="-122"/>
                <a:sym typeface="+mn-ea"/>
              </a:rPr>
              <a:t>脚本工具</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写入事件</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Events</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不带任何参数会告知该脚本如何使用：</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k</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afka-console-producer.sh</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 </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/kafka-console-producer.sh --topic quickstart-events --bootstrap-server localhost:9092</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每一次换行是一个事件</a:t>
            </a:r>
            <a:r>
              <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rPr>
              <a:t>Event</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使用</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Ctrl</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C</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退出，停止发送事件</a:t>
            </a:r>
            <a:r>
              <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rPr>
              <a:t>Event</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到主题</a:t>
            </a:r>
            <a:r>
              <a:rPr lang="en-US" altLang="zh-CN" sz="1600">
                <a:solidFill>
                  <a:schemeClr val="tx1"/>
                </a:solidFill>
                <a:effectLst/>
                <a:latin typeface="微软雅黑" panose="020B0503020204020204" charset="-122"/>
                <a:ea typeface="微软雅黑" panose="020B0503020204020204" charset="-122"/>
                <a:cs typeface="微软雅黑" panose="020B0503020204020204" charset="-122"/>
                <a:sym typeface="+mn-ea"/>
              </a:rPr>
              <a:t>Topic</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操作</a:t>
            </a:r>
            <a:endParaRPr lang="zh-CN" sz="2400">
              <a:solidFill>
                <a:schemeClr val="tx1"/>
              </a:solidFill>
              <a:latin typeface="+mj-ea"/>
              <a:ea typeface="+mj-ea"/>
              <a:cs typeface="+mj-ea"/>
            </a:endParaRPr>
          </a:p>
        </p:txBody>
      </p:sp>
      <p:pic>
        <p:nvPicPr>
          <p:cNvPr id="10" name="图片 6"/>
          <p:cNvPicPr>
            <a:picLocks noChangeAspect="1"/>
          </p:cNvPicPr>
          <p:nvPr/>
        </p:nvPicPr>
        <p:blipFill>
          <a:blip r:embed="rId8"/>
          <a:stretch>
            <a:fillRect/>
          </a:stretch>
        </p:blipFill>
        <p:spPr>
          <a:xfrm>
            <a:off x="1125855" y="2660015"/>
            <a:ext cx="5269230" cy="12115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200000"/>
              </a:lnSpc>
              <a:buFont typeface="Wingdings" panose="05000000000000000000" charset="0"/>
              <a:buChar char="Ø"/>
            </a:pPr>
            <a:r>
              <a:rPr lang="en-US" altLang="zh-CN" b="1">
                <a:solidFill>
                  <a:schemeClr val="tx1"/>
                </a:solidFill>
                <a:effectLst/>
                <a:latin typeface="微软雅黑" panose="020B0503020204020204" charset="-122"/>
                <a:ea typeface="微软雅黑" panose="020B0503020204020204" charset="-122"/>
                <a:cs typeface="微软雅黑" panose="020B0503020204020204" charset="-122"/>
                <a:sym typeface="+mn-ea"/>
              </a:rPr>
              <a:t>3</a:t>
            </a:r>
            <a:r>
              <a:rPr lang="zh-CN" altLang="en-US" b="1">
                <a:solidFill>
                  <a:schemeClr val="tx1"/>
                </a:solidFill>
                <a:effectLst/>
                <a:latin typeface="微软雅黑" panose="020B0503020204020204" charset="-122"/>
                <a:ea typeface="微软雅黑" panose="020B0503020204020204" charset="-122"/>
                <a:cs typeface="微软雅黑" panose="020B0503020204020204" charset="-122"/>
                <a:sym typeface="+mn-ea"/>
              </a:rPr>
              <a:t>、从主题</a:t>
            </a:r>
            <a:r>
              <a:rPr lang="zh-CN" altLang="en-US" b="1">
                <a:effectLst/>
                <a:latin typeface="微软雅黑" panose="020B0503020204020204" charset="-122"/>
                <a:ea typeface="微软雅黑" panose="020B0503020204020204" charset="-122"/>
                <a:cs typeface="微软雅黑" panose="020B0503020204020204" charset="-122"/>
                <a:sym typeface="+mn-ea"/>
              </a:rPr>
              <a:t>（</a:t>
            </a:r>
            <a:r>
              <a:rPr lang="en-US" altLang="zh-CN" b="1">
                <a:effectLst/>
                <a:latin typeface="微软雅黑" panose="020B0503020204020204" charset="-122"/>
                <a:ea typeface="微软雅黑" panose="020B0503020204020204" charset="-122"/>
                <a:cs typeface="微软雅黑" panose="020B0503020204020204" charset="-122"/>
                <a:sym typeface="+mn-ea"/>
              </a:rPr>
              <a:t>Topic</a:t>
            </a:r>
            <a:r>
              <a:rPr lang="zh-CN" altLang="en-US" b="1">
                <a:effectLst/>
                <a:latin typeface="微软雅黑" panose="020B0503020204020204" charset="-122"/>
                <a:ea typeface="微软雅黑" panose="020B0503020204020204" charset="-122"/>
                <a:cs typeface="微软雅黑" panose="020B0503020204020204" charset="-122"/>
                <a:sym typeface="+mn-ea"/>
              </a:rPr>
              <a:t>）</a:t>
            </a:r>
            <a:r>
              <a:rPr lang="zh-CN" altLang="en-US" b="1">
                <a:solidFill>
                  <a:schemeClr val="tx1"/>
                </a:solidFill>
                <a:effectLst/>
                <a:latin typeface="微软雅黑" panose="020B0503020204020204" charset="-122"/>
                <a:ea typeface="微软雅黑" panose="020B0503020204020204" charset="-122"/>
                <a:cs typeface="微软雅黑" panose="020B0503020204020204" charset="-122"/>
                <a:sym typeface="+mn-ea"/>
              </a:rPr>
              <a:t>中读取事件</a:t>
            </a:r>
            <a:r>
              <a:rPr lang="zh-CN" altLang="en-US" b="1">
                <a:effectLst/>
                <a:latin typeface="微软雅黑" panose="020B0503020204020204" charset="-122"/>
                <a:ea typeface="微软雅黑" panose="020B0503020204020204" charset="-122"/>
                <a:cs typeface="微软雅黑" panose="020B0503020204020204" charset="-122"/>
                <a:sym typeface="+mn-ea"/>
              </a:rPr>
              <a:t>（</a:t>
            </a:r>
            <a:r>
              <a:rPr lang="en-US" altLang="zh-CN" b="1">
                <a:effectLst/>
                <a:latin typeface="微软雅黑" panose="020B0503020204020204" charset="-122"/>
                <a:ea typeface="微软雅黑" panose="020B0503020204020204" charset="-122"/>
                <a:cs typeface="微软雅黑" panose="020B0503020204020204" charset="-122"/>
                <a:sym typeface="+mn-ea"/>
              </a:rPr>
              <a:t>Events</a:t>
            </a:r>
            <a:r>
              <a:rPr lang="zh-CN" altLang="en-US" b="1">
                <a:effectLst/>
                <a:latin typeface="微软雅黑" panose="020B0503020204020204" charset="-122"/>
                <a:ea typeface="微软雅黑" panose="020B0503020204020204" charset="-122"/>
                <a:cs typeface="微软雅黑" panose="020B0503020204020204" charset="-122"/>
                <a:sym typeface="+mn-ea"/>
              </a:rPr>
              <a:t>）</a:t>
            </a:r>
            <a:endParaRPr lang="zh-CN" altLang="en-US" b="1">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200000"/>
              </a:lnSpc>
              <a:buFont typeface="Wingdings" panose="05000000000000000000" charset="0"/>
              <a:buChar char="Ø"/>
            </a:pPr>
            <a:endParaRPr lang="zh-CN" altLang="en-US" b="1">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200000"/>
              </a:lnSpc>
              <a:buFont typeface="Wingdings" panose="05000000000000000000" charset="0"/>
              <a:buChar char="Ø"/>
            </a:pPr>
            <a:endParaRPr lang="zh-CN" altLang="en-US" b="1">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20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使用</a:t>
            </a:r>
            <a:r>
              <a:rPr lang="zh-CN" altLang="en-US">
                <a:solidFill>
                  <a:srgbClr val="0070C0"/>
                </a:solidFill>
                <a:effectLst/>
                <a:latin typeface="+mj-ea"/>
                <a:ea typeface="+mj-ea"/>
                <a:cs typeface="Consolas" panose="020B0609020204030204" charset="0"/>
                <a:sym typeface="+mn-ea"/>
              </a:rPr>
              <a:t>kafka-console-consumer.sh</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消费者客户端读取之前写入的事件</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Event</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不带任何参数会告知该脚本如何使用：</a:t>
            </a:r>
            <a:r>
              <a:rPr lang="zh-CN" altLang="en-US" sz="1600">
                <a:solidFill>
                  <a:srgbClr val="0070C0"/>
                </a:solidFill>
                <a:effectLst/>
                <a:latin typeface="+mj-ea"/>
                <a:ea typeface="+mj-ea"/>
                <a:cs typeface="Consolas" panose="020B0609020204030204" charset="0"/>
                <a:sym typeface="+mn-ea"/>
              </a:rPr>
              <a:t>./</a:t>
            </a:r>
            <a:r>
              <a:rPr lang="zh-CN" altLang="en-US" sz="1600">
                <a:solidFill>
                  <a:srgbClr val="0070C0"/>
                </a:solidFill>
                <a:effectLst/>
                <a:latin typeface="+mj-ea"/>
                <a:ea typeface="+mj-ea"/>
                <a:cs typeface="Consolas" panose="020B0609020204030204" charset="0"/>
                <a:sym typeface="+mn-ea"/>
              </a:rPr>
              <a:t>kafka-console-consumer.sh</a:t>
            </a:r>
            <a:r>
              <a:rPr lang="zh-CN" altLang="en-US" sz="1600">
                <a:solidFill>
                  <a:srgbClr val="0070C0"/>
                </a:solidFill>
                <a:effectLst/>
                <a:latin typeface="+mj-ea"/>
                <a:ea typeface="+mj-ea"/>
                <a:cs typeface="Consolas" panose="020B0609020204030204" charset="0"/>
                <a:sym typeface="+mn-ea"/>
              </a:rPr>
              <a:t> </a:t>
            </a:r>
            <a:endParaRPr lang="zh-CN" altLang="en-US" sz="1600">
              <a:solidFill>
                <a:srgbClr val="0070C0"/>
              </a:solidFill>
              <a:effectLst/>
              <a:latin typeface="+mj-ea"/>
              <a:ea typeface="+mj-ea"/>
              <a:cs typeface="Consolas" panose="020B0609020204030204" charset="0"/>
              <a:sym typeface="+mn-ea"/>
            </a:endParaRPr>
          </a:p>
          <a:p>
            <a:pPr marL="800100" lvl="1" indent="-342900">
              <a:lnSpc>
                <a:spcPct val="180000"/>
              </a:lnSpc>
              <a:buFont typeface="Wingdings" panose="05000000000000000000" charset="0"/>
              <a:buChar char="Ø"/>
            </a:pPr>
            <a:r>
              <a:rPr lang="en-US" altLang="zh-CN" sz="1400">
                <a:solidFill>
                  <a:srgbClr val="0070C0"/>
                </a:solidFill>
                <a:effectLst/>
                <a:latin typeface="+mj-ea"/>
                <a:ea typeface="+mj-ea"/>
                <a:cs typeface="Consolas" panose="020B0609020204030204" charset="0"/>
                <a:sym typeface="+mn-ea"/>
              </a:rPr>
              <a:t>.</a:t>
            </a:r>
            <a:r>
              <a:rPr lang="zh-CN" altLang="en-US" sz="1400">
                <a:solidFill>
                  <a:srgbClr val="0070C0"/>
                </a:solidFill>
                <a:effectLst/>
                <a:latin typeface="+mj-ea"/>
                <a:ea typeface="+mj-ea"/>
                <a:cs typeface="Consolas" panose="020B0609020204030204" charset="0"/>
                <a:sym typeface="+mn-ea"/>
              </a:rPr>
              <a:t>/kafka-console-consumer.sh --topic quickstart-events --from-beginning --bootstrap-server localhost:9092</a:t>
            </a:r>
            <a:endParaRPr lang="zh-CN" altLang="en-US" sz="1400">
              <a:solidFill>
                <a:srgbClr val="0070C0"/>
              </a:solidFill>
              <a:effectLst/>
              <a:latin typeface="+mj-ea"/>
              <a:ea typeface="+mj-ea"/>
              <a:cs typeface="Consolas" panose="020B0609020204030204" charset="0"/>
              <a:sym typeface="+mn-ea"/>
            </a:endParaRPr>
          </a:p>
          <a:p>
            <a:pPr marL="800100" lvl="1" indent="-342900">
              <a:lnSpc>
                <a:spcPct val="180000"/>
              </a:lnSpc>
              <a:buFont typeface="Wingdings" panose="05000000000000000000" charset="0"/>
              <a:buChar char="Ø"/>
            </a:pPr>
            <a:r>
              <a:rPr lang="zh-CN" altLang="en-US" sz="1600">
                <a:solidFill>
                  <a:srgbClr val="0070C0"/>
                </a:solidFill>
                <a:effectLst/>
                <a:latin typeface="+mj-ea"/>
                <a:ea typeface="+mj-ea"/>
                <a:cs typeface="Consolas" panose="020B0609020204030204" charset="0"/>
                <a:sym typeface="+mn-ea"/>
              </a:rPr>
              <a:t>--from-beginning </a:t>
            </a:r>
            <a:r>
              <a:rPr lang="zh-CN" altLang="en-US" sz="1600">
                <a:effectLst/>
                <a:latin typeface="微软雅黑" panose="020B0503020204020204" charset="-122"/>
                <a:ea typeface="微软雅黑" panose="020B0503020204020204" charset="-122"/>
                <a:cs typeface="微软雅黑" panose="020B0503020204020204" charset="-122"/>
                <a:sym typeface="+mn-ea"/>
              </a:rPr>
              <a:t>表示</a:t>
            </a:r>
            <a:r>
              <a:rPr lang="zh-CN" altLang="en-US" sz="1600">
                <a:effectLst/>
                <a:latin typeface="微软雅黑" panose="020B0503020204020204" charset="-122"/>
                <a:ea typeface="微软雅黑" panose="020B0503020204020204" charset="-122"/>
                <a:cs typeface="微软雅黑" panose="020B0503020204020204" charset="-122"/>
                <a:sym typeface="+mn-ea"/>
              </a:rPr>
              <a:t>从kafka最早的消息开始消费</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使用</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Ctrl</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C</a:t>
            </a: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停止消费者客户端；</a:t>
            </a: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20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事件</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Events</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是持久存储在</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中的，所以它们可以被任意多次读取；</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操作</a:t>
            </a:r>
            <a:endParaRPr lang="zh-CN" sz="2400">
              <a:solidFill>
                <a:schemeClr val="tx1"/>
              </a:solidFill>
              <a:latin typeface="+mj-ea"/>
              <a:ea typeface="+mj-ea"/>
              <a:cs typeface="+mj-ea"/>
            </a:endParaRPr>
          </a:p>
        </p:txBody>
      </p:sp>
      <p:pic>
        <p:nvPicPr>
          <p:cNvPr id="10" name="图片 6"/>
          <p:cNvPicPr>
            <a:picLocks noChangeAspect="1"/>
          </p:cNvPicPr>
          <p:nvPr/>
        </p:nvPicPr>
        <p:blipFill>
          <a:blip r:embed="rId8"/>
          <a:stretch>
            <a:fillRect/>
          </a:stretch>
        </p:blipFill>
        <p:spPr>
          <a:xfrm>
            <a:off x="1080135" y="2317115"/>
            <a:ext cx="5269230" cy="12115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90000"/>
              </a:lnSpc>
              <a:buFont typeface="Wingdings" panose="05000000000000000000" charset="0"/>
              <a:buChar char="Ø"/>
            </a:pPr>
            <a:r>
              <a:rPr lang="en-US" altLang="zh-CN">
                <a:effectLst/>
                <a:latin typeface="微软雅黑" panose="020B0503020204020204" charset="-122"/>
                <a:ea typeface="微软雅黑" panose="020B0503020204020204" charset="-122"/>
                <a:cs typeface="微软雅黑" panose="020B0503020204020204" charset="-122"/>
                <a:sym typeface="+mn-ea"/>
              </a:rPr>
              <a:t>1</a:t>
            </a:r>
            <a:r>
              <a:rPr lang="zh-CN" altLang="en-US">
                <a:effectLst/>
                <a:latin typeface="微软雅黑" panose="020B0503020204020204" charset="-122"/>
                <a:ea typeface="微软雅黑" panose="020B0503020204020204" charset="-122"/>
                <a:cs typeface="微软雅黑" panose="020B0503020204020204" charset="-122"/>
                <a:sym typeface="+mn-ea"/>
              </a:rPr>
              <a:t>、启动Kafka容器：</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docker run -p 9092:9092 apache/kafka:3.7.0</a:t>
            </a:r>
            <a:endPar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a:effectLst/>
                <a:latin typeface="微软雅黑" panose="020B0503020204020204" charset="-122"/>
                <a:ea typeface="微软雅黑" panose="020B0503020204020204" charset="-122"/>
                <a:cs typeface="微软雅黑" panose="020B0503020204020204" charset="-122"/>
                <a:sym typeface="+mn-ea"/>
              </a:rPr>
              <a:t>2、安装外部连接工具；</a:t>
            </a:r>
            <a:endParaRPr lang="zh-CN" altLang="en-US">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en-US" altLang="zh-CN">
                <a:effectLst/>
                <a:latin typeface="微软雅黑" panose="020B0503020204020204" charset="-122"/>
                <a:ea typeface="微软雅黑" panose="020B0503020204020204" charset="-122"/>
                <a:cs typeface="微软雅黑" panose="020B0503020204020204" charset="-122"/>
                <a:sym typeface="+mn-ea"/>
              </a:rPr>
              <a:t>3</a:t>
            </a:r>
            <a:r>
              <a:rPr lang="zh-CN" altLang="en-US">
                <a:effectLst/>
                <a:latin typeface="微软雅黑" panose="020B0503020204020204" charset="-122"/>
                <a:ea typeface="微软雅黑" panose="020B0503020204020204" charset="-122"/>
                <a:cs typeface="微软雅黑" panose="020B0503020204020204" charset="-122"/>
                <a:sym typeface="+mn-ea"/>
              </a:rPr>
              <a:t>、外部连接工具连接Kafka；</a:t>
            </a:r>
            <a:endPar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sym typeface="+mn-ea"/>
              </a:rPr>
              <a:t>外部环境连接</a:t>
            </a:r>
            <a:r>
              <a:rPr lang="en-US" altLang="zh-CN" sz="2400">
                <a:solidFill>
                  <a:schemeClr val="tx1"/>
                </a:solidFill>
                <a:latin typeface="+mj-ea"/>
                <a:ea typeface="+mj-ea"/>
                <a:cs typeface="+mj-ea"/>
                <a:sym typeface="+mn-ea"/>
              </a:rPr>
              <a:t>Kafka</a:t>
            </a:r>
            <a:endParaRPr lang="zh-CN" sz="2400">
              <a:solidFill>
                <a:schemeClr val="tx1"/>
              </a:solidFill>
              <a:latin typeface="+mj-ea"/>
              <a:ea typeface="+mj-ea"/>
              <a:cs typeface="+mj-ea"/>
            </a:endParaRPr>
          </a:p>
        </p:txBody>
      </p:sp>
      <p:sp>
        <p:nvSpPr>
          <p:cNvPr id="4" name="流程图: 磁盘 3"/>
          <p:cNvSpPr/>
          <p:nvPr/>
        </p:nvSpPr>
        <p:spPr>
          <a:xfrm>
            <a:off x="3862705" y="3692525"/>
            <a:ext cx="1349375" cy="1335405"/>
          </a:xfrm>
          <a:prstGeom prst="flowChartMagneticDisk">
            <a:avLst/>
          </a:prstGeom>
          <a:solidFill>
            <a:schemeClr val="accent6">
              <a:lumMod val="20000"/>
              <a:lumOff val="80000"/>
            </a:schemeClr>
          </a:solidFill>
          <a:ln>
            <a:solidFill>
              <a:schemeClr val="accent5">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Kafka</a:t>
            </a:r>
            <a:endParaRPr lang="en-US" altLang="zh-CN">
              <a:solidFill>
                <a:schemeClr val="tx1"/>
              </a:solidFill>
            </a:endParaRPr>
          </a:p>
        </p:txBody>
      </p:sp>
      <p:sp>
        <p:nvSpPr>
          <p:cNvPr id="5" name="图文框 4"/>
          <p:cNvSpPr/>
          <p:nvPr/>
        </p:nvSpPr>
        <p:spPr>
          <a:xfrm>
            <a:off x="1153160" y="3744595"/>
            <a:ext cx="1550035" cy="116141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PC</a:t>
            </a:r>
            <a:endParaRPr lang="en-US" altLang="zh-CN">
              <a:solidFill>
                <a:schemeClr val="tx1"/>
              </a:solidFill>
            </a:endParaRPr>
          </a:p>
        </p:txBody>
      </p:sp>
      <p:cxnSp>
        <p:nvCxnSpPr>
          <p:cNvPr id="8" name="直接箭头连接符 7"/>
          <p:cNvCxnSpPr/>
          <p:nvPr/>
        </p:nvCxnSpPr>
        <p:spPr>
          <a:xfrm>
            <a:off x="2858135" y="4296410"/>
            <a:ext cx="90106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90000"/>
              </a:lnSpc>
              <a:buFont typeface="Wingdings" panose="05000000000000000000" charset="0"/>
              <a:buChar char="Ø"/>
            </a:pPr>
            <a:r>
              <a:rPr lang="zh-CN" altLang="en-US">
                <a:solidFill>
                  <a:srgbClr val="FF0000"/>
                </a:solidFill>
                <a:effectLst/>
                <a:latin typeface="微软雅黑" panose="020B0503020204020204" charset="-122"/>
                <a:ea typeface="微软雅黑" panose="020B0503020204020204" charset="-122"/>
                <a:cs typeface="微软雅黑" panose="020B0503020204020204" charset="-122"/>
                <a:sym typeface="+mn-ea"/>
              </a:rPr>
              <a:t>外部环境无法连接Kafka？</a:t>
            </a:r>
            <a:endParaRPr lang="zh-CN" altLang="en-US">
              <a:solidFill>
                <a:srgbClr val="FF000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a:effectLst/>
                <a:latin typeface="微软雅黑" panose="020B0503020204020204" charset="-122"/>
                <a:ea typeface="微软雅黑" panose="020B0503020204020204" charset="-122"/>
                <a:cs typeface="微软雅黑" panose="020B0503020204020204" charset="-122"/>
                <a:sym typeface="+mn-ea"/>
              </a:rPr>
              <a:t>我们使用的是官方容器镜像，找到官方镜像文档；</a:t>
            </a:r>
            <a:r>
              <a:rPr lang="zh-CN" altLang="en-US">
                <a:solidFill>
                  <a:srgbClr val="FF0000"/>
                </a:solidFill>
                <a:effectLst/>
                <a:latin typeface="微软雅黑" panose="020B0503020204020204" charset="-122"/>
                <a:ea typeface="微软雅黑" panose="020B0503020204020204" charset="-122"/>
                <a:cs typeface="微软雅黑" panose="020B0503020204020204" charset="-122"/>
                <a:sym typeface="+mn-ea"/>
                <a:hlinkClick r:id="rId2" action="ppaction://hlinkfile"/>
              </a:rPr>
              <a:t>https://hub.docker.com/</a:t>
            </a:r>
            <a:endParaRPr lang="zh-CN" altLang="en-US">
              <a:solidFill>
                <a:srgbClr val="FF000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a:effectLst/>
                <a:latin typeface="微软雅黑" panose="020B0503020204020204" charset="-122"/>
                <a:ea typeface="微软雅黑" panose="020B0503020204020204" charset="-122"/>
                <a:cs typeface="微软雅黑" panose="020B0503020204020204" charset="-122"/>
                <a:sym typeface="+mn-ea"/>
              </a:rPr>
              <a:t>文档：</a:t>
            </a:r>
            <a:r>
              <a:rPr lang="zh-CN" altLang="en-US">
                <a:effectLst/>
                <a:latin typeface="微软雅黑" panose="020B0503020204020204" charset="-122"/>
                <a:ea typeface="微软雅黑" panose="020B0503020204020204" charset="-122"/>
                <a:cs typeface="微软雅黑" panose="020B0503020204020204" charset="-122"/>
                <a:sym typeface="+mn-ea"/>
                <a:hlinkClick r:id="rId3" action="ppaction://hlinkfile"/>
              </a:rPr>
              <a:t>https://github.com/apache/kafka/blob/trunk/docker/examples/README.md</a:t>
            </a:r>
            <a:endParaRPr lang="zh-CN" altLang="en-US">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en-US" altLang="zh-CN">
                <a:effectLst/>
                <a:latin typeface="微软雅黑" panose="020B0503020204020204" charset="-122"/>
                <a:ea typeface="微软雅黑" panose="020B0503020204020204" charset="-122"/>
                <a:cs typeface="微软雅黑" panose="020B0503020204020204" charset="-122"/>
                <a:sym typeface="+mn-ea"/>
              </a:rPr>
              <a:t>Docker</a:t>
            </a:r>
            <a:r>
              <a:rPr lang="zh-CN" altLang="en-US">
                <a:effectLst/>
                <a:latin typeface="微软雅黑" panose="020B0503020204020204" charset="-122"/>
                <a:ea typeface="微软雅黑" panose="020B0503020204020204" charset="-122"/>
                <a:cs typeface="微软雅黑" panose="020B0503020204020204" charset="-122"/>
                <a:sym typeface="+mn-ea"/>
              </a:rPr>
              <a:t>容器的</a:t>
            </a:r>
            <a:r>
              <a:rPr lang="en-US" altLang="zh-CN">
                <a:effectLst/>
                <a:latin typeface="微软雅黑" panose="020B0503020204020204" charset="-122"/>
                <a:ea typeface="微软雅黑" panose="020B0503020204020204" charset="-122"/>
                <a:cs typeface="微软雅黑" panose="020B0503020204020204" charset="-122"/>
                <a:sym typeface="+mn-ea"/>
              </a:rPr>
              <a:t>Kafka</a:t>
            </a:r>
            <a:r>
              <a:rPr lang="zh-CN" altLang="en-US">
                <a:effectLst/>
                <a:latin typeface="微软雅黑" panose="020B0503020204020204" charset="-122"/>
                <a:ea typeface="微软雅黑" panose="020B0503020204020204" charset="-122"/>
                <a:cs typeface="微软雅黑" panose="020B0503020204020204" charset="-122"/>
                <a:sym typeface="+mn-ea"/>
              </a:rPr>
              <a:t>有三种配置启动方式：</a:t>
            </a:r>
            <a:endParaRPr lang="zh-CN" altLang="en-US">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9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默认配置：使用</a:t>
            </a:r>
            <a:r>
              <a:rPr lang="en-US" altLang="zh-CN" sz="1600">
                <a:effectLst/>
                <a:latin typeface="微软雅黑" panose="020B0503020204020204" charset="-122"/>
                <a:ea typeface="微软雅黑" panose="020B0503020204020204" charset="-122"/>
                <a:cs typeface="微软雅黑" panose="020B0503020204020204" charset="-122"/>
                <a:sym typeface="+mn-ea"/>
              </a:rPr>
              <a:t>Kafka</a:t>
            </a:r>
            <a:r>
              <a:rPr lang="zh-CN" altLang="en-US" sz="1600">
                <a:effectLst/>
                <a:latin typeface="微软雅黑" panose="020B0503020204020204" charset="-122"/>
                <a:ea typeface="微软雅黑" panose="020B0503020204020204" charset="-122"/>
                <a:cs typeface="微软雅黑" panose="020B0503020204020204" charset="-122"/>
                <a:sym typeface="+mn-ea"/>
              </a:rPr>
              <a:t>容器的默认配置，外部是连不上的；</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9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文件输入：提供一个本地kafka属性配置文件，替换docker容器中的默认配置文件；</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9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环境变量：通过env变量定义Kafka属性，覆盖默认配置中定义对应该属性的值；</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4"/>
            </p:custDataLst>
          </p:nvPr>
        </p:nvPicPr>
        <p:blipFill>
          <a:blip r:embed="rId5"/>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6"/>
            </p:custDataLst>
          </p:nvPr>
        </p:nvPicPr>
        <p:blipFill>
          <a:blip r:embed="rId5"/>
          <a:srcRect l="30697"/>
          <a:stretch>
            <a:fillRect/>
          </a:stretch>
        </p:blipFill>
        <p:spPr>
          <a:xfrm>
            <a:off x="8579485" y="-307340"/>
            <a:ext cx="5215255" cy="1497965"/>
          </a:xfrm>
          <a:prstGeom prst="rect">
            <a:avLst/>
          </a:prstGeom>
        </p:spPr>
      </p:pic>
      <p:sp>
        <p:nvSpPr>
          <p:cNvPr id="32" name="直角三角形 31"/>
          <p:cNvSpPr/>
          <p:nvPr>
            <p:custDataLst>
              <p:tags r:id="rId7"/>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8"/>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9"/>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sym typeface="+mn-ea"/>
              </a:rPr>
              <a:t>外部环境连接</a:t>
            </a:r>
            <a:r>
              <a:rPr lang="en-US" altLang="zh-CN" sz="2400">
                <a:solidFill>
                  <a:schemeClr val="tx1"/>
                </a:solidFill>
                <a:latin typeface="+mj-ea"/>
                <a:ea typeface="+mj-ea"/>
                <a:cs typeface="+mj-ea"/>
                <a:sym typeface="+mn-ea"/>
              </a:rPr>
              <a:t>Kafka</a:t>
            </a:r>
            <a:endParaRPr 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90000"/>
              </a:lnSpc>
              <a:buFont typeface="Wingdings" panose="05000000000000000000" charset="0"/>
              <a:buChar char="Ø"/>
            </a:pPr>
            <a:r>
              <a:rPr lang="zh-CN" altLang="en-US">
                <a:solidFill>
                  <a:srgbClr val="FF0000"/>
                </a:solidFill>
                <a:effectLst/>
                <a:latin typeface="微软雅黑" panose="020B0503020204020204" charset="-122"/>
                <a:ea typeface="微软雅黑" panose="020B0503020204020204" charset="-122"/>
                <a:cs typeface="微软雅黑" panose="020B0503020204020204" charset="-122"/>
                <a:sym typeface="+mn-ea"/>
              </a:rPr>
              <a:t>外部环境无法连接Kafka？</a:t>
            </a:r>
            <a:endParaRPr lang="zh-CN" altLang="en-US">
              <a:solidFill>
                <a:srgbClr val="FF000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文件输入：提供一个本地kafka属性配置文件，替换docker容器中的默认配置文件；</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docker ps </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docker run -p 9092:9092 apache/kafka:3.7.0</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docker exec -it </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容器</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id /bin/bash </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把</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docker</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容器中的文件复制到</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linux</a:t>
            </a:r>
            <a:r>
              <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rPr>
              <a:t>中：</a:t>
            </a:r>
            <a:endParaRPr lang="zh-CN" altLang="en-US"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70000"/>
              </a:lnSpc>
              <a:buFont typeface="Wingdings" panose="05000000000000000000" charset="0"/>
              <a:buChar char="Ø"/>
            </a:pP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docker cp bf17abcf35f0:/etc/kafka/docker/server.properties /opt/kafka/docker</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sym typeface="+mn-ea"/>
              </a:rPr>
              <a:t>外部环境连接</a:t>
            </a:r>
            <a:r>
              <a:rPr lang="en-US" altLang="zh-CN" sz="2400">
                <a:solidFill>
                  <a:schemeClr val="tx1"/>
                </a:solidFill>
                <a:latin typeface="+mj-ea"/>
                <a:ea typeface="+mj-ea"/>
                <a:cs typeface="+mj-ea"/>
                <a:sym typeface="+mn-ea"/>
              </a:rPr>
              <a:t>Kafka</a:t>
            </a:r>
            <a:endParaRPr 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90000"/>
              </a:lnSpc>
              <a:buFont typeface="Wingdings" panose="05000000000000000000" charset="0"/>
              <a:buChar char="Ø"/>
            </a:pPr>
            <a:r>
              <a:rPr lang="zh-CN" altLang="en-US">
                <a:solidFill>
                  <a:srgbClr val="FF0000"/>
                </a:solidFill>
                <a:effectLst/>
                <a:latin typeface="微软雅黑" panose="020B0503020204020204" charset="-122"/>
                <a:ea typeface="微软雅黑" panose="020B0503020204020204" charset="-122"/>
                <a:cs typeface="微软雅黑" panose="020B0503020204020204" charset="-122"/>
                <a:sym typeface="+mn-ea"/>
              </a:rPr>
              <a:t>外部环境无法连接Kafka？</a:t>
            </a:r>
            <a:endParaRPr lang="zh-CN" altLang="en-US">
              <a:solidFill>
                <a:srgbClr val="FF000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配置文件：</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server.properties</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listeners=PLAINTEXT://0.0.0.0:9092</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advertised.listeners=PLAINTEXT://192.168.11.128:9092</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advertise的含义表示宣称的、公布的，Kafka服务对外开放的IP和端口;</a:t>
            </a:r>
            <a:endParaRPr lang="zh-CN" altLang="en-US" sz="1600">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r>
              <a:rPr lang="zh-CN" altLang="en-US" sz="1600">
                <a:effectLst/>
                <a:latin typeface="微软雅黑" panose="020B0503020204020204" charset="-122"/>
                <a:ea typeface="微软雅黑" panose="020B0503020204020204" charset="-122"/>
                <a:cs typeface="微软雅黑" panose="020B0503020204020204" charset="-122"/>
                <a:sym typeface="+mn-ea"/>
              </a:rPr>
              <a:t>文件映射：</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docker run --volume /opt/kafka/docker:/mnt/shared/config -p 9092:9092 apache/kafka:3.7.0</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sym typeface="+mn-ea"/>
              </a:rPr>
              <a:t>外部环境连接</a:t>
            </a:r>
            <a:r>
              <a:rPr lang="en-US" altLang="zh-CN" sz="2400">
                <a:solidFill>
                  <a:schemeClr val="tx1"/>
                </a:solidFill>
                <a:latin typeface="+mj-ea"/>
                <a:ea typeface="+mj-ea"/>
                <a:cs typeface="+mj-ea"/>
                <a:sym typeface="+mn-ea"/>
              </a:rPr>
              <a:t>Kafka</a:t>
            </a:r>
            <a:endParaRPr 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90000"/>
              </a:lnSpc>
              <a:buFont typeface="Wingdings" panose="05000000000000000000" charset="0"/>
              <a:buChar char="Ø"/>
            </a:pPr>
            <a:r>
              <a:rPr lang="en-US" altLang="zh-CN">
                <a:latin typeface="+mj-ea"/>
                <a:ea typeface="+mj-ea"/>
                <a:cs typeface="+mj-ea"/>
                <a:sym typeface="+mn-ea"/>
              </a:rPr>
              <a:t>Kafka</a:t>
            </a:r>
            <a:r>
              <a:rPr lang="zh-CN" altLang="en-US">
                <a:latin typeface="+mj-ea"/>
                <a:ea typeface="+mj-ea"/>
                <a:cs typeface="+mj-ea"/>
                <a:sym typeface="+mn-ea"/>
              </a:rPr>
              <a:t>图形界面连接工具：</a:t>
            </a:r>
            <a:endParaRPr lang="zh-CN" altLang="en-US">
              <a:latin typeface="+mj-ea"/>
              <a:ea typeface="+mj-ea"/>
              <a:cs typeface="+mj-ea"/>
              <a:sym typeface="+mn-ea"/>
            </a:endParaRPr>
          </a:p>
          <a:p>
            <a:pPr marL="800100" lvl="1" indent="-342900">
              <a:lnSpc>
                <a:spcPct val="190000"/>
              </a:lnSpc>
              <a:buFont typeface="Wingdings" panose="05000000000000000000" charset="0"/>
              <a:buChar char="Ø"/>
            </a:pPr>
            <a:r>
              <a:rPr lang="en-US" altLang="zh-CN">
                <a:latin typeface="+mj-ea"/>
                <a:ea typeface="+mj-ea"/>
                <a:cs typeface="+mj-ea"/>
                <a:sym typeface="+mn-ea"/>
              </a:rPr>
              <a:t>1</a:t>
            </a:r>
            <a:r>
              <a:rPr lang="zh-CN" altLang="en-US">
                <a:latin typeface="+mj-ea"/>
                <a:ea typeface="+mj-ea"/>
                <a:cs typeface="+mj-ea"/>
                <a:sym typeface="+mn-ea"/>
              </a:rPr>
              <a:t>、Offset Explorer (以前叫</a:t>
            </a:r>
            <a:r>
              <a:rPr lang="en-US" altLang="zh-CN">
                <a:latin typeface="+mj-ea"/>
                <a:ea typeface="+mj-ea"/>
                <a:cs typeface="+mj-ea"/>
                <a:sym typeface="+mn-ea"/>
              </a:rPr>
              <a:t> </a:t>
            </a:r>
            <a:r>
              <a:rPr lang="zh-CN" altLang="en-US">
                <a:latin typeface="+mj-ea"/>
                <a:ea typeface="+mj-ea"/>
                <a:cs typeface="+mj-ea"/>
                <a:sym typeface="+mn-ea"/>
              </a:rPr>
              <a:t>Kafka Tool)，官网：</a:t>
            </a:r>
            <a:r>
              <a:rPr lang="zh-CN" altLang="en-US">
                <a:latin typeface="+mj-ea"/>
                <a:ea typeface="+mj-ea"/>
                <a:cs typeface="+mj-ea"/>
                <a:sym typeface="+mn-ea"/>
                <a:hlinkClick r:id="rId2" action="ppaction://hlinkfile"/>
              </a:rPr>
              <a:t>https://www.kafkatool.com/</a:t>
            </a:r>
            <a:endParaRPr lang="zh-CN" altLang="en-US">
              <a:latin typeface="+mj-ea"/>
              <a:ea typeface="+mj-ea"/>
              <a:cs typeface="+mj-ea"/>
              <a:sym typeface="+mn-ea"/>
            </a:endParaRPr>
          </a:p>
          <a:p>
            <a:pPr marL="800100" lvl="1" indent="-342900">
              <a:lnSpc>
                <a:spcPct val="160000"/>
              </a:lnSpc>
              <a:buFont typeface="Wingdings" panose="05000000000000000000" charset="0"/>
              <a:buChar char="Ø"/>
            </a:pPr>
            <a:r>
              <a:rPr lang="zh-CN" altLang="en-US" sz="1800">
                <a:latin typeface="+mj-ea"/>
                <a:ea typeface="+mj-ea"/>
                <a:cs typeface="+mj-ea"/>
                <a:sym typeface="+mn-ea"/>
              </a:rPr>
              <a:t>2、CMAK（以前</a:t>
            </a:r>
            <a:r>
              <a:rPr lang="zh-CN" altLang="en-US" sz="1800">
                <a:latin typeface="+mj-ea"/>
                <a:ea typeface="+mj-ea"/>
                <a:cs typeface="+mj-ea"/>
                <a:sym typeface="+mn-ea"/>
              </a:rPr>
              <a:t>叫 </a:t>
            </a:r>
            <a:r>
              <a:rPr lang="zh-CN" altLang="en-US" sz="1800">
                <a:latin typeface="+mj-ea"/>
                <a:ea typeface="+mj-ea"/>
                <a:cs typeface="+mj-ea"/>
                <a:sym typeface="+mn-ea"/>
              </a:rPr>
              <a:t>Kafka Manager）</a:t>
            </a:r>
            <a:r>
              <a:rPr lang="en-US" altLang="zh-CN" sz="1800">
                <a:latin typeface="+mj-ea"/>
                <a:ea typeface="+mj-ea"/>
                <a:cs typeface="+mj-ea"/>
                <a:sym typeface="+mn-ea"/>
              </a:rPr>
              <a:t> </a:t>
            </a:r>
            <a:r>
              <a:rPr lang="zh-CN" altLang="en-US" sz="1800">
                <a:latin typeface="+mj-ea"/>
                <a:ea typeface="+mj-ea"/>
                <a:cs typeface="+mj-ea"/>
                <a:sym typeface="+mn-ea"/>
              </a:rPr>
              <a:t>官网：</a:t>
            </a:r>
            <a:r>
              <a:rPr lang="zh-CN" altLang="en-US" sz="1800">
                <a:latin typeface="+mj-ea"/>
                <a:ea typeface="+mj-ea"/>
                <a:cs typeface="+mj-ea"/>
                <a:sym typeface="+mn-ea"/>
                <a:hlinkClick r:id="rId3" action="ppaction://hlinkfile"/>
              </a:rPr>
              <a:t>https://github.com/yahoo/CMAK</a:t>
            </a:r>
            <a:r>
              <a:rPr lang="en-US" altLang="zh-CN" sz="1800">
                <a:latin typeface="+mj-ea"/>
                <a:ea typeface="+mj-ea"/>
                <a:cs typeface="+mj-ea"/>
                <a:sym typeface="+mn-ea"/>
              </a:rPr>
              <a:t> </a:t>
            </a:r>
            <a:endParaRPr lang="zh-CN" altLang="en-US" sz="1800">
              <a:latin typeface="+mj-ea"/>
              <a:ea typeface="+mj-ea"/>
              <a:cs typeface="+mj-ea"/>
              <a:sym typeface="+mn-ea"/>
            </a:endParaRPr>
          </a:p>
          <a:p>
            <a:pPr marL="800100" lvl="1" indent="-342900">
              <a:lnSpc>
                <a:spcPct val="160000"/>
              </a:lnSpc>
              <a:buFont typeface="Wingdings" panose="05000000000000000000" charset="0"/>
              <a:buChar char="Ø"/>
            </a:pPr>
            <a:r>
              <a:rPr lang="en-US" altLang="zh-CN" sz="1800">
                <a:latin typeface="+mj-ea"/>
                <a:ea typeface="+mj-ea"/>
                <a:cs typeface="+mj-ea"/>
                <a:sym typeface="+mn-ea"/>
              </a:rPr>
              <a:t>3</a:t>
            </a:r>
            <a:r>
              <a:rPr lang="zh-CN" altLang="en-US" sz="1800">
                <a:latin typeface="+mj-ea"/>
                <a:ea typeface="+mj-ea"/>
                <a:cs typeface="+mj-ea"/>
                <a:sym typeface="+mn-ea"/>
              </a:rPr>
              <a:t>、EFAK（</a:t>
            </a:r>
            <a:r>
              <a:rPr lang="zh-CN" altLang="en-US">
                <a:latin typeface="+mj-ea"/>
                <a:ea typeface="+mj-ea"/>
                <a:cs typeface="+mj-ea"/>
                <a:sym typeface="+mn-ea"/>
              </a:rPr>
              <a:t>以前叫</a:t>
            </a:r>
            <a:r>
              <a:rPr lang="en-US" altLang="zh-CN">
                <a:latin typeface="+mj-ea"/>
                <a:ea typeface="+mj-ea"/>
                <a:cs typeface="+mj-ea"/>
                <a:sym typeface="+mn-ea"/>
              </a:rPr>
              <a:t> </a:t>
            </a:r>
            <a:r>
              <a:rPr lang="zh-CN" altLang="en-US" sz="1800">
                <a:latin typeface="+mj-ea"/>
                <a:ea typeface="+mj-ea"/>
                <a:cs typeface="+mj-ea"/>
                <a:sym typeface="+mn-ea"/>
              </a:rPr>
              <a:t>kafka-eagle）</a:t>
            </a:r>
            <a:r>
              <a:rPr lang="en-US" altLang="zh-CN" sz="1800">
                <a:latin typeface="+mj-ea"/>
                <a:ea typeface="+mj-ea"/>
                <a:cs typeface="+mj-ea"/>
                <a:sym typeface="+mn-ea"/>
              </a:rPr>
              <a:t> </a:t>
            </a:r>
            <a:r>
              <a:rPr lang="zh-CN" altLang="en-US" sz="1800">
                <a:latin typeface="+mj-ea"/>
                <a:ea typeface="+mj-ea"/>
                <a:cs typeface="+mj-ea"/>
                <a:sym typeface="+mn-ea"/>
              </a:rPr>
              <a:t>官网：</a:t>
            </a:r>
            <a:r>
              <a:rPr lang="zh-CN" altLang="en-US" sz="1800">
                <a:latin typeface="+mj-ea"/>
                <a:ea typeface="+mj-ea"/>
                <a:cs typeface="+mj-ea"/>
                <a:sym typeface="+mn-ea"/>
                <a:hlinkClick r:id="rId4" action="ppaction://hlinkfile"/>
              </a:rPr>
              <a:t>https://www.kafka-eagle.org/</a:t>
            </a:r>
            <a:endParaRPr lang="zh-CN" altLang="en-US" sz="1800">
              <a:latin typeface="+mj-ea"/>
              <a:ea typeface="+mj-ea"/>
              <a:cs typeface="+mj-ea"/>
              <a:sym typeface="+mn-ea"/>
            </a:endParaRPr>
          </a:p>
        </p:txBody>
      </p:sp>
      <p:pic>
        <p:nvPicPr>
          <p:cNvPr id="3" name="图片 2" descr="5d0495981e06a4beefc1a7ac3c41024d"/>
          <p:cNvPicPr>
            <a:picLocks noChangeAspect="1"/>
          </p:cNvPicPr>
          <p:nvPr>
            <p:custDataLst>
              <p:tags r:id="rId5"/>
            </p:custDataLst>
          </p:nvPr>
        </p:nvPicPr>
        <p:blipFill>
          <a:blip r:embed="rId6"/>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7"/>
            </p:custDataLst>
          </p:nvPr>
        </p:nvPicPr>
        <p:blipFill>
          <a:blip r:embed="rId6"/>
          <a:srcRect l="30697"/>
          <a:stretch>
            <a:fillRect/>
          </a:stretch>
        </p:blipFill>
        <p:spPr>
          <a:xfrm>
            <a:off x="8579485" y="-307340"/>
            <a:ext cx="5215255" cy="1497965"/>
          </a:xfrm>
          <a:prstGeom prst="rect">
            <a:avLst/>
          </a:prstGeom>
        </p:spPr>
      </p:pic>
      <p:sp>
        <p:nvSpPr>
          <p:cNvPr id="32" name="直角三角形 31"/>
          <p:cNvSpPr/>
          <p:nvPr>
            <p:custDataLst>
              <p:tags r:id="rId8"/>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9"/>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10"/>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图形界面连接工具</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rPr>
              <a:t>谁在使用Kafka？</a:t>
            </a:r>
            <a:endParaRPr lang="zh-CN" altLang="en-US" sz="2400">
              <a:solidFill>
                <a:schemeClr val="tx1"/>
              </a:solidFill>
              <a:latin typeface="+mj-ea"/>
              <a:ea typeface="+mj-ea"/>
              <a:cs typeface="+mj-ea"/>
            </a:endParaRPr>
          </a:p>
        </p:txBody>
      </p:sp>
      <p:pic>
        <p:nvPicPr>
          <p:cNvPr id="11" name="图片 10" descr="1"/>
          <p:cNvPicPr>
            <a:picLocks noChangeAspect="1"/>
          </p:cNvPicPr>
          <p:nvPr/>
        </p:nvPicPr>
        <p:blipFill>
          <a:blip r:embed="rId8"/>
          <a:stretch>
            <a:fillRect/>
          </a:stretch>
        </p:blipFill>
        <p:spPr>
          <a:xfrm>
            <a:off x="1791970" y="1720850"/>
            <a:ext cx="8486775" cy="4610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altLang="en-US" b="1">
                <a:latin typeface="+mj-ea"/>
                <a:ea typeface="+mj-ea"/>
                <a:cs typeface="+mj-ea"/>
                <a:sym typeface="+mn-ea"/>
              </a:rPr>
              <a:t>CMAK（以前叫 Kafka Manager）</a:t>
            </a:r>
            <a:endParaRPr lang="zh-CN" altLang="en-US" sz="1800" b="1">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一个web后台管理系统，可以管理kafka；</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项目地址： </a:t>
            </a:r>
            <a:r>
              <a:rPr lang="zh-CN" altLang="en-US">
                <a:latin typeface="+mj-ea"/>
                <a:ea typeface="+mj-ea"/>
                <a:cs typeface="+mj-ea"/>
                <a:sym typeface="+mn-ea"/>
                <a:hlinkClick r:id="rId2" action="ppaction://hlinkfile"/>
              </a:rPr>
              <a:t>https://github.com/yahoo/CMAK</a:t>
            </a:r>
            <a:r>
              <a:rPr lang="zh-CN" altLang="en-US">
                <a:latin typeface="+mj-ea"/>
                <a:ea typeface="+mj-ea"/>
                <a:cs typeface="+mj-ea"/>
                <a:sym typeface="+mn-ea"/>
              </a:rPr>
              <a:t> </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solidFill>
                  <a:srgbClr val="7030A0"/>
                </a:solidFill>
                <a:latin typeface="+mj-ea"/>
                <a:ea typeface="+mj-ea"/>
                <a:cs typeface="+mj-ea"/>
                <a:sym typeface="+mn-ea"/>
              </a:rPr>
              <a:t>注意该管控台运行需要JDK11版本的支持；</a:t>
            </a:r>
            <a:br>
              <a:rPr lang="zh-CN" altLang="en-US">
                <a:solidFill>
                  <a:srgbClr val="7030A0"/>
                </a:solidFill>
                <a:latin typeface="+mj-ea"/>
                <a:ea typeface="+mj-ea"/>
                <a:cs typeface="+mj-ea"/>
                <a:sym typeface="+mn-ea"/>
              </a:rPr>
            </a:b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下载：</a:t>
            </a:r>
            <a:r>
              <a:rPr lang="zh-CN" altLang="en-US">
                <a:latin typeface="+mj-ea"/>
                <a:ea typeface="+mj-ea"/>
                <a:cs typeface="+mj-ea"/>
                <a:sym typeface="+mn-ea"/>
                <a:hlinkClick r:id="rId3" action="ppaction://hlinkfile"/>
              </a:rPr>
              <a:t>https://github.com/yahoo/CMAK/releases</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下载下来是一个zip压缩包，直接 unzip解压：</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solidFill>
                  <a:srgbClr val="0070C0"/>
                </a:solidFill>
                <a:latin typeface="+mj-ea"/>
                <a:ea typeface="+mj-ea"/>
                <a:cs typeface="+mj-ea"/>
                <a:sym typeface="+mn-ea"/>
              </a:rPr>
              <a:t>unzip cmak-3.0.0.</a:t>
            </a:r>
            <a:r>
              <a:rPr lang="en-US" altLang="zh-CN">
                <a:solidFill>
                  <a:srgbClr val="0070C0"/>
                </a:solidFill>
                <a:latin typeface="+mj-ea"/>
                <a:ea typeface="+mj-ea"/>
                <a:cs typeface="+mj-ea"/>
                <a:sym typeface="+mn-ea"/>
              </a:rPr>
              <a:t>6</a:t>
            </a:r>
            <a:r>
              <a:rPr lang="zh-CN" altLang="en-US">
                <a:solidFill>
                  <a:srgbClr val="0070C0"/>
                </a:solidFill>
                <a:latin typeface="+mj-ea"/>
                <a:ea typeface="+mj-ea"/>
                <a:cs typeface="+mj-ea"/>
                <a:sym typeface="+mn-ea"/>
              </a:rPr>
              <a:t>.zip</a:t>
            </a:r>
            <a:endParaRPr lang="zh-CN" altLang="en-US">
              <a:solidFill>
                <a:srgbClr val="0070C0"/>
              </a:solidFill>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解压后即完成了安装；</a:t>
            </a:r>
            <a:endParaRPr lang="zh-CN" altLang="en-US">
              <a:latin typeface="+mj-ea"/>
              <a:ea typeface="+mj-ea"/>
              <a:cs typeface="+mj-ea"/>
              <a:sym typeface="+mn-ea"/>
            </a:endParaRPr>
          </a:p>
        </p:txBody>
      </p:sp>
      <p:pic>
        <p:nvPicPr>
          <p:cNvPr id="3" name="图片 2" descr="5d0495981e06a4beefc1a7ac3c41024d"/>
          <p:cNvPicPr>
            <a:picLocks noChangeAspect="1"/>
          </p:cNvPicPr>
          <p:nvPr>
            <p:custDataLst>
              <p:tags r:id="rId4"/>
            </p:custDataLst>
          </p:nvPr>
        </p:nvPicPr>
        <p:blipFill>
          <a:blip r:embed="rId5"/>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6"/>
            </p:custDataLst>
          </p:nvPr>
        </p:nvPicPr>
        <p:blipFill>
          <a:blip r:embed="rId5"/>
          <a:srcRect l="30697"/>
          <a:stretch>
            <a:fillRect/>
          </a:stretch>
        </p:blipFill>
        <p:spPr>
          <a:xfrm>
            <a:off x="8579485" y="-307340"/>
            <a:ext cx="5215255" cy="1497965"/>
          </a:xfrm>
          <a:prstGeom prst="rect">
            <a:avLst/>
          </a:prstGeom>
        </p:spPr>
      </p:pic>
      <p:sp>
        <p:nvSpPr>
          <p:cNvPr id="32" name="直角三角形 31"/>
          <p:cNvSpPr/>
          <p:nvPr>
            <p:custDataLst>
              <p:tags r:id="rId7"/>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8"/>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9"/>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图形界面连接工具</a:t>
            </a:r>
            <a:endParaRPr lang="zh-CN" altLang="en-US" sz="2400">
              <a:solidFill>
                <a:schemeClr val="tx1"/>
              </a:solidFill>
              <a:latin typeface="+mj-ea"/>
              <a:ea typeface="+mj-ea"/>
              <a:cs typeface="+mj-ea"/>
              <a:sym typeface="+mn-ea"/>
            </a:endParaRPr>
          </a:p>
        </p:txBody>
      </p:sp>
      <p:pic>
        <p:nvPicPr>
          <p:cNvPr id="10" name="图片 2"/>
          <p:cNvPicPr>
            <a:picLocks noChangeAspect="1"/>
          </p:cNvPicPr>
          <p:nvPr/>
        </p:nvPicPr>
        <p:blipFill>
          <a:blip r:embed="rId10"/>
          <a:stretch>
            <a:fillRect/>
          </a:stretch>
        </p:blipFill>
        <p:spPr>
          <a:xfrm>
            <a:off x="7261543" y="2707323"/>
            <a:ext cx="2696845" cy="1148715"/>
          </a:xfrm>
          <a:prstGeom prst="rect">
            <a:avLst/>
          </a:prstGeom>
          <a:noFill/>
          <a:ln>
            <a:noFill/>
          </a:ln>
        </p:spPr>
      </p:pic>
      <p:pic>
        <p:nvPicPr>
          <p:cNvPr id="4" name="图片 3"/>
          <p:cNvPicPr>
            <a:picLocks noChangeAspect="1"/>
          </p:cNvPicPr>
          <p:nvPr/>
        </p:nvPicPr>
        <p:blipFill>
          <a:blip r:embed="rId11"/>
          <a:stretch>
            <a:fillRect/>
          </a:stretch>
        </p:blipFill>
        <p:spPr>
          <a:xfrm>
            <a:off x="7261860" y="4751705"/>
            <a:ext cx="2438400"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30000"/>
              </a:lnSpc>
              <a:buFont typeface="Wingdings" panose="05000000000000000000" charset="0"/>
              <a:buChar char="Ø"/>
            </a:pPr>
            <a:r>
              <a:rPr lang="zh-CN" altLang="en-US" b="1">
                <a:latin typeface="+mj-ea"/>
                <a:ea typeface="+mj-ea"/>
                <a:cs typeface="+mj-ea"/>
                <a:sym typeface="+mn-ea"/>
              </a:rPr>
              <a:t>CMAK（以前叫 Kafka Manager）</a:t>
            </a:r>
            <a:r>
              <a:rPr lang="en-US" altLang="zh-CN" b="1">
                <a:latin typeface="+mj-ea"/>
                <a:ea typeface="+mj-ea"/>
                <a:cs typeface="+mj-ea"/>
                <a:sym typeface="+mn-ea"/>
              </a:rPr>
              <a:t> </a:t>
            </a:r>
            <a:endParaRPr lang="en-US" altLang="zh-CN" b="1">
              <a:latin typeface="+mj-ea"/>
              <a:ea typeface="+mj-ea"/>
              <a:cs typeface="+mj-ea"/>
              <a:sym typeface="+mn-ea"/>
            </a:endParaRPr>
          </a:p>
          <a:p>
            <a:pPr marL="342900" indent="-342900">
              <a:lnSpc>
                <a:spcPct val="130000"/>
              </a:lnSpc>
              <a:buFont typeface="Wingdings" panose="05000000000000000000" charset="0"/>
              <a:buChar char="Ø"/>
            </a:pPr>
            <a:r>
              <a:rPr lang="zh-CN" altLang="en-US">
                <a:solidFill>
                  <a:srgbClr val="FF0000"/>
                </a:solidFill>
                <a:latin typeface="+mj-ea"/>
                <a:ea typeface="+mj-ea"/>
                <a:cs typeface="+mj-ea"/>
                <a:sym typeface="+mn-ea"/>
              </a:rPr>
              <a:t>基于</a:t>
            </a:r>
            <a:r>
              <a:rPr lang="en-US" altLang="zh-CN">
                <a:solidFill>
                  <a:srgbClr val="FF0000"/>
                </a:solidFill>
                <a:latin typeface="+mj-ea"/>
                <a:ea typeface="+mj-ea"/>
                <a:cs typeface="+mj-ea"/>
                <a:sym typeface="+mn-ea"/>
              </a:rPr>
              <a:t>zookeeper</a:t>
            </a:r>
            <a:r>
              <a:rPr lang="zh-CN" altLang="en-US">
                <a:solidFill>
                  <a:srgbClr val="FF0000"/>
                </a:solidFill>
                <a:latin typeface="+mj-ea"/>
                <a:ea typeface="+mj-ea"/>
                <a:cs typeface="+mj-ea"/>
                <a:sym typeface="+mn-ea"/>
              </a:rPr>
              <a:t>方式启动</a:t>
            </a:r>
            <a:r>
              <a:rPr lang="en-US" altLang="zh-CN">
                <a:solidFill>
                  <a:srgbClr val="FF0000"/>
                </a:solidFill>
                <a:latin typeface="+mj-ea"/>
                <a:ea typeface="+mj-ea"/>
                <a:cs typeface="+mj-ea"/>
                <a:sym typeface="+mn-ea"/>
              </a:rPr>
              <a:t>kafka</a:t>
            </a:r>
            <a:r>
              <a:rPr lang="zh-CN" altLang="en-US">
                <a:solidFill>
                  <a:srgbClr val="FF0000"/>
                </a:solidFill>
                <a:latin typeface="+mj-ea"/>
                <a:ea typeface="+mj-ea"/>
                <a:cs typeface="+mj-ea"/>
                <a:sym typeface="+mn-ea"/>
              </a:rPr>
              <a:t>才可以使用该</a:t>
            </a:r>
            <a:r>
              <a:rPr lang="en-US" altLang="zh-CN">
                <a:solidFill>
                  <a:srgbClr val="FF0000"/>
                </a:solidFill>
                <a:latin typeface="+mj-ea"/>
                <a:ea typeface="+mj-ea"/>
                <a:cs typeface="+mj-ea"/>
                <a:sym typeface="+mn-ea"/>
              </a:rPr>
              <a:t>web</a:t>
            </a:r>
            <a:r>
              <a:rPr lang="zh-CN" altLang="en-US">
                <a:solidFill>
                  <a:srgbClr val="FF0000"/>
                </a:solidFill>
                <a:latin typeface="+mj-ea"/>
                <a:ea typeface="+mj-ea"/>
                <a:cs typeface="+mj-ea"/>
                <a:sym typeface="+mn-ea"/>
              </a:rPr>
              <a:t>管理后台，否则不行；</a:t>
            </a:r>
            <a:endParaRPr lang="zh-CN" altLang="en-US" sz="1800">
              <a:latin typeface="+mj-ea"/>
              <a:ea typeface="+mj-ea"/>
              <a:cs typeface="+mj-ea"/>
              <a:sym typeface="+mn-ea"/>
            </a:endParaRPr>
          </a:p>
          <a:p>
            <a:pPr marL="800100" lvl="1" indent="-342900">
              <a:lnSpc>
                <a:spcPct val="130000"/>
              </a:lnSpc>
              <a:buFont typeface="Wingdings" panose="05000000000000000000" charset="0"/>
              <a:buChar char="Ø"/>
            </a:pPr>
            <a:r>
              <a:rPr lang="en-US" altLang="zh-CN">
                <a:latin typeface="+mj-ea"/>
                <a:ea typeface="+mj-ea"/>
                <a:cs typeface="+mj-ea"/>
                <a:sym typeface="+mn-ea"/>
              </a:rPr>
              <a:t>1</a:t>
            </a:r>
            <a:r>
              <a:rPr lang="zh-CN" altLang="en-US">
                <a:latin typeface="+mj-ea"/>
                <a:ea typeface="+mj-ea"/>
                <a:cs typeface="+mj-ea"/>
                <a:sym typeface="+mn-ea"/>
              </a:rPr>
              <a:t>、</a:t>
            </a:r>
            <a:r>
              <a:rPr lang="en-US" altLang="zh-CN">
                <a:latin typeface="+mj-ea"/>
                <a:ea typeface="+mj-ea"/>
                <a:cs typeface="+mj-ea"/>
                <a:sym typeface="+mn-ea"/>
              </a:rPr>
              <a:t>CMAK</a:t>
            </a:r>
            <a:r>
              <a:rPr lang="zh-CN" altLang="en-US">
                <a:latin typeface="+mj-ea"/>
                <a:ea typeface="+mj-ea"/>
                <a:cs typeface="+mj-ea"/>
                <a:sym typeface="+mn-ea"/>
              </a:rPr>
              <a:t>配置：</a:t>
            </a:r>
            <a:endParaRPr lang="zh-CN" altLang="en-US">
              <a:latin typeface="+mj-ea"/>
              <a:ea typeface="+mj-ea"/>
              <a:cs typeface="+mj-ea"/>
              <a:sym typeface="+mn-ea"/>
            </a:endParaRPr>
          </a:p>
          <a:p>
            <a:pPr marL="1257300" lvl="2" indent="-342900">
              <a:lnSpc>
                <a:spcPct val="130000"/>
              </a:lnSpc>
              <a:buFont typeface="Wingdings" panose="05000000000000000000" charset="0"/>
              <a:buChar char="Ø"/>
            </a:pPr>
            <a:r>
              <a:rPr lang="zh-CN" altLang="en-US" sz="1600">
                <a:latin typeface="+mj-ea"/>
                <a:ea typeface="+mj-ea"/>
                <a:cs typeface="+mj-ea"/>
                <a:sym typeface="+mn-ea"/>
              </a:rPr>
              <a:t>修改conf目录下的application.conf配置文件：</a:t>
            </a:r>
            <a:endParaRPr lang="zh-CN" altLang="en-US" sz="1600">
              <a:latin typeface="+mj-ea"/>
              <a:ea typeface="+mj-ea"/>
              <a:cs typeface="+mj-ea"/>
              <a:sym typeface="+mn-ea"/>
            </a:endParaRPr>
          </a:p>
          <a:p>
            <a:pPr marL="1257300" lvl="2" indent="-342900">
              <a:lnSpc>
                <a:spcPct val="130000"/>
              </a:lnSpc>
              <a:buFont typeface="Wingdings" panose="05000000000000000000" charset="0"/>
              <a:buChar char="Ø"/>
            </a:pPr>
            <a:r>
              <a:rPr lang="zh-CN" altLang="en-US" sz="1600">
                <a:solidFill>
                  <a:srgbClr val="0070C0"/>
                </a:solidFill>
                <a:latin typeface="+mj-ea"/>
                <a:ea typeface="+mj-ea"/>
                <a:cs typeface="+mj-ea"/>
                <a:sym typeface="+mn-ea"/>
              </a:rPr>
              <a:t>kafka-manager.zkhosts="192.168.</a:t>
            </a:r>
            <a:r>
              <a:rPr lang="en-US" altLang="zh-CN" sz="1600">
                <a:solidFill>
                  <a:srgbClr val="0070C0"/>
                </a:solidFill>
                <a:latin typeface="+mj-ea"/>
                <a:ea typeface="+mj-ea"/>
                <a:cs typeface="+mj-ea"/>
                <a:sym typeface="+mn-ea"/>
              </a:rPr>
              <a:t>11</a:t>
            </a:r>
            <a:r>
              <a:rPr lang="zh-CN" altLang="en-US" sz="1600">
                <a:solidFill>
                  <a:srgbClr val="0070C0"/>
                </a:solidFill>
                <a:latin typeface="+mj-ea"/>
                <a:ea typeface="+mj-ea"/>
                <a:cs typeface="+mj-ea"/>
                <a:sym typeface="+mn-ea"/>
              </a:rPr>
              <a:t>.12</a:t>
            </a:r>
            <a:r>
              <a:rPr lang="en-US" altLang="zh-CN" sz="1600">
                <a:solidFill>
                  <a:srgbClr val="0070C0"/>
                </a:solidFill>
                <a:latin typeface="+mj-ea"/>
                <a:ea typeface="+mj-ea"/>
                <a:cs typeface="+mj-ea"/>
                <a:sym typeface="+mn-ea"/>
              </a:rPr>
              <a:t>8</a:t>
            </a:r>
            <a:r>
              <a:rPr lang="zh-CN" altLang="en-US" sz="1600">
                <a:solidFill>
                  <a:srgbClr val="0070C0"/>
                </a:solidFill>
                <a:latin typeface="+mj-ea"/>
                <a:ea typeface="+mj-ea"/>
                <a:cs typeface="+mj-ea"/>
                <a:sym typeface="+mn-ea"/>
              </a:rPr>
              <a:t>:2181"</a:t>
            </a:r>
            <a:endParaRPr lang="zh-CN" altLang="en-US" sz="1600">
              <a:solidFill>
                <a:srgbClr val="0070C0"/>
              </a:solidFill>
              <a:latin typeface="+mj-ea"/>
              <a:ea typeface="+mj-ea"/>
              <a:cs typeface="+mj-ea"/>
              <a:sym typeface="+mn-ea"/>
            </a:endParaRPr>
          </a:p>
          <a:p>
            <a:pPr marL="1257300" lvl="2" indent="-342900">
              <a:lnSpc>
                <a:spcPct val="130000"/>
              </a:lnSpc>
              <a:buFont typeface="Wingdings" panose="05000000000000000000" charset="0"/>
              <a:buChar char="Ø"/>
            </a:pPr>
            <a:r>
              <a:rPr lang="zh-CN" altLang="en-US" sz="1600">
                <a:solidFill>
                  <a:srgbClr val="0070C0"/>
                </a:solidFill>
                <a:latin typeface="+mj-ea"/>
                <a:ea typeface="+mj-ea"/>
                <a:cs typeface="+mj-ea"/>
                <a:sym typeface="+mn-ea"/>
              </a:rPr>
              <a:t>cmak.zkhosts="192.168.</a:t>
            </a:r>
            <a:r>
              <a:rPr lang="en-US" altLang="zh-CN" sz="1600">
                <a:solidFill>
                  <a:srgbClr val="0070C0"/>
                </a:solidFill>
                <a:latin typeface="+mj-ea"/>
                <a:ea typeface="+mj-ea"/>
                <a:cs typeface="+mj-ea"/>
                <a:sym typeface="+mn-ea"/>
              </a:rPr>
              <a:t>11</a:t>
            </a:r>
            <a:r>
              <a:rPr lang="zh-CN" altLang="en-US" sz="1600">
                <a:solidFill>
                  <a:srgbClr val="0070C0"/>
                </a:solidFill>
                <a:latin typeface="+mj-ea"/>
                <a:ea typeface="+mj-ea"/>
                <a:cs typeface="+mj-ea"/>
                <a:sym typeface="+mn-ea"/>
              </a:rPr>
              <a:t>.12</a:t>
            </a:r>
            <a:r>
              <a:rPr lang="en-US" altLang="zh-CN" sz="1600">
                <a:solidFill>
                  <a:srgbClr val="0070C0"/>
                </a:solidFill>
                <a:latin typeface="+mj-ea"/>
                <a:ea typeface="+mj-ea"/>
                <a:cs typeface="+mj-ea"/>
                <a:sym typeface="+mn-ea"/>
              </a:rPr>
              <a:t>8</a:t>
            </a:r>
            <a:r>
              <a:rPr lang="zh-CN" altLang="en-US" sz="1600">
                <a:solidFill>
                  <a:srgbClr val="0070C0"/>
                </a:solidFill>
                <a:latin typeface="+mj-ea"/>
                <a:ea typeface="+mj-ea"/>
                <a:cs typeface="+mj-ea"/>
                <a:sym typeface="+mn-ea"/>
              </a:rPr>
              <a:t>:2181"</a:t>
            </a:r>
            <a:endParaRPr lang="zh-CN" altLang="en-US" sz="1600">
              <a:solidFill>
                <a:srgbClr val="0070C0"/>
              </a:solidFill>
              <a:latin typeface="+mj-ea"/>
              <a:ea typeface="+mj-ea"/>
              <a:cs typeface="+mj-ea"/>
              <a:sym typeface="+mn-ea"/>
            </a:endParaRPr>
          </a:p>
          <a:p>
            <a:pPr marL="800100" lvl="1" indent="-342900">
              <a:lnSpc>
                <a:spcPct val="130000"/>
              </a:lnSpc>
              <a:buFont typeface="Wingdings" panose="05000000000000000000" charset="0"/>
              <a:buChar char="Ø"/>
            </a:pPr>
            <a:r>
              <a:rPr lang="en-US" altLang="zh-CN">
                <a:latin typeface="+mj-ea"/>
                <a:ea typeface="+mj-ea"/>
                <a:cs typeface="+mj-ea"/>
                <a:sym typeface="+mn-ea"/>
              </a:rPr>
              <a:t>2</a:t>
            </a:r>
            <a:r>
              <a:rPr lang="zh-CN" altLang="en-US">
                <a:latin typeface="+mj-ea"/>
                <a:ea typeface="+mj-ea"/>
                <a:cs typeface="+mj-ea"/>
                <a:sym typeface="+mn-ea"/>
              </a:rPr>
              <a:t>、</a:t>
            </a:r>
            <a:r>
              <a:rPr lang="en-US" altLang="zh-CN">
                <a:latin typeface="+mj-ea"/>
                <a:ea typeface="+mj-ea"/>
                <a:cs typeface="+mj-ea"/>
                <a:sym typeface="+mn-ea"/>
              </a:rPr>
              <a:t>CMAK</a:t>
            </a:r>
            <a:r>
              <a:rPr lang="zh-CN" altLang="en-US">
                <a:latin typeface="+mj-ea"/>
                <a:ea typeface="+mj-ea"/>
                <a:cs typeface="+mj-ea"/>
                <a:sym typeface="+mn-ea"/>
              </a:rPr>
              <a:t>启动：</a:t>
            </a:r>
            <a:endParaRPr lang="zh-CN" altLang="en-US">
              <a:latin typeface="+mj-ea"/>
              <a:ea typeface="+mj-ea"/>
              <a:cs typeface="+mj-ea"/>
              <a:sym typeface="+mn-ea"/>
            </a:endParaRPr>
          </a:p>
          <a:p>
            <a:pPr marL="1257300" lvl="2" indent="-342900">
              <a:lnSpc>
                <a:spcPct val="130000"/>
              </a:lnSpc>
              <a:buFont typeface="Wingdings" panose="05000000000000000000" charset="0"/>
              <a:buChar char="Ø"/>
            </a:pPr>
            <a:r>
              <a:rPr lang="zh-CN" altLang="en-US" sz="1600">
                <a:latin typeface="+mj-ea"/>
                <a:ea typeface="+mj-ea"/>
                <a:cs typeface="+mj-ea"/>
                <a:sym typeface="+mn-ea"/>
              </a:rPr>
              <a:t>切换到bin目录下执行：</a:t>
            </a:r>
            <a:endParaRPr lang="zh-CN" altLang="en-US" sz="1600">
              <a:latin typeface="+mj-ea"/>
              <a:ea typeface="+mj-ea"/>
              <a:cs typeface="+mj-ea"/>
              <a:sym typeface="+mn-ea"/>
            </a:endParaRPr>
          </a:p>
          <a:p>
            <a:pPr marL="1257300" lvl="2" indent="-342900">
              <a:lnSpc>
                <a:spcPct val="130000"/>
              </a:lnSpc>
              <a:buFont typeface="Wingdings" panose="05000000000000000000" charset="0"/>
              <a:buChar char="Ø"/>
            </a:pPr>
            <a:r>
              <a:rPr lang="zh-CN" altLang="en-US" sz="1600">
                <a:solidFill>
                  <a:srgbClr val="0070C0"/>
                </a:solidFill>
                <a:latin typeface="+mj-ea"/>
                <a:ea typeface="+mj-ea"/>
                <a:cs typeface="+mj-ea"/>
                <a:sym typeface="+mn-ea"/>
              </a:rPr>
              <a:t>./cmak -Dconfig.file=../conf/application.conf -java-home</a:t>
            </a:r>
            <a:r>
              <a:rPr lang="en-US" altLang="zh-CN" sz="1600">
                <a:solidFill>
                  <a:srgbClr val="0070C0"/>
                </a:solidFill>
                <a:latin typeface="+mj-ea"/>
                <a:ea typeface="+mj-ea"/>
                <a:cs typeface="+mj-ea"/>
                <a:sym typeface="+mn-ea"/>
              </a:rPr>
              <a:t> /usr/local/jdk-11.0.22</a:t>
            </a:r>
            <a:endParaRPr lang="en-US" altLang="zh-CN" sz="1600">
              <a:solidFill>
                <a:srgbClr val="0070C0"/>
              </a:solidFill>
              <a:latin typeface="+mj-ea"/>
              <a:ea typeface="+mj-ea"/>
              <a:cs typeface="+mj-ea"/>
              <a:sym typeface="+mn-ea"/>
            </a:endParaRPr>
          </a:p>
          <a:p>
            <a:pPr marL="1257300" lvl="2" indent="-342900">
              <a:lnSpc>
                <a:spcPct val="130000"/>
              </a:lnSpc>
              <a:buFont typeface="Wingdings" panose="05000000000000000000" charset="0"/>
              <a:buChar char="Ø"/>
            </a:pPr>
            <a:r>
              <a:rPr lang="zh-CN" altLang="en-US" sz="1600">
                <a:latin typeface="+mj-ea"/>
                <a:ea typeface="+mj-ea"/>
                <a:cs typeface="+mj-ea"/>
                <a:sym typeface="+mn-ea"/>
              </a:rPr>
              <a:t>其中-Dconfig.file是指定配置文件，-java-home是指定jdk11所在位置，如果机器上已经是jdk11，则不需要指定；</a:t>
            </a:r>
            <a:endParaRPr lang="zh-CN" altLang="en-US" sz="1600">
              <a:latin typeface="+mj-ea"/>
              <a:ea typeface="+mj-ea"/>
              <a:cs typeface="+mj-ea"/>
              <a:sym typeface="+mn-ea"/>
            </a:endParaRPr>
          </a:p>
          <a:p>
            <a:pPr marL="800100" lvl="1" indent="-342900">
              <a:lnSpc>
                <a:spcPct val="130000"/>
              </a:lnSpc>
              <a:buFont typeface="Wingdings" panose="05000000000000000000" charset="0"/>
              <a:buChar char="Ø"/>
            </a:pPr>
            <a:r>
              <a:rPr lang="en-US" altLang="zh-CN">
                <a:latin typeface="+mj-ea"/>
                <a:ea typeface="+mj-ea"/>
                <a:cs typeface="+mj-ea"/>
                <a:sym typeface="+mn-ea"/>
              </a:rPr>
              <a:t>3</a:t>
            </a:r>
            <a:r>
              <a:rPr lang="zh-CN" altLang="en-US">
                <a:latin typeface="+mj-ea"/>
                <a:ea typeface="+mj-ea"/>
                <a:cs typeface="+mj-ea"/>
                <a:sym typeface="+mn-ea"/>
              </a:rPr>
              <a:t>、</a:t>
            </a:r>
            <a:r>
              <a:rPr lang="en-US" altLang="zh-CN">
                <a:latin typeface="+mj-ea"/>
                <a:ea typeface="+mj-ea"/>
                <a:cs typeface="+mj-ea"/>
                <a:sym typeface="+mn-ea"/>
              </a:rPr>
              <a:t>CMAK</a:t>
            </a:r>
            <a:r>
              <a:rPr lang="zh-CN" altLang="en-US">
                <a:latin typeface="+mj-ea"/>
                <a:ea typeface="+mj-ea"/>
                <a:cs typeface="+mj-ea"/>
                <a:sym typeface="+mn-ea"/>
              </a:rPr>
              <a:t>访问：</a:t>
            </a:r>
            <a:endParaRPr lang="zh-CN" altLang="en-US">
              <a:latin typeface="+mj-ea"/>
              <a:ea typeface="+mj-ea"/>
              <a:cs typeface="+mj-ea"/>
              <a:sym typeface="+mn-ea"/>
            </a:endParaRPr>
          </a:p>
          <a:p>
            <a:pPr marL="1257300" lvl="2" indent="-342900">
              <a:lnSpc>
                <a:spcPct val="130000"/>
              </a:lnSpc>
              <a:buFont typeface="Wingdings" panose="05000000000000000000" charset="0"/>
              <a:buChar char="Ø"/>
            </a:pPr>
            <a:r>
              <a:rPr lang="zh-CN" altLang="en-US" sz="1600">
                <a:latin typeface="+mj-ea"/>
                <a:ea typeface="+mj-ea"/>
                <a:cs typeface="+mj-ea"/>
                <a:sym typeface="+mn-ea"/>
              </a:rPr>
              <a:t>启动之后</a:t>
            </a:r>
            <a:r>
              <a:rPr lang="en-US" altLang="zh-CN" sz="1600">
                <a:latin typeface="+mj-ea"/>
                <a:ea typeface="+mj-ea"/>
                <a:cs typeface="+mj-ea"/>
                <a:sym typeface="+mn-ea"/>
              </a:rPr>
              <a:t>CMAK</a:t>
            </a:r>
            <a:r>
              <a:rPr lang="zh-CN" altLang="en-US" sz="1600">
                <a:latin typeface="+mj-ea"/>
                <a:ea typeface="+mj-ea"/>
                <a:cs typeface="+mj-ea"/>
                <a:sym typeface="+mn-ea"/>
              </a:rPr>
              <a:t>默认端口为9000，访问：</a:t>
            </a:r>
            <a:r>
              <a:rPr lang="zh-CN" altLang="en-US" sz="1600">
                <a:latin typeface="+mj-ea"/>
                <a:ea typeface="+mj-ea"/>
                <a:cs typeface="+mj-ea"/>
                <a:sym typeface="+mn-ea"/>
                <a:hlinkClick r:id="rId2"/>
              </a:rPr>
              <a:t>http://192.168.</a:t>
            </a:r>
            <a:r>
              <a:rPr lang="en-US" altLang="zh-CN" sz="1600">
                <a:latin typeface="+mj-ea"/>
                <a:ea typeface="+mj-ea"/>
                <a:cs typeface="+mj-ea"/>
                <a:sym typeface="+mn-ea"/>
                <a:hlinkClick r:id="rId2"/>
              </a:rPr>
              <a:t>11</a:t>
            </a:r>
            <a:r>
              <a:rPr lang="zh-CN" altLang="en-US" sz="1600">
                <a:latin typeface="+mj-ea"/>
                <a:ea typeface="+mj-ea"/>
                <a:cs typeface="+mj-ea"/>
                <a:sym typeface="+mn-ea"/>
                <a:hlinkClick r:id="rId2"/>
              </a:rPr>
              <a:t>.12</a:t>
            </a:r>
            <a:r>
              <a:rPr lang="en-US" altLang="zh-CN" sz="1600">
                <a:latin typeface="+mj-ea"/>
                <a:ea typeface="+mj-ea"/>
                <a:cs typeface="+mj-ea"/>
                <a:sym typeface="+mn-ea"/>
                <a:hlinkClick r:id="rId2"/>
              </a:rPr>
              <a:t>8</a:t>
            </a:r>
            <a:r>
              <a:rPr lang="zh-CN" altLang="en-US" sz="1600">
                <a:latin typeface="+mj-ea"/>
                <a:ea typeface="+mj-ea"/>
                <a:cs typeface="+mj-ea"/>
                <a:sym typeface="+mn-ea"/>
                <a:hlinkClick r:id="rId2"/>
              </a:rPr>
              <a:t>:9000/</a:t>
            </a:r>
            <a:endParaRPr lang="zh-CN" altLang="en-US" sz="1600">
              <a:latin typeface="+mj-ea"/>
              <a:ea typeface="+mj-ea"/>
              <a:cs typeface="+mj-ea"/>
              <a:sym typeface="+mn-ea"/>
              <a:hlinkClick r:id="rId2"/>
            </a:endParaRPr>
          </a:p>
        </p:txBody>
      </p:sp>
      <p:pic>
        <p:nvPicPr>
          <p:cNvPr id="3" name="图片 2" descr="5d0495981e06a4beefc1a7ac3c41024d"/>
          <p:cNvPicPr>
            <a:picLocks noChangeAspect="1"/>
          </p:cNvPicPr>
          <p:nvPr>
            <p:custDataLst>
              <p:tags r:id="rId3"/>
            </p:custDataLst>
          </p:nvPr>
        </p:nvPicPr>
        <p:blipFill>
          <a:blip r:embed="rId4"/>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5"/>
            </p:custDataLst>
          </p:nvPr>
        </p:nvPicPr>
        <p:blipFill>
          <a:blip r:embed="rId4"/>
          <a:srcRect l="30697"/>
          <a:stretch>
            <a:fillRect/>
          </a:stretch>
        </p:blipFill>
        <p:spPr>
          <a:xfrm>
            <a:off x="8579485" y="-307340"/>
            <a:ext cx="5215255" cy="1497965"/>
          </a:xfrm>
          <a:prstGeom prst="rect">
            <a:avLst/>
          </a:prstGeom>
        </p:spPr>
      </p:pic>
      <p:sp>
        <p:nvSpPr>
          <p:cNvPr id="32" name="直角三角形 31"/>
          <p:cNvSpPr/>
          <p:nvPr>
            <p:custDataLst>
              <p:tags r:id="rId6"/>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7"/>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8"/>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图形界面连接工具</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40000"/>
              </a:lnSpc>
              <a:buFont typeface="Wingdings" panose="05000000000000000000" charset="0"/>
              <a:buChar char="Ø"/>
            </a:pPr>
            <a:r>
              <a:rPr lang="zh-CN" altLang="en-US" b="1">
                <a:latin typeface="+mj-ea"/>
                <a:ea typeface="+mj-ea"/>
                <a:cs typeface="+mj-ea"/>
                <a:sym typeface="+mn-ea"/>
              </a:rPr>
              <a:t>EFAK（以前叫</a:t>
            </a:r>
            <a:r>
              <a:rPr lang="en-US" altLang="zh-CN" b="1">
                <a:latin typeface="+mj-ea"/>
                <a:ea typeface="+mj-ea"/>
                <a:cs typeface="+mj-ea"/>
                <a:sym typeface="+mn-ea"/>
              </a:rPr>
              <a:t> </a:t>
            </a:r>
            <a:r>
              <a:rPr lang="zh-CN" altLang="en-US" b="1">
                <a:latin typeface="+mj-ea"/>
                <a:ea typeface="+mj-ea"/>
                <a:cs typeface="+mj-ea"/>
                <a:sym typeface="+mn-ea"/>
              </a:rPr>
              <a:t>kafka-eagle）</a:t>
            </a:r>
            <a:endParaRPr lang="zh-CN" altLang="en-US" b="1">
              <a:latin typeface="+mj-ea"/>
              <a:ea typeface="+mj-ea"/>
              <a:cs typeface="+mj-ea"/>
              <a:sym typeface="+mn-ea"/>
            </a:endParaRPr>
          </a:p>
          <a:p>
            <a:pPr marL="800100" lvl="1" indent="-342900">
              <a:lnSpc>
                <a:spcPct val="140000"/>
              </a:lnSpc>
              <a:buFont typeface="Wingdings" panose="05000000000000000000" charset="0"/>
              <a:buChar char="Ø"/>
            </a:pPr>
            <a:r>
              <a:rPr lang="zh-CN" altLang="en-US">
                <a:latin typeface="+mj-ea"/>
                <a:ea typeface="+mj-ea"/>
                <a:cs typeface="+mj-ea"/>
                <a:sym typeface="+mn-ea"/>
              </a:rPr>
              <a:t>EFAK一款优秀的开源免费的Kafka集群监控工具；（国人开发并开源）</a:t>
            </a:r>
            <a:endParaRPr lang="zh-CN" altLang="en-US" b="1">
              <a:latin typeface="+mj-ea"/>
              <a:ea typeface="+mj-ea"/>
              <a:cs typeface="+mj-ea"/>
              <a:sym typeface="+mn-ea"/>
            </a:endParaRPr>
          </a:p>
          <a:p>
            <a:pPr marL="800100" lvl="1" indent="-342900">
              <a:lnSpc>
                <a:spcPct val="170000"/>
              </a:lnSpc>
              <a:buFont typeface="Wingdings" panose="05000000000000000000" charset="0"/>
              <a:buChar char="Ø"/>
            </a:pPr>
            <a:r>
              <a:rPr lang="zh-CN" altLang="en-US">
                <a:latin typeface="+mj-ea"/>
                <a:ea typeface="+mj-ea"/>
                <a:cs typeface="+mj-ea"/>
                <a:sym typeface="+mn-ea"/>
              </a:rPr>
              <a:t>官网：</a:t>
            </a:r>
            <a:r>
              <a:rPr lang="zh-CN" altLang="en-US">
                <a:latin typeface="+mj-ea"/>
                <a:ea typeface="+mj-ea"/>
                <a:cs typeface="+mj-ea"/>
                <a:sym typeface="+mn-ea"/>
                <a:hlinkClick r:id="rId2" action="ppaction://hlinkfile"/>
              </a:rPr>
              <a:t>https://www.kafka-eagle.org/</a:t>
            </a:r>
            <a:endParaRPr lang="zh-CN" altLang="en-US">
              <a:latin typeface="+mj-ea"/>
              <a:ea typeface="+mj-ea"/>
              <a:cs typeface="+mj-ea"/>
              <a:sym typeface="+mn-ea"/>
            </a:endParaRPr>
          </a:p>
          <a:p>
            <a:pPr marL="800100" lvl="1" indent="-342900">
              <a:lnSpc>
                <a:spcPct val="170000"/>
              </a:lnSpc>
              <a:buFont typeface="Wingdings" panose="05000000000000000000" charset="0"/>
              <a:buChar char="Ø"/>
            </a:pPr>
            <a:r>
              <a:rPr lang="en-US" altLang="zh-CN">
                <a:latin typeface="+mj-ea"/>
                <a:ea typeface="+mj-ea"/>
                <a:cs typeface="+mj-ea"/>
                <a:sym typeface="+mn-ea"/>
              </a:rPr>
              <a:t>Github</a:t>
            </a:r>
            <a:r>
              <a:rPr lang="zh-CN" altLang="en-US">
                <a:latin typeface="+mj-ea"/>
                <a:ea typeface="+mj-ea"/>
                <a:cs typeface="+mj-ea"/>
                <a:sym typeface="+mn-ea"/>
              </a:rPr>
              <a:t>：</a:t>
            </a:r>
            <a:r>
              <a:rPr lang="zh-CN" altLang="en-US">
                <a:latin typeface="+mj-ea"/>
                <a:ea typeface="+mj-ea"/>
                <a:cs typeface="+mj-ea"/>
                <a:sym typeface="+mn-ea"/>
                <a:hlinkClick r:id="rId3" action="ppaction://hlinkfile"/>
              </a:rPr>
              <a:t>https://github.com/smartloli/EFAK</a:t>
            </a:r>
            <a:r>
              <a:rPr lang="en-US" altLang="zh-CN" b="1">
                <a:latin typeface="+mj-ea"/>
                <a:ea typeface="+mj-ea"/>
                <a:cs typeface="+mj-ea"/>
                <a:sym typeface="+mn-ea"/>
              </a:rPr>
              <a:t> </a:t>
            </a:r>
            <a:endParaRPr lang="en-US" altLang="zh-CN" b="1">
              <a:latin typeface="+mj-ea"/>
              <a:ea typeface="+mj-ea"/>
              <a:cs typeface="+mj-ea"/>
              <a:sym typeface="+mn-ea"/>
            </a:endParaRPr>
          </a:p>
          <a:p>
            <a:pPr marL="342900" lvl="0" indent="-342900">
              <a:lnSpc>
                <a:spcPct val="170000"/>
              </a:lnSpc>
              <a:buFont typeface="Wingdings" panose="05000000000000000000" charset="0"/>
              <a:buChar char="Ø"/>
            </a:pPr>
            <a:r>
              <a:rPr lang="en-US" altLang="zh-CN">
                <a:solidFill>
                  <a:schemeClr val="tx1"/>
                </a:solidFill>
                <a:latin typeface="+mj-ea"/>
                <a:ea typeface="+mj-ea"/>
                <a:cs typeface="+mj-ea"/>
                <a:sym typeface="+mn-ea"/>
              </a:rPr>
              <a:t>EFAK</a:t>
            </a:r>
            <a:r>
              <a:rPr lang="zh-CN" altLang="en-US">
                <a:solidFill>
                  <a:schemeClr val="tx1"/>
                </a:solidFill>
                <a:latin typeface="+mj-ea"/>
                <a:ea typeface="+mj-ea"/>
                <a:cs typeface="+mj-ea"/>
                <a:sym typeface="+mn-ea"/>
              </a:rPr>
              <a:t>下载与安装：</a:t>
            </a:r>
            <a:endParaRPr lang="zh-CN" altLang="en-US">
              <a:solidFill>
                <a:schemeClr val="tx1"/>
              </a:solidFill>
              <a:latin typeface="+mj-ea"/>
              <a:ea typeface="+mj-ea"/>
              <a:cs typeface="+mj-ea"/>
              <a:sym typeface="+mn-ea"/>
            </a:endParaRPr>
          </a:p>
          <a:p>
            <a:pPr marL="800100" lvl="1" indent="-342900">
              <a:lnSpc>
                <a:spcPct val="170000"/>
              </a:lnSpc>
              <a:buFont typeface="Wingdings" panose="05000000000000000000" charset="0"/>
              <a:buChar char="Ø"/>
            </a:pPr>
            <a:r>
              <a:rPr lang="zh-CN" altLang="en-US">
                <a:latin typeface="+mj-ea"/>
                <a:ea typeface="+mj-ea"/>
                <a:cs typeface="+mj-ea"/>
                <a:sym typeface="+mn-ea"/>
              </a:rPr>
              <a:t>下载：</a:t>
            </a:r>
            <a:r>
              <a:rPr lang="zh-CN" altLang="en-US">
                <a:latin typeface="+mj-ea"/>
                <a:ea typeface="+mj-ea"/>
                <a:cs typeface="+mj-ea"/>
                <a:sym typeface="+mn-ea"/>
                <a:hlinkClick r:id="rId4" action="ppaction://hlinkfile"/>
              </a:rPr>
              <a:t>https://github.com/smartloli/kafka-eagle-bin/archive/v3.0.1.tar.gz</a:t>
            </a:r>
            <a:endParaRPr lang="zh-CN" altLang="en-US">
              <a:latin typeface="+mj-ea"/>
              <a:ea typeface="+mj-ea"/>
              <a:cs typeface="+mj-ea"/>
              <a:sym typeface="+mn-ea"/>
            </a:endParaRPr>
          </a:p>
          <a:p>
            <a:pPr marL="800100" lvl="1" indent="-342900">
              <a:lnSpc>
                <a:spcPct val="170000"/>
              </a:lnSpc>
              <a:buFont typeface="Wingdings" panose="05000000000000000000" charset="0"/>
              <a:buChar char="Ø"/>
            </a:pPr>
            <a:r>
              <a:rPr lang="zh-CN" altLang="en-US">
                <a:latin typeface="+mj-ea"/>
                <a:ea typeface="+mj-ea"/>
                <a:cs typeface="+mj-ea"/>
                <a:sym typeface="+mn-ea"/>
              </a:rPr>
              <a:t>安装，需要解压两次：</a:t>
            </a:r>
            <a:r>
              <a:rPr lang="en-US" altLang="zh-CN">
                <a:latin typeface="+mj-ea"/>
                <a:ea typeface="+mj-ea"/>
                <a:cs typeface="+mj-ea"/>
                <a:sym typeface="+mn-ea"/>
              </a:rPr>
              <a:t> </a:t>
            </a:r>
            <a:endParaRPr lang="en-US" altLang="zh-CN">
              <a:latin typeface="+mj-ea"/>
              <a:ea typeface="+mj-ea"/>
              <a:cs typeface="+mj-ea"/>
              <a:sym typeface="+mn-ea"/>
            </a:endParaRPr>
          </a:p>
          <a:p>
            <a:pPr marL="1257300" lvl="2" indent="-342900">
              <a:lnSpc>
                <a:spcPct val="150000"/>
              </a:lnSpc>
              <a:buFont typeface="Wingdings" panose="05000000000000000000" charset="0"/>
              <a:buChar char="Ø"/>
            </a:pPr>
            <a:r>
              <a:rPr lang="en-US" altLang="zh-CN" sz="1600">
                <a:solidFill>
                  <a:srgbClr val="0070C0"/>
                </a:solidFill>
                <a:latin typeface="+mj-ea"/>
                <a:ea typeface="+mj-ea"/>
                <a:cs typeface="+mj-ea"/>
                <a:sym typeface="+mn-ea"/>
              </a:rPr>
              <a:t>1</a:t>
            </a:r>
            <a:r>
              <a:rPr lang="zh-CN" altLang="en-US" sz="1600">
                <a:solidFill>
                  <a:srgbClr val="0070C0"/>
                </a:solidFill>
                <a:latin typeface="+mj-ea"/>
                <a:ea typeface="+mj-ea"/>
                <a:cs typeface="+mj-ea"/>
                <a:sym typeface="+mn-ea"/>
              </a:rPr>
              <a:t>、tar -zxvf kafka-eagle-bin-3.0.1.tar.gz</a:t>
            </a:r>
            <a:endParaRPr lang="zh-CN" altLang="en-US" sz="1600">
              <a:solidFill>
                <a:srgbClr val="0070C0"/>
              </a:solidFill>
              <a:latin typeface="+mj-ea"/>
              <a:ea typeface="+mj-ea"/>
              <a:cs typeface="+mj-ea"/>
              <a:sym typeface="+mn-ea"/>
            </a:endParaRPr>
          </a:p>
          <a:p>
            <a:pPr marL="1257300" lvl="2" indent="-342900">
              <a:lnSpc>
                <a:spcPct val="150000"/>
              </a:lnSpc>
              <a:buFont typeface="Wingdings" panose="05000000000000000000" charset="0"/>
              <a:buChar char="Ø"/>
            </a:pPr>
            <a:r>
              <a:rPr lang="en-US" altLang="zh-CN" sz="1600">
                <a:solidFill>
                  <a:srgbClr val="0070C0"/>
                </a:solidFill>
                <a:latin typeface="+mj-ea"/>
                <a:ea typeface="+mj-ea"/>
                <a:cs typeface="+mj-ea"/>
                <a:sym typeface="+mn-ea"/>
              </a:rPr>
              <a:t>2</a:t>
            </a:r>
            <a:r>
              <a:rPr lang="zh-CN" altLang="en-US" sz="1600">
                <a:solidFill>
                  <a:srgbClr val="0070C0"/>
                </a:solidFill>
                <a:latin typeface="+mj-ea"/>
                <a:ea typeface="+mj-ea"/>
                <a:cs typeface="+mj-ea"/>
                <a:sym typeface="+mn-ea"/>
              </a:rPr>
              <a:t>、cd kafka-eagle-bin-3.0.1</a:t>
            </a:r>
            <a:endParaRPr lang="zh-CN" altLang="en-US" sz="1600">
              <a:solidFill>
                <a:srgbClr val="0070C0"/>
              </a:solidFill>
              <a:latin typeface="+mj-ea"/>
              <a:ea typeface="+mj-ea"/>
              <a:cs typeface="+mj-ea"/>
              <a:sym typeface="+mn-ea"/>
            </a:endParaRPr>
          </a:p>
          <a:p>
            <a:pPr marL="1257300" lvl="2" indent="-342900">
              <a:lnSpc>
                <a:spcPct val="150000"/>
              </a:lnSpc>
              <a:buFont typeface="Wingdings" panose="05000000000000000000" charset="0"/>
              <a:buChar char="Ø"/>
            </a:pPr>
            <a:r>
              <a:rPr lang="en-US" altLang="zh-CN" sz="1600">
                <a:solidFill>
                  <a:srgbClr val="0070C0"/>
                </a:solidFill>
                <a:latin typeface="+mj-ea"/>
                <a:ea typeface="+mj-ea"/>
                <a:cs typeface="+mj-ea"/>
                <a:sym typeface="+mn-ea"/>
              </a:rPr>
              <a:t>3</a:t>
            </a:r>
            <a:r>
              <a:rPr lang="zh-CN" altLang="en-US" sz="1600">
                <a:solidFill>
                  <a:srgbClr val="0070C0"/>
                </a:solidFill>
                <a:latin typeface="+mj-ea"/>
                <a:ea typeface="+mj-ea"/>
                <a:cs typeface="+mj-ea"/>
                <a:sym typeface="+mn-ea"/>
              </a:rPr>
              <a:t>、tar -zxvf efak-web-3.0.1-bin.tar.gz</a:t>
            </a:r>
            <a:endParaRPr lang="zh-CN" altLang="en-US" sz="1600">
              <a:solidFill>
                <a:srgbClr val="0070C0"/>
              </a:solidFill>
              <a:latin typeface="+mj-ea"/>
              <a:ea typeface="+mj-ea"/>
              <a:cs typeface="+mj-ea"/>
              <a:sym typeface="+mn-ea"/>
            </a:endParaRPr>
          </a:p>
          <a:p>
            <a:pPr marL="1257300" lvl="2" indent="-342900">
              <a:lnSpc>
                <a:spcPct val="150000"/>
              </a:lnSpc>
              <a:buFont typeface="Wingdings" panose="05000000000000000000" charset="0"/>
              <a:buChar char="Ø"/>
            </a:pPr>
            <a:r>
              <a:rPr lang="en-US" altLang="zh-CN" sz="1600">
                <a:solidFill>
                  <a:srgbClr val="0070C0"/>
                </a:solidFill>
                <a:latin typeface="+mj-ea"/>
                <a:ea typeface="+mj-ea"/>
                <a:cs typeface="+mj-ea"/>
                <a:sym typeface="+mn-ea"/>
              </a:rPr>
              <a:t>4</a:t>
            </a:r>
            <a:r>
              <a:rPr lang="zh-CN" altLang="en-US" sz="1600">
                <a:solidFill>
                  <a:srgbClr val="0070C0"/>
                </a:solidFill>
                <a:latin typeface="+mj-ea"/>
                <a:ea typeface="+mj-ea"/>
                <a:cs typeface="+mj-ea"/>
                <a:sym typeface="+mn-ea"/>
              </a:rPr>
              <a:t>、cd efak-web-3.0.1</a:t>
            </a:r>
            <a:endParaRPr lang="zh-CN" altLang="en-US" sz="1600">
              <a:solidFill>
                <a:srgbClr val="0070C0"/>
              </a:solidFill>
              <a:latin typeface="+mj-ea"/>
              <a:ea typeface="+mj-ea"/>
              <a:cs typeface="+mj-ea"/>
              <a:sym typeface="+mn-ea"/>
            </a:endParaRPr>
          </a:p>
        </p:txBody>
      </p:sp>
      <p:pic>
        <p:nvPicPr>
          <p:cNvPr id="3" name="图片 2" descr="5d0495981e06a4beefc1a7ac3c41024d"/>
          <p:cNvPicPr>
            <a:picLocks noChangeAspect="1"/>
          </p:cNvPicPr>
          <p:nvPr>
            <p:custDataLst>
              <p:tags r:id="rId5"/>
            </p:custDataLst>
          </p:nvPr>
        </p:nvPicPr>
        <p:blipFill>
          <a:blip r:embed="rId6"/>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7"/>
            </p:custDataLst>
          </p:nvPr>
        </p:nvPicPr>
        <p:blipFill>
          <a:blip r:embed="rId6"/>
          <a:srcRect l="30697"/>
          <a:stretch>
            <a:fillRect/>
          </a:stretch>
        </p:blipFill>
        <p:spPr>
          <a:xfrm>
            <a:off x="8579485" y="-307340"/>
            <a:ext cx="5215255" cy="1497965"/>
          </a:xfrm>
          <a:prstGeom prst="rect">
            <a:avLst/>
          </a:prstGeom>
        </p:spPr>
      </p:pic>
      <p:sp>
        <p:nvSpPr>
          <p:cNvPr id="32" name="直角三角形 31"/>
          <p:cNvSpPr/>
          <p:nvPr>
            <p:custDataLst>
              <p:tags r:id="rId8"/>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9"/>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10"/>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图形界面连接工具</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53540"/>
            <a:ext cx="10794365" cy="4545965"/>
          </a:xfrm>
          <a:prstGeom prst="rect">
            <a:avLst/>
          </a:prstGeom>
          <a:noFill/>
        </p:spPr>
        <p:txBody>
          <a:bodyPr wrap="square" rtlCol="0">
            <a:noAutofit/>
          </a:bodyPr>
          <a:p>
            <a:pPr marL="342900" indent="-342900">
              <a:lnSpc>
                <a:spcPct val="140000"/>
              </a:lnSpc>
              <a:buFont typeface="Wingdings" panose="05000000000000000000" charset="0"/>
              <a:buChar char="Ø"/>
            </a:pPr>
            <a:r>
              <a:rPr lang="zh-CN" altLang="en-US" b="1">
                <a:latin typeface="+mj-ea"/>
                <a:ea typeface="+mj-ea"/>
                <a:cs typeface="+mj-ea"/>
                <a:sym typeface="+mn-ea"/>
              </a:rPr>
              <a:t>EFAK（以前叫</a:t>
            </a:r>
            <a:r>
              <a:rPr lang="en-US" altLang="zh-CN" b="1">
                <a:latin typeface="+mj-ea"/>
                <a:ea typeface="+mj-ea"/>
                <a:cs typeface="+mj-ea"/>
                <a:sym typeface="+mn-ea"/>
              </a:rPr>
              <a:t> </a:t>
            </a:r>
            <a:r>
              <a:rPr lang="zh-CN" altLang="en-US" b="1">
                <a:latin typeface="+mj-ea"/>
                <a:ea typeface="+mj-ea"/>
                <a:cs typeface="+mj-ea"/>
                <a:sym typeface="+mn-ea"/>
              </a:rPr>
              <a:t>kafka-eagle）（</a:t>
            </a:r>
            <a:r>
              <a:rPr lang="en-US" altLang="zh-CN" b="1">
                <a:latin typeface="+mj-ea"/>
                <a:ea typeface="+mj-ea"/>
                <a:cs typeface="+mj-ea"/>
                <a:sym typeface="+mn-ea"/>
              </a:rPr>
              <a:t>EFAK: Eagle For Apache Kafka</a:t>
            </a:r>
            <a:r>
              <a:rPr lang="zh-CN" altLang="en-US" b="1">
                <a:latin typeface="+mj-ea"/>
                <a:ea typeface="+mj-ea"/>
                <a:cs typeface="+mj-ea"/>
                <a:sym typeface="+mn-ea"/>
              </a:rPr>
              <a:t>）</a:t>
            </a:r>
            <a:r>
              <a:rPr lang="en-US" altLang="zh-CN" b="1">
                <a:latin typeface="+mj-ea"/>
                <a:ea typeface="+mj-ea"/>
                <a:cs typeface="+mj-ea"/>
                <a:sym typeface="+mn-ea"/>
              </a:rPr>
              <a:t>Eagle</a:t>
            </a:r>
            <a:r>
              <a:rPr lang="zh-CN" altLang="en-US" b="1">
                <a:latin typeface="+mj-ea"/>
                <a:ea typeface="+mj-ea"/>
                <a:cs typeface="+mj-ea"/>
                <a:sym typeface="+mn-ea"/>
              </a:rPr>
              <a:t>：</a:t>
            </a:r>
            <a:r>
              <a:rPr lang="en-US" altLang="zh-CN" b="1">
                <a:latin typeface="+mj-ea"/>
                <a:ea typeface="+mj-ea"/>
                <a:cs typeface="+mj-ea"/>
                <a:sym typeface="+mn-ea"/>
              </a:rPr>
              <a:t>鹰</a:t>
            </a:r>
            <a:endParaRPr lang="en-US" altLang="zh-CN" b="1">
              <a:latin typeface="+mj-ea"/>
              <a:ea typeface="+mj-ea"/>
              <a:cs typeface="+mj-ea"/>
              <a:sym typeface="+mn-ea"/>
            </a:endParaRPr>
          </a:p>
          <a:p>
            <a:pPr marL="342900" indent="-342900">
              <a:lnSpc>
                <a:spcPct val="150000"/>
              </a:lnSpc>
              <a:buFont typeface="Wingdings" panose="05000000000000000000" charset="0"/>
              <a:buChar char="Ø"/>
            </a:pPr>
            <a:r>
              <a:rPr lang="en-US" altLang="zh-CN" b="1">
                <a:latin typeface="+mj-ea"/>
                <a:ea typeface="+mj-ea"/>
                <a:cs typeface="+mj-ea"/>
                <a:sym typeface="+mn-ea"/>
              </a:rPr>
              <a:t>EFAK</a:t>
            </a:r>
            <a:r>
              <a:rPr lang="zh-CN" altLang="en-US" b="1">
                <a:latin typeface="+mj-ea"/>
                <a:ea typeface="+mj-ea"/>
                <a:cs typeface="+mj-ea"/>
                <a:sym typeface="+mn-ea"/>
              </a:rPr>
              <a:t>配置</a:t>
            </a:r>
            <a:endParaRPr lang="zh-CN" altLang="en-US" b="1">
              <a:latin typeface="+mj-ea"/>
              <a:ea typeface="+mj-ea"/>
              <a:cs typeface="+mj-ea"/>
              <a:sym typeface="+mn-ea"/>
            </a:endParaRPr>
          </a:p>
          <a:p>
            <a:pPr marL="800100" lvl="1" indent="-342900">
              <a:lnSpc>
                <a:spcPct val="150000"/>
              </a:lnSpc>
              <a:buFont typeface="Wingdings" panose="05000000000000000000" charset="0"/>
              <a:buChar char="Ø"/>
            </a:pPr>
            <a:r>
              <a:rPr lang="en-US" altLang="zh-CN">
                <a:latin typeface="+mj-ea"/>
                <a:ea typeface="+mj-ea"/>
                <a:cs typeface="+mj-ea"/>
                <a:sym typeface="+mn-ea"/>
              </a:rPr>
              <a:t>1</a:t>
            </a:r>
            <a:r>
              <a:rPr lang="zh-CN" altLang="en-US">
                <a:latin typeface="+mj-ea"/>
                <a:ea typeface="+mj-ea"/>
                <a:cs typeface="+mj-ea"/>
                <a:sym typeface="+mn-ea"/>
              </a:rPr>
              <a:t>、安装数据库，需要</a:t>
            </a:r>
            <a:r>
              <a:rPr lang="en-US" altLang="zh-CN">
                <a:latin typeface="+mj-ea"/>
                <a:ea typeface="+mj-ea"/>
                <a:cs typeface="+mj-ea"/>
                <a:sym typeface="+mn-ea"/>
              </a:rPr>
              <a:t>MySQL</a:t>
            </a:r>
            <a:r>
              <a:rPr lang="zh-CN" altLang="en-US">
                <a:latin typeface="+mj-ea"/>
                <a:ea typeface="+mj-ea"/>
                <a:cs typeface="+mj-ea"/>
                <a:sym typeface="+mn-ea"/>
              </a:rPr>
              <a:t>，并创建数据库ke；</a:t>
            </a:r>
            <a:endParaRPr lang="zh-CN" altLang="en-US">
              <a:latin typeface="+mj-ea"/>
              <a:ea typeface="+mj-ea"/>
              <a:cs typeface="+mj-ea"/>
              <a:sym typeface="+mn-ea"/>
            </a:endParaRPr>
          </a:p>
          <a:p>
            <a:pPr marL="800100" lvl="1" indent="-342900">
              <a:lnSpc>
                <a:spcPct val="150000"/>
              </a:lnSpc>
              <a:buFont typeface="Wingdings" panose="05000000000000000000" charset="0"/>
              <a:buChar char="Ø"/>
            </a:pPr>
            <a:r>
              <a:rPr lang="en-US" altLang="zh-CN">
                <a:latin typeface="+mj-ea"/>
                <a:ea typeface="+mj-ea"/>
                <a:cs typeface="+mj-ea"/>
                <a:sym typeface="+mn-ea"/>
              </a:rPr>
              <a:t>2</a:t>
            </a:r>
            <a:r>
              <a:rPr lang="zh-CN" altLang="en-US">
                <a:latin typeface="+mj-ea"/>
                <a:ea typeface="+mj-ea"/>
                <a:cs typeface="+mj-ea"/>
                <a:sym typeface="+mn-ea"/>
              </a:rPr>
              <a:t>、修改配置文件$KE_HOME</a:t>
            </a:r>
            <a:r>
              <a:rPr lang="zh-CN" altLang="en-US">
                <a:solidFill>
                  <a:srgbClr val="0070C0"/>
                </a:solidFill>
                <a:latin typeface="+mj-ea"/>
                <a:ea typeface="+mj-ea"/>
                <a:cs typeface="+mj-ea"/>
                <a:sym typeface="+mn-ea"/>
              </a:rPr>
              <a:t>/conf/system-config.properties</a:t>
            </a:r>
            <a:endParaRPr lang="zh-CN" altLang="en-US">
              <a:solidFill>
                <a:srgbClr val="0070C0"/>
              </a:solidFill>
              <a:latin typeface="+mj-ea"/>
              <a:ea typeface="+mj-ea"/>
              <a:cs typeface="+mj-ea"/>
              <a:sym typeface="+mn-ea"/>
            </a:endParaRPr>
          </a:p>
          <a:p>
            <a:pPr marL="1257300" lvl="2" indent="-342900">
              <a:lnSpc>
                <a:spcPct val="150000"/>
              </a:lnSpc>
              <a:buFont typeface="Wingdings" panose="05000000000000000000" charset="0"/>
              <a:buChar char="Ø"/>
            </a:pPr>
            <a:r>
              <a:rPr lang="zh-CN" altLang="en-US">
                <a:latin typeface="+mj-ea"/>
                <a:ea typeface="+mj-ea"/>
                <a:cs typeface="+mj-ea"/>
                <a:sym typeface="+mn-ea"/>
              </a:rPr>
              <a:t>主要修改</a:t>
            </a:r>
            <a:r>
              <a:rPr lang="zh-CN" altLang="en-US">
                <a:solidFill>
                  <a:srgbClr val="0070C0"/>
                </a:solidFill>
                <a:latin typeface="+mj-ea"/>
                <a:ea typeface="+mj-ea"/>
                <a:cs typeface="+mj-ea"/>
                <a:sym typeface="+mn-ea"/>
              </a:rPr>
              <a:t>Zookeeper配置</a:t>
            </a:r>
            <a:r>
              <a:rPr lang="zh-CN" altLang="en-US">
                <a:latin typeface="+mj-ea"/>
                <a:ea typeface="+mj-ea"/>
                <a:cs typeface="+mj-ea"/>
                <a:sym typeface="+mn-ea"/>
              </a:rPr>
              <a:t>和</a:t>
            </a:r>
            <a:r>
              <a:rPr lang="en-US" altLang="zh-CN">
                <a:solidFill>
                  <a:srgbClr val="0070C0"/>
                </a:solidFill>
                <a:latin typeface="+mj-ea"/>
                <a:ea typeface="+mj-ea"/>
                <a:cs typeface="+mj-ea"/>
                <a:sym typeface="+mn-ea"/>
              </a:rPr>
              <a:t>MySQL</a:t>
            </a:r>
            <a:r>
              <a:rPr lang="zh-CN" altLang="en-US">
                <a:solidFill>
                  <a:srgbClr val="0070C0"/>
                </a:solidFill>
                <a:latin typeface="+mj-ea"/>
                <a:ea typeface="+mj-ea"/>
                <a:cs typeface="+mj-ea"/>
                <a:sym typeface="+mn-ea"/>
              </a:rPr>
              <a:t>数据库配置</a:t>
            </a:r>
            <a:r>
              <a:rPr lang="zh-CN" altLang="en-US">
                <a:latin typeface="+mj-ea"/>
                <a:ea typeface="+mj-ea"/>
                <a:cs typeface="+mj-ea"/>
                <a:sym typeface="+mn-ea"/>
              </a:rPr>
              <a:t>；</a:t>
            </a:r>
            <a:endParaRPr lang="zh-CN" altLang="en-US">
              <a:latin typeface="+mj-ea"/>
              <a:ea typeface="+mj-ea"/>
              <a:cs typeface="+mj-ea"/>
              <a:sym typeface="+mn-ea"/>
            </a:endParaRPr>
          </a:p>
          <a:p>
            <a:pPr marL="800100" lvl="1" indent="-342900">
              <a:lnSpc>
                <a:spcPct val="150000"/>
              </a:lnSpc>
              <a:buFont typeface="Wingdings" panose="05000000000000000000" charset="0"/>
              <a:buChar char="Ø"/>
            </a:pPr>
            <a:r>
              <a:rPr lang="en-US" altLang="zh-CN">
                <a:latin typeface="+mj-ea"/>
                <a:ea typeface="+mj-ea"/>
                <a:cs typeface="+mj-ea"/>
                <a:sym typeface="+mn-ea"/>
              </a:rPr>
              <a:t>3</a:t>
            </a:r>
            <a:r>
              <a:rPr lang="zh-CN" altLang="en-US">
                <a:latin typeface="+mj-ea"/>
                <a:ea typeface="+mj-ea"/>
                <a:cs typeface="+mj-ea"/>
                <a:sym typeface="+mn-ea"/>
              </a:rPr>
              <a:t>、</a:t>
            </a:r>
            <a:r>
              <a:rPr lang="zh-CN" altLang="en-US">
                <a:latin typeface="+mj-ea"/>
                <a:ea typeface="+mj-ea"/>
                <a:cs typeface="+mj-ea"/>
                <a:sym typeface="+mn-ea"/>
              </a:rPr>
              <a:t>在/etc/profile文件中配置环境变量</a:t>
            </a:r>
            <a:r>
              <a:rPr lang="zh-CN" altLang="en-US">
                <a:solidFill>
                  <a:srgbClr val="0070C0"/>
                </a:solidFill>
                <a:latin typeface="+mj-ea"/>
                <a:ea typeface="+mj-ea"/>
                <a:cs typeface="+mj-ea"/>
                <a:sym typeface="+mn-ea"/>
              </a:rPr>
              <a:t>KE_HOME，</a:t>
            </a:r>
            <a:r>
              <a:rPr lang="zh-CN" altLang="en-US">
                <a:latin typeface="+mj-ea"/>
                <a:ea typeface="+mj-ea"/>
                <a:cs typeface="+mj-ea"/>
                <a:sym typeface="+mn-ea"/>
              </a:rPr>
              <a:t>在profile文件的最后添加：</a:t>
            </a:r>
            <a:endParaRPr lang="zh-CN" altLang="en-US">
              <a:latin typeface="+mj-ea"/>
              <a:ea typeface="+mj-ea"/>
              <a:cs typeface="+mj-ea"/>
              <a:sym typeface="+mn-ea"/>
            </a:endParaRPr>
          </a:p>
          <a:p>
            <a:pPr marL="1257300" lvl="2" indent="-342900">
              <a:lnSpc>
                <a:spcPct val="150000"/>
              </a:lnSpc>
              <a:buFont typeface="Wingdings" panose="05000000000000000000" charset="0"/>
              <a:buChar char="Ø"/>
            </a:pPr>
            <a:r>
              <a:rPr lang="zh-CN" altLang="en-US" sz="1600">
                <a:solidFill>
                  <a:srgbClr val="0070C0"/>
                </a:solidFill>
                <a:latin typeface="+mj-ea"/>
                <a:ea typeface="+mj-ea"/>
                <a:cs typeface="+mj-ea"/>
                <a:sym typeface="+mn-ea"/>
              </a:rPr>
              <a:t>export KE_HOME=/usr/local/efak-web-3.0.1</a:t>
            </a:r>
            <a:endParaRPr lang="zh-CN" altLang="en-US" sz="1600">
              <a:solidFill>
                <a:srgbClr val="0070C0"/>
              </a:solidFill>
              <a:latin typeface="+mj-ea"/>
              <a:ea typeface="+mj-ea"/>
              <a:cs typeface="+mj-ea"/>
              <a:sym typeface="+mn-ea"/>
            </a:endParaRPr>
          </a:p>
          <a:p>
            <a:pPr marL="1257300" lvl="2" indent="-342900">
              <a:lnSpc>
                <a:spcPct val="150000"/>
              </a:lnSpc>
              <a:buFont typeface="Wingdings" panose="05000000000000000000" charset="0"/>
              <a:buChar char="Ø"/>
            </a:pPr>
            <a:r>
              <a:rPr lang="zh-CN" altLang="en-US" sz="1600">
                <a:solidFill>
                  <a:srgbClr val="0070C0"/>
                </a:solidFill>
                <a:latin typeface="+mj-ea"/>
                <a:ea typeface="+mj-ea"/>
                <a:cs typeface="+mj-ea"/>
                <a:sym typeface="+mn-ea"/>
              </a:rPr>
              <a:t>export PATH=$KE_HOME/bin</a:t>
            </a:r>
            <a:r>
              <a:rPr lang="en-US" altLang="zh-CN" sz="1600">
                <a:solidFill>
                  <a:srgbClr val="0070C0"/>
                </a:solidFill>
                <a:latin typeface="+mj-ea"/>
                <a:ea typeface="+mj-ea"/>
                <a:cs typeface="+mj-ea"/>
                <a:sym typeface="+mn-ea"/>
              </a:rPr>
              <a:t>:</a:t>
            </a:r>
            <a:r>
              <a:rPr lang="zh-CN" altLang="en-US" sz="1600">
                <a:solidFill>
                  <a:srgbClr val="0070C0"/>
                </a:solidFill>
                <a:latin typeface="+mj-ea"/>
                <a:ea typeface="+mj-ea"/>
                <a:cs typeface="+mj-ea"/>
                <a:sym typeface="+mn-ea"/>
              </a:rPr>
              <a:t>$PATH</a:t>
            </a:r>
            <a:endParaRPr lang="zh-CN" altLang="en-US" sz="1600">
              <a:solidFill>
                <a:srgbClr val="0070C0"/>
              </a:solidFill>
              <a:latin typeface="+mj-ea"/>
              <a:ea typeface="+mj-ea"/>
              <a:cs typeface="+mj-ea"/>
              <a:sym typeface="+mn-ea"/>
            </a:endParaRPr>
          </a:p>
          <a:p>
            <a:pPr marL="1257300" lvl="2" indent="-342900">
              <a:lnSpc>
                <a:spcPct val="150000"/>
              </a:lnSpc>
              <a:buFont typeface="Wingdings" panose="05000000000000000000" charset="0"/>
              <a:buChar char="Ø"/>
            </a:pPr>
            <a:r>
              <a:rPr lang="zh-CN" altLang="en-US" sz="1800">
                <a:latin typeface="+mj-ea"/>
                <a:ea typeface="+mj-ea"/>
                <a:cs typeface="+mj-ea"/>
                <a:sym typeface="+mn-ea"/>
              </a:rPr>
              <a:t>执行</a:t>
            </a:r>
            <a:r>
              <a:rPr lang="en-US" altLang="zh-CN" sz="1800">
                <a:latin typeface="+mj-ea"/>
                <a:ea typeface="+mj-ea"/>
                <a:cs typeface="+mj-ea"/>
                <a:sym typeface="+mn-ea"/>
              </a:rPr>
              <a:t>source</a:t>
            </a:r>
            <a:r>
              <a:rPr lang="zh-CN" altLang="en-US" sz="1800">
                <a:latin typeface="+mj-ea"/>
                <a:ea typeface="+mj-ea"/>
                <a:cs typeface="+mj-ea"/>
                <a:sym typeface="+mn-ea"/>
              </a:rPr>
              <a:t>让环境变量配置生效：</a:t>
            </a:r>
            <a:r>
              <a:rPr lang="zh-CN" altLang="en-US" sz="1600">
                <a:solidFill>
                  <a:srgbClr val="0070C0"/>
                </a:solidFill>
                <a:latin typeface="+mj-ea"/>
                <a:ea typeface="+mj-ea"/>
                <a:cs typeface="+mj-ea"/>
                <a:sym typeface="+mn-ea"/>
              </a:rPr>
              <a:t>source /etc/profile</a:t>
            </a:r>
            <a:endParaRPr lang="zh-CN" altLang="en-US" sz="1600">
              <a:solidFill>
                <a:srgbClr val="0070C0"/>
              </a:solidFill>
              <a:latin typeface="+mj-ea"/>
              <a:ea typeface="+mj-ea"/>
              <a:cs typeface="+mj-ea"/>
              <a:sym typeface="+mn-ea"/>
            </a:endParaRPr>
          </a:p>
          <a:p>
            <a:pPr marL="800100" lvl="1" indent="-342900">
              <a:lnSpc>
                <a:spcPct val="160000"/>
              </a:lnSpc>
              <a:buFont typeface="Wingdings" panose="05000000000000000000" charset="0"/>
              <a:buChar char="Ø"/>
            </a:pPr>
            <a:endParaRPr lang="zh-CN" altLang="en-US">
              <a:latin typeface="+mj-ea"/>
              <a:ea typeface="+mj-ea"/>
              <a:cs typeface="+mj-ea"/>
              <a:sym typeface="+mn-ea"/>
            </a:endParaRPr>
          </a:p>
          <a:p>
            <a:pPr marL="342900" indent="-342900">
              <a:lnSpc>
                <a:spcPct val="180000"/>
              </a:lnSpc>
              <a:buFont typeface="Wingdings" panose="05000000000000000000" charset="0"/>
              <a:buChar char="Ø"/>
            </a:pPr>
            <a:endParaRPr lang="zh-CN" altLang="en-US" sz="1800" b="1">
              <a:latin typeface="+mj-ea"/>
              <a:ea typeface="+mj-ea"/>
              <a:cs typeface="+mj-ea"/>
              <a:sym typeface="+mn-ea"/>
            </a:endParaRPr>
          </a:p>
          <a:p>
            <a:pPr marL="800100" lvl="1" indent="-342900">
              <a:lnSpc>
                <a:spcPct val="180000"/>
              </a:lnSpc>
              <a:buFont typeface="Wingdings" panose="05000000000000000000" charset="0"/>
              <a:buChar char="Ø"/>
            </a:pPr>
            <a:endParaRPr lang="zh-CN" altLang="en-US">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图形界面连接工具</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2016125" y="5417820"/>
            <a:ext cx="7753350" cy="904875"/>
          </a:xfrm>
          <a:prstGeom prst="rect">
            <a:avLst/>
          </a:prstGeom>
        </p:spPr>
      </p:pic>
      <p:sp>
        <p:nvSpPr>
          <p:cNvPr id="5" name="文本框 4"/>
          <p:cNvSpPr txBox="1"/>
          <p:nvPr/>
        </p:nvSpPr>
        <p:spPr>
          <a:xfrm>
            <a:off x="8058150" y="2182495"/>
            <a:ext cx="3529330" cy="1574800"/>
          </a:xfrm>
          <a:prstGeom prst="rect">
            <a:avLst/>
          </a:prstGeom>
          <a:solidFill>
            <a:schemeClr val="accent6">
              <a:lumMod val="20000"/>
              <a:lumOff val="80000"/>
            </a:schemeClr>
          </a:solidFill>
        </p:spPr>
        <p:txBody>
          <a:bodyPr wrap="square" rtlCol="0">
            <a:noAutofit/>
          </a:bodyPr>
          <a:p>
            <a:r>
              <a:rPr lang="zh-CN" altLang="en-US" sz="1200"/>
              <a:t>cluster1.zk.list=127.0.0.1:2181</a:t>
            </a:r>
            <a:endParaRPr lang="zh-CN" altLang="en-US" sz="1200"/>
          </a:p>
          <a:p>
            <a:endParaRPr lang="zh-CN" altLang="en-US" sz="1200"/>
          </a:p>
          <a:p>
            <a:r>
              <a:rPr lang="zh-CN" altLang="en-US" sz="1200"/>
              <a:t>efak.driver=com.mysql.cj.jdbc.Driver</a:t>
            </a:r>
            <a:endParaRPr lang="zh-CN" altLang="en-US" sz="1200"/>
          </a:p>
          <a:p>
            <a:r>
              <a:rPr lang="zh-CN" altLang="en-US" sz="1200"/>
              <a:t>efak.url=jdbc:mysql://127.0.0.1:3306/ke?useUnicode=true&amp;characterEncoding=UTF-8&amp;zeroDateTimeBehavior=convertToNull</a:t>
            </a:r>
            <a:endParaRPr lang="zh-CN" altLang="en-US" sz="1200"/>
          </a:p>
          <a:p>
            <a:r>
              <a:rPr lang="zh-CN" altLang="en-US" sz="1200"/>
              <a:t>efak.username=root</a:t>
            </a:r>
            <a:endParaRPr lang="zh-CN" altLang="en-US" sz="1200"/>
          </a:p>
          <a:p>
            <a:r>
              <a:rPr lang="zh-CN" altLang="en-US" sz="1200"/>
              <a:t>efak.password=123456</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40000"/>
              </a:lnSpc>
              <a:buFont typeface="Wingdings" panose="05000000000000000000" charset="0"/>
              <a:buChar char="Ø"/>
            </a:pPr>
            <a:r>
              <a:rPr lang="zh-CN" altLang="en-US" b="1">
                <a:latin typeface="+mj-ea"/>
                <a:ea typeface="+mj-ea"/>
                <a:cs typeface="+mj-ea"/>
                <a:sym typeface="+mn-ea"/>
              </a:rPr>
              <a:t>EFAK（以前叫</a:t>
            </a:r>
            <a:r>
              <a:rPr lang="en-US" altLang="zh-CN" b="1">
                <a:latin typeface="+mj-ea"/>
                <a:ea typeface="+mj-ea"/>
                <a:cs typeface="+mj-ea"/>
                <a:sym typeface="+mn-ea"/>
              </a:rPr>
              <a:t> </a:t>
            </a:r>
            <a:r>
              <a:rPr lang="zh-CN" altLang="en-US" b="1">
                <a:latin typeface="+mj-ea"/>
                <a:ea typeface="+mj-ea"/>
                <a:cs typeface="+mj-ea"/>
                <a:sym typeface="+mn-ea"/>
              </a:rPr>
              <a:t>kafka-eagle）</a:t>
            </a:r>
            <a:endParaRPr lang="zh-CN" altLang="en-US" b="1">
              <a:latin typeface="+mj-ea"/>
              <a:ea typeface="+mj-ea"/>
              <a:cs typeface="+mj-ea"/>
              <a:sym typeface="+mn-ea"/>
            </a:endParaRPr>
          </a:p>
          <a:p>
            <a:pPr marL="342900" indent="-342900">
              <a:lnSpc>
                <a:spcPct val="140000"/>
              </a:lnSpc>
              <a:buFont typeface="Wingdings" panose="05000000000000000000" charset="0"/>
              <a:buChar char="Ø"/>
            </a:pPr>
            <a:r>
              <a:rPr lang="zh-CN" altLang="en-US">
                <a:latin typeface="+mj-ea"/>
                <a:ea typeface="+mj-ea"/>
                <a:cs typeface="+mj-ea"/>
                <a:sym typeface="+mn-ea"/>
              </a:rPr>
              <a:t>启动</a:t>
            </a:r>
            <a:r>
              <a:rPr lang="en-US" altLang="zh-CN">
                <a:latin typeface="+mj-ea"/>
                <a:ea typeface="+mj-ea"/>
                <a:cs typeface="+mj-ea"/>
                <a:sym typeface="+mn-ea"/>
              </a:rPr>
              <a:t>EFAK</a:t>
            </a:r>
            <a:endParaRPr lang="en-US" altLang="zh-CN">
              <a:latin typeface="+mj-ea"/>
              <a:ea typeface="+mj-ea"/>
              <a:cs typeface="+mj-ea"/>
              <a:sym typeface="+mn-ea"/>
            </a:endParaRPr>
          </a:p>
          <a:p>
            <a:pPr marL="800100" lvl="1" indent="-342900">
              <a:lnSpc>
                <a:spcPct val="140000"/>
              </a:lnSpc>
              <a:buFont typeface="Wingdings" panose="05000000000000000000" charset="0"/>
              <a:buChar char="Ø"/>
            </a:pPr>
            <a:r>
              <a:rPr lang="zh-CN" altLang="en-US">
                <a:latin typeface="+mj-ea"/>
                <a:ea typeface="+mj-ea"/>
                <a:cs typeface="+mj-ea"/>
                <a:sym typeface="+mn-ea"/>
              </a:rPr>
              <a:t>1、确保kafka采用zookeeper方式启动；</a:t>
            </a:r>
            <a:endParaRPr lang="zh-CN" altLang="en-US">
              <a:latin typeface="+mj-ea"/>
              <a:ea typeface="+mj-ea"/>
              <a:cs typeface="+mj-ea"/>
              <a:sym typeface="+mn-ea"/>
            </a:endParaRPr>
          </a:p>
          <a:p>
            <a:pPr marL="800100" lvl="1" indent="-342900">
              <a:lnSpc>
                <a:spcPct val="140000"/>
              </a:lnSpc>
              <a:buFont typeface="Wingdings" panose="05000000000000000000" charset="0"/>
              <a:buChar char="Ø"/>
            </a:pPr>
            <a:r>
              <a:rPr lang="en-US" altLang="zh-CN">
                <a:latin typeface="+mj-ea"/>
                <a:ea typeface="+mj-ea"/>
                <a:cs typeface="+mj-ea"/>
                <a:sym typeface="+mn-ea"/>
              </a:rPr>
              <a:t>2</a:t>
            </a:r>
            <a:r>
              <a:rPr lang="zh-CN" altLang="en-US">
                <a:latin typeface="+mj-ea"/>
                <a:ea typeface="+mj-ea"/>
                <a:cs typeface="+mj-ea"/>
                <a:sym typeface="+mn-ea"/>
              </a:rPr>
              <a:t>、在</a:t>
            </a:r>
            <a:r>
              <a:rPr lang="en-US" altLang="zh-CN">
                <a:latin typeface="+mj-ea"/>
                <a:ea typeface="+mj-ea"/>
                <a:cs typeface="+mj-ea"/>
                <a:sym typeface="+mn-ea"/>
              </a:rPr>
              <a:t>EFAK</a:t>
            </a:r>
            <a:r>
              <a:rPr lang="zh-CN" altLang="en-US">
                <a:latin typeface="+mj-ea"/>
                <a:ea typeface="+mj-ea"/>
                <a:cs typeface="+mj-ea"/>
                <a:sym typeface="+mn-ea"/>
              </a:rPr>
              <a:t>安装目录的</a:t>
            </a:r>
            <a:r>
              <a:rPr lang="en-US" altLang="zh-CN">
                <a:latin typeface="+mj-ea"/>
                <a:ea typeface="+mj-ea"/>
                <a:cs typeface="+mj-ea"/>
                <a:sym typeface="+mn-ea"/>
              </a:rPr>
              <a:t>bin</a:t>
            </a:r>
            <a:r>
              <a:rPr lang="zh-CN" altLang="en-US">
                <a:latin typeface="+mj-ea"/>
                <a:ea typeface="+mj-ea"/>
                <a:cs typeface="+mj-ea"/>
                <a:sym typeface="+mn-ea"/>
              </a:rPr>
              <a:t>目录下执行：</a:t>
            </a:r>
            <a:r>
              <a:rPr lang="en-US" altLang="zh-CN">
                <a:solidFill>
                  <a:srgbClr val="0070C0"/>
                </a:solidFill>
                <a:latin typeface="+mj-ea"/>
                <a:ea typeface="+mj-ea"/>
                <a:cs typeface="+mj-ea"/>
                <a:sym typeface="+mn-ea"/>
              </a:rPr>
              <a:t>./ke.sh start</a:t>
            </a:r>
            <a:r>
              <a:rPr lang="en-US" altLang="zh-CN">
                <a:latin typeface="+mj-ea"/>
                <a:ea typeface="+mj-ea"/>
                <a:cs typeface="+mj-ea"/>
                <a:sym typeface="+mn-ea"/>
              </a:rPr>
              <a:t> </a:t>
            </a:r>
            <a:r>
              <a:rPr lang="zh-CN" altLang="en-US">
                <a:latin typeface="+mj-ea"/>
                <a:ea typeface="+mj-ea"/>
                <a:cs typeface="+mj-ea"/>
                <a:sym typeface="+mn-ea"/>
              </a:rPr>
              <a:t>（</a:t>
            </a:r>
            <a:r>
              <a:rPr lang="zh-CN" altLang="en-US" sz="1400">
                <a:latin typeface="+mj-ea"/>
                <a:ea typeface="+mj-ea"/>
                <a:cs typeface="+mj-ea"/>
                <a:sym typeface="+mn-ea"/>
              </a:rPr>
              <a:t>命令使用：ke.sh [start|status|stop|restart|stats]</a:t>
            </a:r>
            <a:r>
              <a:rPr lang="zh-CN" altLang="en-US">
                <a:latin typeface="+mj-ea"/>
                <a:ea typeface="+mj-ea"/>
                <a:cs typeface="+mj-ea"/>
                <a:sym typeface="+mn-ea"/>
              </a:rPr>
              <a:t>）</a:t>
            </a:r>
            <a:endParaRPr lang="zh-CN" altLang="en-US">
              <a:latin typeface="+mj-ea"/>
              <a:ea typeface="+mj-ea"/>
              <a:cs typeface="+mj-ea"/>
              <a:sym typeface="+mn-ea"/>
            </a:endParaRPr>
          </a:p>
          <a:p>
            <a:pPr marL="342900" lvl="0" indent="-342900">
              <a:lnSpc>
                <a:spcPct val="140000"/>
              </a:lnSpc>
              <a:buFont typeface="Wingdings" panose="05000000000000000000" charset="0"/>
              <a:buChar char="Ø"/>
            </a:pPr>
            <a:r>
              <a:rPr lang="zh-CN" altLang="en-US">
                <a:latin typeface="+mj-ea"/>
                <a:ea typeface="+mj-ea"/>
                <a:cs typeface="+mj-ea"/>
                <a:sym typeface="+mn-ea"/>
              </a:rPr>
              <a:t>访问</a:t>
            </a:r>
            <a:r>
              <a:rPr lang="en-US" altLang="zh-CN">
                <a:latin typeface="+mj-ea"/>
                <a:ea typeface="+mj-ea"/>
                <a:cs typeface="+mj-ea"/>
                <a:sym typeface="+mn-ea"/>
              </a:rPr>
              <a:t>EFAK</a:t>
            </a:r>
            <a:endParaRPr lang="en-US" altLang="zh-CN">
              <a:latin typeface="+mj-ea"/>
              <a:ea typeface="+mj-ea"/>
              <a:cs typeface="+mj-ea"/>
              <a:sym typeface="+mn-ea"/>
            </a:endParaRPr>
          </a:p>
          <a:p>
            <a:pPr marL="800100" lvl="1" indent="-342900">
              <a:lnSpc>
                <a:spcPct val="140000"/>
              </a:lnSpc>
              <a:buFont typeface="Wingdings" panose="05000000000000000000" charset="0"/>
              <a:buChar char="Ø"/>
            </a:pPr>
            <a:r>
              <a:rPr lang="zh-CN" altLang="en-US">
                <a:latin typeface="+mj-ea"/>
                <a:ea typeface="+mj-ea"/>
                <a:cs typeface="+mj-ea"/>
                <a:sym typeface="+mn-ea"/>
                <a:hlinkClick r:id="rId2"/>
              </a:rPr>
              <a:t>http://192.168.11.128:8048/</a:t>
            </a:r>
            <a:endParaRPr lang="zh-CN" altLang="en-US">
              <a:latin typeface="+mj-ea"/>
              <a:ea typeface="+mj-ea"/>
              <a:cs typeface="+mj-ea"/>
              <a:sym typeface="+mn-ea"/>
            </a:endParaRPr>
          </a:p>
          <a:p>
            <a:pPr marL="800100" lvl="1" indent="-342900">
              <a:lnSpc>
                <a:spcPct val="140000"/>
              </a:lnSpc>
              <a:buFont typeface="Wingdings" panose="05000000000000000000" charset="0"/>
              <a:buChar char="Ø"/>
            </a:pPr>
            <a:r>
              <a:rPr lang="zh-CN" altLang="en-US">
                <a:latin typeface="+mj-ea"/>
                <a:ea typeface="+mj-ea"/>
                <a:cs typeface="+mj-ea"/>
                <a:sym typeface="+mn-ea"/>
              </a:rPr>
              <a:t>登录账号：</a:t>
            </a:r>
            <a:r>
              <a:rPr lang="en-US" altLang="zh-CN">
                <a:latin typeface="+mj-ea"/>
                <a:ea typeface="+mj-ea"/>
                <a:cs typeface="+mj-ea"/>
                <a:sym typeface="+mn-ea"/>
              </a:rPr>
              <a:t>admin , </a:t>
            </a:r>
            <a:r>
              <a:rPr lang="zh-CN" altLang="en-US">
                <a:latin typeface="+mj-ea"/>
                <a:ea typeface="+mj-ea"/>
                <a:cs typeface="+mj-ea"/>
                <a:sym typeface="+mn-ea"/>
              </a:rPr>
              <a:t>密码：</a:t>
            </a:r>
            <a:r>
              <a:rPr lang="en-US" altLang="zh-CN">
                <a:latin typeface="+mj-ea"/>
                <a:ea typeface="+mj-ea"/>
                <a:cs typeface="+mj-ea"/>
                <a:sym typeface="+mn-ea"/>
              </a:rPr>
              <a:t>123456</a:t>
            </a:r>
            <a:endParaRPr lang="en-US" altLang="zh-CN">
              <a:latin typeface="+mj-ea"/>
              <a:ea typeface="+mj-ea"/>
              <a:cs typeface="+mj-ea"/>
              <a:sym typeface="+mn-ea"/>
            </a:endParaRPr>
          </a:p>
          <a:p>
            <a:pPr marL="342900" indent="-342900">
              <a:lnSpc>
                <a:spcPct val="180000"/>
              </a:lnSpc>
              <a:buFont typeface="Wingdings" panose="05000000000000000000" charset="0"/>
              <a:buChar char="Ø"/>
            </a:pPr>
            <a:endParaRPr lang="zh-CN" altLang="en-US" sz="1800" b="1">
              <a:latin typeface="+mj-ea"/>
              <a:ea typeface="+mj-ea"/>
              <a:cs typeface="+mj-ea"/>
              <a:sym typeface="+mn-ea"/>
            </a:endParaRPr>
          </a:p>
          <a:p>
            <a:pPr marL="800100" lvl="1" indent="-342900">
              <a:lnSpc>
                <a:spcPct val="180000"/>
              </a:lnSpc>
              <a:buFont typeface="Wingdings" panose="05000000000000000000" charset="0"/>
              <a:buChar char="Ø"/>
            </a:pPr>
            <a:endParaRPr lang="zh-CN" altLang="en-US">
              <a:latin typeface="+mj-ea"/>
              <a:ea typeface="+mj-ea"/>
              <a:cs typeface="+mj-ea"/>
              <a:sym typeface="+mn-ea"/>
            </a:endParaRPr>
          </a:p>
        </p:txBody>
      </p:sp>
      <p:pic>
        <p:nvPicPr>
          <p:cNvPr id="3" name="图片 2" descr="5d0495981e06a4beefc1a7ac3c41024d"/>
          <p:cNvPicPr>
            <a:picLocks noChangeAspect="1"/>
          </p:cNvPicPr>
          <p:nvPr>
            <p:custDataLst>
              <p:tags r:id="rId3"/>
            </p:custDataLst>
          </p:nvPr>
        </p:nvPicPr>
        <p:blipFill>
          <a:blip r:embed="rId4"/>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5"/>
            </p:custDataLst>
          </p:nvPr>
        </p:nvPicPr>
        <p:blipFill>
          <a:blip r:embed="rId4"/>
          <a:srcRect l="30697"/>
          <a:stretch>
            <a:fillRect/>
          </a:stretch>
        </p:blipFill>
        <p:spPr>
          <a:xfrm>
            <a:off x="8579485" y="-307340"/>
            <a:ext cx="5215255" cy="1497965"/>
          </a:xfrm>
          <a:prstGeom prst="rect">
            <a:avLst/>
          </a:prstGeom>
        </p:spPr>
      </p:pic>
      <p:sp>
        <p:nvSpPr>
          <p:cNvPr id="32" name="直角三角形 31"/>
          <p:cNvSpPr/>
          <p:nvPr>
            <p:custDataLst>
              <p:tags r:id="rId6"/>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7"/>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8"/>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图形界面连接工具</a:t>
            </a:r>
            <a:endParaRPr lang="zh-CN" altLang="en-US" sz="2400">
              <a:solidFill>
                <a:schemeClr val="tx1"/>
              </a:solidFill>
              <a:latin typeface="+mj-ea"/>
              <a:ea typeface="+mj-ea"/>
              <a:cs typeface="+mj-ea"/>
              <a:sym typeface="+mn-ea"/>
            </a:endParaRPr>
          </a:p>
        </p:txBody>
      </p:sp>
      <p:pic>
        <p:nvPicPr>
          <p:cNvPr id="5" name="图片 4"/>
          <p:cNvPicPr>
            <a:picLocks noChangeAspect="1"/>
          </p:cNvPicPr>
          <p:nvPr/>
        </p:nvPicPr>
        <p:blipFill>
          <a:blip r:embed="rId9"/>
          <a:stretch>
            <a:fillRect/>
          </a:stretch>
        </p:blipFill>
        <p:spPr>
          <a:xfrm>
            <a:off x="5588000" y="3340735"/>
            <a:ext cx="5053965" cy="2996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en-US" altLang="zh-CN" sz="1800" b="1">
                <a:latin typeface="+mj-ea"/>
                <a:ea typeface="+mj-ea"/>
                <a:cs typeface="+mj-ea"/>
                <a:sym typeface="+mn-ea"/>
              </a:rPr>
              <a:t>1</a:t>
            </a:r>
            <a:r>
              <a:rPr lang="zh-CN" altLang="en-US" sz="1800" b="1">
                <a:latin typeface="+mj-ea"/>
                <a:ea typeface="+mj-ea"/>
                <a:cs typeface="+mj-ea"/>
                <a:sym typeface="+mn-ea"/>
              </a:rPr>
              <a:t>、建项目；</a:t>
            </a:r>
            <a:endParaRPr lang="zh-CN" altLang="en-US" sz="1800" b="1">
              <a:latin typeface="+mj-ea"/>
              <a:ea typeface="+mj-ea"/>
              <a:cs typeface="+mj-ea"/>
              <a:sym typeface="+mn-ea"/>
            </a:endParaRPr>
          </a:p>
          <a:p>
            <a:pPr marL="800100" lvl="1" indent="-342900">
              <a:lnSpc>
                <a:spcPct val="180000"/>
              </a:lnSpc>
              <a:buFont typeface="Wingdings" panose="05000000000000000000" charset="0"/>
              <a:buChar char="Ø"/>
            </a:pPr>
            <a:r>
              <a:rPr lang="zh-CN" altLang="en-US" sz="1800">
                <a:latin typeface="+mj-ea"/>
                <a:ea typeface="+mj-ea"/>
                <a:cs typeface="+mj-ea"/>
                <a:sym typeface="+mn-ea"/>
              </a:rPr>
              <a:t>使用</a:t>
            </a:r>
            <a:r>
              <a:rPr lang="en-US" altLang="zh-CN" sz="1800">
                <a:latin typeface="+mj-ea"/>
                <a:ea typeface="+mj-ea"/>
                <a:cs typeface="+mj-ea"/>
                <a:sym typeface="+mn-ea"/>
              </a:rPr>
              <a:t>SpringBoot</a:t>
            </a:r>
            <a:r>
              <a:rPr lang="zh-CN" altLang="en-US" sz="1800">
                <a:latin typeface="+mj-ea"/>
                <a:ea typeface="+mj-ea"/>
                <a:cs typeface="+mj-ea"/>
                <a:sym typeface="+mn-ea"/>
              </a:rPr>
              <a:t>脚手架</a:t>
            </a:r>
            <a:r>
              <a:rPr lang="zh-CN" altLang="en-US" sz="1800">
                <a:solidFill>
                  <a:srgbClr val="0070C0"/>
                </a:solidFill>
                <a:latin typeface="+mj-ea"/>
                <a:ea typeface="+mj-ea"/>
                <a:cs typeface="+mj-ea"/>
                <a:sym typeface="+mn-ea"/>
              </a:rPr>
              <a:t>Spring Initializr</a:t>
            </a:r>
            <a:r>
              <a:rPr lang="zh-CN" altLang="en-US" sz="1800">
                <a:latin typeface="+mj-ea"/>
                <a:ea typeface="+mj-ea"/>
                <a:cs typeface="+mj-ea"/>
                <a:sym typeface="+mn-ea"/>
              </a:rPr>
              <a:t>创建</a:t>
            </a:r>
            <a:r>
              <a:rPr lang="en-US" altLang="zh-CN" sz="1800">
                <a:latin typeface="+mj-ea"/>
                <a:ea typeface="+mj-ea"/>
                <a:cs typeface="+mj-ea"/>
                <a:sym typeface="+mn-ea"/>
              </a:rPr>
              <a:t>SpringBoot</a:t>
            </a:r>
            <a:r>
              <a:rPr lang="zh-CN" altLang="en-US" sz="1800">
                <a:latin typeface="+mj-ea"/>
                <a:ea typeface="+mj-ea"/>
                <a:cs typeface="+mj-ea"/>
                <a:sym typeface="+mn-ea"/>
              </a:rPr>
              <a:t>项目；</a:t>
            </a:r>
            <a:endParaRPr lang="zh-CN" altLang="en-US" sz="1800">
              <a:latin typeface="+mj-ea"/>
              <a:ea typeface="+mj-ea"/>
              <a:cs typeface="+mj-ea"/>
              <a:sym typeface="+mn-ea"/>
            </a:endParaRPr>
          </a:p>
          <a:p>
            <a:pPr marL="342900" indent="-342900">
              <a:lnSpc>
                <a:spcPct val="180000"/>
              </a:lnSpc>
              <a:buFont typeface="Wingdings" panose="05000000000000000000" charset="0"/>
              <a:buChar char="Ø"/>
            </a:pPr>
            <a:r>
              <a:rPr lang="en-US" altLang="zh-CN" sz="1800" b="1">
                <a:latin typeface="+mj-ea"/>
                <a:ea typeface="+mj-ea"/>
                <a:cs typeface="+mj-ea"/>
                <a:sym typeface="+mn-ea"/>
              </a:rPr>
              <a:t>2</a:t>
            </a:r>
            <a:r>
              <a:rPr lang="zh-CN" altLang="en-US" sz="1800" b="1">
                <a:latin typeface="+mj-ea"/>
                <a:ea typeface="+mj-ea"/>
                <a:cs typeface="+mj-ea"/>
                <a:sym typeface="+mn-ea"/>
              </a:rPr>
              <a:t>、配依赖；</a:t>
            </a:r>
            <a:endParaRPr lang="zh-CN" altLang="en-US">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 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graphicFrame>
        <p:nvGraphicFramePr>
          <p:cNvPr id="4" name="表格 3"/>
          <p:cNvGraphicFramePr/>
          <p:nvPr/>
        </p:nvGraphicFramePr>
        <p:xfrm>
          <a:off x="1475740" y="3306445"/>
          <a:ext cx="8533765" cy="1188720"/>
        </p:xfrm>
        <a:graphic>
          <a:graphicData uri="http://schemas.openxmlformats.org/drawingml/2006/table">
            <a:tbl>
              <a:tblPr firstRow="1" bandRow="1">
                <a:tableStyleId>{5C22544A-7EE6-4342-B048-85BDC9FD1C3A}</a:tableStyleId>
              </a:tblPr>
              <a:tblGrid>
                <a:gridCol w="8533765"/>
              </a:tblGrid>
              <a:tr h="1188720">
                <a:tc>
                  <a:txBody>
                    <a:bodyPr/>
                    <a:p>
                      <a:pPr>
                        <a:buNone/>
                      </a:pPr>
                      <a:r>
                        <a:rPr lang="zh-CN" altLang="en-US" b="0">
                          <a:solidFill>
                            <a:schemeClr val="tx1"/>
                          </a:solidFill>
                        </a:rPr>
                        <a:t>&lt;dependency&gt;</a:t>
                      </a:r>
                      <a:endParaRPr lang="zh-CN" altLang="en-US" b="0">
                        <a:solidFill>
                          <a:schemeClr val="tx1"/>
                        </a:solidFill>
                      </a:endParaRPr>
                    </a:p>
                    <a:p>
                      <a:pPr>
                        <a:buNone/>
                      </a:pPr>
                      <a:r>
                        <a:rPr lang="en-US" altLang="zh-CN" b="0">
                          <a:solidFill>
                            <a:schemeClr val="tx1"/>
                          </a:solidFill>
                        </a:rPr>
                        <a:t>    </a:t>
                      </a:r>
                      <a:r>
                        <a:rPr lang="zh-CN" altLang="en-US" b="0">
                          <a:solidFill>
                            <a:schemeClr val="tx1"/>
                          </a:solidFill>
                        </a:rPr>
                        <a:t>&lt;groupId&gt;org.springframework.kafka&lt;/groupId&gt;</a:t>
                      </a:r>
                      <a:endParaRPr lang="zh-CN" altLang="en-US" b="0">
                        <a:solidFill>
                          <a:schemeClr val="tx1"/>
                        </a:solidFill>
                      </a:endParaRPr>
                    </a:p>
                    <a:p>
                      <a:pPr>
                        <a:buNone/>
                      </a:pPr>
                      <a:r>
                        <a:rPr lang="en-US" altLang="zh-CN" b="0">
                          <a:solidFill>
                            <a:schemeClr val="tx1"/>
                          </a:solidFill>
                        </a:rPr>
                        <a:t>    </a:t>
                      </a:r>
                      <a:r>
                        <a:rPr lang="zh-CN" altLang="en-US" b="0">
                          <a:solidFill>
                            <a:schemeClr val="tx1"/>
                          </a:solidFill>
                        </a:rPr>
                        <a:t>&lt;artifactId&gt;spring-kafka&lt;/artifactId&gt;</a:t>
                      </a:r>
                      <a:endParaRPr lang="zh-CN" altLang="en-US" b="0">
                        <a:solidFill>
                          <a:schemeClr val="tx1"/>
                        </a:solidFill>
                      </a:endParaRPr>
                    </a:p>
                    <a:p>
                      <a:pPr>
                        <a:buNone/>
                      </a:pPr>
                      <a:r>
                        <a:rPr lang="zh-CN" altLang="en-US" b="0">
                          <a:solidFill>
                            <a:schemeClr val="tx1"/>
                          </a:solidFill>
                        </a:rPr>
                        <a:t>&lt;/dependency&gt;</a:t>
                      </a:r>
                      <a:endParaRPr lang="zh-CN" altLang="en-US" b="0">
                        <a:solidFill>
                          <a:schemeClr val="tx1"/>
                        </a:solidFill>
                      </a:endParaRPr>
                    </a:p>
                  </a:txBody>
                  <a:tcPr>
                    <a:solidFill>
                      <a:schemeClr val="accent6">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en-US" altLang="zh-CN" sz="1800" b="1">
                <a:latin typeface="+mj-ea"/>
                <a:ea typeface="+mj-ea"/>
                <a:cs typeface="+mj-ea"/>
                <a:sym typeface="+mn-ea"/>
              </a:rPr>
              <a:t>3</a:t>
            </a:r>
            <a:r>
              <a:rPr lang="zh-CN" altLang="en-US" sz="1800" b="1">
                <a:latin typeface="+mj-ea"/>
                <a:ea typeface="+mj-ea"/>
                <a:cs typeface="+mj-ea"/>
                <a:sym typeface="+mn-ea"/>
              </a:rPr>
              <a:t>、配文件；</a:t>
            </a:r>
            <a:endParaRPr lang="zh-CN" altLang="en-US" sz="1800" b="1">
              <a:latin typeface="+mj-ea"/>
              <a:ea typeface="+mj-ea"/>
              <a:cs typeface="+mj-ea"/>
              <a:sym typeface="+mn-ea"/>
            </a:endParaRPr>
          </a:p>
          <a:p>
            <a:pPr marL="800100" lvl="1" indent="-342900">
              <a:lnSpc>
                <a:spcPct val="180000"/>
              </a:lnSpc>
              <a:buFont typeface="Wingdings" panose="05000000000000000000" charset="0"/>
              <a:buChar char="Ø"/>
            </a:pPr>
            <a:r>
              <a:rPr lang="zh-CN" altLang="en-US" sz="1800">
                <a:latin typeface="+mj-ea"/>
                <a:ea typeface="+mj-ea"/>
                <a:cs typeface="+mj-ea"/>
                <a:sym typeface="+mn-ea"/>
              </a:rPr>
              <a:t>服务器连接</a:t>
            </a:r>
            <a:endParaRPr lang="zh-CN" altLang="en-US" sz="1800">
              <a:latin typeface="+mj-ea"/>
              <a:ea typeface="+mj-ea"/>
              <a:cs typeface="+mj-ea"/>
              <a:sym typeface="+mn-ea"/>
            </a:endParaRPr>
          </a:p>
          <a:p>
            <a:pPr marL="800100" lvl="1" indent="-342900">
              <a:lnSpc>
                <a:spcPct val="180000"/>
              </a:lnSpc>
              <a:buFont typeface="Wingdings" panose="05000000000000000000" charset="0"/>
              <a:buChar char="Ø"/>
            </a:pP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生产者</a:t>
            </a:r>
            <a:r>
              <a:rPr lang="zh-CN" altLang="en-US">
                <a:latin typeface="+mj-ea"/>
                <a:ea typeface="+mj-ea"/>
                <a:cs typeface="+mj-ea"/>
                <a:sym typeface="+mn-ea"/>
              </a:rPr>
              <a:t>（</a:t>
            </a:r>
            <a:r>
              <a:rPr lang="zh-CN" altLang="en-US">
                <a:solidFill>
                  <a:srgbClr val="0070C0"/>
                </a:solidFill>
                <a:latin typeface="+mj-ea"/>
                <a:ea typeface="+mj-ea"/>
                <a:cs typeface="+mj-ea"/>
                <a:sym typeface="+mn-ea"/>
              </a:rPr>
              <a:t>KafkaProperties</a:t>
            </a:r>
            <a:r>
              <a:rPr lang="zh-CN" altLang="en-US">
                <a:latin typeface="+mj-ea"/>
                <a:ea typeface="+mj-ea"/>
                <a:cs typeface="+mj-ea"/>
                <a:sym typeface="+mn-ea"/>
              </a:rPr>
              <a:t>）</a:t>
            </a:r>
            <a:endParaRPr lang="zh-CN" altLang="en-US">
              <a:latin typeface="+mj-ea"/>
              <a:ea typeface="+mj-ea"/>
              <a:cs typeface="+mj-ea"/>
              <a:sym typeface="+mn-ea"/>
            </a:endParaRPr>
          </a:p>
          <a:p>
            <a:pPr marL="800100" lvl="1" indent="-342900">
              <a:lnSpc>
                <a:spcPct val="180000"/>
              </a:lnSpc>
              <a:buFont typeface="Wingdings" panose="05000000000000000000" charset="0"/>
              <a:buChar char="Ø"/>
            </a:pP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消费者</a:t>
            </a:r>
            <a:r>
              <a:rPr lang="zh-CN" altLang="en-US">
                <a:latin typeface="+mj-ea"/>
                <a:ea typeface="+mj-ea"/>
                <a:cs typeface="+mj-ea"/>
                <a:sym typeface="+mn-ea"/>
              </a:rPr>
              <a:t>（</a:t>
            </a:r>
            <a:r>
              <a:rPr lang="zh-CN" altLang="en-US">
                <a:solidFill>
                  <a:srgbClr val="0070C0"/>
                </a:solidFill>
                <a:latin typeface="+mj-ea"/>
                <a:ea typeface="+mj-ea"/>
                <a:cs typeface="+mj-ea"/>
                <a:sym typeface="+mn-ea"/>
              </a:rPr>
              <a:t>KafkaProperties</a:t>
            </a:r>
            <a:r>
              <a:rPr lang="zh-CN" altLang="en-US">
                <a:latin typeface="+mj-ea"/>
                <a:ea typeface="+mj-ea"/>
                <a:cs typeface="+mj-ea"/>
                <a:sym typeface="+mn-ea"/>
              </a:rPr>
              <a:t>）</a:t>
            </a:r>
            <a:endParaRPr lang="zh-CN" altLang="en-US">
              <a:latin typeface="+mj-ea"/>
              <a:ea typeface="+mj-ea"/>
              <a:cs typeface="+mj-ea"/>
              <a:sym typeface="+mn-ea"/>
            </a:endParaRPr>
          </a:p>
          <a:p>
            <a:pPr marL="800100" lvl="1" indent="-342900">
              <a:lnSpc>
                <a:spcPct val="180000"/>
              </a:lnSpc>
              <a:buFont typeface="Wingdings" panose="05000000000000000000" charset="0"/>
              <a:buChar char="Ø"/>
            </a:pPr>
            <a:endParaRPr lang="zh-CN" altLang="en-US">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graphicFrame>
        <p:nvGraphicFramePr>
          <p:cNvPr id="5" name="表格 4"/>
          <p:cNvGraphicFramePr/>
          <p:nvPr>
            <p:custDataLst>
              <p:tags r:id="rId8"/>
            </p:custDataLst>
          </p:nvPr>
        </p:nvGraphicFramePr>
        <p:xfrm>
          <a:off x="2938145" y="1687830"/>
          <a:ext cx="4570730" cy="914400"/>
        </p:xfrm>
        <a:graphic>
          <a:graphicData uri="http://schemas.openxmlformats.org/drawingml/2006/table">
            <a:tbl>
              <a:tblPr firstRow="1" bandRow="1">
                <a:tableStyleId>{5C22544A-7EE6-4342-B048-85BDC9FD1C3A}</a:tableStyleId>
              </a:tblPr>
              <a:tblGrid>
                <a:gridCol w="4570730"/>
              </a:tblGrid>
              <a:tr h="381000">
                <a:tc>
                  <a:txBody>
                    <a:bodyPr/>
                    <a:p>
                      <a:pPr>
                        <a:buNone/>
                      </a:pPr>
                      <a:r>
                        <a:rPr lang="zh-CN" altLang="en-US" b="0">
                          <a:solidFill>
                            <a:schemeClr val="tx1"/>
                          </a:solidFill>
                        </a:rPr>
                        <a:t>spring:</a:t>
                      </a:r>
                      <a:endParaRPr lang="zh-CN" altLang="en-US" b="0">
                        <a:solidFill>
                          <a:schemeClr val="tx1"/>
                        </a:solidFill>
                      </a:endParaRPr>
                    </a:p>
                    <a:p>
                      <a:pPr>
                        <a:buNone/>
                      </a:pPr>
                      <a:r>
                        <a:rPr lang="zh-CN" altLang="en-US" b="0">
                          <a:solidFill>
                            <a:schemeClr val="tx1"/>
                          </a:solidFill>
                        </a:rPr>
                        <a:t>  kafka:</a:t>
                      </a:r>
                      <a:endParaRPr lang="zh-CN" altLang="en-US" b="0">
                        <a:solidFill>
                          <a:schemeClr val="tx1"/>
                        </a:solidFill>
                      </a:endParaRPr>
                    </a:p>
                    <a:p>
                      <a:pPr>
                        <a:buNone/>
                      </a:pPr>
                      <a:r>
                        <a:rPr lang="zh-CN" altLang="en-US" b="0">
                          <a:solidFill>
                            <a:schemeClr val="tx1"/>
                          </a:solidFill>
                        </a:rPr>
                        <a:t>    bootstrap-servers: 192.168.11.128:9092</a:t>
                      </a:r>
                      <a:endParaRPr lang="zh-CN" altLang="en-US" b="0">
                        <a:solidFill>
                          <a:schemeClr val="tx1"/>
                        </a:solidFill>
                      </a:endParaRPr>
                    </a:p>
                  </a:txBody>
                  <a:tcPr>
                    <a:solidFill>
                      <a:schemeClr val="accent6">
                        <a:lumMod val="20000"/>
                        <a:lumOff val="80000"/>
                      </a:schemeClr>
                    </a:solidFill>
                  </a:tcPr>
                </a:tc>
              </a:tr>
            </a:tbl>
          </a:graphicData>
        </a:graphic>
      </p:graphicFrame>
      <p:pic>
        <p:nvPicPr>
          <p:cNvPr id="4" name="图片 3"/>
          <p:cNvPicPr>
            <a:picLocks noChangeAspect="1"/>
          </p:cNvPicPr>
          <p:nvPr/>
        </p:nvPicPr>
        <p:blipFill>
          <a:blip r:embed="rId9"/>
          <a:stretch>
            <a:fillRect/>
          </a:stretch>
        </p:blipFill>
        <p:spPr>
          <a:xfrm>
            <a:off x="7846695" y="2244725"/>
            <a:ext cx="2352675" cy="4067175"/>
          </a:xfrm>
          <a:prstGeom prst="rect">
            <a:avLst/>
          </a:prstGeom>
        </p:spPr>
      </p:pic>
      <p:pic>
        <p:nvPicPr>
          <p:cNvPr id="8" name="图片 7"/>
          <p:cNvPicPr>
            <a:picLocks noChangeAspect="1"/>
          </p:cNvPicPr>
          <p:nvPr/>
        </p:nvPicPr>
        <p:blipFill>
          <a:blip r:embed="rId10"/>
          <a:stretch>
            <a:fillRect/>
          </a:stretch>
        </p:blipFill>
        <p:spPr>
          <a:xfrm>
            <a:off x="4869815" y="2755900"/>
            <a:ext cx="2352675" cy="3381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en-US" altLang="zh-CN" sz="1800" b="1">
                <a:latin typeface="+mj-ea"/>
                <a:ea typeface="+mj-ea"/>
                <a:cs typeface="+mj-ea"/>
                <a:sym typeface="+mn-ea"/>
              </a:rPr>
              <a:t>4</a:t>
            </a:r>
            <a:r>
              <a:rPr lang="zh-CN" altLang="en-US" sz="1800" b="1">
                <a:latin typeface="+mj-ea"/>
                <a:ea typeface="+mj-ea"/>
                <a:cs typeface="+mj-ea"/>
                <a:sym typeface="+mn-ea"/>
              </a:rPr>
              <a:t>、写代码；</a:t>
            </a:r>
            <a:endParaRPr lang="zh-CN" altLang="en-US" sz="1800" b="1">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生产者（写入事件）</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消费者（读取事件）</a:t>
            </a:r>
            <a:endParaRPr lang="zh-CN" altLang="en-US">
              <a:latin typeface="+mj-ea"/>
              <a:ea typeface="+mj-ea"/>
              <a:cs typeface="+mj-ea"/>
              <a:sym typeface="+mn-ea"/>
            </a:endParaRPr>
          </a:p>
          <a:p>
            <a:pPr marL="342900" lvl="0" indent="-342900">
              <a:lnSpc>
                <a:spcPct val="180000"/>
              </a:lnSpc>
              <a:buFont typeface="Wingdings" panose="05000000000000000000" charset="0"/>
              <a:buChar char="Ø"/>
            </a:pPr>
            <a:r>
              <a:rPr lang="en-US" altLang="zh-CN" b="1">
                <a:solidFill>
                  <a:schemeClr val="tx1"/>
                </a:solidFill>
                <a:latin typeface="+mj-ea"/>
                <a:ea typeface="+mj-ea"/>
                <a:cs typeface="+mj-ea"/>
                <a:sym typeface="+mn-ea"/>
              </a:rPr>
              <a:t>5</a:t>
            </a:r>
            <a:r>
              <a:rPr lang="zh-CN" altLang="en-US" b="1">
                <a:solidFill>
                  <a:schemeClr val="tx1"/>
                </a:solidFill>
                <a:latin typeface="+mj-ea"/>
                <a:ea typeface="+mj-ea"/>
                <a:cs typeface="+mj-ea"/>
                <a:sym typeface="+mn-ea"/>
              </a:rPr>
              <a:t>、去运行；</a:t>
            </a:r>
            <a:endParaRPr lang="zh-CN" altLang="en-US" b="1">
              <a:solidFill>
                <a:schemeClr val="tx1"/>
              </a:solidFill>
              <a:latin typeface="+mj-ea"/>
              <a:ea typeface="+mj-ea"/>
              <a:cs typeface="+mj-ea"/>
              <a:sym typeface="+mn-ea"/>
            </a:endParaRPr>
          </a:p>
          <a:p>
            <a:pPr marL="800100" lvl="1" indent="-342900">
              <a:lnSpc>
                <a:spcPct val="180000"/>
              </a:lnSpc>
              <a:buFont typeface="Wingdings" panose="05000000000000000000" charset="0"/>
              <a:buChar char="Ø"/>
            </a:pPr>
            <a:r>
              <a:rPr lang="zh-CN" altLang="en-US">
                <a:solidFill>
                  <a:schemeClr val="tx1"/>
                </a:solidFill>
                <a:latin typeface="+mj-ea"/>
                <a:ea typeface="+mj-ea"/>
                <a:cs typeface="+mj-ea"/>
                <a:sym typeface="+mn-ea"/>
              </a:rPr>
              <a:t>生产者发送事件</a:t>
            </a:r>
            <a:r>
              <a:rPr lang="en-US" altLang="zh-CN">
                <a:solidFill>
                  <a:schemeClr val="tx1"/>
                </a:solidFill>
                <a:latin typeface="+mj-ea"/>
                <a:ea typeface="+mj-ea"/>
                <a:cs typeface="+mj-ea"/>
                <a:sym typeface="+mn-ea"/>
              </a:rPr>
              <a:t>Event</a:t>
            </a:r>
            <a:r>
              <a:rPr lang="zh-CN" altLang="en-US">
                <a:solidFill>
                  <a:schemeClr val="tx1"/>
                </a:solidFill>
                <a:latin typeface="+mj-ea"/>
                <a:ea typeface="+mj-ea"/>
                <a:cs typeface="+mj-ea"/>
                <a:sym typeface="+mn-ea"/>
              </a:rPr>
              <a:t>（消息、数据）</a:t>
            </a:r>
            <a:endParaRPr lang="zh-CN" altLang="en-US">
              <a:solidFill>
                <a:schemeClr val="tx1"/>
              </a:solidFill>
              <a:latin typeface="+mj-ea"/>
              <a:ea typeface="+mj-ea"/>
              <a:cs typeface="+mj-ea"/>
              <a:sym typeface="+mn-ea"/>
            </a:endParaRPr>
          </a:p>
          <a:p>
            <a:pPr marL="800100" lvl="1" indent="-342900">
              <a:lnSpc>
                <a:spcPct val="180000"/>
              </a:lnSpc>
              <a:buFont typeface="Wingdings" panose="05000000000000000000" charset="0"/>
              <a:buChar char="Ø"/>
            </a:pPr>
            <a:r>
              <a:rPr lang="zh-CN" altLang="en-US">
                <a:solidFill>
                  <a:schemeClr val="tx1"/>
                </a:solidFill>
                <a:latin typeface="+mj-ea"/>
                <a:ea typeface="+mj-ea"/>
                <a:cs typeface="+mj-ea"/>
                <a:sym typeface="+mn-ea"/>
              </a:rPr>
              <a:t>消费者接收事件</a:t>
            </a:r>
            <a:r>
              <a:rPr lang="en-US" altLang="zh-CN">
                <a:solidFill>
                  <a:schemeClr val="tx1"/>
                </a:solidFill>
                <a:latin typeface="+mj-ea"/>
                <a:ea typeface="+mj-ea"/>
                <a:cs typeface="+mj-ea"/>
                <a:sym typeface="+mn-ea"/>
              </a:rPr>
              <a:t>Event</a:t>
            </a:r>
            <a:r>
              <a:rPr lang="zh-CN" altLang="en-US">
                <a:solidFill>
                  <a:schemeClr val="tx1"/>
                </a:solidFill>
                <a:latin typeface="+mj-ea"/>
                <a:ea typeface="+mj-ea"/>
                <a:cs typeface="+mj-ea"/>
                <a:sym typeface="+mn-ea"/>
              </a:rPr>
              <a:t>（消息、数据）</a:t>
            </a:r>
            <a:endParaRPr lang="zh-CN" altLang="en-US">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
        <p:nvSpPr>
          <p:cNvPr id="9" name="文本框 8"/>
          <p:cNvSpPr txBox="1"/>
          <p:nvPr/>
        </p:nvSpPr>
        <p:spPr>
          <a:xfrm>
            <a:off x="5586730" y="3688715"/>
            <a:ext cx="5574665" cy="829945"/>
          </a:xfrm>
          <a:prstGeom prst="rect">
            <a:avLst/>
          </a:prstGeom>
          <a:solidFill>
            <a:schemeClr val="accent6">
              <a:lumMod val="20000"/>
              <a:lumOff val="80000"/>
            </a:schemeClr>
          </a:solidFill>
          <a:ln>
            <a:solidFill>
              <a:schemeClr val="accent5">
                <a:lumMod val="20000"/>
                <a:lumOff val="80000"/>
              </a:schemeClr>
            </a:solidFill>
          </a:ln>
        </p:spPr>
        <p:txBody>
          <a:bodyPr wrap="square" rtlCol="0">
            <a:spAutoFit/>
          </a:bodyPr>
          <a:p>
            <a:r>
              <a:rPr lang="zh-CN" altLang="en-US" sz="1600"/>
              <a:t>listeners=PLAINTEXT://0.0.0.0:9092</a:t>
            </a:r>
            <a:br>
              <a:rPr lang="zh-CN" altLang="en-US" sz="1600"/>
            </a:br>
            <a:br>
              <a:rPr lang="zh-CN" altLang="en-US" sz="1600"/>
            </a:br>
            <a:r>
              <a:rPr lang="zh-CN" altLang="en-US" sz="1600"/>
              <a:t>advertised.listeners=PLAINTEXT://192.168.11.128:9092</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indent="0">
              <a:lnSpc>
                <a:spcPct val="170000"/>
              </a:lnSpc>
              <a:buFont typeface="Wingdings" panose="05000000000000000000" charset="0"/>
              <a:buNone/>
            </a:pPr>
            <a:endParaRPr lang="en-US" altLang="zh-CN" sz="1600">
              <a:solidFill>
                <a:srgbClr val="0070C0"/>
              </a:solidFill>
              <a:latin typeface="+mj-ea"/>
              <a:ea typeface="+mj-ea"/>
              <a:cs typeface="+mj-ea"/>
              <a:sym typeface="+mn-ea"/>
            </a:endParaRPr>
          </a:p>
          <a:p>
            <a:pPr indent="0">
              <a:lnSpc>
                <a:spcPct val="170000"/>
              </a:lnSpc>
              <a:buFont typeface="Wingdings" panose="05000000000000000000" charset="0"/>
              <a:buNone/>
            </a:pPr>
            <a:endParaRPr lang="en-US" altLang="zh-CN" sz="1600">
              <a:solidFill>
                <a:srgbClr val="0070C0"/>
              </a:solidFill>
              <a:latin typeface="+mj-ea"/>
              <a:ea typeface="+mj-ea"/>
              <a:cs typeface="+mj-ea"/>
              <a:sym typeface="+mn-ea"/>
            </a:endParaRPr>
          </a:p>
          <a:p>
            <a:pPr indent="0">
              <a:lnSpc>
                <a:spcPct val="170000"/>
              </a:lnSpc>
              <a:buFont typeface="Wingdings" panose="05000000000000000000" charset="0"/>
              <a:buNone/>
            </a:pPr>
            <a:endParaRPr lang="en-US" altLang="zh-CN" sz="1600">
              <a:solidFill>
                <a:srgbClr val="0070C0"/>
              </a:solidFill>
              <a:latin typeface="+mj-ea"/>
              <a:ea typeface="+mj-ea"/>
              <a:cs typeface="+mj-ea"/>
              <a:sym typeface="+mn-ea"/>
            </a:endParaRPr>
          </a:p>
          <a:p>
            <a:pPr indent="0">
              <a:lnSpc>
                <a:spcPct val="170000"/>
              </a:lnSpc>
              <a:buFont typeface="Wingdings" panose="05000000000000000000" charset="0"/>
              <a:buNone/>
            </a:pPr>
            <a:endParaRPr lang="en-US" altLang="zh-CN" sz="1600">
              <a:solidFill>
                <a:srgbClr val="0070C0"/>
              </a:solidFill>
              <a:latin typeface="+mj-ea"/>
              <a:ea typeface="+mj-ea"/>
              <a:cs typeface="+mj-ea"/>
              <a:sym typeface="+mn-ea"/>
            </a:endParaRPr>
          </a:p>
          <a:p>
            <a:pPr indent="0">
              <a:lnSpc>
                <a:spcPct val="170000"/>
              </a:lnSpc>
              <a:buFont typeface="Wingdings" panose="05000000000000000000" charset="0"/>
              <a:buNone/>
            </a:pPr>
            <a:endParaRPr lang="en-US" altLang="zh-CN"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en-US" altLang="zh-CN" sz="1600" b="1">
                <a:solidFill>
                  <a:srgbClr val="0070C0"/>
                </a:solidFill>
                <a:latin typeface="+mj-ea"/>
                <a:ea typeface="+mj-ea"/>
                <a:cs typeface="+mj-ea"/>
                <a:sym typeface="+mn-ea"/>
              </a:rPr>
              <a:t>Kafka</a:t>
            </a:r>
            <a:r>
              <a:rPr lang="zh-CN" altLang="en-US" sz="1600" b="1">
                <a:solidFill>
                  <a:srgbClr val="0070C0"/>
                </a:solidFill>
                <a:latin typeface="+mj-ea"/>
                <a:ea typeface="+mj-ea"/>
                <a:cs typeface="+mj-ea"/>
                <a:sym typeface="+mn-ea"/>
              </a:rPr>
              <a:t>的几个概念：</a:t>
            </a:r>
            <a:endParaRPr lang="zh-CN" altLang="en-US" sz="1600" b="1">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en-US" altLang="zh-CN" sz="1600">
                <a:solidFill>
                  <a:srgbClr val="0070C0"/>
                </a:solidFill>
                <a:latin typeface="+mj-ea"/>
                <a:ea typeface="+mj-ea"/>
                <a:cs typeface="+mj-ea"/>
                <a:sym typeface="+mn-ea"/>
              </a:rPr>
              <a:t>1</a:t>
            </a:r>
            <a:r>
              <a:rPr lang="zh-CN" altLang="en-US" sz="1600">
                <a:solidFill>
                  <a:srgbClr val="0070C0"/>
                </a:solidFill>
                <a:latin typeface="+mj-ea"/>
                <a:ea typeface="+mj-ea"/>
                <a:cs typeface="+mj-ea"/>
                <a:sym typeface="+mn-ea"/>
              </a:rPr>
              <a:t>、生产者</a:t>
            </a:r>
            <a:r>
              <a:rPr lang="en-US" altLang="zh-CN" sz="1600">
                <a:solidFill>
                  <a:srgbClr val="0070C0"/>
                </a:solidFill>
                <a:latin typeface="+mj-ea"/>
                <a:ea typeface="+mj-ea"/>
                <a:cs typeface="+mj-ea"/>
                <a:sym typeface="+mn-ea"/>
              </a:rPr>
              <a:t>Producer</a:t>
            </a:r>
            <a:endParaRPr lang="zh-CN" altLang="en-US"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en-US" altLang="zh-CN" sz="1600">
                <a:solidFill>
                  <a:srgbClr val="0070C0"/>
                </a:solidFill>
                <a:latin typeface="+mj-ea"/>
                <a:ea typeface="+mj-ea"/>
                <a:cs typeface="+mj-ea"/>
                <a:sym typeface="+mn-ea"/>
              </a:rPr>
              <a:t>2</a:t>
            </a:r>
            <a:r>
              <a:rPr lang="zh-CN" altLang="en-US" sz="1600">
                <a:solidFill>
                  <a:srgbClr val="0070C0"/>
                </a:solidFill>
                <a:latin typeface="+mj-ea"/>
                <a:ea typeface="+mj-ea"/>
                <a:cs typeface="+mj-ea"/>
                <a:sym typeface="+mn-ea"/>
              </a:rPr>
              <a:t>、消费者</a:t>
            </a:r>
            <a:r>
              <a:rPr lang="en-US" altLang="zh-CN" sz="1600">
                <a:solidFill>
                  <a:srgbClr val="0070C0"/>
                </a:solidFill>
                <a:latin typeface="+mj-ea"/>
                <a:ea typeface="+mj-ea"/>
                <a:cs typeface="+mj-ea"/>
                <a:sym typeface="+mn-ea"/>
              </a:rPr>
              <a:t>Consumer</a:t>
            </a:r>
            <a:endParaRPr lang="zh-CN" altLang="en-US"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en-US" altLang="zh-CN" sz="1600">
                <a:solidFill>
                  <a:srgbClr val="0070C0"/>
                </a:solidFill>
                <a:latin typeface="+mj-ea"/>
                <a:ea typeface="+mj-ea"/>
                <a:cs typeface="+mj-ea"/>
                <a:sym typeface="+mn-ea"/>
              </a:rPr>
              <a:t>3</a:t>
            </a:r>
            <a:r>
              <a:rPr lang="zh-CN" altLang="en-US" sz="1600">
                <a:solidFill>
                  <a:srgbClr val="0070C0"/>
                </a:solidFill>
                <a:latin typeface="+mj-ea"/>
                <a:ea typeface="+mj-ea"/>
                <a:cs typeface="+mj-ea"/>
                <a:sym typeface="+mn-ea"/>
              </a:rPr>
              <a:t>、主题</a:t>
            </a:r>
            <a:r>
              <a:rPr lang="en-US" altLang="zh-CN" sz="1600">
                <a:solidFill>
                  <a:srgbClr val="0070C0"/>
                </a:solidFill>
                <a:latin typeface="+mj-ea"/>
                <a:ea typeface="+mj-ea"/>
                <a:cs typeface="+mj-ea"/>
                <a:sym typeface="+mn-ea"/>
              </a:rPr>
              <a:t>Topic</a:t>
            </a:r>
            <a:endParaRPr lang="en-US" altLang="zh-CN"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en-US" altLang="zh-CN" sz="1600">
                <a:solidFill>
                  <a:srgbClr val="00B050"/>
                </a:solidFill>
                <a:latin typeface="+mj-ea"/>
                <a:ea typeface="+mj-ea"/>
                <a:cs typeface="+mj-ea"/>
                <a:sym typeface="+mn-ea"/>
              </a:rPr>
              <a:t>4</a:t>
            </a:r>
            <a:r>
              <a:rPr lang="zh-CN" altLang="en-US" sz="1600">
                <a:solidFill>
                  <a:srgbClr val="00B050"/>
                </a:solidFill>
                <a:latin typeface="+mj-ea"/>
                <a:ea typeface="+mj-ea"/>
                <a:cs typeface="+mj-ea"/>
                <a:sym typeface="+mn-ea"/>
              </a:rPr>
              <a:t>、分区</a:t>
            </a:r>
            <a:r>
              <a:rPr lang="en-US" altLang="zh-CN" sz="1600">
                <a:solidFill>
                  <a:srgbClr val="00B050"/>
                </a:solidFill>
                <a:latin typeface="+mj-ea"/>
                <a:ea typeface="+mj-ea"/>
                <a:cs typeface="+mj-ea"/>
                <a:sym typeface="+mn-ea"/>
              </a:rPr>
              <a:t>Partition</a:t>
            </a:r>
            <a:endParaRPr lang="en-US" altLang="zh-CN" sz="1600">
              <a:solidFill>
                <a:srgbClr val="00B050"/>
              </a:solidFill>
              <a:latin typeface="+mj-ea"/>
              <a:ea typeface="+mj-ea"/>
              <a:cs typeface="+mj-ea"/>
              <a:sym typeface="+mn-ea"/>
            </a:endParaRPr>
          </a:p>
          <a:p>
            <a:pPr marL="342900" indent="-342900">
              <a:lnSpc>
                <a:spcPct val="150000"/>
              </a:lnSpc>
              <a:buFont typeface="Wingdings" panose="05000000000000000000" charset="0"/>
              <a:buChar char="Ø"/>
            </a:pPr>
            <a:r>
              <a:rPr lang="en-US" altLang="zh-CN" sz="1600">
                <a:solidFill>
                  <a:srgbClr val="00B050"/>
                </a:solidFill>
                <a:latin typeface="+mj-ea"/>
                <a:ea typeface="+mj-ea"/>
                <a:cs typeface="+mj-ea"/>
                <a:sym typeface="+mn-ea"/>
              </a:rPr>
              <a:t>5</a:t>
            </a:r>
            <a:r>
              <a:rPr lang="zh-CN" altLang="en-US" sz="1600">
                <a:solidFill>
                  <a:srgbClr val="00B050"/>
                </a:solidFill>
                <a:latin typeface="+mj-ea"/>
                <a:ea typeface="+mj-ea"/>
                <a:cs typeface="+mj-ea"/>
                <a:sym typeface="+mn-ea"/>
              </a:rPr>
              <a:t>、偏移量</a:t>
            </a:r>
            <a:r>
              <a:rPr lang="en-US" altLang="zh-CN" sz="1600">
                <a:solidFill>
                  <a:srgbClr val="00B050"/>
                </a:solidFill>
                <a:latin typeface="+mj-ea"/>
                <a:ea typeface="+mj-ea"/>
                <a:cs typeface="+mj-ea"/>
                <a:sym typeface="+mn-ea"/>
              </a:rPr>
              <a:t>Offset</a:t>
            </a:r>
            <a:endParaRPr lang="en-US" altLang="zh-CN" sz="1600">
              <a:solidFill>
                <a:srgbClr val="00B05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98615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5335905" y="3632200"/>
            <a:ext cx="5848985" cy="2669540"/>
          </a:xfrm>
          <a:prstGeom prst="rect">
            <a:avLst/>
          </a:prstGeom>
          <a:ln>
            <a:solidFill>
              <a:srgbClr val="7030A0"/>
            </a:solidFill>
          </a:ln>
        </p:spPr>
      </p:pic>
      <p:sp>
        <p:nvSpPr>
          <p:cNvPr id="5" name="文本框 4"/>
          <p:cNvSpPr txBox="1"/>
          <p:nvPr/>
        </p:nvSpPr>
        <p:spPr>
          <a:xfrm>
            <a:off x="6786880" y="1880870"/>
            <a:ext cx="4629150" cy="1555115"/>
          </a:xfrm>
          <a:prstGeom prst="rect">
            <a:avLst/>
          </a:prstGeom>
          <a:solidFill>
            <a:schemeClr val="accent6">
              <a:lumMod val="20000"/>
              <a:lumOff val="80000"/>
            </a:schemeClr>
          </a:solidFill>
          <a:ln>
            <a:solidFill>
              <a:schemeClr val="accent5">
                <a:lumMod val="20000"/>
                <a:lumOff val="80000"/>
              </a:schemeClr>
            </a:solidFill>
          </a:ln>
        </p:spPr>
        <p:txBody>
          <a:bodyPr wrap="square" rtlCol="0">
            <a:spAutoFit/>
          </a:bodyPr>
          <a:p>
            <a:pPr>
              <a:lnSpc>
                <a:spcPct val="120000"/>
              </a:lnSpc>
            </a:pPr>
            <a:r>
              <a:rPr lang="en-US" altLang="zh-CN" sz="1400"/>
              <a:t>1</a:t>
            </a:r>
            <a:r>
              <a:rPr lang="zh-CN" altLang="en-US" sz="1400"/>
              <a:t>、Kafka中，每个topic可以有一个或多个partition；</a:t>
            </a:r>
            <a:endParaRPr lang="zh-CN" altLang="en-US" sz="1400"/>
          </a:p>
          <a:p>
            <a:pPr>
              <a:lnSpc>
                <a:spcPct val="80000"/>
              </a:lnSpc>
            </a:pPr>
            <a:endParaRPr lang="zh-CN" altLang="en-US" sz="1400"/>
          </a:p>
          <a:p>
            <a:pPr>
              <a:lnSpc>
                <a:spcPct val="120000"/>
              </a:lnSpc>
            </a:pPr>
            <a:r>
              <a:rPr lang="en-US" altLang="zh-CN" sz="1400"/>
              <a:t>2</a:t>
            </a:r>
            <a:r>
              <a:rPr lang="zh-CN" altLang="en-US" sz="1400"/>
              <a:t>、当创建topic时，如果不指定该topic的partition数量，那么默认就是1个</a:t>
            </a:r>
            <a:r>
              <a:rPr lang="zh-CN" altLang="en-US" sz="1400">
                <a:sym typeface="+mn-ea"/>
              </a:rPr>
              <a:t>partition</a:t>
            </a:r>
            <a:r>
              <a:rPr lang="zh-CN" altLang="en-US" sz="1400"/>
              <a:t>；</a:t>
            </a:r>
            <a:endParaRPr lang="zh-CN" altLang="en-US" sz="1400"/>
          </a:p>
          <a:p>
            <a:pPr>
              <a:lnSpc>
                <a:spcPct val="120000"/>
              </a:lnSpc>
            </a:pPr>
            <a:endParaRPr lang="zh-CN" altLang="en-US" sz="1400"/>
          </a:p>
          <a:p>
            <a:pPr>
              <a:lnSpc>
                <a:spcPct val="120000"/>
              </a:lnSpc>
            </a:pPr>
            <a:r>
              <a:rPr lang="en-US" altLang="zh-CN" sz="1400"/>
              <a:t>3</a:t>
            </a:r>
            <a:r>
              <a:rPr lang="zh-CN" altLang="en-US" sz="1400"/>
              <a:t>、</a:t>
            </a:r>
            <a:r>
              <a:rPr lang="en-US" altLang="zh-CN" sz="1400"/>
              <a:t>offset</a:t>
            </a:r>
            <a:r>
              <a:rPr lang="zh-CN" altLang="en-US" sz="1400"/>
              <a:t>是标识每个分区中消息的唯一位置，从</a:t>
            </a:r>
            <a:r>
              <a:rPr lang="en-US" altLang="zh-CN" sz="1400"/>
              <a:t>0</a:t>
            </a:r>
            <a:r>
              <a:rPr lang="zh-CN" altLang="en-US" sz="1400"/>
              <a:t>开始；</a:t>
            </a:r>
            <a:endParaRPr lang="zh-CN" altLang="en-US" sz="1400"/>
          </a:p>
        </p:txBody>
      </p:sp>
      <p:pic>
        <p:nvPicPr>
          <p:cNvPr id="8" name="图片 7"/>
          <p:cNvPicPr>
            <a:picLocks noChangeAspect="1"/>
          </p:cNvPicPr>
          <p:nvPr/>
        </p:nvPicPr>
        <p:blipFill>
          <a:blip r:embed="rId9"/>
          <a:stretch>
            <a:fillRect/>
          </a:stretch>
        </p:blipFill>
        <p:spPr>
          <a:xfrm>
            <a:off x="690880" y="1563370"/>
            <a:ext cx="5671185" cy="2006600"/>
          </a:xfrm>
          <a:prstGeom prst="rect">
            <a:avLst/>
          </a:prstGeom>
          <a:ln>
            <a:solidFill>
              <a:schemeClr val="accent5">
                <a:lumMod val="60000"/>
                <a:lumOff val="40000"/>
              </a:schemeClr>
            </a:solidFill>
          </a:ln>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r>
              <a:rPr lang="zh-CN" altLang="en-US" sz="1600">
                <a:latin typeface="+mj-ea"/>
                <a:ea typeface="+mj-ea"/>
                <a:cs typeface="+mj-ea"/>
                <a:sym typeface="+mn-ea"/>
              </a:rPr>
              <a:t>默认情况下，当启动一个新的</a:t>
            </a:r>
            <a:r>
              <a:rPr lang="zh-CN" altLang="en-US" sz="1600">
                <a:solidFill>
                  <a:srgbClr val="0070C0"/>
                </a:solidFill>
                <a:latin typeface="+mj-ea"/>
                <a:ea typeface="+mj-ea"/>
                <a:cs typeface="+mj-ea"/>
                <a:sym typeface="+mn-ea"/>
              </a:rPr>
              <a:t>消费者组</a:t>
            </a:r>
            <a:r>
              <a:rPr lang="zh-CN" altLang="en-US" sz="1600">
                <a:latin typeface="+mj-ea"/>
                <a:ea typeface="+mj-ea"/>
                <a:cs typeface="+mj-ea"/>
                <a:sym typeface="+mn-ea"/>
              </a:rPr>
              <a:t>时，它会从每个分区的</a:t>
            </a:r>
            <a:r>
              <a:rPr lang="zh-CN" altLang="en-US" sz="1600">
                <a:solidFill>
                  <a:srgbClr val="0070C0"/>
                </a:solidFill>
                <a:latin typeface="+mj-ea"/>
                <a:ea typeface="+mj-ea"/>
                <a:cs typeface="+mj-ea"/>
                <a:sym typeface="+mn-ea"/>
              </a:rPr>
              <a:t>最新偏移量</a:t>
            </a:r>
            <a:r>
              <a:rPr lang="zh-CN" altLang="en-US" sz="1600">
                <a:latin typeface="+mj-ea"/>
                <a:ea typeface="+mj-ea"/>
                <a:cs typeface="+mj-ea"/>
                <a:sym typeface="+mn-ea"/>
              </a:rPr>
              <a:t>（即该分区中最后一条消息的下一个位置）开始消费。如果希望从第一条消息开始消费，需要将消费者的</a:t>
            </a:r>
            <a:r>
              <a:rPr lang="zh-CN" altLang="en-US" sz="1600">
                <a:solidFill>
                  <a:srgbClr val="0070C0"/>
                </a:solidFill>
                <a:latin typeface="+mj-ea"/>
                <a:ea typeface="+mj-ea"/>
                <a:cs typeface="+mj-ea"/>
                <a:sym typeface="+mn-ea"/>
              </a:rPr>
              <a:t>auto.offset.reset</a:t>
            </a:r>
            <a:r>
              <a:rPr lang="zh-CN" altLang="en-US" sz="1600">
                <a:latin typeface="+mj-ea"/>
                <a:ea typeface="+mj-ea"/>
                <a:cs typeface="+mj-ea"/>
                <a:sym typeface="+mn-ea"/>
              </a:rPr>
              <a:t>设置为</a:t>
            </a:r>
            <a:r>
              <a:rPr lang="zh-CN" altLang="en-US" sz="1600">
                <a:solidFill>
                  <a:srgbClr val="0070C0"/>
                </a:solidFill>
                <a:latin typeface="+mj-ea"/>
                <a:ea typeface="+mj-ea"/>
                <a:cs typeface="+mj-ea"/>
                <a:sym typeface="+mn-ea"/>
              </a:rPr>
              <a:t>earliest</a:t>
            </a:r>
            <a:r>
              <a:rPr lang="zh-CN" altLang="en-US" sz="1600">
                <a:latin typeface="+mj-ea"/>
                <a:ea typeface="+mj-ea"/>
                <a:cs typeface="+mj-ea"/>
                <a:sym typeface="+mn-ea"/>
              </a:rPr>
              <a:t>；</a:t>
            </a:r>
            <a:endParaRPr lang="zh-CN" altLang="en-US" sz="1600">
              <a:solidFill>
                <a:srgbClr val="0070C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1097280" y="1600835"/>
            <a:ext cx="5905500" cy="2695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6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sz="2400">
                <a:solidFill>
                  <a:schemeClr val="tx1"/>
                </a:solidFill>
                <a:latin typeface="+mj-ea"/>
                <a:ea typeface="+mj-ea"/>
                <a:cs typeface="+mj-ea"/>
                <a:sym typeface="+mn-ea"/>
              </a:rPr>
              <a:t>谁在使用Kafka？</a:t>
            </a:r>
            <a:endParaRPr lang="zh-CN" altLang="en-US" sz="2400">
              <a:solidFill>
                <a:schemeClr val="tx1"/>
              </a:solidFill>
              <a:latin typeface="+mj-ea"/>
              <a:ea typeface="+mj-ea"/>
              <a:cs typeface="+mj-ea"/>
            </a:endParaRPr>
          </a:p>
        </p:txBody>
      </p:sp>
      <p:pic>
        <p:nvPicPr>
          <p:cNvPr id="5" name="图片 4" descr="2"/>
          <p:cNvPicPr>
            <a:picLocks noChangeAspect="1"/>
          </p:cNvPicPr>
          <p:nvPr/>
        </p:nvPicPr>
        <p:blipFill>
          <a:blip r:embed="rId8"/>
          <a:stretch>
            <a:fillRect/>
          </a:stretch>
        </p:blipFill>
        <p:spPr>
          <a:xfrm>
            <a:off x="1551305" y="1913890"/>
            <a:ext cx="9081135" cy="3864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70000"/>
              </a:lnSpc>
              <a:buFont typeface="Wingdings" panose="05000000000000000000" charset="0"/>
              <a:buChar char="Ø"/>
            </a:pPr>
            <a:r>
              <a:rPr lang="zh-CN" altLang="en-US" sz="1600" b="1">
                <a:solidFill>
                  <a:srgbClr val="FF0000"/>
                </a:solidFill>
                <a:latin typeface="+mj-ea"/>
                <a:ea typeface="+mj-ea"/>
                <a:cs typeface="+mj-ea"/>
                <a:sym typeface="+mn-ea"/>
              </a:rPr>
              <a:t>注意： </a:t>
            </a:r>
            <a:r>
              <a:rPr lang="zh-CN" altLang="en-US" sz="1600">
                <a:latin typeface="+mj-ea"/>
                <a:ea typeface="+mj-ea"/>
                <a:cs typeface="+mj-ea"/>
                <a:sym typeface="+mn-ea"/>
              </a:rPr>
              <a:t>如果之前已经用相同的</a:t>
            </a:r>
            <a:r>
              <a:rPr lang="zh-CN" altLang="en-US" sz="1600">
                <a:solidFill>
                  <a:srgbClr val="0070C0"/>
                </a:solidFill>
                <a:latin typeface="+mj-ea"/>
                <a:ea typeface="+mj-ea"/>
                <a:cs typeface="+mj-ea"/>
                <a:sym typeface="+mn-ea"/>
              </a:rPr>
              <a:t>消费者组ID</a:t>
            </a:r>
            <a:r>
              <a:rPr lang="zh-CN" altLang="en-US" sz="1600">
                <a:latin typeface="+mj-ea"/>
                <a:ea typeface="+mj-ea"/>
                <a:cs typeface="+mj-ea"/>
                <a:sym typeface="+mn-ea"/>
              </a:rPr>
              <a:t>消费过该主题，并且Kafka已经保存了该</a:t>
            </a:r>
            <a:r>
              <a:rPr lang="zh-CN" altLang="en-US" sz="1600">
                <a:solidFill>
                  <a:srgbClr val="0070C0"/>
                </a:solidFill>
                <a:latin typeface="+mj-ea"/>
                <a:ea typeface="+mj-ea"/>
                <a:cs typeface="+mj-ea"/>
                <a:sym typeface="+mn-ea"/>
              </a:rPr>
              <a:t>消费者组</a:t>
            </a:r>
            <a:r>
              <a:rPr lang="zh-CN" altLang="en-US" sz="1600">
                <a:latin typeface="+mj-ea"/>
                <a:ea typeface="+mj-ea"/>
                <a:cs typeface="+mj-ea"/>
                <a:sym typeface="+mn-ea"/>
              </a:rPr>
              <a:t>的偏移量，那么即使你设置了</a:t>
            </a:r>
            <a:r>
              <a:rPr lang="zh-CN" altLang="en-US" sz="1600">
                <a:solidFill>
                  <a:srgbClr val="0070C0"/>
                </a:solidFill>
                <a:latin typeface="+mj-ea"/>
                <a:ea typeface="+mj-ea"/>
                <a:cs typeface="+mj-ea"/>
                <a:sym typeface="+mn-ea"/>
              </a:rPr>
              <a:t>auto.offset.reset=earliest</a:t>
            </a:r>
            <a:r>
              <a:rPr lang="zh-CN" altLang="en-US" sz="1600">
                <a:latin typeface="+mj-ea"/>
                <a:ea typeface="+mj-ea"/>
                <a:cs typeface="+mj-ea"/>
                <a:sym typeface="+mn-ea"/>
              </a:rPr>
              <a:t>，该设置也不会生效，因为Kafka只会在找不到偏移量时使用这个配置。在这种情况下，你需要</a:t>
            </a:r>
            <a:r>
              <a:rPr lang="zh-CN" altLang="en-US" sz="1600">
                <a:solidFill>
                  <a:srgbClr val="0070C0"/>
                </a:solidFill>
                <a:latin typeface="+mj-ea"/>
                <a:ea typeface="+mj-ea"/>
                <a:cs typeface="+mj-ea"/>
                <a:sym typeface="+mn-ea"/>
              </a:rPr>
              <a:t>手动重置偏移量</a:t>
            </a:r>
            <a:r>
              <a:rPr lang="zh-CN" altLang="en-US" sz="1600">
                <a:latin typeface="+mj-ea"/>
                <a:ea typeface="+mj-ea"/>
                <a:cs typeface="+mj-ea"/>
                <a:sym typeface="+mn-ea"/>
              </a:rPr>
              <a:t>或</a:t>
            </a:r>
            <a:r>
              <a:rPr lang="zh-CN" altLang="en-US" sz="1600">
                <a:solidFill>
                  <a:srgbClr val="0070C0"/>
                </a:solidFill>
                <a:latin typeface="+mj-ea"/>
                <a:ea typeface="+mj-ea"/>
                <a:cs typeface="+mj-ea"/>
                <a:sym typeface="+mn-ea"/>
              </a:rPr>
              <a:t>使用一个新的消费者组ID</a:t>
            </a:r>
            <a:r>
              <a:rPr lang="zh-CN" altLang="en-US" sz="1600">
                <a:latin typeface="+mj-ea"/>
                <a:ea typeface="+mj-ea"/>
                <a:cs typeface="+mj-ea"/>
                <a:sym typeface="+mn-ea"/>
              </a:rPr>
              <a:t>；</a:t>
            </a:r>
            <a:endParaRPr lang="zh-CN" altLang="en-US" sz="1600">
              <a:solidFill>
                <a:schemeClr val="tx1"/>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600">
              <a:solidFill>
                <a:srgbClr val="0070C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1097280" y="1600835"/>
            <a:ext cx="5905500" cy="2695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a:latin typeface="+mj-ea"/>
                <a:ea typeface="+mj-ea"/>
                <a:cs typeface="+mj-ea"/>
                <a:sym typeface="+mn-ea"/>
              </a:rPr>
              <a:t>手动重置偏移量</a:t>
            </a:r>
            <a:r>
              <a:rPr lang="zh-CN" altLang="en-US">
                <a:solidFill>
                  <a:srgbClr val="0070C0"/>
                </a:solidFill>
                <a:latin typeface="+mj-ea"/>
                <a:ea typeface="+mj-ea"/>
                <a:cs typeface="+mj-ea"/>
                <a:sym typeface="+mn-ea"/>
              </a:rPr>
              <a:t>：</a:t>
            </a:r>
            <a:endParaRPr lang="zh-CN" altLang="en-US">
              <a:solidFill>
                <a:srgbClr val="0070C0"/>
              </a:solidFill>
              <a:latin typeface="+mj-ea"/>
              <a:ea typeface="+mj-ea"/>
              <a:cs typeface="+mj-ea"/>
              <a:sym typeface="+mn-ea"/>
            </a:endParaRPr>
          </a:p>
          <a:p>
            <a:pPr marL="342900"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./kafka-consumer-groups.sh --bootstrap-server &lt;your-kafka-bootstrap-servers&gt; --group &lt;your-consumer-group&gt; --topic &lt;your-topic&gt; --reset-offsets --to-earliest --execute</a:t>
            </a:r>
            <a:endParaRPr lang="zh-CN" altLang="en-US" sz="1600">
              <a:solidFill>
                <a:srgbClr val="0070C0"/>
              </a:solidFill>
              <a:latin typeface="+mj-ea"/>
              <a:ea typeface="+mj-ea"/>
              <a:cs typeface="+mj-ea"/>
              <a:sym typeface="+mn-ea"/>
            </a:endParaRPr>
          </a:p>
          <a:p>
            <a:pPr marL="342900" indent="-342900">
              <a:lnSpc>
                <a:spcPct val="16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60000"/>
              </a:lnSpc>
              <a:buFont typeface="Wingdings" panose="05000000000000000000" charset="0"/>
              <a:buChar char="Ø"/>
            </a:pPr>
            <a:r>
              <a:rPr lang="zh-CN" altLang="en-US" sz="1600">
                <a:solidFill>
                  <a:srgbClr val="00B050"/>
                </a:solidFill>
                <a:latin typeface="+mj-ea"/>
                <a:ea typeface="+mj-ea"/>
                <a:cs typeface="+mj-ea"/>
                <a:sym typeface="+mn-ea"/>
              </a:rPr>
              <a:t>./kafka-consumer-groups.sh --bootstrap-server </a:t>
            </a:r>
            <a:r>
              <a:rPr lang="en-US" altLang="zh-CN" sz="1600">
                <a:solidFill>
                  <a:srgbClr val="00B050"/>
                </a:solidFill>
                <a:latin typeface="+mj-ea"/>
                <a:ea typeface="+mj-ea"/>
                <a:cs typeface="+mj-ea"/>
                <a:sym typeface="+mn-ea"/>
              </a:rPr>
              <a:t>127.0.0.1:9092</a:t>
            </a:r>
            <a:r>
              <a:rPr lang="zh-CN" altLang="en-US" sz="1600">
                <a:solidFill>
                  <a:srgbClr val="00B050"/>
                </a:solidFill>
                <a:latin typeface="+mj-ea"/>
                <a:ea typeface="+mj-ea"/>
                <a:cs typeface="+mj-ea"/>
                <a:sym typeface="+mn-ea"/>
              </a:rPr>
              <a:t> --group hello-group-02 --topic hello-topic --reset-offsets </a:t>
            </a:r>
            <a:r>
              <a:rPr lang="zh-CN" altLang="en-US" sz="1600">
                <a:solidFill>
                  <a:srgbClr val="FF0000"/>
                </a:solidFill>
                <a:latin typeface="+mj-ea"/>
                <a:ea typeface="+mj-ea"/>
                <a:cs typeface="+mj-ea"/>
                <a:sym typeface="+mn-ea"/>
              </a:rPr>
              <a:t>--to-earliest</a:t>
            </a:r>
            <a:r>
              <a:rPr lang="zh-CN" altLang="en-US" sz="1600">
                <a:solidFill>
                  <a:srgbClr val="00B050"/>
                </a:solidFill>
                <a:latin typeface="+mj-ea"/>
                <a:ea typeface="+mj-ea"/>
                <a:cs typeface="+mj-ea"/>
                <a:sym typeface="+mn-ea"/>
              </a:rPr>
              <a:t> --execute</a:t>
            </a:r>
            <a:endParaRPr lang="zh-CN" altLang="en-US" sz="1600">
              <a:solidFill>
                <a:srgbClr val="00B050"/>
              </a:solidFill>
              <a:latin typeface="+mj-ea"/>
              <a:ea typeface="+mj-ea"/>
              <a:cs typeface="+mj-ea"/>
              <a:sym typeface="+mn-ea"/>
            </a:endParaRPr>
          </a:p>
          <a:p>
            <a:pPr marL="342900" indent="-342900">
              <a:lnSpc>
                <a:spcPct val="160000"/>
              </a:lnSpc>
              <a:buFont typeface="Wingdings" panose="05000000000000000000" charset="0"/>
              <a:buChar char="Ø"/>
            </a:pPr>
            <a:endParaRPr lang="zh-CN" altLang="en-US" sz="1600">
              <a:solidFill>
                <a:srgbClr val="0070C0"/>
              </a:solidFill>
              <a:latin typeface="+mj-ea"/>
              <a:ea typeface="+mj-ea"/>
              <a:cs typeface="+mj-ea"/>
              <a:sym typeface="+mn-ea"/>
            </a:endParaRPr>
          </a:p>
          <a:p>
            <a:pPr marL="342900"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./kafka-consumer-groups.sh --bootstrap-server &lt;your-kafka-bootstrap-servers&gt; --group &lt;your-consumer-group&gt; --topic &lt;your-topic&gt; --reset-offsets </a:t>
            </a:r>
            <a:r>
              <a:rPr lang="zh-CN" altLang="en-US" sz="1600">
                <a:solidFill>
                  <a:srgbClr val="FF0000"/>
                </a:solidFill>
                <a:latin typeface="+mj-ea"/>
                <a:ea typeface="+mj-ea"/>
                <a:cs typeface="+mj-ea"/>
                <a:sym typeface="+mn-ea"/>
              </a:rPr>
              <a:t>--to-latest</a:t>
            </a:r>
            <a:r>
              <a:rPr lang="zh-CN" altLang="en-US" sz="1600">
                <a:solidFill>
                  <a:srgbClr val="0070C0"/>
                </a:solidFill>
                <a:latin typeface="+mj-ea"/>
                <a:ea typeface="+mj-ea"/>
                <a:cs typeface="+mj-ea"/>
                <a:sym typeface="+mn-ea"/>
              </a:rPr>
              <a:t> --execute</a:t>
            </a:r>
            <a:endParaRPr lang="zh-CN" altLang="en-US" sz="1600">
              <a:solidFill>
                <a:srgbClr val="0070C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sz="2000">
                <a:solidFill>
                  <a:schemeClr val="tx1"/>
                </a:solidFill>
                <a:latin typeface="+mj-ea"/>
                <a:ea typeface="+mj-ea"/>
                <a:cs typeface="+mj-ea"/>
                <a:sym typeface="+mn-ea"/>
              </a:rPr>
              <a:t>消息消费时偏移量策略的配置：</a:t>
            </a:r>
            <a:endParaRPr lang="zh-CN" altLang="en-US" sz="20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en-US" altLang="zh-CN" sz="1600">
                <a:solidFill>
                  <a:srgbClr val="0070C0"/>
                </a:solidFill>
                <a:latin typeface="+mj-ea"/>
                <a:ea typeface="+mj-ea"/>
                <a:cs typeface="+mj-ea"/>
                <a:sym typeface="+mn-ea"/>
              </a:rPr>
              <a:t>spring:</a:t>
            </a:r>
            <a:endParaRPr lang="en-US" altLang="zh-CN" sz="1600">
              <a:solidFill>
                <a:srgbClr val="0070C0"/>
              </a:solidFill>
              <a:latin typeface="+mj-ea"/>
              <a:ea typeface="+mj-ea"/>
              <a:cs typeface="+mj-ea"/>
              <a:sym typeface="+mn-ea"/>
            </a:endParaRPr>
          </a:p>
          <a:p>
            <a:pPr marL="800100" lvl="1" indent="-342900">
              <a:lnSpc>
                <a:spcPct val="160000"/>
              </a:lnSpc>
              <a:buFont typeface="Wingdings" panose="05000000000000000000" charset="0"/>
              <a:buChar char="Ø"/>
            </a:pPr>
            <a:r>
              <a:rPr lang="en-US" altLang="zh-CN" sz="1600">
                <a:solidFill>
                  <a:srgbClr val="0070C0"/>
                </a:solidFill>
                <a:latin typeface="+mj-ea"/>
                <a:ea typeface="+mj-ea"/>
                <a:cs typeface="+mj-ea"/>
                <a:sym typeface="+mn-ea"/>
              </a:rPr>
              <a:t>kafka:</a:t>
            </a:r>
            <a:endParaRPr lang="en-US" altLang="zh-CN" sz="1600">
              <a:solidFill>
                <a:srgbClr val="0070C0"/>
              </a:solidFill>
              <a:latin typeface="+mj-ea"/>
              <a:ea typeface="+mj-ea"/>
              <a:cs typeface="+mj-ea"/>
              <a:sym typeface="+mn-ea"/>
            </a:endParaRPr>
          </a:p>
          <a:p>
            <a:pPr marL="1257300" lvl="2"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consumer:</a:t>
            </a:r>
            <a:endParaRPr lang="zh-CN" altLang="en-US" sz="1600">
              <a:solidFill>
                <a:srgbClr val="0070C0"/>
              </a:solidFill>
              <a:latin typeface="+mj-ea"/>
              <a:ea typeface="+mj-ea"/>
              <a:cs typeface="+mj-ea"/>
              <a:sym typeface="+mn-ea"/>
            </a:endParaRPr>
          </a:p>
          <a:p>
            <a:pPr marL="1257300" lvl="2"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auto-offset-reset:</a:t>
            </a:r>
            <a:r>
              <a:rPr lang="en-US" altLang="zh-CN" sz="1600">
                <a:solidFill>
                  <a:srgbClr val="0070C0"/>
                </a:solidFill>
                <a:latin typeface="+mj-ea"/>
                <a:ea typeface="+mj-ea"/>
                <a:cs typeface="+mj-ea"/>
                <a:sym typeface="+mn-ea"/>
              </a:rPr>
              <a:t> </a:t>
            </a:r>
            <a:r>
              <a:rPr lang="en-US" altLang="zh-CN" sz="1600">
                <a:solidFill>
                  <a:schemeClr val="accent5">
                    <a:lumMod val="50000"/>
                  </a:schemeClr>
                </a:solidFill>
                <a:latin typeface="+mj-ea"/>
                <a:ea typeface="+mj-ea"/>
                <a:cs typeface="+mj-ea"/>
                <a:sym typeface="+mn-ea"/>
              </a:rPr>
              <a:t>earliest</a:t>
            </a:r>
            <a:endParaRPr lang="en-US" altLang="zh-CN" sz="1600">
              <a:solidFill>
                <a:srgbClr val="0070C0"/>
              </a:solidFill>
              <a:latin typeface="+mj-ea"/>
              <a:ea typeface="+mj-ea"/>
              <a:cs typeface="+mj-ea"/>
              <a:sym typeface="+mn-ea"/>
            </a:endParaRPr>
          </a:p>
          <a:p>
            <a:pPr marL="342900" lvl="0" indent="-342900">
              <a:lnSpc>
                <a:spcPct val="160000"/>
              </a:lnSpc>
              <a:buFont typeface="Wingdings" panose="05000000000000000000" charset="0"/>
              <a:buChar char="Ø"/>
            </a:pPr>
            <a:r>
              <a:rPr lang="zh-CN" altLang="en-US" sz="2000">
                <a:latin typeface="+mj-ea"/>
                <a:ea typeface="+mj-ea"/>
                <a:cs typeface="+mj-ea"/>
                <a:sym typeface="+mn-ea"/>
              </a:rPr>
              <a:t>取值：</a:t>
            </a:r>
            <a:r>
              <a:rPr lang="en-US" altLang="zh-CN" sz="2000">
                <a:solidFill>
                  <a:srgbClr val="0070C0"/>
                </a:solidFill>
                <a:latin typeface="+mj-ea"/>
                <a:ea typeface="+mj-ea"/>
                <a:cs typeface="+mj-ea"/>
                <a:sym typeface="+mn-ea"/>
              </a:rPr>
              <a:t>earliest</a:t>
            </a:r>
            <a:r>
              <a:rPr lang="zh-CN" altLang="en-US" sz="2000">
                <a:solidFill>
                  <a:srgbClr val="0070C0"/>
                </a:solidFill>
                <a:latin typeface="+mj-ea"/>
                <a:ea typeface="+mj-ea"/>
                <a:cs typeface="+mj-ea"/>
                <a:sym typeface="+mn-ea"/>
              </a:rPr>
              <a:t>、latest、</a:t>
            </a:r>
            <a:r>
              <a:rPr lang="en-US" altLang="zh-CN" sz="2000">
                <a:solidFill>
                  <a:srgbClr val="0070C0"/>
                </a:solidFill>
                <a:latin typeface="+mj-ea"/>
                <a:ea typeface="+mj-ea"/>
                <a:cs typeface="+mj-ea"/>
                <a:sym typeface="+mn-ea"/>
              </a:rPr>
              <a:t>none</a:t>
            </a:r>
            <a:r>
              <a:rPr lang="zh-CN" altLang="en-US" sz="2000">
                <a:solidFill>
                  <a:srgbClr val="0070C0"/>
                </a:solidFill>
                <a:latin typeface="+mj-ea"/>
                <a:ea typeface="+mj-ea"/>
                <a:cs typeface="+mj-ea"/>
                <a:sym typeface="+mn-ea"/>
              </a:rPr>
              <a:t>、exception</a:t>
            </a:r>
            <a:endParaRPr lang="zh-CN" altLang="en-US" sz="2000">
              <a:solidFill>
                <a:srgbClr val="0070C0"/>
              </a:solidFill>
              <a:latin typeface="+mj-ea"/>
              <a:ea typeface="+mj-ea"/>
              <a:cs typeface="+mj-ea"/>
              <a:sym typeface="+mn-ea"/>
            </a:endParaRPr>
          </a:p>
          <a:p>
            <a:pPr marL="800100" lvl="1" indent="-342900">
              <a:lnSpc>
                <a:spcPct val="160000"/>
              </a:lnSpc>
              <a:buFont typeface="Wingdings" panose="05000000000000000000" charset="0"/>
              <a:buChar char="Ø"/>
            </a:pPr>
            <a:r>
              <a:rPr lang="en-US" altLang="zh-CN" sz="1600">
                <a:solidFill>
                  <a:srgbClr val="0070C0"/>
                </a:solidFill>
                <a:latin typeface="+mj-ea"/>
                <a:ea typeface="+mj-ea"/>
                <a:cs typeface="+mj-ea"/>
                <a:sym typeface="+mn-ea"/>
              </a:rPr>
              <a:t>earliest</a:t>
            </a:r>
            <a:r>
              <a:rPr lang="zh-CN" altLang="en-US" sz="1600">
                <a:solidFill>
                  <a:srgbClr val="0070C0"/>
                </a:solidFill>
                <a:latin typeface="+mj-ea"/>
                <a:ea typeface="+mj-ea"/>
                <a:cs typeface="+mj-ea"/>
                <a:sym typeface="+mn-ea"/>
              </a:rPr>
              <a:t>：</a:t>
            </a:r>
            <a:r>
              <a:rPr lang="zh-CN" altLang="en-US" sz="1600">
                <a:solidFill>
                  <a:schemeClr val="tx1"/>
                </a:solidFill>
                <a:latin typeface="+mj-ea"/>
                <a:ea typeface="+mj-ea"/>
                <a:cs typeface="+mj-ea"/>
                <a:sym typeface="+mn-ea"/>
              </a:rPr>
              <a:t>自动将偏移量重置为最早的偏移量；</a:t>
            </a:r>
            <a:endParaRPr lang="zh-CN" altLang="en-US" sz="16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en-US" altLang="zh-CN" sz="1600">
                <a:solidFill>
                  <a:srgbClr val="0070C0"/>
                </a:solidFill>
                <a:latin typeface="+mj-ea"/>
                <a:ea typeface="+mj-ea"/>
                <a:cs typeface="+mj-ea"/>
                <a:sym typeface="+mn-ea"/>
              </a:rPr>
              <a:t>latest：</a:t>
            </a:r>
            <a:r>
              <a:rPr lang="zh-CN" altLang="en-US" sz="1600">
                <a:solidFill>
                  <a:schemeClr val="tx1"/>
                </a:solidFill>
                <a:latin typeface="+mj-ea"/>
                <a:ea typeface="+mj-ea"/>
                <a:cs typeface="+mj-ea"/>
                <a:sym typeface="+mn-ea"/>
              </a:rPr>
              <a:t>自动将偏移量重置为最新偏移量；</a:t>
            </a:r>
            <a:endParaRPr lang="zh-CN" altLang="en-US" sz="16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en-US" altLang="zh-CN" sz="1600">
                <a:solidFill>
                  <a:srgbClr val="0070C0"/>
                </a:solidFill>
                <a:latin typeface="+mj-ea"/>
                <a:ea typeface="+mj-ea"/>
                <a:cs typeface="+mj-ea"/>
                <a:sym typeface="+mn-ea"/>
              </a:rPr>
              <a:t>none：</a:t>
            </a:r>
            <a:r>
              <a:rPr lang="zh-CN" altLang="en-US" sz="1600">
                <a:solidFill>
                  <a:schemeClr val="tx1"/>
                </a:solidFill>
                <a:latin typeface="+mj-ea"/>
                <a:ea typeface="+mj-ea"/>
                <a:cs typeface="+mj-ea"/>
                <a:sym typeface="+mn-ea"/>
              </a:rPr>
              <a:t>如果没有为消费者组找到以前的偏移量，则向消费者抛出异常；</a:t>
            </a:r>
            <a:endParaRPr lang="zh-CN" altLang="en-US" sz="16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en-US" altLang="zh-CN" sz="1600">
                <a:solidFill>
                  <a:srgbClr val="0070C0"/>
                </a:solidFill>
                <a:latin typeface="+mj-ea"/>
                <a:ea typeface="+mj-ea"/>
                <a:cs typeface="+mj-ea"/>
                <a:sym typeface="+mn-ea"/>
              </a:rPr>
              <a:t>exception：</a:t>
            </a:r>
            <a:r>
              <a:rPr lang="zh-CN" altLang="en-US" sz="1600">
                <a:solidFill>
                  <a:schemeClr val="tx1"/>
                </a:solidFill>
                <a:latin typeface="+mj-ea"/>
                <a:ea typeface="+mj-ea"/>
                <a:cs typeface="+mj-ea"/>
                <a:sym typeface="+mn-ea"/>
              </a:rPr>
              <a:t>向消费者抛出异常；</a:t>
            </a:r>
            <a:r>
              <a:rPr lang="zh-CN" altLang="en-US" sz="1600">
                <a:solidFill>
                  <a:srgbClr val="FF0000"/>
                </a:solidFill>
                <a:latin typeface="+mj-ea"/>
                <a:ea typeface="+mj-ea"/>
                <a:cs typeface="+mj-ea"/>
                <a:sym typeface="+mn-ea"/>
              </a:rPr>
              <a:t>（</a:t>
            </a:r>
            <a:r>
              <a:rPr lang="en-US" altLang="zh-CN" sz="1600">
                <a:solidFill>
                  <a:srgbClr val="FF0000"/>
                </a:solidFill>
                <a:latin typeface="+mj-ea"/>
                <a:ea typeface="+mj-ea"/>
                <a:cs typeface="+mj-ea"/>
                <a:sym typeface="+mn-ea"/>
              </a:rPr>
              <a:t>spring-kafka</a:t>
            </a:r>
            <a:r>
              <a:rPr lang="zh-CN" altLang="en-US" sz="1600">
                <a:solidFill>
                  <a:srgbClr val="FF0000"/>
                </a:solidFill>
                <a:latin typeface="+mj-ea"/>
                <a:ea typeface="+mj-ea"/>
                <a:cs typeface="+mj-ea"/>
                <a:sym typeface="+mn-ea"/>
              </a:rPr>
              <a:t>不支持）</a:t>
            </a:r>
            <a:endParaRPr lang="zh-CN" altLang="en-US" sz="1600">
              <a:solidFill>
                <a:srgbClr val="FF000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en-US" altLang="zh-CN" sz="2000">
                <a:solidFill>
                  <a:schemeClr val="tx1"/>
                </a:solidFill>
                <a:latin typeface="+mj-ea"/>
                <a:ea typeface="+mj-ea"/>
                <a:cs typeface="+mj-ea"/>
                <a:sym typeface="+mn-ea"/>
              </a:rPr>
              <a:t>spring-kafka</a:t>
            </a:r>
            <a:r>
              <a:rPr lang="zh-CN" altLang="en-US" sz="2000">
                <a:solidFill>
                  <a:schemeClr val="tx1"/>
                </a:solidFill>
                <a:latin typeface="+mj-ea"/>
                <a:ea typeface="+mj-ea"/>
                <a:cs typeface="+mj-ea"/>
                <a:sym typeface="+mn-ea"/>
              </a:rPr>
              <a:t>生产者发送消息：（生产者客户端向</a:t>
            </a:r>
            <a:r>
              <a:rPr lang="en-US" altLang="zh-CN" sz="2000">
                <a:solidFill>
                  <a:schemeClr val="tx1"/>
                </a:solidFill>
                <a:latin typeface="+mj-ea"/>
                <a:ea typeface="+mj-ea"/>
                <a:cs typeface="+mj-ea"/>
                <a:sym typeface="+mn-ea"/>
              </a:rPr>
              <a:t>kafka</a:t>
            </a:r>
            <a:r>
              <a:rPr lang="zh-CN" altLang="en-US" sz="2000">
                <a:solidFill>
                  <a:schemeClr val="tx1"/>
                </a:solidFill>
                <a:latin typeface="+mj-ea"/>
                <a:ea typeface="+mj-ea"/>
                <a:cs typeface="+mj-ea"/>
                <a:sym typeface="+mn-ea"/>
              </a:rPr>
              <a:t>的主题</a:t>
            </a:r>
            <a:r>
              <a:rPr lang="en-US" altLang="zh-CN" sz="2000">
                <a:solidFill>
                  <a:schemeClr val="tx1"/>
                </a:solidFill>
                <a:latin typeface="+mj-ea"/>
                <a:ea typeface="+mj-ea"/>
                <a:cs typeface="+mj-ea"/>
                <a:sym typeface="+mn-ea"/>
              </a:rPr>
              <a:t>topic</a:t>
            </a:r>
            <a:r>
              <a:rPr lang="zh-CN" altLang="en-US" sz="2000">
                <a:solidFill>
                  <a:schemeClr val="tx1"/>
                </a:solidFill>
                <a:latin typeface="+mj-ea"/>
                <a:ea typeface="+mj-ea"/>
                <a:cs typeface="+mj-ea"/>
                <a:sym typeface="+mn-ea"/>
              </a:rPr>
              <a:t>中写入事件）</a:t>
            </a:r>
            <a:endParaRPr lang="zh-CN" altLang="en-US" sz="2000">
              <a:solidFill>
                <a:schemeClr val="tx1"/>
              </a:solidFill>
              <a:latin typeface="+mj-ea"/>
              <a:ea typeface="+mj-ea"/>
              <a:cs typeface="+mj-ea"/>
              <a:sym typeface="+mn-ea"/>
            </a:endParaRPr>
          </a:p>
          <a:p>
            <a:pPr marL="342900" indent="-342900">
              <a:lnSpc>
                <a:spcPct val="160000"/>
              </a:lnSpc>
              <a:buFont typeface="Wingdings" panose="05000000000000000000" charset="0"/>
              <a:buChar char="Ø"/>
            </a:pPr>
            <a:endParaRPr lang="zh-CN" altLang="en-US" sz="2000">
              <a:solidFill>
                <a:schemeClr val="tx1"/>
              </a:solidFill>
              <a:latin typeface="+mj-ea"/>
              <a:ea typeface="+mj-ea"/>
              <a:cs typeface="+mj-ea"/>
              <a:sym typeface="+mn-ea"/>
            </a:endParaRPr>
          </a:p>
          <a:p>
            <a:pPr marL="342900" indent="-342900">
              <a:lnSpc>
                <a:spcPct val="160000"/>
              </a:lnSpc>
              <a:buFont typeface="Wingdings" panose="05000000000000000000" charset="0"/>
              <a:buChar char="Ø"/>
            </a:pPr>
            <a:endParaRPr lang="zh-CN" altLang="en-US" sz="1600">
              <a:solidFill>
                <a:srgbClr val="FF000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1066800" y="2409825"/>
            <a:ext cx="7915910" cy="3231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altLang="en-US" sz="2000" b="1">
                <a:solidFill>
                  <a:srgbClr val="0070C0"/>
                </a:solidFill>
                <a:latin typeface="+mj-ea"/>
                <a:ea typeface="+mj-ea"/>
                <a:cs typeface="+mj-ea"/>
                <a:sym typeface="+mn-ea"/>
              </a:rPr>
              <a:t>kafkaTemplate.send(</a:t>
            </a:r>
            <a:r>
              <a:rPr lang="en-US" altLang="zh-CN" sz="2000" b="1">
                <a:solidFill>
                  <a:srgbClr val="0070C0"/>
                </a:solidFill>
                <a:latin typeface="+mj-ea"/>
                <a:ea typeface="+mj-ea"/>
                <a:cs typeface="+mj-ea"/>
                <a:sym typeface="+mn-ea"/>
              </a:rPr>
              <a:t>...</a:t>
            </a:r>
            <a:r>
              <a:rPr lang="zh-CN" altLang="en-US" sz="2000" b="1">
                <a:solidFill>
                  <a:srgbClr val="0070C0"/>
                </a:solidFill>
                <a:latin typeface="+mj-ea"/>
                <a:ea typeface="+mj-ea"/>
                <a:cs typeface="+mj-ea"/>
                <a:sym typeface="+mn-ea"/>
              </a:rPr>
              <a:t>)</a:t>
            </a:r>
            <a:r>
              <a:rPr lang="zh-CN" altLang="en-US" sz="2000" b="1">
                <a:solidFill>
                  <a:schemeClr val="tx1"/>
                </a:solidFill>
                <a:latin typeface="+mj-ea"/>
                <a:ea typeface="+mj-ea"/>
                <a:cs typeface="+mj-ea"/>
                <a:sym typeface="+mn-ea"/>
              </a:rPr>
              <a:t> 和 </a:t>
            </a:r>
            <a:r>
              <a:rPr lang="zh-CN" altLang="en-US" sz="2000" b="1">
                <a:solidFill>
                  <a:srgbClr val="0070C0"/>
                </a:solidFill>
                <a:latin typeface="+mj-ea"/>
                <a:ea typeface="+mj-ea"/>
                <a:cs typeface="+mj-ea"/>
                <a:sym typeface="+mn-ea"/>
              </a:rPr>
              <a:t>kafkaTemplate.sendDefault(...)</a:t>
            </a:r>
            <a:r>
              <a:rPr lang="en-US" altLang="zh-CN" sz="2000" b="1">
                <a:solidFill>
                  <a:srgbClr val="0070C0"/>
                </a:solidFill>
                <a:latin typeface="+mj-ea"/>
                <a:ea typeface="+mj-ea"/>
                <a:cs typeface="+mj-ea"/>
                <a:sym typeface="+mn-ea"/>
              </a:rPr>
              <a:t> </a:t>
            </a:r>
            <a:r>
              <a:rPr lang="zh-CN" altLang="en-US" sz="2000" b="1">
                <a:latin typeface="+mj-ea"/>
                <a:ea typeface="+mj-ea"/>
                <a:cs typeface="+mj-ea"/>
                <a:sym typeface="+mn-ea"/>
              </a:rPr>
              <a:t>的</a:t>
            </a:r>
            <a:r>
              <a:rPr lang="zh-CN" altLang="en-US" sz="2000" b="1">
                <a:solidFill>
                  <a:schemeClr val="tx1"/>
                </a:solidFill>
                <a:latin typeface="+mj-ea"/>
                <a:ea typeface="+mj-ea"/>
                <a:cs typeface="+mj-ea"/>
                <a:sym typeface="+mn-ea"/>
              </a:rPr>
              <a:t>区别？</a:t>
            </a:r>
            <a:endParaRPr lang="zh-CN" altLang="en-US" sz="2000" b="1">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a:solidFill>
                  <a:schemeClr val="tx1"/>
                </a:solidFill>
                <a:latin typeface="+mj-ea"/>
                <a:ea typeface="+mj-ea"/>
                <a:cs typeface="+mj-ea"/>
                <a:sym typeface="+mn-ea"/>
              </a:rPr>
              <a:t>主要区别是发送消息到Kafka时</a:t>
            </a:r>
            <a:r>
              <a:rPr lang="zh-CN" altLang="en-US">
                <a:solidFill>
                  <a:srgbClr val="FF0000"/>
                </a:solidFill>
                <a:latin typeface="+mj-ea"/>
                <a:ea typeface="+mj-ea"/>
                <a:cs typeface="+mj-ea"/>
                <a:sym typeface="+mn-ea"/>
              </a:rPr>
              <a:t>是否每次都需要指定主题</a:t>
            </a:r>
            <a:r>
              <a:rPr lang="en-US" altLang="zh-CN">
                <a:solidFill>
                  <a:srgbClr val="FF0000"/>
                </a:solidFill>
                <a:latin typeface="+mj-ea"/>
                <a:ea typeface="+mj-ea"/>
                <a:cs typeface="+mj-ea"/>
                <a:sym typeface="+mn-ea"/>
              </a:rPr>
              <a:t>topic</a:t>
            </a:r>
            <a:r>
              <a:rPr lang="zh-CN" altLang="en-US">
                <a:solidFill>
                  <a:schemeClr val="tx1"/>
                </a:solidFill>
                <a:latin typeface="+mj-ea"/>
                <a:ea typeface="+mj-ea"/>
                <a:cs typeface="+mj-ea"/>
                <a:sym typeface="+mn-ea"/>
              </a:rPr>
              <a:t>；</a:t>
            </a: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en-US" altLang="zh-CN">
                <a:solidFill>
                  <a:schemeClr val="tx1"/>
                </a:solidFill>
                <a:latin typeface="+mj-ea"/>
                <a:ea typeface="+mj-ea"/>
                <a:cs typeface="+mj-ea"/>
                <a:sym typeface="+mn-ea"/>
              </a:rPr>
              <a:t>1</a:t>
            </a:r>
            <a:r>
              <a:rPr lang="zh-CN" altLang="en-US">
                <a:solidFill>
                  <a:schemeClr val="tx1"/>
                </a:solidFill>
                <a:latin typeface="+mj-ea"/>
                <a:ea typeface="+mj-ea"/>
                <a:cs typeface="+mj-ea"/>
                <a:sym typeface="+mn-ea"/>
              </a:rPr>
              <a:t>、</a:t>
            </a:r>
            <a:r>
              <a:rPr lang="zh-CN" altLang="en-US">
                <a:solidFill>
                  <a:srgbClr val="0070C0"/>
                </a:solidFill>
                <a:latin typeface="+mj-ea"/>
                <a:ea typeface="+mj-ea"/>
                <a:cs typeface="+mj-ea"/>
                <a:sym typeface="+mn-ea"/>
              </a:rPr>
              <a:t>kafkaTemplate.send(</a:t>
            </a:r>
            <a:r>
              <a:rPr lang="en-US" altLang="zh-CN">
                <a:solidFill>
                  <a:srgbClr val="0070C0"/>
                </a:solidFill>
                <a:latin typeface="+mj-ea"/>
                <a:ea typeface="+mj-ea"/>
                <a:cs typeface="+mj-ea"/>
                <a:sym typeface="+mn-ea"/>
              </a:rPr>
              <a:t>...</a:t>
            </a:r>
            <a:r>
              <a:rPr lang="zh-CN" altLang="en-US">
                <a:solidFill>
                  <a:srgbClr val="0070C0"/>
                </a:solidFill>
                <a:latin typeface="+mj-ea"/>
                <a:ea typeface="+mj-ea"/>
                <a:cs typeface="+mj-ea"/>
                <a:sym typeface="+mn-ea"/>
              </a:rPr>
              <a:t>)</a:t>
            </a:r>
            <a:r>
              <a:rPr lang="en-US" altLang="zh-CN">
                <a:solidFill>
                  <a:srgbClr val="0070C0"/>
                </a:solidFill>
                <a:latin typeface="+mj-ea"/>
                <a:ea typeface="+mj-ea"/>
                <a:cs typeface="+mj-ea"/>
                <a:sym typeface="+mn-ea"/>
              </a:rPr>
              <a:t> </a:t>
            </a:r>
            <a:r>
              <a:rPr lang="zh-CN" altLang="en-US">
                <a:latin typeface="+mj-ea"/>
                <a:ea typeface="+mj-ea"/>
                <a:cs typeface="+mj-ea"/>
                <a:sym typeface="+mn-ea"/>
              </a:rPr>
              <a:t>该</a:t>
            </a:r>
            <a:r>
              <a:rPr lang="zh-CN" altLang="en-US">
                <a:solidFill>
                  <a:schemeClr val="tx1"/>
                </a:solidFill>
                <a:latin typeface="+mj-ea"/>
                <a:ea typeface="+mj-ea"/>
                <a:cs typeface="+mj-ea"/>
                <a:sym typeface="+mn-ea"/>
              </a:rPr>
              <a:t>方法需要明确地指定要发送消息的目标主题</a:t>
            </a:r>
            <a:r>
              <a:rPr lang="en-US" altLang="zh-CN">
                <a:solidFill>
                  <a:schemeClr val="tx1"/>
                </a:solidFill>
                <a:latin typeface="+mj-ea"/>
                <a:ea typeface="+mj-ea"/>
                <a:cs typeface="+mj-ea"/>
                <a:sym typeface="+mn-ea"/>
              </a:rPr>
              <a:t>topic</a:t>
            </a:r>
            <a:r>
              <a:rPr lang="zh-CN" altLang="en-US">
                <a:solidFill>
                  <a:schemeClr val="tx1"/>
                </a:solidFill>
                <a:latin typeface="+mj-ea"/>
                <a:ea typeface="+mj-ea"/>
                <a:cs typeface="+mj-ea"/>
                <a:sym typeface="+mn-ea"/>
              </a:rPr>
              <a:t>；</a:t>
            </a: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en-US" altLang="zh-CN">
                <a:solidFill>
                  <a:schemeClr val="tx1"/>
                </a:solidFill>
                <a:latin typeface="+mj-ea"/>
                <a:ea typeface="+mj-ea"/>
                <a:cs typeface="+mj-ea"/>
                <a:sym typeface="+mn-ea"/>
              </a:rPr>
              <a:t>2</a:t>
            </a:r>
            <a:r>
              <a:rPr lang="zh-CN" altLang="en-US">
                <a:solidFill>
                  <a:schemeClr val="tx1"/>
                </a:solidFill>
                <a:latin typeface="+mj-ea"/>
                <a:ea typeface="+mj-ea"/>
                <a:cs typeface="+mj-ea"/>
                <a:sym typeface="+mn-ea"/>
              </a:rPr>
              <a:t>、</a:t>
            </a:r>
            <a:r>
              <a:rPr lang="zh-CN" altLang="en-US">
                <a:solidFill>
                  <a:srgbClr val="0070C0"/>
                </a:solidFill>
                <a:latin typeface="+mj-ea"/>
                <a:ea typeface="+mj-ea"/>
                <a:cs typeface="+mj-ea"/>
                <a:sym typeface="+mn-ea"/>
              </a:rPr>
              <a:t>kafkaTemplate.sendDefault() 该方法</a:t>
            </a:r>
            <a:r>
              <a:rPr lang="zh-CN" altLang="en-US">
                <a:solidFill>
                  <a:schemeClr val="tx1"/>
                </a:solidFill>
                <a:latin typeface="+mj-ea"/>
                <a:ea typeface="+mj-ea"/>
                <a:cs typeface="+mj-ea"/>
                <a:sym typeface="+mn-ea"/>
              </a:rPr>
              <a:t>不需要指定要发送消息的目标主题</a:t>
            </a:r>
            <a:r>
              <a:rPr lang="en-US" altLang="zh-CN">
                <a:solidFill>
                  <a:schemeClr val="tx1"/>
                </a:solidFill>
                <a:latin typeface="+mj-ea"/>
                <a:ea typeface="+mj-ea"/>
                <a:cs typeface="+mj-ea"/>
                <a:sym typeface="+mn-ea"/>
              </a:rPr>
              <a:t>topic</a:t>
            </a:r>
            <a:r>
              <a:rPr lang="zh-CN" altLang="en-US">
                <a:solidFill>
                  <a:schemeClr val="tx1"/>
                </a:solidFill>
                <a:latin typeface="+mj-ea"/>
                <a:ea typeface="+mj-ea"/>
                <a:cs typeface="+mj-ea"/>
                <a:sym typeface="+mn-ea"/>
              </a:rPr>
              <a:t>，</a:t>
            </a: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a:solidFill>
                  <a:srgbClr val="0070C0"/>
                </a:solidFill>
                <a:latin typeface="+mj-ea"/>
                <a:ea typeface="+mj-ea"/>
                <a:cs typeface="+mj-ea"/>
                <a:sym typeface="+mn-ea"/>
              </a:rPr>
              <a:t>kafkaTemplate.send(</a:t>
            </a:r>
            <a:r>
              <a:rPr lang="en-US" altLang="zh-CN">
                <a:solidFill>
                  <a:srgbClr val="0070C0"/>
                </a:solidFill>
                <a:latin typeface="+mj-ea"/>
                <a:ea typeface="+mj-ea"/>
                <a:cs typeface="+mj-ea"/>
                <a:sym typeface="+mn-ea"/>
              </a:rPr>
              <a:t>...</a:t>
            </a:r>
            <a:r>
              <a:rPr lang="zh-CN" altLang="en-US">
                <a:solidFill>
                  <a:srgbClr val="0070C0"/>
                </a:solidFill>
                <a:latin typeface="+mj-ea"/>
                <a:ea typeface="+mj-ea"/>
                <a:cs typeface="+mj-ea"/>
                <a:sym typeface="+mn-ea"/>
              </a:rPr>
              <a:t>)</a:t>
            </a:r>
            <a:r>
              <a:rPr lang="en-US" altLang="zh-CN">
                <a:solidFill>
                  <a:srgbClr val="0070C0"/>
                </a:solidFill>
                <a:latin typeface="+mj-ea"/>
                <a:ea typeface="+mj-ea"/>
                <a:cs typeface="+mj-ea"/>
                <a:sym typeface="+mn-ea"/>
              </a:rPr>
              <a:t> </a:t>
            </a:r>
            <a:r>
              <a:rPr lang="zh-CN" altLang="en-US">
                <a:solidFill>
                  <a:schemeClr val="tx1"/>
                </a:solidFill>
                <a:latin typeface="+mj-ea"/>
                <a:ea typeface="+mj-ea"/>
                <a:cs typeface="+mj-ea"/>
                <a:sym typeface="+mn-ea"/>
              </a:rPr>
              <a:t>方法适用于需要根据业务逻辑或外部输入动态确定消息目标topic的场景</a:t>
            </a:r>
            <a:r>
              <a:rPr lang="en-US" altLang="zh-CN">
                <a:solidFill>
                  <a:schemeClr val="tx1"/>
                </a:solidFill>
                <a:latin typeface="+mj-ea"/>
                <a:ea typeface="+mj-ea"/>
                <a:cs typeface="+mj-ea"/>
                <a:sym typeface="+mn-ea"/>
              </a:rPr>
              <a:t>;</a:t>
            </a:r>
            <a:endParaRPr lang="en-US" altLang="zh-CN">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a:solidFill>
                  <a:srgbClr val="0070C0"/>
                </a:solidFill>
                <a:latin typeface="+mj-ea"/>
                <a:ea typeface="+mj-ea"/>
                <a:cs typeface="+mj-ea"/>
                <a:sym typeface="+mn-ea"/>
              </a:rPr>
              <a:t>kafkaTemplate.sendDefault()</a:t>
            </a:r>
            <a:r>
              <a:rPr lang="en-US" altLang="zh-CN">
                <a:solidFill>
                  <a:srgbClr val="0070C0"/>
                </a:solidFill>
                <a:latin typeface="+mj-ea"/>
                <a:ea typeface="+mj-ea"/>
                <a:cs typeface="+mj-ea"/>
                <a:sym typeface="+mn-ea"/>
              </a:rPr>
              <a:t> </a:t>
            </a:r>
            <a:r>
              <a:rPr lang="zh-CN" altLang="en-US">
                <a:solidFill>
                  <a:schemeClr val="tx1"/>
                </a:solidFill>
                <a:latin typeface="+mj-ea"/>
                <a:ea typeface="+mj-ea"/>
                <a:cs typeface="+mj-ea"/>
                <a:sym typeface="+mn-ea"/>
              </a:rPr>
              <a:t>方法适用于总是需要将消息发送到特定默认topic的场景；</a:t>
            </a: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a:solidFill>
                  <a:srgbClr val="0070C0"/>
                </a:solidFill>
                <a:latin typeface="+mj-ea"/>
                <a:ea typeface="+mj-ea"/>
                <a:cs typeface="+mj-ea"/>
                <a:sym typeface="+mn-ea"/>
              </a:rPr>
              <a:t>kafkaTemplate.sendDefault()</a:t>
            </a:r>
            <a:r>
              <a:rPr lang="en-US" altLang="zh-CN">
                <a:solidFill>
                  <a:srgbClr val="0070C0"/>
                </a:solidFill>
                <a:latin typeface="+mj-ea"/>
                <a:ea typeface="+mj-ea"/>
                <a:cs typeface="+mj-ea"/>
                <a:sym typeface="+mn-ea"/>
              </a:rPr>
              <a:t> </a:t>
            </a:r>
            <a:r>
              <a:rPr lang="zh-CN" altLang="en-US">
                <a:latin typeface="+mj-ea"/>
                <a:ea typeface="+mj-ea"/>
                <a:cs typeface="+mj-ea"/>
                <a:sym typeface="+mn-ea"/>
              </a:rPr>
              <a:t>是一个便捷方法，它使用配置中指定的默认主题</a:t>
            </a:r>
            <a:r>
              <a:rPr lang="en-US" altLang="zh-CN">
                <a:latin typeface="+mj-ea"/>
                <a:ea typeface="+mj-ea"/>
                <a:cs typeface="+mj-ea"/>
                <a:sym typeface="+mn-ea"/>
              </a:rPr>
              <a:t>topic</a:t>
            </a:r>
            <a:r>
              <a:rPr lang="zh-CN" altLang="en-US">
                <a:latin typeface="+mj-ea"/>
                <a:ea typeface="+mj-ea"/>
                <a:cs typeface="+mj-ea"/>
                <a:sym typeface="+mn-ea"/>
              </a:rPr>
              <a:t>来发送消息，如果应用中所有消息都发送到同一个主题时采用该方法非常方便，可以减少代码的重复或满足特定的业务需求；</a:t>
            </a: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endParaRPr lang="zh-CN" altLang="en-US">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27550"/>
          </a:xfrm>
          <a:prstGeom prst="rect">
            <a:avLst/>
          </a:prstGeom>
          <a:noFill/>
        </p:spPr>
        <p:txBody>
          <a:bodyPr wrap="square" rtlCol="0">
            <a:noAutofit/>
          </a:bodyPr>
          <a:p>
            <a:pPr marL="342900" indent="-342900">
              <a:lnSpc>
                <a:spcPct val="160000"/>
              </a:lnSpc>
              <a:buFont typeface="Wingdings" panose="05000000000000000000" charset="0"/>
              <a:buChar char="Ø"/>
            </a:pPr>
            <a:r>
              <a:rPr lang="zh-CN" sz="2000" b="1">
                <a:solidFill>
                  <a:schemeClr val="tx1"/>
                </a:solidFill>
                <a:latin typeface="+mj-ea"/>
                <a:ea typeface="+mj-ea"/>
                <a:cs typeface="+mj-ea"/>
                <a:sym typeface="+mn-ea"/>
              </a:rPr>
              <a:t>获取生产者消息发送结果</a:t>
            </a:r>
            <a:endParaRPr lang="zh-CN" sz="2000" b="1">
              <a:solidFill>
                <a:schemeClr val="tx1"/>
              </a:solidFill>
              <a:latin typeface="+mj-ea"/>
              <a:ea typeface="+mj-ea"/>
              <a:cs typeface="+mj-ea"/>
              <a:sym typeface="+mn-ea"/>
            </a:endParaRPr>
          </a:p>
          <a:p>
            <a:pPr marL="800100" lvl="1" indent="-342900">
              <a:lnSpc>
                <a:spcPct val="210000"/>
              </a:lnSpc>
              <a:buFont typeface="Wingdings" panose="05000000000000000000" charset="0"/>
              <a:buChar char="Ø"/>
            </a:pPr>
            <a:r>
              <a:rPr lang="en-US" altLang="zh-CN" sz="1600">
                <a:solidFill>
                  <a:srgbClr val="0070C0"/>
                </a:solidFill>
                <a:latin typeface="+mj-ea"/>
                <a:ea typeface="+mj-ea"/>
                <a:cs typeface="+mj-ea"/>
                <a:sym typeface="+mn-ea"/>
              </a:rPr>
              <a:t>.send()</a:t>
            </a:r>
            <a:r>
              <a:rPr lang="zh-CN" altLang="en-US" sz="1600">
                <a:solidFill>
                  <a:schemeClr val="tx1"/>
                </a:solidFill>
                <a:latin typeface="+mj-ea"/>
                <a:ea typeface="+mj-ea"/>
                <a:cs typeface="+mj-ea"/>
                <a:sym typeface="+mn-ea"/>
              </a:rPr>
              <a:t>方法和</a:t>
            </a:r>
            <a:r>
              <a:rPr lang="en-US" altLang="zh-CN" sz="1600">
                <a:solidFill>
                  <a:srgbClr val="0070C0"/>
                </a:solidFill>
                <a:latin typeface="+mj-ea"/>
                <a:ea typeface="+mj-ea"/>
                <a:cs typeface="+mj-ea"/>
                <a:sym typeface="+mn-ea"/>
              </a:rPr>
              <a:t>.sendDefault()</a:t>
            </a:r>
            <a:r>
              <a:rPr lang="zh-CN" altLang="en-US" sz="1600">
                <a:solidFill>
                  <a:schemeClr val="tx1"/>
                </a:solidFill>
                <a:latin typeface="+mj-ea"/>
                <a:ea typeface="+mj-ea"/>
                <a:cs typeface="+mj-ea"/>
                <a:sym typeface="+mn-ea"/>
              </a:rPr>
              <a:t>方法都返回</a:t>
            </a:r>
            <a:r>
              <a:rPr lang="en-US" altLang="zh-CN" sz="1600">
                <a:solidFill>
                  <a:srgbClr val="0070C0"/>
                </a:solidFill>
                <a:latin typeface="+mj-ea"/>
                <a:ea typeface="+mj-ea"/>
                <a:cs typeface="+mj-ea"/>
                <a:sym typeface="+mn-ea"/>
              </a:rPr>
              <a:t>CompletableFuture&lt;SendResult&lt;K, V&gt;&gt;</a:t>
            </a:r>
            <a:r>
              <a:rPr lang="zh-CN" altLang="en-US" sz="1600">
                <a:solidFill>
                  <a:srgbClr val="0070C0"/>
                </a:solidFill>
                <a:latin typeface="+mj-ea"/>
                <a:ea typeface="+mj-ea"/>
                <a:cs typeface="+mj-ea"/>
                <a:sym typeface="+mn-ea"/>
              </a:rPr>
              <a:t>；</a:t>
            </a:r>
            <a:endParaRPr lang="zh-CN" altLang="en-US" sz="1600">
              <a:solidFill>
                <a:srgbClr val="0070C0"/>
              </a:solidFill>
              <a:latin typeface="+mj-ea"/>
              <a:ea typeface="+mj-ea"/>
              <a:cs typeface="+mj-ea"/>
              <a:sym typeface="+mn-ea"/>
            </a:endParaRPr>
          </a:p>
          <a:p>
            <a:pPr marL="800100" lvl="1" indent="-342900">
              <a:lnSpc>
                <a:spcPct val="210000"/>
              </a:lnSpc>
              <a:buFont typeface="Wingdings" panose="05000000000000000000" charset="0"/>
              <a:buChar char="Ø"/>
            </a:pPr>
            <a:r>
              <a:rPr lang="zh-CN" altLang="en-US" sz="1600">
                <a:solidFill>
                  <a:srgbClr val="0070C0"/>
                </a:solidFill>
                <a:latin typeface="+mj-ea"/>
                <a:ea typeface="+mj-ea"/>
                <a:cs typeface="+mj-ea"/>
                <a:sym typeface="+mn-ea"/>
              </a:rPr>
              <a:t>CompletableFuture </a:t>
            </a:r>
            <a:r>
              <a:rPr lang="zh-CN" altLang="en-US" sz="1600">
                <a:latin typeface="+mj-ea"/>
                <a:ea typeface="+mj-ea"/>
                <a:cs typeface="+mj-ea"/>
                <a:sym typeface="+mn-ea"/>
              </a:rPr>
              <a:t>是Java 8中引入的一个类，用于异步编程，它表示一个异步计算的结果，这个特性使得调用者不必等待操作完成就能继续执行其他任务，从而提高了应用程序的响应速度和吞吐量；</a:t>
            </a:r>
            <a:endParaRPr lang="zh-CN" altLang="en-US" sz="16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30680"/>
            <a:ext cx="10794365" cy="4681220"/>
          </a:xfrm>
          <a:prstGeom prst="rect">
            <a:avLst/>
          </a:prstGeom>
          <a:noFill/>
        </p:spPr>
        <p:txBody>
          <a:bodyPr wrap="square" rtlCol="0">
            <a:noAutofit/>
          </a:bodyPr>
          <a:p>
            <a:pPr marL="342900" indent="-342900">
              <a:lnSpc>
                <a:spcPct val="170000"/>
              </a:lnSpc>
              <a:buFont typeface="Wingdings" panose="05000000000000000000" charset="0"/>
              <a:buChar char="Ø"/>
            </a:pPr>
            <a:r>
              <a:rPr lang="zh-CN" sz="2000" b="1">
                <a:solidFill>
                  <a:schemeClr val="tx1"/>
                </a:solidFill>
                <a:latin typeface="+mj-ea"/>
                <a:ea typeface="+mj-ea"/>
                <a:cs typeface="+mj-ea"/>
                <a:sym typeface="+mn-ea"/>
              </a:rPr>
              <a:t>获取生产者消息发送结果</a:t>
            </a:r>
            <a:endParaRPr lang="zh-CN" sz="2000" b="1">
              <a:solidFill>
                <a:schemeClr val="tx1"/>
              </a:solidFill>
              <a:latin typeface="+mj-ea"/>
              <a:ea typeface="+mj-ea"/>
              <a:cs typeface="+mj-ea"/>
              <a:sym typeface="+mn-ea"/>
            </a:endParaRPr>
          </a:p>
          <a:p>
            <a:pPr marL="800100" lvl="1" indent="-342900">
              <a:lnSpc>
                <a:spcPct val="220000"/>
              </a:lnSpc>
              <a:buFont typeface="Wingdings" panose="05000000000000000000" charset="0"/>
              <a:buChar char="Ø"/>
            </a:pPr>
            <a:r>
              <a:rPr lang="zh-CN" altLang="en-US" sz="1600">
                <a:latin typeface="+mj-ea"/>
                <a:ea typeface="+mj-ea"/>
                <a:cs typeface="+mj-ea"/>
                <a:sym typeface="+mn-ea"/>
              </a:rPr>
              <a:t>因为调用 kafkaTemplate.send() 方法发送消息时，Kafka可能需要一些时间来处理该消息（例如：网络延迟、消息序列化、Kafka集群的负载等），如果 send() 方法是同步的，那么发送消息可能会阻塞调用线程，直到消息发送成功或发生错误，这会导致应用程序的性能下降，尤其是在高并发场景下；</a:t>
            </a:r>
            <a:endParaRPr lang="zh-CN" altLang="en-US" sz="1600">
              <a:solidFill>
                <a:schemeClr val="tx1"/>
              </a:solidFill>
              <a:latin typeface="+mj-ea"/>
              <a:ea typeface="+mj-ea"/>
              <a:cs typeface="+mj-ea"/>
              <a:sym typeface="+mn-ea"/>
            </a:endParaRPr>
          </a:p>
          <a:p>
            <a:pPr marL="800100" lvl="1" indent="-342900">
              <a:lnSpc>
                <a:spcPct val="220000"/>
              </a:lnSpc>
              <a:buFont typeface="Wingdings" panose="05000000000000000000" charset="0"/>
              <a:buChar char="Ø"/>
            </a:pPr>
            <a:r>
              <a:rPr lang="zh-CN" altLang="en-US" sz="1600">
                <a:latin typeface="+mj-ea"/>
                <a:ea typeface="+mj-ea"/>
                <a:cs typeface="+mj-ea"/>
                <a:sym typeface="+mn-ea"/>
              </a:rPr>
              <a:t>使用 </a:t>
            </a:r>
            <a:r>
              <a:rPr lang="zh-CN" altLang="en-US" sz="1600">
                <a:solidFill>
                  <a:srgbClr val="0070C0"/>
                </a:solidFill>
                <a:latin typeface="+mj-ea"/>
                <a:ea typeface="+mj-ea"/>
                <a:cs typeface="+mj-ea"/>
                <a:sym typeface="+mn-ea"/>
              </a:rPr>
              <a:t>CompletableFuture</a:t>
            </a:r>
            <a:r>
              <a:rPr lang="zh-CN" altLang="en-US" sz="1600">
                <a:latin typeface="+mj-ea"/>
                <a:ea typeface="+mj-ea"/>
                <a:cs typeface="+mj-ea"/>
                <a:sym typeface="+mn-ea"/>
              </a:rPr>
              <a:t>，</a:t>
            </a:r>
            <a:r>
              <a:rPr lang="en-US" altLang="zh-CN" sz="1600">
                <a:solidFill>
                  <a:srgbClr val="0070C0"/>
                </a:solidFill>
                <a:latin typeface="+mj-ea"/>
                <a:ea typeface="+mj-ea"/>
                <a:cs typeface="+mj-ea"/>
                <a:sym typeface="+mn-ea"/>
              </a:rPr>
              <a:t>.</a:t>
            </a:r>
            <a:r>
              <a:rPr lang="zh-CN" altLang="en-US" sz="1600">
                <a:solidFill>
                  <a:srgbClr val="0070C0"/>
                </a:solidFill>
                <a:latin typeface="+mj-ea"/>
                <a:ea typeface="+mj-ea"/>
                <a:cs typeface="+mj-ea"/>
                <a:sym typeface="+mn-ea"/>
              </a:rPr>
              <a:t>send() </a:t>
            </a:r>
            <a:r>
              <a:rPr lang="zh-CN" altLang="en-US" sz="1600">
                <a:latin typeface="+mj-ea"/>
                <a:ea typeface="+mj-ea"/>
                <a:cs typeface="+mj-ea"/>
                <a:sym typeface="+mn-ea"/>
              </a:rPr>
              <a:t>方法可以立即返回一个表示异步操作结果的未来对象，而不是等待操作完成，这样，调用线程可以继续执行其他任务，而不必等待消息发送完成。当消息发送完成时（无论是成功还是失败），</a:t>
            </a:r>
            <a:r>
              <a:rPr lang="zh-CN" altLang="en-US" sz="1600">
                <a:solidFill>
                  <a:srgbClr val="0070C0"/>
                </a:solidFill>
                <a:latin typeface="+mj-ea"/>
                <a:ea typeface="+mj-ea"/>
                <a:cs typeface="+mj-ea"/>
                <a:sym typeface="+mn-ea"/>
              </a:rPr>
              <a:t>CompletableFuture</a:t>
            </a:r>
            <a:r>
              <a:rPr lang="zh-CN" altLang="en-US" sz="1600">
                <a:latin typeface="+mj-ea"/>
                <a:ea typeface="+mj-ea"/>
                <a:cs typeface="+mj-ea"/>
                <a:sym typeface="+mn-ea"/>
              </a:rPr>
              <a:t>会相应地更新其状态，并允许我们通过回调、阻塞等方式来获取操作结果；</a:t>
            </a:r>
            <a:endParaRPr lang="zh-CN" altLang="en-US" sz="1600">
              <a:latin typeface="+mj-ea"/>
              <a:ea typeface="+mj-ea"/>
              <a:cs typeface="+mj-ea"/>
              <a:sym typeface="+mn-ea"/>
            </a:endParaRPr>
          </a:p>
          <a:p>
            <a:pPr marL="800100" lvl="1" indent="-342900">
              <a:lnSpc>
                <a:spcPct val="180000"/>
              </a:lnSpc>
              <a:buFont typeface="Wingdings" panose="05000000000000000000" charset="0"/>
              <a:buChar char="Ø"/>
            </a:pPr>
            <a:endParaRPr lang="zh-CN" altLang="en-US" sz="16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9926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获取生产者消息发送结果</a:t>
            </a:r>
            <a:endParaRPr lang="zh-CN" sz="2000" b="1">
              <a:solidFill>
                <a:schemeClr val="tx1"/>
              </a:solidFill>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方式一：调用</a:t>
            </a:r>
            <a:r>
              <a:rPr lang="zh-CN" altLang="en-US">
                <a:solidFill>
                  <a:srgbClr val="0070C0"/>
                </a:solidFill>
                <a:latin typeface="+mj-ea"/>
                <a:ea typeface="+mj-ea"/>
                <a:cs typeface="+mj-ea"/>
                <a:sym typeface="+mn-ea"/>
              </a:rPr>
              <a:t>CompletableFuture</a:t>
            </a:r>
            <a:r>
              <a:rPr lang="zh-CN" altLang="en-US">
                <a:latin typeface="+mj-ea"/>
                <a:ea typeface="+mj-ea"/>
                <a:cs typeface="+mj-ea"/>
                <a:sym typeface="+mn-ea"/>
              </a:rPr>
              <a:t>的</a:t>
            </a:r>
            <a:r>
              <a:rPr lang="zh-CN" altLang="en-US">
                <a:solidFill>
                  <a:srgbClr val="0070C0"/>
                </a:solidFill>
                <a:latin typeface="+mj-ea"/>
                <a:ea typeface="+mj-ea"/>
                <a:cs typeface="+mj-ea"/>
                <a:sym typeface="+mn-ea"/>
              </a:rPr>
              <a:t>get()</a:t>
            </a:r>
            <a:r>
              <a:rPr lang="zh-CN" altLang="en-US">
                <a:latin typeface="+mj-ea"/>
                <a:ea typeface="+mj-ea"/>
                <a:cs typeface="+mj-ea"/>
                <a:sym typeface="+mn-ea"/>
              </a:rPr>
              <a:t>方法，同步阻塞等待发送结果；</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方式二：使用 </a:t>
            </a:r>
            <a:r>
              <a:rPr lang="zh-CN" altLang="en-US">
                <a:solidFill>
                  <a:srgbClr val="0070C0"/>
                </a:solidFill>
                <a:latin typeface="+mj-ea"/>
                <a:ea typeface="+mj-ea"/>
                <a:cs typeface="+mj-ea"/>
                <a:sym typeface="+mn-ea"/>
              </a:rPr>
              <a:t>thenAccept(), thenApply(), thenRun()</a:t>
            </a:r>
            <a:r>
              <a:rPr lang="zh-CN" altLang="en-US">
                <a:latin typeface="+mj-ea"/>
                <a:ea typeface="+mj-ea"/>
                <a:cs typeface="+mj-ea"/>
                <a:sym typeface="+mn-ea"/>
              </a:rPr>
              <a:t> 等方法来注册回调函数，回调函数将在 </a:t>
            </a:r>
            <a:r>
              <a:rPr lang="zh-CN" altLang="en-US">
                <a:solidFill>
                  <a:srgbClr val="0070C0"/>
                </a:solidFill>
                <a:latin typeface="+mj-ea"/>
                <a:ea typeface="+mj-ea"/>
                <a:cs typeface="+mj-ea"/>
                <a:sym typeface="+mn-ea"/>
              </a:rPr>
              <a:t>CompletableFuture </a:t>
            </a:r>
            <a:r>
              <a:rPr lang="zh-CN" altLang="en-US">
                <a:latin typeface="+mj-ea"/>
                <a:ea typeface="+mj-ea"/>
                <a:cs typeface="+mj-ea"/>
                <a:sym typeface="+mn-ea"/>
              </a:rPr>
              <a:t>完成时被执行；</a:t>
            </a:r>
            <a:endParaRPr lang="zh-CN" altLang="en-US">
              <a:latin typeface="+mj-ea"/>
              <a:ea typeface="+mj-ea"/>
              <a:cs typeface="+mj-ea"/>
              <a:sym typeface="+mn-ea"/>
            </a:endParaRPr>
          </a:p>
          <a:p>
            <a:pPr marL="800100" lvl="1" indent="-342900">
              <a:lnSpc>
                <a:spcPct val="160000"/>
              </a:lnSpc>
              <a:buFont typeface="Wingdings" panose="05000000000000000000" charset="0"/>
              <a:buChar char="Ø"/>
            </a:pPr>
            <a:endParaRPr lang="zh-CN" altLang="en-US">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573530"/>
            <a:ext cx="10794365" cy="472630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生产者发送对象消息</a:t>
            </a:r>
            <a:endParaRPr lang="zh-CN" sz="2000" b="1">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sz="1400">
                <a:solidFill>
                  <a:schemeClr val="accent2">
                    <a:lumMod val="75000"/>
                  </a:schemeClr>
                </a:solidFill>
                <a:latin typeface="+mj-ea"/>
                <a:ea typeface="+mj-ea"/>
                <a:cs typeface="+mj-ea"/>
                <a:sym typeface="+mn-ea"/>
              </a:rPr>
              <a:t>@Resource</a:t>
            </a:r>
            <a:endParaRPr sz="1400">
              <a:solidFill>
                <a:schemeClr val="accent2">
                  <a:lumMod val="75000"/>
                </a:schemeClr>
              </a:solidFill>
              <a:latin typeface="+mj-ea"/>
              <a:ea typeface="+mj-ea"/>
              <a:cs typeface="+mj-ea"/>
              <a:sym typeface="+mn-ea"/>
            </a:endParaRPr>
          </a:p>
          <a:p>
            <a:pPr marL="800100" lvl="1" indent="-342900">
              <a:lnSpc>
                <a:spcPct val="160000"/>
              </a:lnSpc>
              <a:buFont typeface="Wingdings" panose="05000000000000000000" charset="0"/>
              <a:buChar char="Ø"/>
            </a:pPr>
            <a:r>
              <a:rPr lang="en-US" sz="1400">
                <a:solidFill>
                  <a:srgbClr val="0070C0"/>
                </a:solidFill>
                <a:latin typeface="+mj-ea"/>
                <a:ea typeface="+mj-ea"/>
                <a:cs typeface="+mj-ea"/>
                <a:sym typeface="+mn-ea"/>
              </a:rPr>
              <a:t>private </a:t>
            </a:r>
            <a:r>
              <a:rPr sz="1400">
                <a:solidFill>
                  <a:schemeClr val="tx1"/>
                </a:solidFill>
                <a:latin typeface="+mj-ea"/>
                <a:ea typeface="+mj-ea"/>
                <a:cs typeface="+mj-ea"/>
                <a:sym typeface="+mn-ea"/>
              </a:rPr>
              <a:t>KafkaTemplate&lt;String, Object&gt; </a:t>
            </a:r>
            <a:r>
              <a:rPr sz="1400">
                <a:solidFill>
                  <a:srgbClr val="7030A0"/>
                </a:solidFill>
                <a:latin typeface="+mj-ea"/>
                <a:ea typeface="+mj-ea"/>
                <a:cs typeface="+mj-ea"/>
                <a:sym typeface="+mn-ea"/>
              </a:rPr>
              <a:t>kafkaTemplate2</a:t>
            </a:r>
            <a:r>
              <a:rPr sz="1400">
                <a:solidFill>
                  <a:schemeClr val="tx1"/>
                </a:solidFill>
                <a:latin typeface="+mj-ea"/>
                <a:ea typeface="+mj-ea"/>
                <a:cs typeface="+mj-ea"/>
                <a:sym typeface="+mn-ea"/>
              </a:rPr>
              <a:t>;</a:t>
            </a:r>
            <a:endParaRPr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endParaRPr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en-US" sz="1400">
                <a:solidFill>
                  <a:srgbClr val="0070C0"/>
                </a:solidFill>
                <a:latin typeface="+mj-ea"/>
                <a:ea typeface="+mj-ea"/>
                <a:cs typeface="+mj-ea"/>
                <a:sym typeface="+mn-ea"/>
              </a:rPr>
              <a:t>public void </a:t>
            </a:r>
            <a:r>
              <a:rPr lang="zh-CN" altLang="en-US" sz="1400">
                <a:solidFill>
                  <a:srgbClr val="00B0F0"/>
                </a:solidFill>
                <a:latin typeface="+mj-ea"/>
                <a:ea typeface="+mj-ea"/>
                <a:cs typeface="+mj-ea"/>
                <a:sym typeface="+mn-ea"/>
              </a:rPr>
              <a:t>sendEvent8</a:t>
            </a:r>
            <a:r>
              <a:rPr lang="zh-CN" altLang="en-US" sz="1400">
                <a:solidFill>
                  <a:schemeClr val="tx1"/>
                </a:solidFill>
                <a:latin typeface="+mj-ea"/>
                <a:ea typeface="+mj-ea"/>
                <a:cs typeface="+mj-ea"/>
                <a:sym typeface="+mn-ea"/>
              </a:rPr>
              <a:t>() {</a:t>
            </a:r>
            <a:endParaRPr lang="zh-CN" altLang="en-US"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        User user = User.builder().id(</a:t>
            </a:r>
            <a:r>
              <a:rPr lang="zh-CN" altLang="en-US" sz="1400">
                <a:solidFill>
                  <a:srgbClr val="0070C0"/>
                </a:solidFill>
                <a:latin typeface="+mj-ea"/>
                <a:ea typeface="+mj-ea"/>
                <a:cs typeface="+mj-ea"/>
                <a:sym typeface="+mn-ea"/>
              </a:rPr>
              <a:t>1208</a:t>
            </a:r>
            <a:r>
              <a:rPr lang="zh-CN" altLang="en-US" sz="1400">
                <a:solidFill>
                  <a:schemeClr val="tx1"/>
                </a:solidFill>
                <a:latin typeface="+mj-ea"/>
                <a:ea typeface="+mj-ea"/>
                <a:cs typeface="+mj-ea"/>
                <a:sym typeface="+mn-ea"/>
              </a:rPr>
              <a:t>).phone("</a:t>
            </a:r>
            <a:r>
              <a:rPr lang="zh-CN" altLang="en-US" sz="1400">
                <a:solidFill>
                  <a:srgbClr val="0070C0"/>
                </a:solidFill>
                <a:latin typeface="+mj-ea"/>
                <a:ea typeface="+mj-ea"/>
                <a:cs typeface="+mj-ea"/>
                <a:sym typeface="+mn-ea"/>
              </a:rPr>
              <a:t>13700000000</a:t>
            </a:r>
            <a:r>
              <a:rPr lang="zh-CN" altLang="en-US" sz="1400">
                <a:solidFill>
                  <a:schemeClr val="tx1"/>
                </a:solidFill>
                <a:latin typeface="+mj-ea"/>
                <a:ea typeface="+mj-ea"/>
                <a:cs typeface="+mj-ea"/>
                <a:sym typeface="+mn-ea"/>
              </a:rPr>
              <a:t>").birthDay(</a:t>
            </a:r>
            <a:r>
              <a:rPr lang="zh-CN" altLang="en-US" sz="1400">
                <a:solidFill>
                  <a:srgbClr val="0070C0"/>
                </a:solidFill>
                <a:latin typeface="+mj-ea"/>
                <a:ea typeface="+mj-ea"/>
                <a:cs typeface="+mj-ea"/>
                <a:sym typeface="+mn-ea"/>
              </a:rPr>
              <a:t>new </a:t>
            </a:r>
            <a:r>
              <a:rPr lang="zh-CN" altLang="en-US" sz="1400">
                <a:solidFill>
                  <a:schemeClr val="tx1"/>
                </a:solidFill>
                <a:latin typeface="+mj-ea"/>
                <a:ea typeface="+mj-ea"/>
                <a:cs typeface="+mj-ea"/>
                <a:sym typeface="+mn-ea"/>
              </a:rPr>
              <a:t>Date()).build();</a:t>
            </a:r>
            <a:endParaRPr lang="zh-CN" altLang="en-US"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 </a:t>
            </a:r>
            <a:r>
              <a:rPr lang="en-US" altLang="zh-CN" sz="1400">
                <a:solidFill>
                  <a:schemeClr val="tx1"/>
                </a:solidFill>
                <a:latin typeface="+mj-ea"/>
                <a:ea typeface="+mj-ea"/>
                <a:cs typeface="+mj-ea"/>
                <a:sym typeface="+mn-ea"/>
              </a:rPr>
              <a:t>       //</a:t>
            </a:r>
            <a:r>
              <a:rPr lang="zh-CN" altLang="en-US" sz="1400">
                <a:latin typeface="+mj-ea"/>
                <a:ea typeface="+mj-ea"/>
                <a:cs typeface="+mj-ea"/>
                <a:sym typeface="+mn-ea"/>
              </a:rPr>
              <a:t>分区编号为null，交给kafka自己去分配</a:t>
            </a:r>
            <a:endParaRPr lang="zh-CN" altLang="en-US"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        </a:t>
            </a:r>
            <a:r>
              <a:rPr sz="1400">
                <a:solidFill>
                  <a:srgbClr val="7030A0"/>
                </a:solidFill>
                <a:latin typeface="+mj-ea"/>
                <a:ea typeface="+mj-ea"/>
                <a:cs typeface="+mj-ea"/>
                <a:sym typeface="+mn-ea"/>
              </a:rPr>
              <a:t>kafkaTemplate2</a:t>
            </a:r>
            <a:r>
              <a:rPr lang="zh-CN" altLang="en-US" sz="1400">
                <a:solidFill>
                  <a:schemeClr val="tx1"/>
                </a:solidFill>
                <a:latin typeface="+mj-ea"/>
                <a:ea typeface="+mj-ea"/>
                <a:cs typeface="+mj-ea"/>
                <a:sym typeface="+mn-ea"/>
              </a:rPr>
              <a:t>.sendDefault(null, System.currentTimeMillis(), "</a:t>
            </a:r>
            <a:r>
              <a:rPr lang="zh-CN" altLang="en-US" sz="1400">
                <a:solidFill>
                  <a:srgbClr val="0070C0"/>
                </a:solidFill>
                <a:latin typeface="+mj-ea"/>
                <a:ea typeface="+mj-ea"/>
                <a:cs typeface="+mj-ea"/>
                <a:sym typeface="+mn-ea"/>
              </a:rPr>
              <a:t>k3</a:t>
            </a:r>
            <a:r>
              <a:rPr lang="zh-CN" altLang="en-US" sz="1400">
                <a:solidFill>
                  <a:schemeClr val="tx1"/>
                </a:solidFill>
                <a:latin typeface="+mj-ea"/>
                <a:ea typeface="+mj-ea"/>
                <a:cs typeface="+mj-ea"/>
                <a:sym typeface="+mn-ea"/>
              </a:rPr>
              <a:t>", user);</a:t>
            </a:r>
            <a:endParaRPr lang="zh-CN" altLang="en-US"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a:t>
            </a:r>
            <a:endParaRPr lang="zh-CN" altLang="en-US"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endParaRPr lang="zh-CN" altLang="en-US"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sz="1400">
                <a:latin typeface="+mj-ea"/>
                <a:ea typeface="+mj-ea"/>
                <a:cs typeface="+mj-ea"/>
                <a:sym typeface="+mn-ea"/>
              </a:rPr>
              <a:t>#指定消息key和消息</a:t>
            </a:r>
            <a:r>
              <a:rPr lang="en-US" sz="1400">
                <a:latin typeface="+mj-ea"/>
                <a:ea typeface="+mj-ea"/>
                <a:cs typeface="+mj-ea"/>
                <a:sym typeface="+mn-ea"/>
              </a:rPr>
              <a:t>value</a:t>
            </a:r>
            <a:r>
              <a:rPr sz="1400">
                <a:latin typeface="+mj-ea"/>
                <a:ea typeface="+mj-ea"/>
                <a:cs typeface="+mj-ea"/>
                <a:sym typeface="+mn-ea"/>
              </a:rPr>
              <a:t>的编码</a:t>
            </a:r>
            <a:r>
              <a:rPr lang="en-US" sz="1400">
                <a:latin typeface="+mj-ea"/>
                <a:ea typeface="+mj-ea"/>
                <a:cs typeface="+mj-ea"/>
                <a:sym typeface="+mn-ea"/>
              </a:rPr>
              <a:t>(</a:t>
            </a:r>
            <a:r>
              <a:rPr lang="zh-CN" altLang="en-US" sz="1400">
                <a:latin typeface="+mj-ea"/>
                <a:ea typeface="+mj-ea"/>
                <a:cs typeface="+mj-ea"/>
                <a:sym typeface="+mn-ea"/>
              </a:rPr>
              <a:t>序列化</a:t>
            </a:r>
            <a:r>
              <a:rPr lang="en-US" sz="1400">
                <a:latin typeface="+mj-ea"/>
                <a:ea typeface="+mj-ea"/>
                <a:cs typeface="+mj-ea"/>
                <a:sym typeface="+mn-ea"/>
              </a:rPr>
              <a:t>)</a:t>
            </a:r>
            <a:r>
              <a:rPr sz="1400">
                <a:latin typeface="+mj-ea"/>
                <a:ea typeface="+mj-ea"/>
                <a:cs typeface="+mj-ea"/>
                <a:sym typeface="+mn-ea"/>
              </a:rPr>
              <a:t>方式</a:t>
            </a:r>
            <a:endParaRPr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en-US" sz="1400">
                <a:solidFill>
                  <a:srgbClr val="0070C0"/>
                </a:solidFill>
                <a:latin typeface="+mj-ea"/>
                <a:ea typeface="+mj-ea"/>
                <a:cs typeface="+mj-ea"/>
                <a:sym typeface="+mn-ea"/>
              </a:rPr>
              <a:t>spring.kafka.producer.</a:t>
            </a:r>
            <a:r>
              <a:rPr sz="1400">
                <a:solidFill>
                  <a:srgbClr val="0070C0"/>
                </a:solidFill>
                <a:latin typeface="+mj-ea"/>
                <a:ea typeface="+mj-ea"/>
                <a:cs typeface="+mj-ea"/>
                <a:sym typeface="+mn-ea"/>
              </a:rPr>
              <a:t>key-serializer</a:t>
            </a:r>
            <a:r>
              <a:rPr lang="en-US" sz="1400">
                <a:latin typeface="+mj-ea"/>
                <a:ea typeface="+mj-ea"/>
                <a:cs typeface="+mj-ea"/>
                <a:sym typeface="+mn-ea"/>
              </a:rPr>
              <a:t> =</a:t>
            </a:r>
            <a:r>
              <a:rPr sz="1400">
                <a:latin typeface="+mj-ea"/>
                <a:ea typeface="+mj-ea"/>
                <a:cs typeface="+mj-ea"/>
                <a:sym typeface="+mn-ea"/>
              </a:rPr>
              <a:t> org.apache.kafka.common.serialization.StringSerializer</a:t>
            </a:r>
            <a:endParaRPr sz="14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en-US" sz="1400">
                <a:solidFill>
                  <a:srgbClr val="0070C0"/>
                </a:solidFill>
                <a:latin typeface="+mj-ea"/>
                <a:ea typeface="+mj-ea"/>
                <a:cs typeface="+mj-ea"/>
                <a:sym typeface="+mn-ea"/>
              </a:rPr>
              <a:t>spring.kafka.producer.value-serializer </a:t>
            </a:r>
            <a:r>
              <a:rPr lang="en-US" sz="1400">
                <a:latin typeface="+mj-ea"/>
                <a:ea typeface="+mj-ea"/>
                <a:cs typeface="+mj-ea"/>
                <a:sym typeface="+mn-ea"/>
              </a:rPr>
              <a:t>= </a:t>
            </a:r>
            <a:r>
              <a:rPr sz="1400">
                <a:latin typeface="+mj-ea"/>
                <a:ea typeface="+mj-ea"/>
                <a:cs typeface="+mj-ea"/>
                <a:sym typeface="+mn-ea"/>
              </a:rPr>
              <a:t>org.apache.kafka.common.serialization.StringSerializer</a:t>
            </a:r>
            <a:r>
              <a:rPr lang="en-US" sz="1400">
                <a:latin typeface="+mj-ea"/>
                <a:ea typeface="+mj-ea"/>
                <a:cs typeface="+mj-ea"/>
                <a:sym typeface="+mn-ea"/>
              </a:rPr>
              <a:t> </a:t>
            </a:r>
            <a:endParaRPr lang="zh-CN" altLang="en-US" sz="14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573530"/>
            <a:ext cx="10794365" cy="4726305"/>
          </a:xfrm>
          <a:prstGeom prst="rect">
            <a:avLst/>
          </a:prstGeom>
          <a:noFill/>
        </p:spPr>
        <p:txBody>
          <a:bodyPr wrap="square" rtlCol="0">
            <a:noAutofit/>
          </a:bodyPr>
          <a:p>
            <a:pPr marL="342900" indent="-342900">
              <a:lnSpc>
                <a:spcPct val="180000"/>
              </a:lnSpc>
              <a:buFont typeface="Wingdings" panose="05000000000000000000" charset="0"/>
              <a:buChar char="Ø"/>
            </a:pPr>
            <a:r>
              <a:rPr lang="en-US" altLang="zh-CN" sz="2000" b="1">
                <a:solidFill>
                  <a:schemeClr val="tx1"/>
                </a:solidFill>
                <a:latin typeface="+mj-ea"/>
                <a:ea typeface="+mj-ea"/>
                <a:cs typeface="+mj-ea"/>
                <a:sym typeface="+mn-ea"/>
              </a:rPr>
              <a:t>Kafka</a:t>
            </a:r>
            <a:r>
              <a:rPr lang="zh-CN" altLang="en-US" sz="2000" b="1">
                <a:solidFill>
                  <a:schemeClr val="tx1"/>
                </a:solidFill>
                <a:latin typeface="+mj-ea"/>
                <a:ea typeface="+mj-ea"/>
                <a:cs typeface="+mj-ea"/>
                <a:sym typeface="+mn-ea"/>
              </a:rPr>
              <a:t>的核心概念：</a:t>
            </a:r>
            <a:r>
              <a:rPr lang="en-US" altLang="zh-CN" sz="2000" b="1">
                <a:latin typeface="+mj-ea"/>
                <a:ea typeface="+mj-ea"/>
                <a:cs typeface="+mj-ea"/>
                <a:sym typeface="+mn-ea"/>
              </a:rPr>
              <a:t>Replica</a:t>
            </a:r>
            <a:r>
              <a:rPr lang="zh-CN" altLang="en-US" sz="2000" b="1">
                <a:latin typeface="+mj-ea"/>
                <a:ea typeface="+mj-ea"/>
                <a:cs typeface="+mj-ea"/>
                <a:sym typeface="+mn-ea"/>
              </a:rPr>
              <a:t>副本</a:t>
            </a:r>
            <a:endParaRPr lang="en-US" altLang="zh-CN" sz="2000" b="1">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en-US" altLang="zh-CN" sz="1600" b="1">
                <a:solidFill>
                  <a:srgbClr val="0070C0"/>
                </a:solidFill>
                <a:latin typeface="+mj-ea"/>
                <a:ea typeface="+mj-ea"/>
                <a:cs typeface="+mj-ea"/>
                <a:sym typeface="+mn-ea"/>
              </a:rPr>
              <a:t>Replica</a:t>
            </a:r>
            <a:r>
              <a:rPr lang="en-US" altLang="zh-CN" sz="1600">
                <a:solidFill>
                  <a:schemeClr val="tx1"/>
                </a:solidFill>
                <a:latin typeface="+mj-ea"/>
                <a:ea typeface="+mj-ea"/>
                <a:cs typeface="+mj-ea"/>
                <a:sym typeface="+mn-ea"/>
              </a:rPr>
              <a:t>：副本，为实现备份功能，保证集群中的某个节点发生故障时，该节点上的partition数据不丢失，且 Kafka仍然能够继续工作，Kafka提供了副本机制，一个topic的每个分区都有1</a:t>
            </a:r>
            <a:r>
              <a:rPr lang="zh-CN" altLang="en-US" sz="1600">
                <a:solidFill>
                  <a:schemeClr val="tx1"/>
                </a:solidFill>
                <a:latin typeface="+mj-ea"/>
                <a:ea typeface="+mj-ea"/>
                <a:cs typeface="+mj-ea"/>
                <a:sym typeface="+mn-ea"/>
              </a:rPr>
              <a:t>个或</a:t>
            </a:r>
            <a:r>
              <a:rPr lang="en-US" altLang="zh-CN" sz="1600">
                <a:solidFill>
                  <a:schemeClr val="tx1"/>
                </a:solidFill>
                <a:latin typeface="+mj-ea"/>
                <a:ea typeface="+mj-ea"/>
                <a:cs typeface="+mj-ea"/>
                <a:sym typeface="+mn-ea"/>
              </a:rPr>
              <a:t>多个副本</a:t>
            </a:r>
            <a:r>
              <a:rPr lang="zh-CN" altLang="en-US" sz="1600">
                <a:solidFill>
                  <a:schemeClr val="tx1"/>
                </a:solidFill>
                <a:latin typeface="+mj-ea"/>
                <a:ea typeface="+mj-ea"/>
                <a:cs typeface="+mj-ea"/>
                <a:sym typeface="+mn-ea"/>
              </a:rPr>
              <a:t>；</a:t>
            </a:r>
            <a:endParaRPr lang="zh-CN" altLang="en-US" sz="1600">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en-US" altLang="zh-CN" sz="1600">
                <a:latin typeface="+mj-ea"/>
                <a:ea typeface="+mj-ea"/>
                <a:cs typeface="+mj-ea"/>
                <a:sym typeface="+mn-ea"/>
              </a:rPr>
              <a:t>Replica</a:t>
            </a:r>
            <a:r>
              <a:rPr lang="zh-CN" altLang="en-US" sz="1600">
                <a:latin typeface="+mj-ea"/>
                <a:ea typeface="+mj-ea"/>
                <a:cs typeface="+mj-ea"/>
                <a:sym typeface="+mn-ea"/>
              </a:rPr>
              <a:t>副本分为</a:t>
            </a:r>
            <a:r>
              <a:rPr lang="en-US" altLang="zh-CN" sz="1600">
                <a:solidFill>
                  <a:srgbClr val="0070C0"/>
                </a:solidFill>
                <a:latin typeface="+mj-ea"/>
                <a:ea typeface="+mj-ea"/>
                <a:cs typeface="+mj-ea"/>
                <a:sym typeface="+mn-ea"/>
              </a:rPr>
              <a:t>Leader Replica</a:t>
            </a:r>
            <a:r>
              <a:rPr lang="en-US" altLang="zh-CN" sz="1600">
                <a:solidFill>
                  <a:schemeClr val="tx1"/>
                </a:solidFill>
                <a:latin typeface="+mj-ea"/>
                <a:ea typeface="+mj-ea"/>
                <a:cs typeface="+mj-ea"/>
                <a:sym typeface="+mn-ea"/>
              </a:rPr>
              <a:t>和</a:t>
            </a:r>
            <a:r>
              <a:rPr lang="en-US" altLang="zh-CN" sz="1600">
                <a:solidFill>
                  <a:srgbClr val="0070C0"/>
                </a:solidFill>
                <a:latin typeface="+mj-ea"/>
                <a:ea typeface="+mj-ea"/>
                <a:cs typeface="+mj-ea"/>
                <a:sym typeface="+mn-ea"/>
              </a:rPr>
              <a:t>Follower </a:t>
            </a:r>
            <a:r>
              <a:rPr lang="en-US" altLang="zh-CN" sz="1600">
                <a:solidFill>
                  <a:srgbClr val="0070C0"/>
                </a:solidFill>
                <a:latin typeface="+mj-ea"/>
                <a:ea typeface="+mj-ea"/>
                <a:cs typeface="+mj-ea"/>
                <a:sym typeface="+mn-ea"/>
              </a:rPr>
              <a:t>Replica</a:t>
            </a:r>
            <a:r>
              <a:rPr lang="zh-CN" altLang="en-US" sz="1600">
                <a:latin typeface="+mj-ea"/>
                <a:ea typeface="+mj-ea"/>
                <a:cs typeface="+mj-ea"/>
                <a:sym typeface="+mn-ea"/>
              </a:rPr>
              <a:t>：</a:t>
            </a:r>
            <a:endParaRPr lang="en-US" altLang="zh-CN" sz="1600">
              <a:solidFill>
                <a:schemeClr val="tx1"/>
              </a:solidFill>
              <a:latin typeface="+mj-ea"/>
              <a:ea typeface="+mj-ea"/>
              <a:cs typeface="+mj-ea"/>
              <a:sym typeface="+mn-ea"/>
            </a:endParaRPr>
          </a:p>
          <a:p>
            <a:pPr marL="800100" lvl="1" indent="-342900">
              <a:lnSpc>
                <a:spcPct val="180000"/>
              </a:lnSpc>
              <a:buFont typeface="Wingdings" panose="05000000000000000000" charset="0"/>
              <a:buChar char="Ø"/>
            </a:pPr>
            <a:r>
              <a:rPr lang="en-US" altLang="zh-CN" sz="1600" b="1">
                <a:solidFill>
                  <a:srgbClr val="0070C0"/>
                </a:solidFill>
                <a:latin typeface="+mj-ea"/>
                <a:ea typeface="+mj-ea"/>
                <a:cs typeface="+mj-ea"/>
                <a:sym typeface="+mn-ea"/>
              </a:rPr>
              <a:t>Leader</a:t>
            </a:r>
            <a:r>
              <a:rPr lang="en-US" altLang="zh-CN" sz="1600">
                <a:solidFill>
                  <a:schemeClr val="tx1"/>
                </a:solidFill>
                <a:latin typeface="+mj-ea"/>
                <a:ea typeface="+mj-ea"/>
                <a:cs typeface="+mj-ea"/>
                <a:sym typeface="+mn-ea"/>
              </a:rPr>
              <a:t>：每个分区多个副本中的“主”副本，生产者发送数据以及消费者消费数据，都是</a:t>
            </a:r>
            <a:r>
              <a:rPr lang="zh-CN" altLang="en-US" sz="1600">
                <a:solidFill>
                  <a:schemeClr val="tx1"/>
                </a:solidFill>
                <a:latin typeface="+mj-ea"/>
                <a:ea typeface="+mj-ea"/>
                <a:cs typeface="+mj-ea"/>
                <a:sym typeface="+mn-ea"/>
              </a:rPr>
              <a:t>来自</a:t>
            </a:r>
            <a:r>
              <a:rPr lang="en-US" altLang="zh-CN" sz="1600">
                <a:solidFill>
                  <a:schemeClr val="tx1"/>
                </a:solidFill>
                <a:latin typeface="+mj-ea"/>
                <a:ea typeface="+mj-ea"/>
                <a:cs typeface="+mj-ea"/>
                <a:sym typeface="+mn-ea"/>
              </a:rPr>
              <a:t>leader</a:t>
            </a:r>
            <a:r>
              <a:rPr lang="zh-CN" altLang="en-US" sz="1600">
                <a:solidFill>
                  <a:schemeClr val="tx1"/>
                </a:solidFill>
                <a:latin typeface="+mj-ea"/>
                <a:ea typeface="+mj-ea"/>
                <a:cs typeface="+mj-ea"/>
                <a:sym typeface="+mn-ea"/>
              </a:rPr>
              <a:t>副本</a:t>
            </a:r>
            <a:r>
              <a:rPr lang="en-US" altLang="zh-CN" sz="1600">
                <a:solidFill>
                  <a:schemeClr val="tx1"/>
                </a:solidFill>
                <a:latin typeface="+mj-ea"/>
                <a:ea typeface="+mj-ea"/>
                <a:cs typeface="+mj-ea"/>
                <a:sym typeface="+mn-ea"/>
              </a:rPr>
              <a:t>；</a:t>
            </a:r>
            <a:endParaRPr lang="en-US" altLang="zh-CN" sz="1600">
              <a:solidFill>
                <a:schemeClr val="tx1"/>
              </a:solidFill>
              <a:latin typeface="+mj-ea"/>
              <a:ea typeface="+mj-ea"/>
              <a:cs typeface="+mj-ea"/>
              <a:sym typeface="+mn-ea"/>
            </a:endParaRPr>
          </a:p>
          <a:p>
            <a:pPr marL="800100" lvl="1" indent="-342900">
              <a:lnSpc>
                <a:spcPct val="180000"/>
              </a:lnSpc>
              <a:buFont typeface="Wingdings" panose="05000000000000000000" charset="0"/>
              <a:buChar char="Ø"/>
            </a:pPr>
            <a:r>
              <a:rPr lang="en-US" altLang="zh-CN" sz="1600" b="1">
                <a:solidFill>
                  <a:srgbClr val="0070C0"/>
                </a:solidFill>
                <a:latin typeface="+mj-ea"/>
                <a:ea typeface="+mj-ea"/>
                <a:cs typeface="+mj-ea"/>
                <a:sym typeface="+mn-ea"/>
              </a:rPr>
              <a:t>Follower</a:t>
            </a:r>
            <a:r>
              <a:rPr lang="en-US" altLang="zh-CN" sz="1600">
                <a:solidFill>
                  <a:schemeClr val="tx1"/>
                </a:solidFill>
                <a:latin typeface="+mj-ea"/>
                <a:ea typeface="+mj-ea"/>
                <a:cs typeface="+mj-ea"/>
                <a:sym typeface="+mn-ea"/>
              </a:rPr>
              <a:t>：每个分区多个副本中的“从”副本，实时从leader</a:t>
            </a:r>
            <a:r>
              <a:rPr lang="zh-CN" altLang="en-US" sz="1600">
                <a:solidFill>
                  <a:schemeClr val="tx1"/>
                </a:solidFill>
                <a:latin typeface="+mj-ea"/>
                <a:ea typeface="+mj-ea"/>
                <a:cs typeface="+mj-ea"/>
                <a:sym typeface="+mn-ea"/>
              </a:rPr>
              <a:t>副本</a:t>
            </a:r>
            <a:r>
              <a:rPr lang="en-US" altLang="zh-CN" sz="1600">
                <a:solidFill>
                  <a:schemeClr val="tx1"/>
                </a:solidFill>
                <a:latin typeface="+mj-ea"/>
                <a:ea typeface="+mj-ea"/>
                <a:cs typeface="+mj-ea"/>
                <a:sym typeface="+mn-ea"/>
              </a:rPr>
              <a:t>中同步数据，保持和leader</a:t>
            </a:r>
            <a:r>
              <a:rPr lang="zh-CN" altLang="en-US" sz="1600">
                <a:solidFill>
                  <a:schemeClr val="tx1"/>
                </a:solidFill>
                <a:latin typeface="+mj-ea"/>
                <a:ea typeface="+mj-ea"/>
                <a:cs typeface="+mj-ea"/>
                <a:sym typeface="+mn-ea"/>
              </a:rPr>
              <a:t>副本</a:t>
            </a:r>
            <a:r>
              <a:rPr lang="en-US" altLang="zh-CN" sz="1600">
                <a:solidFill>
                  <a:schemeClr val="tx1"/>
                </a:solidFill>
                <a:latin typeface="+mj-ea"/>
                <a:ea typeface="+mj-ea"/>
                <a:cs typeface="+mj-ea"/>
                <a:sym typeface="+mn-ea"/>
              </a:rPr>
              <a:t>数据的同步，leader</a:t>
            </a:r>
            <a:r>
              <a:rPr lang="zh-CN" altLang="en-US" sz="1600">
                <a:solidFill>
                  <a:schemeClr val="tx1"/>
                </a:solidFill>
                <a:latin typeface="+mj-ea"/>
                <a:ea typeface="+mj-ea"/>
                <a:cs typeface="+mj-ea"/>
                <a:sym typeface="+mn-ea"/>
              </a:rPr>
              <a:t>副本</a:t>
            </a:r>
            <a:r>
              <a:rPr lang="en-US" altLang="zh-CN" sz="1600">
                <a:solidFill>
                  <a:schemeClr val="tx1"/>
                </a:solidFill>
                <a:latin typeface="+mj-ea"/>
                <a:ea typeface="+mj-ea"/>
                <a:cs typeface="+mj-ea"/>
                <a:sym typeface="+mn-ea"/>
              </a:rPr>
              <a:t>发生故障时，某个follower</a:t>
            </a:r>
            <a:r>
              <a:rPr lang="zh-CN" altLang="en-US" sz="1600">
                <a:solidFill>
                  <a:schemeClr val="tx1"/>
                </a:solidFill>
                <a:latin typeface="+mj-ea"/>
                <a:ea typeface="+mj-ea"/>
                <a:cs typeface="+mj-ea"/>
                <a:sym typeface="+mn-ea"/>
              </a:rPr>
              <a:t>副本</a:t>
            </a:r>
            <a:r>
              <a:rPr lang="en-US" altLang="zh-CN" sz="1600">
                <a:solidFill>
                  <a:schemeClr val="tx1"/>
                </a:solidFill>
                <a:latin typeface="+mj-ea"/>
                <a:ea typeface="+mj-ea"/>
                <a:cs typeface="+mj-ea"/>
                <a:sym typeface="+mn-ea"/>
              </a:rPr>
              <a:t>会成为新的leader</a:t>
            </a:r>
            <a:r>
              <a:rPr lang="zh-CN" altLang="en-US" sz="1600">
                <a:solidFill>
                  <a:schemeClr val="tx1"/>
                </a:solidFill>
                <a:latin typeface="+mj-ea"/>
                <a:ea typeface="+mj-ea"/>
                <a:cs typeface="+mj-ea"/>
                <a:sym typeface="+mn-ea"/>
              </a:rPr>
              <a:t>副本</a:t>
            </a:r>
            <a:r>
              <a:rPr lang="en-US" altLang="zh-CN" sz="1600">
                <a:solidFill>
                  <a:schemeClr val="tx1"/>
                </a:solidFill>
                <a:latin typeface="+mj-ea"/>
                <a:ea typeface="+mj-ea"/>
                <a:cs typeface="+mj-ea"/>
                <a:sym typeface="+mn-ea"/>
              </a:rPr>
              <a:t>；</a:t>
            </a:r>
            <a:endParaRPr lang="en-US" altLang="zh-CN" sz="1600">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en-US" altLang="zh-CN" sz="1600">
                <a:solidFill>
                  <a:srgbClr val="FF0000"/>
                </a:solidFill>
                <a:latin typeface="+mj-ea"/>
                <a:ea typeface="+mj-ea"/>
                <a:cs typeface="+mj-ea"/>
                <a:sym typeface="+mn-ea"/>
              </a:rPr>
              <a:t>设置副本</a:t>
            </a:r>
            <a:r>
              <a:rPr lang="zh-CN" altLang="en-US" sz="1600">
                <a:solidFill>
                  <a:srgbClr val="FF0000"/>
                </a:solidFill>
                <a:latin typeface="+mj-ea"/>
                <a:ea typeface="+mj-ea"/>
                <a:cs typeface="+mj-ea"/>
                <a:sym typeface="+mn-ea"/>
              </a:rPr>
              <a:t>个</a:t>
            </a:r>
            <a:r>
              <a:rPr lang="en-US" altLang="zh-CN" sz="1600">
                <a:solidFill>
                  <a:srgbClr val="FF0000"/>
                </a:solidFill>
                <a:latin typeface="+mj-ea"/>
                <a:ea typeface="+mj-ea"/>
                <a:cs typeface="+mj-ea"/>
                <a:sym typeface="+mn-ea"/>
              </a:rPr>
              <a:t>数</a:t>
            </a:r>
            <a:r>
              <a:rPr lang="zh-CN" altLang="en-US" sz="1600">
                <a:solidFill>
                  <a:srgbClr val="FF0000"/>
                </a:solidFill>
                <a:latin typeface="+mj-ea"/>
                <a:ea typeface="+mj-ea"/>
                <a:cs typeface="+mj-ea"/>
                <a:sym typeface="+mn-ea"/>
              </a:rPr>
              <a:t>不能为</a:t>
            </a:r>
            <a:r>
              <a:rPr lang="en-US" altLang="zh-CN" sz="1600">
                <a:solidFill>
                  <a:srgbClr val="FF0000"/>
                </a:solidFill>
                <a:latin typeface="+mj-ea"/>
                <a:ea typeface="+mj-ea"/>
                <a:cs typeface="+mj-ea"/>
                <a:sym typeface="+mn-ea"/>
              </a:rPr>
              <a:t>0</a:t>
            </a:r>
            <a:r>
              <a:rPr lang="zh-CN" altLang="en-US" sz="1600">
                <a:solidFill>
                  <a:srgbClr val="FF0000"/>
                </a:solidFill>
                <a:latin typeface="+mj-ea"/>
                <a:ea typeface="+mj-ea"/>
                <a:cs typeface="+mj-ea"/>
                <a:sym typeface="+mn-ea"/>
              </a:rPr>
              <a:t>，也不能</a:t>
            </a:r>
            <a:r>
              <a:rPr lang="en-US" altLang="zh-CN" sz="1600">
                <a:solidFill>
                  <a:srgbClr val="FF0000"/>
                </a:solidFill>
                <a:latin typeface="+mj-ea"/>
                <a:ea typeface="+mj-ea"/>
                <a:cs typeface="+mj-ea"/>
                <a:sym typeface="+mn-ea"/>
              </a:rPr>
              <a:t>大于节点个数，</a:t>
            </a:r>
            <a:r>
              <a:rPr lang="zh-CN" altLang="en-US" sz="1600">
                <a:solidFill>
                  <a:srgbClr val="FF0000"/>
                </a:solidFill>
                <a:latin typeface="+mj-ea"/>
                <a:ea typeface="+mj-ea"/>
                <a:cs typeface="+mj-ea"/>
                <a:sym typeface="+mn-ea"/>
              </a:rPr>
              <a:t>否则将不能创建</a:t>
            </a:r>
            <a:r>
              <a:rPr lang="en-US" altLang="zh-CN" sz="1600">
                <a:solidFill>
                  <a:srgbClr val="FF0000"/>
                </a:solidFill>
                <a:latin typeface="+mj-ea"/>
                <a:ea typeface="+mj-ea"/>
                <a:cs typeface="+mj-ea"/>
                <a:sym typeface="+mn-ea"/>
              </a:rPr>
              <a:t>Topic；</a:t>
            </a:r>
            <a:endParaRPr lang="en-US" altLang="zh-CN" sz="1600">
              <a:solidFill>
                <a:srgbClr val="FF000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7628890" y="4435475"/>
            <a:ext cx="4086225" cy="1864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1069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kafka最初由LinkedIn（领英：全球最大的面向职场人士的社交网站）设计开发的，是为了解决LinkedIn的数据管道问题，用于LinkedIn网站的活动流数据和运营数据处理工具；</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活动流数据：页面访问量、被查看页面内容方面的信息以及搜索情况等内容；</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运营数据：服务器的性能数据（CPU、IO使用率、请求时间、服务日志等数据)；</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8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刚开始Linked</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I</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n采用的是ActiveMQ来进行数据交换，大约在2010年前后，那时的ActiveMQ还远远无法满足LinkedIn对数据交换传输的要求，经常由于各种缺陷而导致消息阻塞或者服务无法正常访问，为了解决这个问题，LinkedIn决定研发自己的消息传递系统，当时LinkedIn的首席架构师</a:t>
            </a:r>
            <a:r>
              <a:rPr lang="en-US" altLang="zh-CN" sz="2000" b="1">
                <a:solidFill>
                  <a:schemeClr val="tx1"/>
                </a:solidFill>
                <a:effectLst/>
                <a:latin typeface="微软雅黑" panose="020B0503020204020204" charset="-122"/>
                <a:ea typeface="微软雅黑" panose="020B0503020204020204" charset="-122"/>
                <a:cs typeface="微软雅黑" panose="020B0503020204020204" charset="-122"/>
                <a:sym typeface="+mn-ea"/>
              </a:rPr>
              <a:t> </a:t>
            </a:r>
            <a:r>
              <a:rPr lang="zh-CN" altLang="en-US" sz="2000" b="1">
                <a:solidFill>
                  <a:srgbClr val="0070C0"/>
                </a:solidFill>
                <a:effectLst/>
                <a:latin typeface="微软雅黑" panose="020B0503020204020204" charset="-122"/>
                <a:ea typeface="微软雅黑" panose="020B0503020204020204" charset="-122"/>
                <a:cs typeface="微软雅黑" panose="020B0503020204020204" charset="-122"/>
                <a:sym typeface="+mn-ea"/>
              </a:rPr>
              <a:t>jay kreps</a:t>
            </a:r>
            <a:r>
              <a:rPr lang="en-US" altLang="zh-CN" sz="2000" b="1">
                <a:solidFill>
                  <a:srgbClr val="0070C0"/>
                </a:solidFill>
                <a:effectLst/>
                <a:latin typeface="微软雅黑" panose="020B0503020204020204" charset="-122"/>
                <a:ea typeface="微软雅黑" panose="020B0503020204020204" charset="-122"/>
                <a:cs typeface="微软雅黑" panose="020B0503020204020204" charset="-122"/>
                <a:sym typeface="+mn-ea"/>
              </a:rPr>
              <a:t> </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便开始组织团队进行消息传递系统的研发；</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Kafka</a:t>
            </a:r>
            <a:r>
              <a:rPr lang="zh-CN" altLang="en-US" sz="2400">
                <a:solidFill>
                  <a:schemeClr val="tx1"/>
                </a:solidFill>
                <a:latin typeface="+mj-ea"/>
                <a:ea typeface="+mj-ea"/>
                <a:cs typeface="+mj-ea"/>
              </a:rPr>
              <a:t>的起源</a:t>
            </a:r>
            <a:endParaRPr lang="zh-CN" altLang="en-US"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59639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指定</a:t>
            </a:r>
            <a:r>
              <a:rPr lang="en-US" altLang="zh-CN" sz="2000" b="1">
                <a:solidFill>
                  <a:schemeClr val="tx1"/>
                </a:solidFill>
                <a:latin typeface="+mj-ea"/>
                <a:ea typeface="+mj-ea"/>
                <a:cs typeface="+mj-ea"/>
                <a:sym typeface="+mn-ea"/>
              </a:rPr>
              <a:t>topic</a:t>
            </a:r>
            <a:r>
              <a:rPr lang="zh-CN" altLang="en-US" sz="2000" b="1">
                <a:solidFill>
                  <a:schemeClr val="tx1"/>
                </a:solidFill>
                <a:latin typeface="+mj-ea"/>
                <a:ea typeface="+mj-ea"/>
                <a:cs typeface="+mj-ea"/>
                <a:sym typeface="+mn-ea"/>
              </a:rPr>
              <a:t>的分区和副本</a:t>
            </a:r>
            <a:endParaRPr lang="zh-CN" sz="2000" b="1">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b="1">
                <a:solidFill>
                  <a:schemeClr val="tx1"/>
                </a:solidFill>
                <a:latin typeface="+mj-ea"/>
                <a:ea typeface="+mj-ea"/>
                <a:cs typeface="+mj-ea"/>
                <a:sym typeface="+mn-ea"/>
              </a:rPr>
              <a:t>方式一：</a:t>
            </a:r>
            <a:r>
              <a:rPr lang="zh-CN" altLang="en-US">
                <a:solidFill>
                  <a:schemeClr val="tx1"/>
                </a:solidFill>
                <a:latin typeface="+mj-ea"/>
                <a:ea typeface="+mj-ea"/>
                <a:cs typeface="+mj-ea"/>
                <a:sym typeface="+mn-ea"/>
              </a:rPr>
              <a:t>通过</a:t>
            </a:r>
            <a:r>
              <a:rPr lang="en-US" altLang="zh-CN">
                <a:solidFill>
                  <a:schemeClr val="tx1"/>
                </a:solidFill>
                <a:latin typeface="+mj-ea"/>
                <a:ea typeface="+mj-ea"/>
                <a:cs typeface="+mj-ea"/>
                <a:sym typeface="+mn-ea"/>
              </a:rPr>
              <a:t>Kafka</a:t>
            </a:r>
            <a:r>
              <a:rPr lang="zh-CN" altLang="en-US">
                <a:solidFill>
                  <a:schemeClr val="tx1"/>
                </a:solidFill>
                <a:latin typeface="+mj-ea"/>
                <a:ea typeface="+mj-ea"/>
                <a:cs typeface="+mj-ea"/>
                <a:sym typeface="+mn-ea"/>
              </a:rPr>
              <a:t>提供的命令行工具在创建</a:t>
            </a:r>
            <a:r>
              <a:rPr lang="en-US" altLang="zh-CN">
                <a:solidFill>
                  <a:schemeClr val="tx1"/>
                </a:solidFill>
                <a:latin typeface="+mj-ea"/>
                <a:ea typeface="+mj-ea"/>
                <a:cs typeface="+mj-ea"/>
                <a:sym typeface="+mn-ea"/>
              </a:rPr>
              <a:t>topic</a:t>
            </a:r>
            <a:r>
              <a:rPr lang="zh-CN" altLang="en-US">
                <a:solidFill>
                  <a:schemeClr val="tx1"/>
                </a:solidFill>
                <a:latin typeface="+mj-ea"/>
                <a:ea typeface="+mj-ea"/>
                <a:cs typeface="+mj-ea"/>
                <a:sym typeface="+mn-ea"/>
              </a:rPr>
              <a:t>时指定分区和副本；</a:t>
            </a: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en-US" altLang="zh-CN">
                <a:solidFill>
                  <a:srgbClr val="0070C0"/>
                </a:solidFill>
                <a:latin typeface="+mj-ea"/>
                <a:ea typeface="+mj-ea"/>
                <a:cs typeface="+mj-ea"/>
                <a:sym typeface="+mn-ea"/>
              </a:rPr>
              <a:t>./kafka-topics.sh --create --topic myTopic --partitions 3 --replication-factor 1 --bootstrap-server 127.0.0.1:9092</a:t>
            </a:r>
            <a:endParaRPr lang="en-US" altLang="zh-CN">
              <a:solidFill>
                <a:srgbClr val="0070C0"/>
              </a:solidFill>
              <a:latin typeface="+mj-ea"/>
              <a:ea typeface="+mj-ea"/>
              <a:cs typeface="+mj-ea"/>
              <a:sym typeface="+mn-ea"/>
            </a:endParaRPr>
          </a:p>
          <a:p>
            <a:pPr marL="800100" lvl="1" indent="-342900">
              <a:lnSpc>
                <a:spcPct val="160000"/>
              </a:lnSpc>
              <a:buFont typeface="Wingdings" panose="05000000000000000000" charset="0"/>
              <a:buChar char="Ø"/>
            </a:pPr>
            <a:endParaRPr lang="zh-CN" altLang="en-US" sz="10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59639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指定</a:t>
            </a:r>
            <a:r>
              <a:rPr lang="en-US" altLang="zh-CN" sz="2000" b="1">
                <a:solidFill>
                  <a:schemeClr val="tx1"/>
                </a:solidFill>
                <a:latin typeface="+mj-ea"/>
                <a:ea typeface="+mj-ea"/>
                <a:cs typeface="+mj-ea"/>
                <a:sym typeface="+mn-ea"/>
              </a:rPr>
              <a:t>topic</a:t>
            </a:r>
            <a:r>
              <a:rPr lang="zh-CN" altLang="en-US" sz="2000" b="1">
                <a:solidFill>
                  <a:schemeClr val="tx1"/>
                </a:solidFill>
                <a:latin typeface="+mj-ea"/>
                <a:ea typeface="+mj-ea"/>
                <a:cs typeface="+mj-ea"/>
                <a:sym typeface="+mn-ea"/>
              </a:rPr>
              <a:t>的分区和副本</a:t>
            </a:r>
            <a:endParaRPr lang="zh-CN" sz="2000" b="1">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b="1">
                <a:solidFill>
                  <a:schemeClr val="tx1"/>
                </a:solidFill>
                <a:latin typeface="+mj-ea"/>
                <a:ea typeface="+mj-ea"/>
                <a:cs typeface="+mj-ea"/>
                <a:sym typeface="+mn-ea"/>
              </a:rPr>
              <a:t>方式二：</a:t>
            </a:r>
            <a:r>
              <a:rPr lang="zh-CN" altLang="en-US">
                <a:solidFill>
                  <a:schemeClr val="tx1"/>
                </a:solidFill>
                <a:latin typeface="+mj-ea"/>
                <a:ea typeface="+mj-ea"/>
                <a:cs typeface="+mj-ea"/>
                <a:sym typeface="+mn-ea"/>
              </a:rPr>
              <a:t>执行代码时指定分区和副本；</a:t>
            </a: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a:solidFill>
                  <a:srgbClr val="0070C0"/>
                </a:solidFill>
                <a:latin typeface="+mj-ea"/>
                <a:ea typeface="+mj-ea"/>
                <a:cs typeface="+mj-ea"/>
                <a:sym typeface="+mn-ea"/>
              </a:rPr>
              <a:t>kafkaTemplate.send("topic",</a:t>
            </a:r>
            <a:r>
              <a:rPr lang="en-US" altLang="zh-CN">
                <a:solidFill>
                  <a:srgbClr val="0070C0"/>
                </a:solidFill>
                <a:latin typeface="+mj-ea"/>
                <a:ea typeface="+mj-ea"/>
                <a:cs typeface="+mj-ea"/>
                <a:sym typeface="+mn-ea"/>
              </a:rPr>
              <a:t> m</a:t>
            </a:r>
            <a:r>
              <a:rPr lang="zh-CN" altLang="en-US">
                <a:solidFill>
                  <a:srgbClr val="0070C0"/>
                </a:solidFill>
                <a:latin typeface="+mj-ea"/>
                <a:ea typeface="+mj-ea"/>
                <a:cs typeface="+mj-ea"/>
                <a:sym typeface="+mn-ea"/>
              </a:rPr>
              <a:t>essage)</a:t>
            </a:r>
            <a:r>
              <a:rPr lang="en-US" altLang="zh-CN">
                <a:solidFill>
                  <a:srgbClr val="0070C0"/>
                </a:solidFill>
                <a:latin typeface="+mj-ea"/>
                <a:ea typeface="+mj-ea"/>
                <a:cs typeface="+mj-ea"/>
                <a:sym typeface="+mn-ea"/>
              </a:rPr>
              <a:t>;</a:t>
            </a:r>
            <a:endParaRPr lang="zh-CN" altLang="en-US">
              <a:solidFill>
                <a:srgbClr val="0070C0"/>
              </a:solidFill>
              <a:latin typeface="+mj-ea"/>
              <a:ea typeface="+mj-ea"/>
              <a:cs typeface="+mj-ea"/>
              <a:sym typeface="+mn-ea"/>
            </a:endParaRPr>
          </a:p>
          <a:p>
            <a:pPr marL="800100" lvl="1" indent="-342900">
              <a:lnSpc>
                <a:spcPct val="160000"/>
              </a:lnSpc>
              <a:buFont typeface="Wingdings" panose="05000000000000000000" charset="0"/>
              <a:buChar char="Ø"/>
            </a:pPr>
            <a:r>
              <a:rPr lang="zh-CN" altLang="en-US">
                <a:solidFill>
                  <a:schemeClr val="tx1"/>
                </a:solidFill>
                <a:latin typeface="+mj-ea"/>
                <a:ea typeface="+mj-ea"/>
                <a:cs typeface="+mj-ea"/>
                <a:sym typeface="+mn-ea"/>
              </a:rPr>
              <a:t>直接使用</a:t>
            </a:r>
            <a:r>
              <a:rPr lang="en-US" altLang="zh-CN">
                <a:solidFill>
                  <a:schemeClr val="tx1"/>
                </a:solidFill>
                <a:latin typeface="+mj-ea"/>
                <a:ea typeface="+mj-ea"/>
                <a:cs typeface="+mj-ea"/>
                <a:sym typeface="+mn-ea"/>
              </a:rPr>
              <a:t>send()</a:t>
            </a:r>
            <a:r>
              <a:rPr lang="zh-CN" altLang="en-US">
                <a:solidFill>
                  <a:schemeClr val="tx1"/>
                </a:solidFill>
                <a:latin typeface="+mj-ea"/>
                <a:ea typeface="+mj-ea"/>
                <a:cs typeface="+mj-ea"/>
                <a:sym typeface="+mn-ea"/>
              </a:rPr>
              <a:t>方法发送消息时，kafka会帮我们自动完成topic的创建工作，但这种情况下创建的topic默认只有一个分区，分区有</a:t>
            </a:r>
            <a:r>
              <a:rPr lang="en-US" altLang="zh-CN">
                <a:solidFill>
                  <a:schemeClr val="tx1"/>
                </a:solidFill>
                <a:latin typeface="+mj-ea"/>
                <a:ea typeface="+mj-ea"/>
                <a:cs typeface="+mj-ea"/>
                <a:sym typeface="+mn-ea"/>
              </a:rPr>
              <a:t>1</a:t>
            </a:r>
            <a:r>
              <a:rPr lang="zh-CN" altLang="en-US">
                <a:solidFill>
                  <a:schemeClr val="tx1"/>
                </a:solidFill>
                <a:latin typeface="+mj-ea"/>
                <a:ea typeface="+mj-ea"/>
                <a:cs typeface="+mj-ea"/>
                <a:sym typeface="+mn-ea"/>
              </a:rPr>
              <a:t>个副本，也就是有它自己本身的副本，没有额外的副本备份；</a:t>
            </a: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a:solidFill>
                  <a:schemeClr val="tx1"/>
                </a:solidFill>
                <a:latin typeface="+mj-ea"/>
                <a:ea typeface="+mj-ea"/>
                <a:cs typeface="+mj-ea"/>
                <a:sym typeface="+mn-ea"/>
              </a:rPr>
              <a:t>我们可以在项目中新建一个配置类专门用来初始化topic；</a:t>
            </a:r>
            <a:endParaRPr lang="zh-CN" altLang="en-US">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endParaRPr lang="zh-CN" altLang="en-US">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59639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指定</a:t>
            </a:r>
            <a:r>
              <a:rPr lang="en-US" altLang="zh-CN" sz="2000" b="1">
                <a:solidFill>
                  <a:schemeClr val="tx1"/>
                </a:solidFill>
                <a:latin typeface="+mj-ea"/>
                <a:ea typeface="+mj-ea"/>
                <a:cs typeface="+mj-ea"/>
                <a:sym typeface="+mn-ea"/>
              </a:rPr>
              <a:t>topic</a:t>
            </a:r>
            <a:r>
              <a:rPr lang="zh-CN" altLang="en-US" sz="2000" b="1">
                <a:solidFill>
                  <a:schemeClr val="tx1"/>
                </a:solidFill>
                <a:latin typeface="+mj-ea"/>
                <a:ea typeface="+mj-ea"/>
                <a:cs typeface="+mj-ea"/>
                <a:sym typeface="+mn-ea"/>
              </a:rPr>
              <a:t>的分区和副本</a:t>
            </a:r>
            <a:endParaRPr lang="zh-CN" sz="2000" b="1">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b="1">
                <a:solidFill>
                  <a:schemeClr val="tx1"/>
                </a:solidFill>
                <a:latin typeface="+mj-ea"/>
                <a:ea typeface="+mj-ea"/>
                <a:cs typeface="+mj-ea"/>
                <a:sym typeface="+mn-ea"/>
              </a:rPr>
              <a:t>方式二：</a:t>
            </a:r>
            <a:r>
              <a:rPr lang="zh-CN" altLang="en-US">
                <a:solidFill>
                  <a:schemeClr val="tx1"/>
                </a:solidFill>
                <a:latin typeface="+mj-ea"/>
                <a:ea typeface="+mj-ea"/>
                <a:cs typeface="+mj-ea"/>
                <a:sym typeface="+mn-ea"/>
              </a:rPr>
              <a:t>执行代码时指定分区和副本；</a:t>
            </a:r>
            <a:endParaRPr lang="zh-CN" altLang="en-US">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@Configuration</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rgbClr val="0070C0"/>
                </a:solidFill>
                <a:latin typeface="+mj-ea"/>
                <a:ea typeface="+mj-ea"/>
                <a:cs typeface="+mj-ea"/>
                <a:sym typeface="+mn-ea"/>
              </a:rPr>
              <a:t>public class </a:t>
            </a:r>
            <a:r>
              <a:rPr lang="zh-CN" altLang="en-US" sz="1400">
                <a:solidFill>
                  <a:schemeClr val="tx1"/>
                </a:solidFill>
                <a:latin typeface="+mj-ea"/>
                <a:ea typeface="+mj-ea"/>
                <a:cs typeface="+mj-ea"/>
                <a:sym typeface="+mn-ea"/>
              </a:rPr>
              <a:t>KafkaConfig {</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a:t>
            </a:r>
            <a:r>
              <a:rPr lang="zh-CN" altLang="en-US" sz="1400">
                <a:solidFill>
                  <a:schemeClr val="accent1">
                    <a:lumMod val="75000"/>
                  </a:schemeClr>
                </a:solidFill>
                <a:latin typeface="+mj-ea"/>
                <a:ea typeface="+mj-ea"/>
                <a:cs typeface="+mj-ea"/>
                <a:sym typeface="+mn-ea"/>
              </a:rPr>
              <a:t>// 创建一个名为</a:t>
            </a:r>
            <a:r>
              <a:rPr lang="en-US" altLang="zh-CN" sz="1400">
                <a:solidFill>
                  <a:schemeClr val="accent1">
                    <a:lumMod val="75000"/>
                  </a:schemeClr>
                </a:solidFill>
                <a:latin typeface="+mj-ea"/>
                <a:ea typeface="+mj-ea"/>
                <a:cs typeface="+mj-ea"/>
                <a:sym typeface="+mn-ea"/>
              </a:rPr>
              <a:t>heTopic</a:t>
            </a:r>
            <a:r>
              <a:rPr lang="zh-CN" altLang="en-US" sz="1400">
                <a:solidFill>
                  <a:schemeClr val="accent1">
                    <a:lumMod val="75000"/>
                  </a:schemeClr>
                </a:solidFill>
                <a:latin typeface="+mj-ea"/>
                <a:ea typeface="+mj-ea"/>
                <a:cs typeface="+mj-ea"/>
                <a:sym typeface="+mn-ea"/>
              </a:rPr>
              <a:t>的Topic并设置分区数为</a:t>
            </a:r>
            <a:r>
              <a:rPr lang="en-US" altLang="zh-CN" sz="1400">
                <a:solidFill>
                  <a:schemeClr val="accent1">
                    <a:lumMod val="75000"/>
                  </a:schemeClr>
                </a:solidFill>
                <a:latin typeface="+mj-ea"/>
                <a:ea typeface="+mj-ea"/>
                <a:cs typeface="+mj-ea"/>
                <a:sym typeface="+mn-ea"/>
              </a:rPr>
              <a:t>5</a:t>
            </a:r>
            <a:r>
              <a:rPr lang="zh-CN" altLang="en-US" sz="1400">
                <a:solidFill>
                  <a:schemeClr val="accent1">
                    <a:lumMod val="75000"/>
                  </a:schemeClr>
                </a:solidFill>
                <a:latin typeface="+mj-ea"/>
                <a:ea typeface="+mj-ea"/>
                <a:cs typeface="+mj-ea"/>
                <a:sym typeface="+mn-ea"/>
              </a:rPr>
              <a:t>，分区副本数为2</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@Bean</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a:t>
            </a:r>
            <a:r>
              <a:rPr lang="zh-CN" altLang="en-US" sz="1400">
                <a:solidFill>
                  <a:srgbClr val="0070C0"/>
                </a:solidFill>
                <a:latin typeface="+mj-ea"/>
                <a:ea typeface="+mj-ea"/>
                <a:cs typeface="+mj-ea"/>
                <a:sym typeface="+mn-ea"/>
              </a:rPr>
              <a:t>   public </a:t>
            </a:r>
            <a:r>
              <a:rPr lang="zh-CN" altLang="en-US" sz="1400">
                <a:solidFill>
                  <a:schemeClr val="tx1"/>
                </a:solidFill>
                <a:latin typeface="+mj-ea"/>
                <a:ea typeface="+mj-ea"/>
                <a:cs typeface="+mj-ea"/>
                <a:sym typeface="+mn-ea"/>
              </a:rPr>
              <a:t>NewTopic </a:t>
            </a:r>
            <a:r>
              <a:rPr lang="zh-CN" altLang="en-US" sz="1400">
                <a:solidFill>
                  <a:srgbClr val="002060"/>
                </a:solidFill>
                <a:latin typeface="+mj-ea"/>
                <a:ea typeface="+mj-ea"/>
                <a:cs typeface="+mj-ea"/>
                <a:sym typeface="+mn-ea"/>
              </a:rPr>
              <a:t>initialTopic</a:t>
            </a:r>
            <a:r>
              <a:rPr lang="zh-CN" altLang="en-US" sz="1400">
                <a:solidFill>
                  <a:schemeClr val="tx1"/>
                </a:solidFill>
                <a:latin typeface="+mj-ea"/>
                <a:ea typeface="+mj-ea"/>
                <a:cs typeface="+mj-ea"/>
                <a:sym typeface="+mn-ea"/>
              </a:rPr>
              <a:t>() {</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return </a:t>
            </a:r>
            <a:r>
              <a:rPr lang="zh-CN" altLang="en-US" sz="1400">
                <a:solidFill>
                  <a:srgbClr val="0070C0"/>
                </a:solidFill>
                <a:latin typeface="+mj-ea"/>
                <a:ea typeface="+mj-ea"/>
                <a:cs typeface="+mj-ea"/>
                <a:sym typeface="+mn-ea"/>
              </a:rPr>
              <a:t>new </a:t>
            </a:r>
            <a:r>
              <a:rPr lang="zh-CN" altLang="en-US" sz="1400">
                <a:solidFill>
                  <a:schemeClr val="tx1"/>
                </a:solidFill>
                <a:latin typeface="+mj-ea"/>
                <a:ea typeface="+mj-ea"/>
                <a:cs typeface="+mj-ea"/>
                <a:sym typeface="+mn-ea"/>
              </a:rPr>
              <a:t>NewTopic("</a:t>
            </a:r>
            <a:r>
              <a:rPr lang="en-US" altLang="zh-CN" sz="1400">
                <a:solidFill>
                  <a:schemeClr val="accent6">
                    <a:lumMod val="75000"/>
                  </a:schemeClr>
                </a:solidFill>
                <a:latin typeface="+mj-ea"/>
                <a:ea typeface="+mj-ea"/>
                <a:cs typeface="+mj-ea"/>
                <a:sym typeface="+mn-ea"/>
              </a:rPr>
              <a:t>heTopic</a:t>
            </a:r>
            <a:r>
              <a:rPr lang="zh-CN" altLang="en-US" sz="1400">
                <a:solidFill>
                  <a:schemeClr val="tx1"/>
                </a:solidFill>
                <a:latin typeface="+mj-ea"/>
                <a:ea typeface="+mj-ea"/>
                <a:cs typeface="+mj-ea"/>
                <a:sym typeface="+mn-ea"/>
              </a:rPr>
              <a:t>",</a:t>
            </a:r>
            <a:r>
              <a:rPr lang="en-US" altLang="zh-CN" sz="1400">
                <a:solidFill>
                  <a:schemeClr val="tx1"/>
                </a:solidFill>
                <a:latin typeface="+mj-ea"/>
                <a:ea typeface="+mj-ea"/>
                <a:cs typeface="+mj-ea"/>
                <a:sym typeface="+mn-ea"/>
              </a:rPr>
              <a:t> </a:t>
            </a:r>
            <a:r>
              <a:rPr lang="zh-CN" altLang="en-US" sz="1400">
                <a:solidFill>
                  <a:srgbClr val="0070C0"/>
                </a:solidFill>
                <a:latin typeface="+mj-ea"/>
                <a:ea typeface="+mj-ea"/>
                <a:cs typeface="+mj-ea"/>
                <a:sym typeface="+mn-ea"/>
              </a:rPr>
              <a:t>5, </a:t>
            </a:r>
            <a:r>
              <a:rPr lang="zh-CN" altLang="en-US" sz="1400">
                <a:solidFill>
                  <a:schemeClr val="tx1"/>
                </a:solidFill>
                <a:latin typeface="+mj-ea"/>
                <a:ea typeface="+mj-ea"/>
                <a:cs typeface="+mj-ea"/>
                <a:sym typeface="+mn-ea"/>
              </a:rPr>
              <a:t>(</a:t>
            </a:r>
            <a:r>
              <a:rPr lang="zh-CN" altLang="en-US" sz="1400">
                <a:solidFill>
                  <a:srgbClr val="0070C0"/>
                </a:solidFill>
                <a:latin typeface="+mj-ea"/>
                <a:ea typeface="+mj-ea"/>
                <a:cs typeface="+mj-ea"/>
                <a:sym typeface="+mn-ea"/>
              </a:rPr>
              <a:t>short</a:t>
            </a:r>
            <a:r>
              <a:rPr lang="zh-CN" altLang="en-US" sz="1400">
                <a:solidFill>
                  <a:schemeClr val="tx1"/>
                </a:solidFill>
                <a:latin typeface="+mj-ea"/>
                <a:ea typeface="+mj-ea"/>
                <a:cs typeface="+mj-ea"/>
                <a:sym typeface="+mn-ea"/>
              </a:rPr>
              <a:t>) </a:t>
            </a:r>
            <a:r>
              <a:rPr lang="zh-CN" altLang="en-US" sz="1400">
                <a:solidFill>
                  <a:srgbClr val="0070C0"/>
                </a:solidFill>
                <a:latin typeface="+mj-ea"/>
                <a:ea typeface="+mj-ea"/>
                <a:cs typeface="+mj-ea"/>
                <a:sym typeface="+mn-ea"/>
              </a:rPr>
              <a:t>2 </a:t>
            </a:r>
            <a:r>
              <a:rPr lang="zh-CN" altLang="en-US" sz="1400">
                <a:solidFill>
                  <a:schemeClr val="tx1"/>
                </a:solidFill>
                <a:latin typeface="+mj-ea"/>
                <a:ea typeface="+mj-ea"/>
                <a:cs typeface="+mj-ea"/>
                <a:sym typeface="+mn-ea"/>
              </a:rPr>
              <a:t>);</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a:t>
            </a:r>
            <a:r>
              <a:rPr lang="zh-CN" altLang="en-US" sz="1400">
                <a:solidFill>
                  <a:schemeClr val="accent1">
                    <a:lumMod val="75000"/>
                  </a:schemeClr>
                </a:solidFill>
                <a:latin typeface="+mj-ea"/>
                <a:ea typeface="+mj-ea"/>
                <a:cs typeface="+mj-ea"/>
                <a:sym typeface="+mn-ea"/>
              </a:rPr>
              <a:t> // 如果要修改分区数，只需修改配置值重启项目即可，修改分区数并不会导致数据的丢失，但是分区数只能增大不能减小</a:t>
            </a:r>
            <a:endParaRPr lang="zh-CN" altLang="en-US" sz="1400">
              <a:solidFill>
                <a:schemeClr val="accent1">
                  <a:lumMod val="75000"/>
                </a:schemeClr>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@Bean</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a:t>
            </a:r>
            <a:r>
              <a:rPr lang="zh-CN" altLang="en-US" sz="1400">
                <a:solidFill>
                  <a:srgbClr val="0070C0"/>
                </a:solidFill>
                <a:latin typeface="+mj-ea"/>
                <a:ea typeface="+mj-ea"/>
                <a:cs typeface="+mj-ea"/>
                <a:sym typeface="+mn-ea"/>
              </a:rPr>
              <a:t>public </a:t>
            </a:r>
            <a:r>
              <a:rPr lang="zh-CN" altLang="en-US" sz="1400">
                <a:solidFill>
                  <a:schemeClr val="tx1"/>
                </a:solidFill>
                <a:latin typeface="+mj-ea"/>
                <a:ea typeface="+mj-ea"/>
                <a:cs typeface="+mj-ea"/>
                <a:sym typeface="+mn-ea"/>
              </a:rPr>
              <a:t>NewTopic </a:t>
            </a:r>
            <a:r>
              <a:rPr lang="zh-CN" altLang="en-US" sz="1400">
                <a:solidFill>
                  <a:srgbClr val="002060"/>
                </a:solidFill>
                <a:latin typeface="+mj-ea"/>
                <a:ea typeface="+mj-ea"/>
                <a:cs typeface="+mj-ea"/>
                <a:sym typeface="+mn-ea"/>
              </a:rPr>
              <a:t>updateTopic</a:t>
            </a:r>
            <a:r>
              <a:rPr lang="zh-CN" altLang="en-US" sz="1400">
                <a:solidFill>
                  <a:schemeClr val="tx1"/>
                </a:solidFill>
                <a:latin typeface="+mj-ea"/>
                <a:ea typeface="+mj-ea"/>
                <a:cs typeface="+mj-ea"/>
                <a:sym typeface="+mn-ea"/>
              </a:rPr>
              <a:t>() {</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a:t>
            </a:r>
            <a:r>
              <a:rPr lang="zh-CN" altLang="en-US" sz="1400">
                <a:solidFill>
                  <a:srgbClr val="0070C0"/>
                </a:solidFill>
                <a:latin typeface="+mj-ea"/>
                <a:ea typeface="+mj-ea"/>
                <a:cs typeface="+mj-ea"/>
                <a:sym typeface="+mn-ea"/>
              </a:rPr>
              <a:t>return new </a:t>
            </a:r>
            <a:r>
              <a:rPr lang="zh-CN" altLang="en-US" sz="1400">
                <a:solidFill>
                  <a:schemeClr val="tx1"/>
                </a:solidFill>
                <a:latin typeface="+mj-ea"/>
                <a:ea typeface="+mj-ea"/>
                <a:cs typeface="+mj-ea"/>
                <a:sym typeface="+mn-ea"/>
              </a:rPr>
              <a:t>NewTopic("</a:t>
            </a:r>
            <a:r>
              <a:rPr lang="en-US" altLang="zh-CN" sz="1400">
                <a:solidFill>
                  <a:schemeClr val="accent6">
                    <a:lumMod val="75000"/>
                  </a:schemeClr>
                </a:solidFill>
                <a:latin typeface="+mj-ea"/>
                <a:ea typeface="+mj-ea"/>
                <a:cs typeface="+mj-ea"/>
                <a:sym typeface="+mn-ea"/>
              </a:rPr>
              <a:t>heTopic</a:t>
            </a:r>
            <a:r>
              <a:rPr lang="zh-CN" altLang="en-US" sz="1400">
                <a:solidFill>
                  <a:schemeClr val="tx1"/>
                </a:solidFill>
                <a:latin typeface="+mj-ea"/>
                <a:ea typeface="+mj-ea"/>
                <a:cs typeface="+mj-ea"/>
                <a:sym typeface="+mn-ea"/>
              </a:rPr>
              <a:t>",</a:t>
            </a:r>
            <a:r>
              <a:rPr lang="en-US" altLang="zh-CN" sz="1400">
                <a:solidFill>
                  <a:schemeClr val="tx1"/>
                </a:solidFill>
                <a:latin typeface="+mj-ea"/>
                <a:ea typeface="+mj-ea"/>
                <a:cs typeface="+mj-ea"/>
                <a:sym typeface="+mn-ea"/>
              </a:rPr>
              <a:t> </a:t>
            </a:r>
            <a:r>
              <a:rPr lang="zh-CN" altLang="en-US" sz="1400">
                <a:solidFill>
                  <a:srgbClr val="0070C0"/>
                </a:solidFill>
                <a:latin typeface="+mj-ea"/>
                <a:ea typeface="+mj-ea"/>
                <a:cs typeface="+mj-ea"/>
                <a:sym typeface="+mn-ea"/>
              </a:rPr>
              <a:t>10</a:t>
            </a:r>
            <a:r>
              <a:rPr lang="zh-CN" altLang="en-US" sz="1400">
                <a:solidFill>
                  <a:schemeClr val="tx1"/>
                </a:solidFill>
                <a:latin typeface="+mj-ea"/>
                <a:ea typeface="+mj-ea"/>
                <a:cs typeface="+mj-ea"/>
                <a:sym typeface="+mn-ea"/>
              </a:rPr>
              <a:t>, (</a:t>
            </a:r>
            <a:r>
              <a:rPr lang="zh-CN" altLang="en-US" sz="1400">
                <a:solidFill>
                  <a:srgbClr val="0070C0"/>
                </a:solidFill>
                <a:latin typeface="+mj-ea"/>
                <a:ea typeface="+mj-ea"/>
                <a:cs typeface="+mj-ea"/>
                <a:sym typeface="+mn-ea"/>
              </a:rPr>
              <a:t>short</a:t>
            </a:r>
            <a:r>
              <a:rPr lang="zh-CN" altLang="en-US" sz="1400">
                <a:solidFill>
                  <a:schemeClr val="tx1"/>
                </a:solidFill>
                <a:latin typeface="+mj-ea"/>
                <a:ea typeface="+mj-ea"/>
                <a:cs typeface="+mj-ea"/>
                <a:sym typeface="+mn-ea"/>
              </a:rPr>
              <a:t>) </a:t>
            </a:r>
            <a:r>
              <a:rPr lang="zh-CN" altLang="en-US" sz="1400">
                <a:solidFill>
                  <a:srgbClr val="0070C0"/>
                </a:solidFill>
                <a:latin typeface="+mj-ea"/>
                <a:ea typeface="+mj-ea"/>
                <a:cs typeface="+mj-ea"/>
                <a:sym typeface="+mn-ea"/>
              </a:rPr>
              <a:t>2 </a:t>
            </a:r>
            <a:r>
              <a:rPr lang="zh-CN" altLang="en-US" sz="1400">
                <a:solidFill>
                  <a:schemeClr val="tx1"/>
                </a:solidFill>
                <a:latin typeface="+mj-ea"/>
                <a:ea typeface="+mj-ea"/>
                <a:cs typeface="+mj-ea"/>
                <a:sym typeface="+mn-ea"/>
              </a:rPr>
              <a:t>);</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    }</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tx1"/>
                </a:solidFill>
                <a:latin typeface="+mj-ea"/>
                <a:ea typeface="+mj-ea"/>
                <a:cs typeface="+mj-ea"/>
                <a:sym typeface="+mn-ea"/>
              </a:rPr>
              <a:t>}</a:t>
            </a:r>
            <a:endParaRPr lang="zh-CN" altLang="en-US" sz="14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80579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生产者发送消息的分区策略（消息发到哪个分区中？是什么策略）</a:t>
            </a:r>
            <a:endParaRPr lang="zh-CN" sz="2000" b="1">
              <a:solidFill>
                <a:schemeClr val="tx1"/>
              </a:solidFill>
              <a:latin typeface="+mj-ea"/>
              <a:ea typeface="+mj-ea"/>
              <a:cs typeface="+mj-ea"/>
              <a:sym typeface="+mn-ea"/>
            </a:endParaRPr>
          </a:p>
          <a:p>
            <a:pPr marL="800100" lvl="1" indent="-342900">
              <a:lnSpc>
                <a:spcPct val="180000"/>
              </a:lnSpc>
              <a:buFont typeface="Wingdings" panose="05000000000000000000" charset="0"/>
              <a:buChar char="Ø"/>
            </a:pPr>
            <a:r>
              <a:rPr>
                <a:solidFill>
                  <a:schemeClr val="tx1"/>
                </a:solidFill>
                <a:latin typeface="微软雅黑" panose="020B0503020204020204" charset="-122"/>
                <a:ea typeface="微软雅黑" panose="020B0503020204020204" charset="-122"/>
                <a:cs typeface="微软雅黑" panose="020B0503020204020204" charset="-122"/>
                <a:sym typeface="+mn-ea"/>
              </a:rPr>
              <a:t>生产者写入消息到topic，Kafka将依据不同的策略将数据分配到不同的分区中</a:t>
            </a:r>
            <a:r>
              <a:rPr lang="zh-CN">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solidFill>
                <a:schemeClr val="tx1"/>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en-US" altLang="zh-CN" sz="140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、默认分配策略：</a:t>
            </a:r>
            <a:r>
              <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BuiltInPartitioner</a:t>
            </a:r>
            <a:r>
              <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  </a:t>
            </a:r>
            <a:endPar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80000"/>
              </a:lnSpc>
              <a:buFont typeface="Wingdings" panose="05000000000000000000" charset="0"/>
              <a:buChar char="Ø"/>
            </a:pPr>
            <a:r>
              <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有</a:t>
            </a:r>
            <a:r>
              <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key</a:t>
            </a:r>
            <a:r>
              <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a:t>
            </a:r>
            <a:r>
              <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Utils.toPositive(Utils.murmur2(serializedKey)) % numPartitions;</a:t>
            </a:r>
            <a:endPar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80000"/>
              </a:lnSpc>
              <a:buFont typeface="Wingdings" panose="05000000000000000000" charset="0"/>
              <a:buChar char="Ø"/>
            </a:pPr>
            <a:r>
              <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没有</a:t>
            </a:r>
            <a:r>
              <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key</a:t>
            </a:r>
            <a:r>
              <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：是使用随机数</a:t>
            </a:r>
            <a:r>
              <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 </a:t>
            </a:r>
            <a:r>
              <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 numPartitions</a:t>
            </a:r>
            <a:endPar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en-US" altLang="zh-CN" sz="1400">
                <a:solidFill>
                  <a:schemeClr val="tx1"/>
                </a:solidFill>
                <a:latin typeface="微软雅黑" panose="020B0503020204020204" charset="-122"/>
                <a:ea typeface="微软雅黑" panose="020B0503020204020204" charset="-122"/>
                <a:cs typeface="微软雅黑" panose="020B0503020204020204" charset="-122"/>
                <a:sym typeface="+mn-ea"/>
              </a:rPr>
              <a:t>2</a:t>
            </a:r>
            <a:r>
              <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rPr>
              <a:t>、轮询分配策略：</a:t>
            </a:r>
            <a:r>
              <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RoundRobinPartitioner</a:t>
            </a:r>
            <a:r>
              <a:rPr lang="en-US" altLang="zh-CN"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a:t>
            </a:r>
            <a:r>
              <a:rPr sz="1400">
                <a:latin typeface="微软雅黑" panose="020B0503020204020204" charset="-122"/>
                <a:ea typeface="微软雅黑" panose="020B0503020204020204" charset="-122"/>
                <a:cs typeface="微软雅黑" panose="020B0503020204020204" charset="-122"/>
                <a:sym typeface="+mn-ea"/>
              </a:rPr>
              <a:t>接口：</a:t>
            </a:r>
            <a:r>
              <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Partitioner）</a:t>
            </a:r>
            <a:endPar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sz="1400">
                <a:latin typeface="微软雅黑" panose="020B0503020204020204" charset="-122"/>
                <a:ea typeface="微软雅黑" panose="020B0503020204020204" charset="-122"/>
                <a:cs typeface="微软雅黑" panose="020B0503020204020204" charset="-122"/>
                <a:sym typeface="+mn-ea"/>
              </a:rPr>
              <a:t>3、自定义分配策略：我们自己定义；</a:t>
            </a:r>
            <a:endParaRPr lang="zh-CN" altLang="en-US" sz="1400">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6841490" y="3714750"/>
            <a:ext cx="5248910" cy="2395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78815" y="1687830"/>
            <a:ext cx="10794365" cy="4545965"/>
          </a:xfrm>
          <a:prstGeom prst="rect">
            <a:avLst/>
          </a:prstGeom>
          <a:noFill/>
        </p:spPr>
        <p:txBody>
          <a:bodyPr wrap="square" rtlCol="0">
            <a:noAutofit/>
          </a:bodyPr>
          <a:p>
            <a:pPr marL="800100" lvl="1" indent="-342900">
              <a:lnSpc>
                <a:spcPct val="180000"/>
              </a:lnSpc>
              <a:buFont typeface="Wingdings" panose="05000000000000000000" charset="0"/>
              <a:buChar char="Ø"/>
            </a:pPr>
            <a:r>
              <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rPr>
              <a:t>指定</a:t>
            </a:r>
            <a:r>
              <a:rPr sz="2000">
                <a:latin typeface="微软雅黑" panose="020B0503020204020204" charset="-122"/>
                <a:ea typeface="微软雅黑" panose="020B0503020204020204" charset="-122"/>
                <a:cs typeface="微软雅黑" panose="020B0503020204020204" charset="-122"/>
                <a:sym typeface="+mn-ea"/>
              </a:rPr>
              <a:t>生产者写入消息到topic</a:t>
            </a:r>
            <a:r>
              <a:rPr lang="zh-CN" sz="2000">
                <a:latin typeface="微软雅黑" panose="020B0503020204020204" charset="-122"/>
                <a:ea typeface="微软雅黑" panose="020B0503020204020204" charset="-122"/>
                <a:cs typeface="微软雅黑" panose="020B0503020204020204" charset="-122"/>
                <a:sym typeface="+mn-ea"/>
              </a:rPr>
              <a:t>时的分配策略：</a:t>
            </a:r>
            <a:endPar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80000"/>
              </a:lnSpc>
              <a:buFont typeface="Wingdings" panose="05000000000000000000" charset="0"/>
              <a:buChar char="Ø"/>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轮询分配策略：</a:t>
            </a:r>
            <a:r>
              <a:rPr lang="zh-CN" altLang="en-US">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RoundRobinPartitioner</a:t>
            </a:r>
            <a:r>
              <a:rPr lang="en-US" altLang="zh-CN">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a:t>
            </a:r>
            <a:r>
              <a:rPr>
                <a:latin typeface="微软雅黑" panose="020B0503020204020204" charset="-122"/>
                <a:ea typeface="微软雅黑" panose="020B0503020204020204" charset="-122"/>
                <a:cs typeface="微软雅黑" panose="020B0503020204020204" charset="-122"/>
                <a:sym typeface="+mn-ea"/>
              </a:rPr>
              <a:t>接口：</a:t>
            </a:r>
            <a:r>
              <a:rPr lang="zh-CN" altLang="en-US">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Partitioner）</a:t>
            </a:r>
            <a:endPar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endParaRPr lang="zh-CN" altLang="en-US" sz="1400">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2070735" y="3051810"/>
            <a:ext cx="5248910" cy="2395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78815" y="1699260"/>
            <a:ext cx="10794365" cy="4545965"/>
          </a:xfrm>
          <a:prstGeom prst="rect">
            <a:avLst/>
          </a:prstGeom>
          <a:noFill/>
        </p:spPr>
        <p:txBody>
          <a:bodyPr wrap="square" rtlCol="0">
            <a:noAutofit/>
          </a:bodyPr>
          <a:p>
            <a:pPr marL="800100" lvl="1" indent="-342900">
              <a:lnSpc>
                <a:spcPct val="180000"/>
              </a:lnSpc>
              <a:buFont typeface="Wingdings" panose="05000000000000000000" charset="0"/>
              <a:buChar char="Ø"/>
            </a:pPr>
            <a:r>
              <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rPr>
              <a:t>指定</a:t>
            </a:r>
            <a:r>
              <a:rPr sz="2000">
                <a:latin typeface="微软雅黑" panose="020B0503020204020204" charset="-122"/>
                <a:ea typeface="微软雅黑" panose="020B0503020204020204" charset="-122"/>
                <a:cs typeface="微软雅黑" panose="020B0503020204020204" charset="-122"/>
                <a:sym typeface="+mn-ea"/>
              </a:rPr>
              <a:t>生产者写入消息到topic</a:t>
            </a:r>
            <a:r>
              <a:rPr lang="zh-CN" sz="2000">
                <a:latin typeface="微软雅黑" panose="020B0503020204020204" charset="-122"/>
                <a:ea typeface="微软雅黑" panose="020B0503020204020204" charset="-122"/>
                <a:cs typeface="微软雅黑" panose="020B0503020204020204" charset="-122"/>
                <a:sym typeface="+mn-ea"/>
              </a:rPr>
              <a:t>时的分配策略：</a:t>
            </a:r>
            <a:endParaRPr lang="zh-CN" altLang="en-US" sz="2000">
              <a:solidFill>
                <a:schemeClr val="tx1"/>
              </a:solidFill>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80000"/>
              </a:lnSpc>
              <a:buFont typeface="Wingdings" panose="05000000000000000000" charset="0"/>
              <a:buChar char="Ø"/>
            </a:pPr>
            <a:r>
              <a:rPr lang="zh-CN" altLang="en-US">
                <a:latin typeface="微软雅黑" panose="020B0503020204020204" charset="-122"/>
                <a:ea typeface="微软雅黑" panose="020B0503020204020204" charset="-122"/>
                <a:cs typeface="微软雅黑" panose="020B0503020204020204" charset="-122"/>
                <a:sym typeface="+mn-ea"/>
              </a:rPr>
              <a:t>自定义分配策略</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Xxx</a:t>
            </a:r>
            <a:r>
              <a:rPr lang="zh-CN" altLang="en-US">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Partitioner</a:t>
            </a:r>
            <a:r>
              <a:rPr lang="en-US" altLang="zh-CN">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a:t>
            </a:r>
            <a:r>
              <a:rPr>
                <a:latin typeface="微软雅黑" panose="020B0503020204020204" charset="-122"/>
                <a:ea typeface="微软雅黑" panose="020B0503020204020204" charset="-122"/>
                <a:cs typeface="微软雅黑" panose="020B0503020204020204" charset="-122"/>
                <a:sym typeface="+mn-ea"/>
              </a:rPr>
              <a:t>接口：</a:t>
            </a:r>
            <a:r>
              <a:rPr lang="zh-CN" altLang="en-US">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Partitioner）</a:t>
            </a:r>
            <a:endParaRPr lang="zh-CN" altLang="en-US" sz="140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endParaRPr lang="zh-CN" altLang="en-US" sz="1400">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2070735" y="3051810"/>
            <a:ext cx="5248910" cy="2395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生产者发送消息的流程</a:t>
            </a:r>
            <a:endParaRPr lang="zh-CN" sz="2000" b="1">
              <a:solidFill>
                <a:schemeClr val="tx1"/>
              </a:solidFill>
              <a:latin typeface="+mj-ea"/>
              <a:ea typeface="+mj-ea"/>
              <a:cs typeface="+mj-ea"/>
              <a:sym typeface="+mn-ea"/>
            </a:endParaRPr>
          </a:p>
          <a:p>
            <a:pPr marL="342900" indent="-342900">
              <a:lnSpc>
                <a:spcPct val="180000"/>
              </a:lnSpc>
              <a:buFont typeface="Wingdings" panose="05000000000000000000" charset="0"/>
              <a:buChar char="Ø"/>
            </a:pPr>
            <a:endParaRPr lang="zh-CN" sz="2000">
              <a:solidFill>
                <a:schemeClr val="tx1"/>
              </a:solidFill>
              <a:latin typeface="+mj-ea"/>
              <a:ea typeface="+mj-ea"/>
              <a:cs typeface="+mj-ea"/>
              <a:sym typeface="+mn-ea"/>
            </a:endParaRPr>
          </a:p>
          <a:p>
            <a:pPr marL="342900" indent="-342900">
              <a:lnSpc>
                <a:spcPct val="180000"/>
              </a:lnSpc>
              <a:buFont typeface="Wingdings" panose="05000000000000000000" charset="0"/>
              <a:buChar char="Ø"/>
            </a:pPr>
            <a:endParaRPr lang="zh-CN" sz="2000" b="1">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endParaRPr lang="zh-CN" sz="14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4190365" y="1835150"/>
            <a:ext cx="3811270" cy="4532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拦截生产者发送的消息</a:t>
            </a:r>
            <a:endParaRPr lang="zh-CN" sz="2000" b="1">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zh-CN" sz="2000">
                <a:solidFill>
                  <a:schemeClr val="tx1"/>
                </a:solidFill>
                <a:latin typeface="+mj-ea"/>
                <a:ea typeface="+mj-ea"/>
                <a:cs typeface="+mj-ea"/>
                <a:sym typeface="+mn-ea"/>
              </a:rPr>
              <a:t>自定义拦截器拦截消息的发送；</a:t>
            </a:r>
            <a:endParaRPr lang="zh-CN" sz="2000">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zh-CN" sz="2000">
                <a:solidFill>
                  <a:schemeClr val="tx1"/>
                </a:solidFill>
                <a:latin typeface="+mj-ea"/>
                <a:ea typeface="+mj-ea"/>
                <a:cs typeface="+mj-ea"/>
                <a:sym typeface="+mn-ea"/>
              </a:rPr>
              <a:t>实现</a:t>
            </a:r>
            <a:r>
              <a:rPr lang="zh-CN" sz="2000">
                <a:solidFill>
                  <a:srgbClr val="00B0F0"/>
                </a:solidFill>
                <a:latin typeface="+mj-ea"/>
                <a:ea typeface="+mj-ea"/>
                <a:cs typeface="+mj-ea"/>
                <a:sym typeface="+mn-ea"/>
              </a:rPr>
              <a:t>ProducerInterceptor</a:t>
            </a:r>
            <a:r>
              <a:rPr lang="zh-CN" sz="2000">
                <a:solidFill>
                  <a:schemeClr val="tx1"/>
                </a:solidFill>
                <a:latin typeface="+mj-ea"/>
                <a:ea typeface="+mj-ea"/>
                <a:cs typeface="+mj-ea"/>
                <a:sym typeface="+mn-ea"/>
              </a:rPr>
              <a:t>&lt;</a:t>
            </a:r>
            <a:r>
              <a:rPr lang="zh-CN" sz="2000">
                <a:solidFill>
                  <a:schemeClr val="accent1">
                    <a:lumMod val="75000"/>
                  </a:schemeClr>
                </a:solidFill>
                <a:latin typeface="+mj-ea"/>
                <a:ea typeface="+mj-ea"/>
                <a:cs typeface="+mj-ea"/>
                <a:sym typeface="+mn-ea"/>
              </a:rPr>
              <a:t>K, V</a:t>
            </a:r>
            <a:r>
              <a:rPr lang="zh-CN" sz="2000">
                <a:solidFill>
                  <a:schemeClr val="tx1"/>
                </a:solidFill>
                <a:latin typeface="+mj-ea"/>
                <a:ea typeface="+mj-ea"/>
                <a:cs typeface="+mj-ea"/>
                <a:sym typeface="+mn-ea"/>
              </a:rPr>
              <a:t>&gt;接口；</a:t>
            </a:r>
            <a:endParaRPr lang="zh-CN" sz="2000">
              <a:solidFill>
                <a:schemeClr val="tx1"/>
              </a:solidFill>
              <a:latin typeface="+mj-ea"/>
              <a:ea typeface="+mj-ea"/>
              <a:cs typeface="+mj-ea"/>
              <a:sym typeface="+mn-ea"/>
            </a:endParaRPr>
          </a:p>
          <a:p>
            <a:pPr marL="342900" indent="-342900">
              <a:lnSpc>
                <a:spcPct val="180000"/>
              </a:lnSpc>
              <a:buFont typeface="Wingdings" panose="05000000000000000000" charset="0"/>
              <a:buChar char="Ø"/>
            </a:pPr>
            <a:endParaRPr lang="zh-CN" sz="2000">
              <a:solidFill>
                <a:schemeClr val="tx1"/>
              </a:solidFill>
              <a:latin typeface="+mj-ea"/>
              <a:ea typeface="+mj-ea"/>
              <a:cs typeface="+mj-ea"/>
              <a:sym typeface="+mn-ea"/>
            </a:endParaRPr>
          </a:p>
          <a:p>
            <a:pPr marL="342900" indent="-342900">
              <a:lnSpc>
                <a:spcPct val="180000"/>
              </a:lnSpc>
              <a:buFont typeface="Wingdings" panose="05000000000000000000" charset="0"/>
              <a:buChar char="Ø"/>
            </a:pPr>
            <a:endParaRPr lang="zh-CN" sz="2000" b="1">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endParaRPr lang="zh-CN" sz="14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6283960" y="1755140"/>
            <a:ext cx="3811270" cy="4532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获取生产者发送的消息</a:t>
            </a:r>
            <a:endParaRPr lang="zh-CN" sz="2000" b="1">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solidFill>
                  <a:schemeClr val="accent4">
                    <a:lumMod val="75000"/>
                  </a:schemeClr>
                </a:solidFill>
                <a:latin typeface="+mj-ea"/>
                <a:ea typeface="+mj-ea"/>
                <a:cs typeface="+mj-ea"/>
                <a:sym typeface="+mn-ea"/>
              </a:rPr>
              <a:t>@KafkaListener</a:t>
            </a:r>
            <a:r>
              <a:rPr lang="zh-CN" altLang="en-US" sz="1600">
                <a:solidFill>
                  <a:schemeClr val="tx1"/>
                </a:solidFill>
                <a:latin typeface="+mj-ea"/>
                <a:ea typeface="+mj-ea"/>
                <a:cs typeface="+mj-ea"/>
                <a:sym typeface="+mn-ea"/>
              </a:rPr>
              <a:t>(topics = {"</a:t>
            </a:r>
            <a:r>
              <a:rPr lang="zh-CN" altLang="en-US" sz="1600">
                <a:solidFill>
                  <a:srgbClr val="0070C0"/>
                </a:solidFill>
                <a:latin typeface="+mj-ea"/>
                <a:ea typeface="+mj-ea"/>
                <a:cs typeface="+mj-ea"/>
                <a:sym typeface="+mn-ea"/>
              </a:rPr>
              <a:t>${kafka.topic.my-topic}</a:t>
            </a:r>
            <a:r>
              <a:rPr lang="zh-CN" altLang="en-US" sz="1600">
                <a:solidFill>
                  <a:schemeClr val="tx1"/>
                </a:solidFill>
                <a:latin typeface="+mj-ea"/>
                <a:ea typeface="+mj-ea"/>
                <a:cs typeface="+mj-ea"/>
                <a:sym typeface="+mn-ea"/>
              </a:rPr>
              <a:t>"}, </a:t>
            </a:r>
            <a:r>
              <a:rPr lang="en-US" altLang="zh-CN" sz="1600">
                <a:solidFill>
                  <a:schemeClr val="tx1"/>
                </a:solidFill>
                <a:latin typeface="+mj-ea"/>
                <a:ea typeface="+mj-ea"/>
                <a:cs typeface="+mj-ea"/>
                <a:sym typeface="+mn-ea"/>
              </a:rPr>
              <a:t> </a:t>
            </a:r>
            <a:r>
              <a:rPr lang="zh-CN" altLang="en-US" sz="1600">
                <a:solidFill>
                  <a:schemeClr val="tx1"/>
                </a:solidFill>
                <a:latin typeface="+mj-ea"/>
                <a:ea typeface="+mj-ea"/>
                <a:cs typeface="+mj-ea"/>
                <a:sym typeface="+mn-ea"/>
              </a:rPr>
              <a:t>groupId = "</a:t>
            </a:r>
            <a:r>
              <a:rPr lang="zh-CN" altLang="en-US" sz="1600">
                <a:solidFill>
                  <a:srgbClr val="0070C0"/>
                </a:solidFill>
                <a:latin typeface="+mj-ea"/>
                <a:ea typeface="+mj-ea"/>
                <a:cs typeface="+mj-ea"/>
                <a:sym typeface="+mn-ea"/>
              </a:rPr>
              <a:t>group1</a:t>
            </a:r>
            <a:r>
              <a:rPr lang="zh-CN" altLang="en-US" sz="1600">
                <a:solidFill>
                  <a:schemeClr val="tx1"/>
                </a:solidFill>
                <a:latin typeface="+mj-ea"/>
                <a:ea typeface="+mj-ea"/>
                <a:cs typeface="+mj-ea"/>
                <a:sym typeface="+mn-ea"/>
              </a:rPr>
              <a:t>")</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solidFill>
                  <a:srgbClr val="0070C0"/>
                </a:solidFill>
                <a:latin typeface="+mj-ea"/>
                <a:ea typeface="+mj-ea"/>
                <a:cs typeface="+mj-ea"/>
                <a:sym typeface="+mn-ea"/>
              </a:rPr>
              <a:t>public void </a:t>
            </a:r>
            <a:r>
              <a:rPr lang="zh-CN" altLang="en-US" sz="1600">
                <a:solidFill>
                  <a:schemeClr val="tx1"/>
                </a:solidFill>
                <a:latin typeface="+mj-ea"/>
                <a:ea typeface="+mj-ea"/>
                <a:cs typeface="+mj-ea"/>
                <a:sym typeface="+mn-ea"/>
              </a:rPr>
              <a:t>consumeMessage(ConsumerRecord&lt;String, String&gt; </a:t>
            </a:r>
            <a:r>
              <a:rPr lang="en-US" sz="1600">
                <a:solidFill>
                  <a:schemeClr val="tx1"/>
                </a:solidFill>
                <a:latin typeface="+mj-ea"/>
                <a:ea typeface="+mj-ea"/>
                <a:cs typeface="+mj-ea"/>
                <a:sym typeface="+mn-ea"/>
              </a:rPr>
              <a:t>r</a:t>
            </a:r>
            <a:r>
              <a:rPr lang="zh-CN" altLang="en-US" sz="1600">
                <a:solidFill>
                  <a:schemeClr val="tx1"/>
                </a:solidFill>
                <a:latin typeface="+mj-ea"/>
                <a:ea typeface="+mj-ea"/>
                <a:cs typeface="+mj-ea"/>
                <a:sym typeface="+mn-ea"/>
              </a:rPr>
              <a:t>ecord</a:t>
            </a:r>
            <a:r>
              <a:rPr lang="en-US" altLang="zh-CN" sz="1600">
                <a:solidFill>
                  <a:schemeClr val="tx1"/>
                </a:solidFill>
                <a:latin typeface="+mj-ea"/>
                <a:ea typeface="+mj-ea"/>
                <a:cs typeface="+mj-ea"/>
                <a:sym typeface="+mn-ea"/>
              </a:rPr>
              <a:t>, </a:t>
            </a:r>
            <a:r>
              <a:rPr lang="en-US" altLang="zh-CN" sz="1600">
                <a:solidFill>
                  <a:srgbClr val="7030A0"/>
                </a:solidFill>
                <a:latin typeface="+mj-ea"/>
                <a:ea typeface="+mj-ea"/>
                <a:cs typeface="+mj-ea"/>
                <a:sym typeface="+mn-ea"/>
              </a:rPr>
              <a:t>@Header</a:t>
            </a:r>
            <a:r>
              <a:rPr lang="en-US" altLang="zh-CN" sz="1600">
                <a:solidFill>
                  <a:schemeClr val="tx1"/>
                </a:solidFill>
                <a:latin typeface="+mj-ea"/>
                <a:ea typeface="+mj-ea"/>
                <a:cs typeface="+mj-ea"/>
                <a:sym typeface="+mn-ea"/>
              </a:rPr>
              <a:t>(KafkaHeaders.RECEIVED_TOPIC) String topic</a:t>
            </a:r>
            <a:r>
              <a:rPr lang="zh-CN" altLang="en-US" sz="1600">
                <a:solidFill>
                  <a:schemeClr val="tx1"/>
                </a:solidFill>
                <a:latin typeface="+mj-ea"/>
                <a:ea typeface="+mj-ea"/>
                <a:cs typeface="+mj-ea"/>
                <a:sym typeface="+mn-ea"/>
              </a:rPr>
              <a:t>) {</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solidFill>
                  <a:schemeClr val="tx1"/>
                </a:solidFill>
                <a:latin typeface="+mj-ea"/>
                <a:ea typeface="+mj-ea"/>
                <a:cs typeface="+mj-ea"/>
                <a:sym typeface="+mn-ea"/>
              </a:rPr>
              <a:t>    </a:t>
            </a:r>
            <a:r>
              <a:rPr lang="en-US" altLang="zh-CN" sz="1600">
                <a:solidFill>
                  <a:srgbClr val="7030A0"/>
                </a:solidFill>
                <a:latin typeface="+mj-ea"/>
                <a:ea typeface="+mj-ea"/>
                <a:cs typeface="+mj-ea"/>
                <a:sym typeface="+mn-ea"/>
              </a:rPr>
              <a:t>......</a:t>
            </a:r>
            <a:r>
              <a:rPr lang="zh-CN" altLang="en-US" sz="1600">
                <a:solidFill>
                  <a:srgbClr val="7030A0"/>
                </a:solidFill>
                <a:latin typeface="+mj-ea"/>
                <a:ea typeface="+mj-ea"/>
                <a:cs typeface="+mj-ea"/>
                <a:sym typeface="+mn-ea"/>
              </a:rPr>
              <a:t>  </a:t>
            </a:r>
            <a:r>
              <a:rPr lang="zh-CN" altLang="en-US" sz="1600">
                <a:solidFill>
                  <a:schemeClr val="tx1"/>
                </a:solidFill>
                <a:latin typeface="+mj-ea"/>
                <a:ea typeface="+mj-ea"/>
                <a:cs typeface="+mj-ea"/>
                <a:sym typeface="+mn-ea"/>
              </a:rPr>
              <a:t> </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solidFill>
                  <a:schemeClr val="tx1"/>
                </a:solidFill>
                <a:latin typeface="+mj-ea"/>
                <a:ea typeface="+mj-ea"/>
                <a:cs typeface="+mj-ea"/>
                <a:sym typeface="+mn-ea"/>
              </a:rPr>
              <a:t>}</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solidFill>
                  <a:srgbClr val="7030A0"/>
                </a:solidFill>
                <a:latin typeface="+mj-ea"/>
                <a:ea typeface="+mj-ea"/>
                <a:cs typeface="+mj-ea"/>
                <a:sym typeface="+mn-ea"/>
              </a:rPr>
              <a:t>@Payload</a:t>
            </a:r>
            <a:r>
              <a:rPr lang="zh-CN" altLang="en-US" sz="1600">
                <a:solidFill>
                  <a:schemeClr val="tx1"/>
                </a:solidFill>
                <a:latin typeface="+mj-ea"/>
                <a:ea typeface="+mj-ea"/>
                <a:cs typeface="+mj-ea"/>
                <a:sym typeface="+mn-ea"/>
              </a:rPr>
              <a:t> </a:t>
            </a:r>
            <a:r>
              <a:rPr lang="en-US" altLang="zh-CN" sz="1600">
                <a:solidFill>
                  <a:schemeClr val="tx1"/>
                </a:solidFill>
                <a:latin typeface="+mj-ea"/>
                <a:ea typeface="+mj-ea"/>
                <a:cs typeface="+mj-ea"/>
                <a:sym typeface="+mn-ea"/>
              </a:rPr>
              <a:t>: </a:t>
            </a:r>
            <a:r>
              <a:rPr lang="zh-CN" altLang="en-US" sz="1600">
                <a:solidFill>
                  <a:schemeClr val="tx1"/>
                </a:solidFill>
                <a:latin typeface="+mj-ea"/>
                <a:ea typeface="+mj-ea"/>
                <a:cs typeface="+mj-ea"/>
                <a:sym typeface="+mn-ea"/>
              </a:rPr>
              <a:t>标记该参数是消息体内容</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en-US" altLang="zh-CN" sz="1600">
                <a:solidFill>
                  <a:srgbClr val="7030A0"/>
                </a:solidFill>
                <a:latin typeface="+mj-ea"/>
                <a:ea typeface="+mj-ea"/>
                <a:cs typeface="+mj-ea"/>
                <a:sym typeface="+mn-ea"/>
              </a:rPr>
              <a:t>@Header</a:t>
            </a:r>
            <a:r>
              <a:rPr lang="zh-CN" altLang="en-US" sz="1600">
                <a:solidFill>
                  <a:srgbClr val="7030A0"/>
                </a:solidFill>
                <a:latin typeface="+mj-ea"/>
                <a:ea typeface="+mj-ea"/>
                <a:cs typeface="+mj-ea"/>
                <a:sym typeface="+mn-ea"/>
              </a:rPr>
              <a:t>：</a:t>
            </a:r>
            <a:r>
              <a:rPr lang="zh-CN" altLang="en-US" sz="1600">
                <a:latin typeface="+mj-ea"/>
                <a:ea typeface="+mj-ea"/>
                <a:cs typeface="+mj-ea"/>
                <a:sym typeface="+mn-ea"/>
              </a:rPr>
              <a:t>标记该参数是消息头内容</a:t>
            </a:r>
            <a:endParaRPr lang="zh-CN" altLang="en-US" sz="1600">
              <a:solidFill>
                <a:srgbClr val="7030A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5616575" y="3573780"/>
            <a:ext cx="5248910" cy="2395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获取生产者发送的消息</a:t>
            </a:r>
            <a:endParaRPr lang="zh-CN" sz="2000" b="1">
              <a:solidFill>
                <a:schemeClr val="tx1"/>
              </a:solidFill>
              <a:latin typeface="+mj-ea"/>
              <a:ea typeface="+mj-ea"/>
              <a:cs typeface="+mj-ea"/>
              <a:sym typeface="+mn-ea"/>
            </a:endParaRPr>
          </a:p>
          <a:p>
            <a:pPr marL="800100" lvl="1" indent="-342900">
              <a:lnSpc>
                <a:spcPct val="180000"/>
              </a:lnSpc>
              <a:buFont typeface="Wingdings" panose="05000000000000000000" charset="0"/>
              <a:buChar char="Ø"/>
            </a:pPr>
            <a:r>
              <a:rPr lang="zh-CN" altLang="en-US" sz="1600">
                <a:solidFill>
                  <a:schemeClr val="accent4">
                    <a:lumMod val="75000"/>
                  </a:schemeClr>
                </a:solidFill>
                <a:latin typeface="+mj-ea"/>
                <a:ea typeface="+mj-ea"/>
                <a:cs typeface="+mj-ea"/>
                <a:sym typeface="+mn-ea"/>
              </a:rPr>
              <a:t>@KafkaListener</a:t>
            </a:r>
            <a:r>
              <a:rPr lang="zh-CN" altLang="en-US" sz="1600">
                <a:latin typeface="+mj-ea"/>
                <a:ea typeface="+mj-ea"/>
                <a:cs typeface="+mj-ea"/>
                <a:sym typeface="+mn-ea"/>
              </a:rPr>
              <a:t>(topics = {"</a:t>
            </a:r>
            <a:r>
              <a:rPr lang="zh-CN" altLang="en-US" sz="1600">
                <a:solidFill>
                  <a:srgbClr val="0070C0"/>
                </a:solidFill>
                <a:latin typeface="+mj-ea"/>
                <a:ea typeface="+mj-ea"/>
                <a:cs typeface="+mj-ea"/>
                <a:sym typeface="+mn-ea"/>
              </a:rPr>
              <a:t>${kafka.topic.my-topic}</a:t>
            </a:r>
            <a:r>
              <a:rPr lang="zh-CN" altLang="en-US" sz="1600">
                <a:latin typeface="+mj-ea"/>
                <a:ea typeface="+mj-ea"/>
                <a:cs typeface="+mj-ea"/>
                <a:sym typeface="+mn-ea"/>
              </a:rPr>
              <a:t>"}, </a:t>
            </a:r>
            <a:r>
              <a:rPr lang="en-US" altLang="zh-CN" sz="1600">
                <a:latin typeface="+mj-ea"/>
                <a:ea typeface="+mj-ea"/>
                <a:cs typeface="+mj-ea"/>
                <a:sym typeface="+mn-ea"/>
              </a:rPr>
              <a:t> </a:t>
            </a:r>
            <a:r>
              <a:rPr lang="zh-CN" altLang="en-US" sz="1600">
                <a:latin typeface="+mj-ea"/>
                <a:ea typeface="+mj-ea"/>
                <a:cs typeface="+mj-ea"/>
                <a:sym typeface="+mn-ea"/>
              </a:rPr>
              <a:t>groupId = "</a:t>
            </a:r>
            <a:r>
              <a:rPr lang="zh-CN" altLang="en-US" sz="1600">
                <a:solidFill>
                  <a:srgbClr val="0070C0"/>
                </a:solidFill>
                <a:latin typeface="+mj-ea"/>
                <a:ea typeface="+mj-ea"/>
                <a:cs typeface="+mj-ea"/>
                <a:sym typeface="+mn-ea"/>
              </a:rPr>
              <a:t>group1</a:t>
            </a:r>
            <a:r>
              <a:rPr lang="zh-CN" altLang="en-US" sz="1600">
                <a:latin typeface="+mj-ea"/>
                <a:ea typeface="+mj-ea"/>
                <a:cs typeface="+mj-ea"/>
                <a:sym typeface="+mn-ea"/>
              </a:rPr>
              <a:t>")</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solidFill>
                  <a:srgbClr val="0070C0"/>
                </a:solidFill>
                <a:latin typeface="+mj-ea"/>
                <a:ea typeface="+mj-ea"/>
                <a:cs typeface="+mj-ea"/>
                <a:sym typeface="+mn-ea"/>
              </a:rPr>
              <a:t>public void </a:t>
            </a:r>
            <a:r>
              <a:rPr lang="zh-CN" altLang="en-US" sz="1600">
                <a:latin typeface="+mj-ea"/>
                <a:ea typeface="+mj-ea"/>
                <a:cs typeface="+mj-ea"/>
                <a:sym typeface="+mn-ea"/>
              </a:rPr>
              <a:t>consumeMessage(ConsumerRecord&lt;String, String&gt; </a:t>
            </a:r>
            <a:r>
              <a:rPr lang="en-US" sz="1600">
                <a:latin typeface="+mj-ea"/>
                <a:ea typeface="+mj-ea"/>
                <a:cs typeface="+mj-ea"/>
                <a:sym typeface="+mn-ea"/>
              </a:rPr>
              <a:t>r</a:t>
            </a:r>
            <a:r>
              <a:rPr lang="zh-CN" altLang="en-US" sz="1600">
                <a:latin typeface="+mj-ea"/>
                <a:ea typeface="+mj-ea"/>
                <a:cs typeface="+mj-ea"/>
                <a:sym typeface="+mn-ea"/>
              </a:rPr>
              <a:t>ecord</a:t>
            </a:r>
            <a:r>
              <a:rPr lang="en-US" altLang="zh-CN" sz="1600">
                <a:latin typeface="+mj-ea"/>
                <a:ea typeface="+mj-ea"/>
                <a:cs typeface="+mj-ea"/>
                <a:sym typeface="+mn-ea"/>
              </a:rPr>
              <a:t>, </a:t>
            </a:r>
            <a:r>
              <a:rPr lang="zh-CN" altLang="en-US" sz="1600">
                <a:latin typeface="+mj-ea"/>
                <a:ea typeface="+mj-ea"/>
                <a:cs typeface="+mj-ea"/>
                <a:sym typeface="+mn-ea"/>
              </a:rPr>
              <a:t>Acknowledgment ack) {</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latin typeface="+mj-ea"/>
                <a:ea typeface="+mj-ea"/>
                <a:cs typeface="+mj-ea"/>
                <a:sym typeface="+mn-ea"/>
              </a:rPr>
              <a:t>    </a:t>
            </a:r>
            <a:r>
              <a:rPr lang="en-US" altLang="zh-CN" sz="1600">
                <a:solidFill>
                  <a:srgbClr val="7030A0"/>
                </a:solidFill>
                <a:latin typeface="+mj-ea"/>
                <a:ea typeface="+mj-ea"/>
                <a:cs typeface="+mj-ea"/>
                <a:sym typeface="+mn-ea"/>
              </a:rPr>
              <a:t>......</a:t>
            </a:r>
            <a:r>
              <a:rPr lang="zh-CN" altLang="en-US" sz="1600">
                <a:solidFill>
                  <a:srgbClr val="7030A0"/>
                </a:solidFill>
                <a:latin typeface="+mj-ea"/>
                <a:ea typeface="+mj-ea"/>
                <a:cs typeface="+mj-ea"/>
                <a:sym typeface="+mn-ea"/>
              </a:rPr>
              <a:t>  </a:t>
            </a:r>
            <a:r>
              <a:rPr lang="zh-CN" altLang="en-US" sz="1600">
                <a:latin typeface="+mj-ea"/>
                <a:ea typeface="+mj-ea"/>
                <a:cs typeface="+mj-ea"/>
                <a:sym typeface="+mn-ea"/>
              </a:rPr>
              <a:t> </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latin typeface="+mj-ea"/>
                <a:ea typeface="+mj-ea"/>
                <a:cs typeface="+mj-ea"/>
                <a:sym typeface="+mn-ea"/>
              </a:rPr>
              <a:t>}</a:t>
            </a:r>
            <a:endParaRPr lang="zh-CN" altLang="en-US" sz="16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3262630" y="3694430"/>
            <a:ext cx="5248910" cy="2395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由于</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afka的架构师</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 </a:t>
            </a:r>
            <a:r>
              <a:rPr lang="zh-CN" altLang="en-US" sz="2000">
                <a:solidFill>
                  <a:srgbClr val="FF0000"/>
                </a:solidFill>
                <a:effectLst/>
                <a:latin typeface="微软雅黑" panose="020B0503020204020204" charset="-122"/>
                <a:ea typeface="微软雅黑" panose="020B0503020204020204" charset="-122"/>
                <a:cs typeface="微软雅黑" panose="020B0503020204020204" charset="-122"/>
                <a:sym typeface="+mn-ea"/>
              </a:rPr>
              <a:t>jay kreps</a:t>
            </a:r>
            <a:r>
              <a:rPr lang="en-US" altLang="zh-CN" sz="2000">
                <a:solidFill>
                  <a:srgbClr val="FF0000"/>
                </a:solidFill>
                <a:effectLst/>
                <a:latin typeface="微软雅黑" panose="020B0503020204020204" charset="-122"/>
                <a:ea typeface="微软雅黑" panose="020B0503020204020204" charset="-122"/>
                <a:cs typeface="微软雅黑" panose="020B0503020204020204" charset="-122"/>
                <a:sym typeface="+mn-ea"/>
              </a:rPr>
              <a:t> </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非常喜欢franz kafka</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 (弗兰茨·卡夫卡)</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（是奥匈帝国一位使用德语的小说家和短篇犹太人故事家，被评论家们认为是20世纪作家中最具影响力的一位）,并且觉得</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afka这个名字很酷，因此把这一款消息传递系统取名为</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afka；</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80000"/>
              </a:lnSpc>
              <a:buFont typeface="Wingdings" panose="05000000000000000000" charset="0"/>
              <a:buChar char="Ø"/>
            </a:pPr>
            <a:r>
              <a:rPr lang="zh-CN" altLang="en-US" sz="2000">
                <a:solidFill>
                  <a:srgbClr val="FF0000"/>
                </a:solidFill>
                <a:effectLst/>
                <a:latin typeface="微软雅黑" panose="020B0503020204020204" charset="-122"/>
                <a:ea typeface="微软雅黑" panose="020B0503020204020204" charset="-122"/>
                <a:cs typeface="微软雅黑" panose="020B0503020204020204" charset="-122"/>
                <a:sym typeface="+mn-ea"/>
              </a:rPr>
              <a:t>大师门取名字也是根据自己的喜好来取名，在我们看来有可能感觉很随意！</a:t>
            </a:r>
            <a:endParaRPr lang="zh-CN" altLang="en-US" sz="2000">
              <a:solidFill>
                <a:srgbClr val="FF000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Kafka</a:t>
            </a:r>
            <a:r>
              <a:rPr lang="zh-CN" altLang="en-US" sz="2400">
                <a:solidFill>
                  <a:schemeClr val="tx1"/>
                </a:solidFill>
                <a:latin typeface="+mj-ea"/>
                <a:ea typeface="+mj-ea"/>
                <a:cs typeface="+mj-ea"/>
              </a:rPr>
              <a:t>名字的由来</a:t>
            </a:r>
            <a:endParaRPr lang="zh-CN" altLang="en-US"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9926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获取生产者发送的消息</a:t>
            </a:r>
            <a:endParaRPr lang="zh-CN" sz="2000" b="1">
              <a:solidFill>
                <a:schemeClr val="tx1"/>
              </a:solidFill>
              <a:latin typeface="+mj-ea"/>
              <a:ea typeface="+mj-ea"/>
              <a:cs typeface="+mj-ea"/>
              <a:sym typeface="+mn-ea"/>
            </a:endParaRPr>
          </a:p>
          <a:p>
            <a:pPr marL="800100" lvl="1" indent="-342900">
              <a:lnSpc>
                <a:spcPct val="180000"/>
              </a:lnSpc>
              <a:buFont typeface="Wingdings" panose="05000000000000000000" charset="0"/>
              <a:buChar char="Ø"/>
            </a:pPr>
            <a:r>
              <a:rPr lang="zh-CN" altLang="en-US" sz="1600">
                <a:solidFill>
                  <a:schemeClr val="accent4">
                    <a:lumMod val="75000"/>
                  </a:schemeClr>
                </a:solidFill>
                <a:latin typeface="+mj-ea"/>
                <a:ea typeface="+mj-ea"/>
                <a:cs typeface="+mj-ea"/>
                <a:sym typeface="+mn-ea"/>
              </a:rPr>
              <a:t>@KafkaListener</a:t>
            </a:r>
            <a:r>
              <a:rPr lang="zh-CN" altLang="en-US" sz="1600">
                <a:latin typeface="+mj-ea"/>
                <a:ea typeface="+mj-ea"/>
                <a:cs typeface="+mj-ea"/>
                <a:sym typeface="+mn-ea"/>
              </a:rPr>
              <a:t>(topics = {"</a:t>
            </a:r>
            <a:r>
              <a:rPr lang="zh-CN" altLang="en-US" sz="1600">
                <a:solidFill>
                  <a:srgbClr val="0070C0"/>
                </a:solidFill>
                <a:latin typeface="+mj-ea"/>
                <a:ea typeface="+mj-ea"/>
                <a:cs typeface="+mj-ea"/>
                <a:sym typeface="+mn-ea"/>
              </a:rPr>
              <a:t>${kafka.topic.my-topic}</a:t>
            </a:r>
            <a:r>
              <a:rPr lang="zh-CN" altLang="en-US" sz="1600">
                <a:latin typeface="+mj-ea"/>
                <a:ea typeface="+mj-ea"/>
                <a:cs typeface="+mj-ea"/>
                <a:sym typeface="+mn-ea"/>
              </a:rPr>
              <a:t>"}, </a:t>
            </a:r>
            <a:r>
              <a:rPr lang="en-US" altLang="zh-CN" sz="1600">
                <a:latin typeface="+mj-ea"/>
                <a:ea typeface="+mj-ea"/>
                <a:cs typeface="+mj-ea"/>
                <a:sym typeface="+mn-ea"/>
              </a:rPr>
              <a:t> </a:t>
            </a:r>
            <a:r>
              <a:rPr lang="zh-CN" altLang="en-US" sz="1600">
                <a:latin typeface="+mj-ea"/>
                <a:ea typeface="+mj-ea"/>
                <a:cs typeface="+mj-ea"/>
                <a:sym typeface="+mn-ea"/>
              </a:rPr>
              <a:t>groupId = "</a:t>
            </a:r>
            <a:r>
              <a:rPr lang="zh-CN" altLang="en-US" sz="1600">
                <a:solidFill>
                  <a:srgbClr val="0070C0"/>
                </a:solidFill>
                <a:latin typeface="+mj-ea"/>
                <a:ea typeface="+mj-ea"/>
                <a:cs typeface="+mj-ea"/>
                <a:sym typeface="+mn-ea"/>
              </a:rPr>
              <a:t>group1</a:t>
            </a:r>
            <a:r>
              <a:rPr lang="zh-CN" altLang="en-US" sz="1600">
                <a:latin typeface="+mj-ea"/>
                <a:ea typeface="+mj-ea"/>
                <a:cs typeface="+mj-ea"/>
                <a:sym typeface="+mn-ea"/>
              </a:rPr>
              <a:t>")</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solidFill>
                  <a:srgbClr val="0070C0"/>
                </a:solidFill>
                <a:latin typeface="+mj-ea"/>
                <a:ea typeface="+mj-ea"/>
                <a:cs typeface="+mj-ea"/>
                <a:sym typeface="+mn-ea"/>
              </a:rPr>
              <a:t>public void </a:t>
            </a:r>
            <a:r>
              <a:rPr lang="zh-CN" altLang="en-US" sz="1600">
                <a:latin typeface="+mj-ea"/>
                <a:ea typeface="+mj-ea"/>
                <a:cs typeface="+mj-ea"/>
                <a:sym typeface="+mn-ea"/>
              </a:rPr>
              <a:t>consumeMessage(ConsumerRecord&lt;String, String&gt; </a:t>
            </a:r>
            <a:r>
              <a:rPr lang="en-US" sz="1600">
                <a:latin typeface="+mj-ea"/>
                <a:ea typeface="+mj-ea"/>
                <a:cs typeface="+mj-ea"/>
                <a:sym typeface="+mn-ea"/>
              </a:rPr>
              <a:t>r</a:t>
            </a:r>
            <a:r>
              <a:rPr lang="zh-CN" altLang="en-US" sz="1600">
                <a:latin typeface="+mj-ea"/>
                <a:ea typeface="+mj-ea"/>
                <a:cs typeface="+mj-ea"/>
                <a:sym typeface="+mn-ea"/>
              </a:rPr>
              <a:t>ecord</a:t>
            </a:r>
            <a:r>
              <a:rPr lang="en-US" altLang="zh-CN" sz="1600">
                <a:latin typeface="+mj-ea"/>
                <a:ea typeface="+mj-ea"/>
                <a:cs typeface="+mj-ea"/>
                <a:sym typeface="+mn-ea"/>
              </a:rPr>
              <a:t>, </a:t>
            </a:r>
            <a:r>
              <a:rPr lang="zh-CN" altLang="en-US" sz="1600">
                <a:latin typeface="+mj-ea"/>
                <a:ea typeface="+mj-ea"/>
                <a:cs typeface="+mj-ea"/>
                <a:sym typeface="+mn-ea"/>
              </a:rPr>
              <a:t>Acknowledgment ack) {</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latin typeface="+mj-ea"/>
                <a:ea typeface="+mj-ea"/>
                <a:cs typeface="+mj-ea"/>
                <a:sym typeface="+mn-ea"/>
              </a:rPr>
              <a:t>    </a:t>
            </a:r>
            <a:r>
              <a:rPr lang="en-US" altLang="zh-CN" sz="1600">
                <a:solidFill>
                  <a:srgbClr val="7030A0"/>
                </a:solidFill>
                <a:latin typeface="+mj-ea"/>
                <a:ea typeface="+mj-ea"/>
                <a:cs typeface="+mj-ea"/>
                <a:sym typeface="+mn-ea"/>
              </a:rPr>
              <a:t>......</a:t>
            </a:r>
            <a:r>
              <a:rPr lang="zh-CN" altLang="en-US" sz="1600">
                <a:solidFill>
                  <a:srgbClr val="7030A0"/>
                </a:solidFill>
                <a:latin typeface="+mj-ea"/>
                <a:ea typeface="+mj-ea"/>
                <a:cs typeface="+mj-ea"/>
                <a:sym typeface="+mn-ea"/>
              </a:rPr>
              <a:t>  </a:t>
            </a:r>
            <a:r>
              <a:rPr lang="zh-CN" altLang="en-US" sz="1600">
                <a:latin typeface="+mj-ea"/>
                <a:ea typeface="+mj-ea"/>
                <a:cs typeface="+mj-ea"/>
                <a:sym typeface="+mn-ea"/>
              </a:rPr>
              <a:t> </a:t>
            </a:r>
            <a:endParaRPr lang="zh-CN" altLang="en-US" sz="1600">
              <a:solidFill>
                <a:schemeClr val="tx1"/>
              </a:solidFill>
              <a:latin typeface="+mj-ea"/>
              <a:ea typeface="+mj-ea"/>
              <a:cs typeface="+mj-ea"/>
              <a:sym typeface="+mn-ea"/>
            </a:endParaRPr>
          </a:p>
          <a:p>
            <a:pPr marL="800100" lvl="1" indent="-342900">
              <a:lnSpc>
                <a:spcPct val="140000"/>
              </a:lnSpc>
              <a:buFont typeface="Wingdings" panose="05000000000000000000" charset="0"/>
              <a:buChar char="Ø"/>
            </a:pPr>
            <a:r>
              <a:rPr lang="zh-CN" altLang="en-US" sz="1600">
                <a:latin typeface="+mj-ea"/>
                <a:ea typeface="+mj-ea"/>
                <a:cs typeface="+mj-ea"/>
                <a:sym typeface="+mn-ea"/>
              </a:rPr>
              <a:t>}</a:t>
            </a:r>
            <a:endParaRPr lang="zh-CN" altLang="en-US" sz="1600">
              <a:latin typeface="+mj-ea"/>
              <a:ea typeface="+mj-ea"/>
              <a:cs typeface="+mj-ea"/>
              <a:sym typeface="+mn-ea"/>
            </a:endParaRPr>
          </a:p>
          <a:p>
            <a:pPr marL="800100" lvl="1" indent="-342900">
              <a:lnSpc>
                <a:spcPct val="140000"/>
              </a:lnSpc>
              <a:buFont typeface="Wingdings" panose="05000000000000000000" charset="0"/>
              <a:buChar char="Ø"/>
            </a:pPr>
            <a:endParaRPr lang="zh-CN" altLang="en-US" sz="1600">
              <a:latin typeface="+mj-ea"/>
              <a:ea typeface="+mj-ea"/>
              <a:cs typeface="+mj-ea"/>
              <a:sym typeface="+mn-ea"/>
            </a:endParaRPr>
          </a:p>
          <a:p>
            <a:pPr marL="800100" lvl="1" indent="-342900">
              <a:lnSpc>
                <a:spcPct val="170000"/>
              </a:lnSpc>
              <a:buFont typeface="Wingdings" panose="05000000000000000000" charset="0"/>
              <a:buChar char="Ø"/>
            </a:pPr>
            <a:r>
              <a:rPr lang="zh-CN" altLang="en-US" sz="1600">
                <a:solidFill>
                  <a:schemeClr val="tx1"/>
                </a:solidFill>
                <a:latin typeface="+mj-ea"/>
                <a:ea typeface="+mj-ea"/>
                <a:cs typeface="+mj-ea"/>
                <a:sym typeface="+mn-ea"/>
              </a:rPr>
              <a:t>默认情况下，Kafka消费者消费消息后会自动发送确认信息给Kafka服务器，表示消息已经被成功消费。但在某些场景下，我们希望在消息处理成功后再发送确认，或者在消息处理失败时选择不发送确认，以便Kafka能够重新发送该消息；</a:t>
            </a:r>
            <a:endParaRPr lang="zh-CN" altLang="en-US" sz="16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获取生产者发送的消息，</a:t>
            </a:r>
            <a:r>
              <a:rPr lang="zh-CN" sz="2000">
                <a:solidFill>
                  <a:schemeClr val="tx1"/>
                </a:solidFill>
                <a:latin typeface="+mj-ea"/>
                <a:ea typeface="+mj-ea"/>
                <a:cs typeface="+mj-ea"/>
                <a:sym typeface="+mn-ea"/>
              </a:rPr>
              <a:t>指定topic、partition、offset消费</a:t>
            </a:r>
            <a:r>
              <a:rPr lang="zh-CN" sz="2000" b="1">
                <a:solidFill>
                  <a:schemeClr val="tx1"/>
                </a:solidFill>
                <a:latin typeface="+mj-ea"/>
                <a:ea typeface="+mj-ea"/>
                <a:cs typeface="+mj-ea"/>
                <a:sym typeface="+mn-ea"/>
              </a:rPr>
              <a:t>；</a:t>
            </a:r>
            <a:endParaRPr lang="zh-CN" sz="2000" b="1">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chemeClr val="accent4">
                    <a:lumMod val="75000"/>
                  </a:schemeClr>
                </a:solidFill>
                <a:latin typeface="+mj-ea"/>
                <a:ea typeface="+mj-ea"/>
                <a:cs typeface="+mj-ea"/>
                <a:sym typeface="+mn-ea"/>
              </a:rPr>
              <a:t>@KafkaListener</a:t>
            </a:r>
            <a:r>
              <a:rPr lang="zh-CN" altLang="en-US" sz="1400">
                <a:latin typeface="+mj-ea"/>
                <a:ea typeface="+mj-ea"/>
                <a:cs typeface="+mj-ea"/>
                <a:sym typeface="+mn-ea"/>
              </a:rPr>
              <a:t>(groupId = "</a:t>
            </a:r>
            <a:r>
              <a:rPr lang="zh-CN" altLang="en-US" sz="1400">
                <a:solidFill>
                  <a:srgbClr val="00B050"/>
                </a:solidFill>
                <a:latin typeface="+mj-ea"/>
                <a:ea typeface="+mj-ea"/>
                <a:cs typeface="+mj-ea"/>
                <a:sym typeface="+mn-ea"/>
              </a:rPr>
              <a:t>${kafka.consumer.group}</a:t>
            </a:r>
            <a:r>
              <a:rPr lang="zh-CN" altLang="en-US" sz="1400">
                <a:latin typeface="+mj-ea"/>
                <a:ea typeface="+mj-ea"/>
                <a:cs typeface="+mj-ea"/>
                <a:sym typeface="+mn-ea"/>
              </a:rPr>
              <a:t>",</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topicPartitions = {</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a:t>
            </a:r>
            <a:r>
              <a:rPr lang="zh-CN" altLang="en-US" sz="1400">
                <a:solidFill>
                  <a:schemeClr val="accent4">
                    <a:lumMod val="75000"/>
                  </a:schemeClr>
                </a:solidFill>
                <a:latin typeface="+mj-ea"/>
                <a:ea typeface="+mj-ea"/>
                <a:cs typeface="+mj-ea"/>
                <a:sym typeface="+mn-ea"/>
              </a:rPr>
              <a:t>@TopicPartition</a:t>
            </a:r>
            <a:r>
              <a:rPr lang="zh-CN" altLang="en-US" sz="1400">
                <a:latin typeface="+mj-ea"/>
                <a:ea typeface="+mj-ea"/>
                <a:cs typeface="+mj-ea"/>
                <a:sym typeface="+mn-ea"/>
              </a:rPr>
              <a:t>(</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topic = "</a:t>
            </a:r>
            <a:r>
              <a:rPr lang="zh-CN" altLang="en-US" sz="1400">
                <a:solidFill>
                  <a:srgbClr val="00B050"/>
                </a:solidFill>
                <a:latin typeface="+mj-ea"/>
                <a:ea typeface="+mj-ea"/>
                <a:cs typeface="+mj-ea"/>
                <a:sym typeface="+mn-ea"/>
              </a:rPr>
              <a:t>${kafka.topic.my-topic}</a:t>
            </a:r>
            <a:r>
              <a:rPr lang="zh-CN" altLang="en-US" sz="1400">
                <a:latin typeface="+mj-ea"/>
                <a:ea typeface="+mj-ea"/>
                <a:cs typeface="+mj-ea"/>
                <a:sym typeface="+mn-ea"/>
              </a:rPr>
              <a:t>",</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partitions = {"</a:t>
            </a:r>
            <a:r>
              <a:rPr lang="zh-CN" altLang="en-US" sz="1400">
                <a:solidFill>
                  <a:srgbClr val="00B050"/>
                </a:solidFill>
                <a:latin typeface="+mj-ea"/>
                <a:ea typeface="+mj-ea"/>
                <a:cs typeface="+mj-ea"/>
                <a:sym typeface="+mn-ea"/>
              </a:rPr>
              <a:t>0</a:t>
            </a:r>
            <a:r>
              <a:rPr lang="zh-CN" altLang="en-US" sz="1400">
                <a:latin typeface="+mj-ea"/>
                <a:ea typeface="+mj-ea"/>
                <a:cs typeface="+mj-ea"/>
                <a:sym typeface="+mn-ea"/>
              </a:rPr>
              <a:t>", "</a:t>
            </a:r>
            <a:r>
              <a:rPr lang="zh-CN" altLang="en-US" sz="1400">
                <a:solidFill>
                  <a:srgbClr val="00B050"/>
                </a:solidFill>
                <a:latin typeface="+mj-ea"/>
                <a:ea typeface="+mj-ea"/>
                <a:cs typeface="+mj-ea"/>
                <a:sym typeface="+mn-ea"/>
              </a:rPr>
              <a:t>1</a:t>
            </a:r>
            <a:r>
              <a:rPr lang="zh-CN" altLang="en-US" sz="1400">
                <a:latin typeface="+mj-ea"/>
                <a:ea typeface="+mj-ea"/>
                <a:cs typeface="+mj-ea"/>
                <a:sym typeface="+mn-ea"/>
              </a:rPr>
              <a:t>", "</a:t>
            </a:r>
            <a:r>
              <a:rPr lang="zh-CN" altLang="en-US" sz="1400">
                <a:solidFill>
                  <a:srgbClr val="00B050"/>
                </a:solidFill>
                <a:latin typeface="+mj-ea"/>
                <a:ea typeface="+mj-ea"/>
                <a:cs typeface="+mj-ea"/>
                <a:sym typeface="+mn-ea"/>
              </a:rPr>
              <a:t>2"</a:t>
            </a:r>
            <a:r>
              <a:rPr lang="zh-CN" altLang="en-US" sz="1400">
                <a:latin typeface="+mj-ea"/>
                <a:ea typeface="+mj-ea"/>
                <a:cs typeface="+mj-ea"/>
                <a:sym typeface="+mn-ea"/>
              </a:rPr>
              <a:t>},</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partitionOffsets = {</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a:t>
            </a:r>
            <a:r>
              <a:rPr lang="zh-CN" altLang="en-US" sz="1400">
                <a:solidFill>
                  <a:schemeClr val="accent4">
                    <a:lumMod val="75000"/>
                  </a:schemeClr>
                </a:solidFill>
                <a:latin typeface="+mj-ea"/>
                <a:ea typeface="+mj-ea"/>
                <a:cs typeface="+mj-ea"/>
                <a:sym typeface="+mn-ea"/>
              </a:rPr>
              <a:t>@PartitionOffset</a:t>
            </a:r>
            <a:r>
              <a:rPr lang="zh-CN" altLang="en-US" sz="1400">
                <a:latin typeface="+mj-ea"/>
                <a:ea typeface="+mj-ea"/>
                <a:cs typeface="+mj-ea"/>
                <a:sym typeface="+mn-ea"/>
              </a:rPr>
              <a:t>(partition = "</a:t>
            </a:r>
            <a:r>
              <a:rPr lang="zh-CN" altLang="en-US" sz="1400">
                <a:solidFill>
                  <a:srgbClr val="00B050"/>
                </a:solidFill>
                <a:latin typeface="+mj-ea"/>
                <a:ea typeface="+mj-ea"/>
                <a:cs typeface="+mj-ea"/>
                <a:sym typeface="+mn-ea"/>
              </a:rPr>
              <a:t>3</a:t>
            </a:r>
            <a:r>
              <a:rPr lang="zh-CN" altLang="en-US" sz="1400">
                <a:latin typeface="+mj-ea"/>
                <a:ea typeface="+mj-ea"/>
                <a:cs typeface="+mj-ea"/>
                <a:sym typeface="+mn-ea"/>
              </a:rPr>
              <a:t>", initialOffset = "</a:t>
            </a:r>
            <a:r>
              <a:rPr lang="zh-CN" altLang="en-US" sz="1400">
                <a:solidFill>
                  <a:srgbClr val="00B050"/>
                </a:solidFill>
                <a:latin typeface="+mj-ea"/>
                <a:ea typeface="+mj-ea"/>
                <a:cs typeface="+mj-ea"/>
                <a:sym typeface="+mn-ea"/>
              </a:rPr>
              <a:t>3</a:t>
            </a:r>
            <a:r>
              <a:rPr lang="zh-CN" altLang="en-US" sz="1400">
                <a:latin typeface="+mj-ea"/>
                <a:ea typeface="+mj-ea"/>
                <a:cs typeface="+mj-ea"/>
                <a:sym typeface="+mn-ea"/>
              </a:rPr>
              <a:t>"),</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a:t>
            </a:r>
            <a:r>
              <a:rPr lang="zh-CN" altLang="en-US" sz="1400">
                <a:solidFill>
                  <a:schemeClr val="accent4">
                    <a:lumMod val="75000"/>
                  </a:schemeClr>
                </a:solidFill>
                <a:latin typeface="+mj-ea"/>
                <a:ea typeface="+mj-ea"/>
                <a:cs typeface="+mj-ea"/>
                <a:sym typeface="+mn-ea"/>
              </a:rPr>
              <a:t>@PartitionOffset(</a:t>
            </a:r>
            <a:r>
              <a:rPr lang="zh-CN" altLang="en-US" sz="1400">
                <a:latin typeface="+mj-ea"/>
                <a:ea typeface="+mj-ea"/>
                <a:cs typeface="+mj-ea"/>
                <a:sym typeface="+mn-ea"/>
              </a:rPr>
              <a:t>partition = "</a:t>
            </a:r>
            <a:r>
              <a:rPr lang="zh-CN" altLang="en-US" sz="1400">
                <a:solidFill>
                  <a:srgbClr val="00B050"/>
                </a:solidFill>
                <a:latin typeface="+mj-ea"/>
                <a:ea typeface="+mj-ea"/>
                <a:cs typeface="+mj-ea"/>
                <a:sym typeface="+mn-ea"/>
              </a:rPr>
              <a:t>4</a:t>
            </a:r>
            <a:r>
              <a:rPr lang="zh-CN" altLang="en-US" sz="1400">
                <a:latin typeface="+mj-ea"/>
                <a:ea typeface="+mj-ea"/>
                <a:cs typeface="+mj-ea"/>
                <a:sym typeface="+mn-ea"/>
              </a:rPr>
              <a:t>", initialOffset = "</a:t>
            </a:r>
            <a:r>
              <a:rPr lang="zh-CN" altLang="en-US" sz="1400">
                <a:solidFill>
                  <a:srgbClr val="00B050"/>
                </a:solidFill>
                <a:latin typeface="+mj-ea"/>
                <a:ea typeface="+mj-ea"/>
                <a:cs typeface="+mj-ea"/>
                <a:sym typeface="+mn-ea"/>
              </a:rPr>
              <a:t>3</a:t>
            </a:r>
            <a:r>
              <a:rPr lang="zh-CN" altLang="en-US" sz="1400">
                <a:latin typeface="+mj-ea"/>
                <a:ea typeface="+mj-ea"/>
                <a:cs typeface="+mj-ea"/>
                <a:sym typeface="+mn-ea"/>
              </a:rPr>
              <a:t>")</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a:t>
            </a:r>
            <a:endParaRPr lang="zh-CN" altLang="en-US" sz="1400">
              <a:latin typeface="+mj-ea"/>
              <a:ea typeface="+mj-ea"/>
              <a:cs typeface="+mj-ea"/>
              <a:sym typeface="+mn-ea"/>
            </a:endParaRPr>
          </a:p>
          <a:p>
            <a:pPr marL="800100" lvl="1" indent="-342900">
              <a:lnSpc>
                <a:spcPct val="120000"/>
              </a:lnSpc>
              <a:buFont typeface="Wingdings" panose="05000000000000000000" charset="0"/>
              <a:buChar char="Ø"/>
            </a:pPr>
            <a:r>
              <a:rPr lang="zh-CN" altLang="en-US" sz="1400">
                <a:solidFill>
                  <a:srgbClr val="0070C0"/>
                </a:solidFill>
                <a:latin typeface="+mj-ea"/>
                <a:ea typeface="+mj-ea"/>
                <a:cs typeface="+mj-ea"/>
                <a:sym typeface="+mn-ea"/>
              </a:rPr>
              <a:t>public void </a:t>
            </a:r>
            <a:r>
              <a:rPr lang="zh-CN" altLang="en-US" sz="1400">
                <a:latin typeface="+mj-ea"/>
                <a:ea typeface="+mj-ea"/>
                <a:cs typeface="+mj-ea"/>
                <a:sym typeface="+mn-ea"/>
              </a:rPr>
              <a:t>consumeMessage(ConsumerRecord&lt;String, String&gt; </a:t>
            </a:r>
            <a:r>
              <a:rPr lang="en-US" sz="1400">
                <a:latin typeface="+mj-ea"/>
                <a:ea typeface="+mj-ea"/>
                <a:cs typeface="+mj-ea"/>
                <a:sym typeface="+mn-ea"/>
              </a:rPr>
              <a:t>r</a:t>
            </a:r>
            <a:r>
              <a:rPr lang="zh-CN" altLang="en-US" sz="1400">
                <a:latin typeface="+mj-ea"/>
                <a:ea typeface="+mj-ea"/>
                <a:cs typeface="+mj-ea"/>
                <a:sym typeface="+mn-ea"/>
              </a:rPr>
              <a:t>ecord</a:t>
            </a:r>
            <a:r>
              <a:rPr lang="en-US" altLang="zh-CN" sz="1400">
                <a:latin typeface="+mj-ea"/>
                <a:ea typeface="+mj-ea"/>
                <a:cs typeface="+mj-ea"/>
                <a:sym typeface="+mn-ea"/>
              </a:rPr>
              <a:t>, </a:t>
            </a:r>
            <a:r>
              <a:rPr lang="zh-CN" altLang="en-US" sz="1400">
                <a:latin typeface="+mj-ea"/>
                <a:ea typeface="+mj-ea"/>
                <a:cs typeface="+mj-ea"/>
                <a:sym typeface="+mn-ea"/>
              </a:rPr>
              <a:t>Acknowledgment ack) {</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    </a:t>
            </a:r>
            <a:r>
              <a:rPr lang="en-US" altLang="zh-CN" sz="1400">
                <a:solidFill>
                  <a:srgbClr val="7030A0"/>
                </a:solidFill>
                <a:latin typeface="+mj-ea"/>
                <a:ea typeface="+mj-ea"/>
                <a:cs typeface="+mj-ea"/>
                <a:sym typeface="+mn-ea"/>
              </a:rPr>
              <a:t>......</a:t>
            </a:r>
            <a:r>
              <a:rPr lang="zh-CN" altLang="en-US" sz="1400">
                <a:solidFill>
                  <a:srgbClr val="7030A0"/>
                </a:solidFill>
                <a:latin typeface="+mj-ea"/>
                <a:ea typeface="+mj-ea"/>
                <a:cs typeface="+mj-ea"/>
                <a:sym typeface="+mn-ea"/>
              </a:rPr>
              <a:t>  </a:t>
            </a:r>
            <a:r>
              <a:rPr lang="zh-CN" altLang="en-US" sz="1400">
                <a:latin typeface="+mj-ea"/>
                <a:ea typeface="+mj-ea"/>
                <a:cs typeface="+mj-ea"/>
                <a:sym typeface="+mn-ea"/>
              </a:rPr>
              <a:t> </a:t>
            </a:r>
            <a:endParaRPr lang="zh-CN" altLang="en-US" sz="1400">
              <a:solidFill>
                <a:schemeClr val="tx1"/>
              </a:solidFill>
              <a:latin typeface="+mj-ea"/>
              <a:ea typeface="+mj-ea"/>
              <a:cs typeface="+mj-ea"/>
              <a:sym typeface="+mn-ea"/>
            </a:endParaRPr>
          </a:p>
          <a:p>
            <a:pPr marL="800100" lvl="1" indent="-342900">
              <a:lnSpc>
                <a:spcPct val="120000"/>
              </a:lnSpc>
              <a:buFont typeface="Wingdings" panose="05000000000000000000" charset="0"/>
              <a:buChar char="Ø"/>
            </a:pPr>
            <a:r>
              <a:rPr lang="zh-CN" altLang="en-US" sz="1400">
                <a:latin typeface="+mj-ea"/>
                <a:ea typeface="+mj-ea"/>
                <a:cs typeface="+mj-ea"/>
                <a:sym typeface="+mn-ea"/>
              </a:rPr>
              <a:t>}</a:t>
            </a:r>
            <a:endParaRPr lang="zh-CN" altLang="en-US" sz="1400">
              <a:latin typeface="+mj-ea"/>
              <a:ea typeface="+mj-ea"/>
              <a:cs typeface="+mj-ea"/>
              <a:sym typeface="+mn-ea"/>
            </a:endParaRPr>
          </a:p>
          <a:p>
            <a:pPr marL="800100" lvl="1" indent="-342900">
              <a:lnSpc>
                <a:spcPct val="140000"/>
              </a:lnSpc>
              <a:buFont typeface="Wingdings" panose="05000000000000000000" charset="0"/>
              <a:buChar char="Ø"/>
            </a:pPr>
            <a:endParaRPr lang="zh-CN" altLang="en-US" sz="14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
        <p:nvSpPr>
          <p:cNvPr id="4" name="文本框 3"/>
          <p:cNvSpPr txBox="1"/>
          <p:nvPr/>
        </p:nvSpPr>
        <p:spPr>
          <a:xfrm>
            <a:off x="8077200" y="1834515"/>
            <a:ext cx="3407410" cy="2933700"/>
          </a:xfrm>
          <a:prstGeom prst="rect">
            <a:avLst/>
          </a:prstGeom>
          <a:solidFill>
            <a:schemeClr val="accent6">
              <a:lumMod val="20000"/>
              <a:lumOff val="80000"/>
            </a:schemeClr>
          </a:solidFill>
        </p:spPr>
        <p:txBody>
          <a:bodyPr wrap="square" rtlCol="0">
            <a:spAutoFit/>
          </a:bodyPr>
          <a:p>
            <a:pPr>
              <a:lnSpc>
                <a:spcPct val="120000"/>
              </a:lnSpc>
            </a:pPr>
            <a:r>
              <a:rPr lang="en-US" altLang="zh-CN" sz="1400"/>
              <a:t>属性解释：</a:t>
            </a:r>
            <a:endParaRPr lang="en-US" altLang="zh-CN" sz="1400"/>
          </a:p>
          <a:p>
            <a:pPr>
              <a:lnSpc>
                <a:spcPct val="120000"/>
              </a:lnSpc>
            </a:pPr>
            <a:r>
              <a:rPr lang="en-US" altLang="zh-CN" sz="1400"/>
              <a:t>1</a:t>
            </a:r>
            <a:r>
              <a:rPr lang="zh-CN" altLang="en-US" sz="1400"/>
              <a:t>、</a:t>
            </a:r>
            <a:r>
              <a:rPr lang="en-US" altLang="zh-CN" sz="1400"/>
              <a:t>groupId：消费组ID；</a:t>
            </a:r>
            <a:endParaRPr lang="en-US" altLang="zh-CN" sz="1400"/>
          </a:p>
          <a:p>
            <a:pPr>
              <a:lnSpc>
                <a:spcPct val="120000"/>
              </a:lnSpc>
            </a:pPr>
            <a:r>
              <a:rPr lang="en-US" altLang="zh-CN" sz="1400"/>
              <a:t>2</a:t>
            </a:r>
            <a:r>
              <a:rPr lang="zh-CN" altLang="en-US" sz="1400"/>
              <a:t>、</a:t>
            </a:r>
            <a:r>
              <a:rPr lang="en-US" altLang="zh-CN" sz="1400"/>
              <a:t>topicPartitions：可配置更加详细的监听信息，可指定topic、parition、offset监听</a:t>
            </a:r>
            <a:r>
              <a:rPr lang="zh-CN" altLang="en-US" sz="1400"/>
              <a:t>；</a:t>
            </a:r>
            <a:endParaRPr lang="en-US" altLang="zh-CN" sz="1400"/>
          </a:p>
          <a:p>
            <a:pPr>
              <a:lnSpc>
                <a:spcPct val="120000"/>
              </a:lnSpc>
            </a:pPr>
            <a:endParaRPr lang="en-US" altLang="zh-CN" sz="1400"/>
          </a:p>
          <a:p>
            <a:pPr>
              <a:lnSpc>
                <a:spcPct val="120000"/>
              </a:lnSpc>
            </a:pPr>
            <a:r>
              <a:rPr lang="en-US" altLang="zh-CN" sz="1400"/>
              <a:t>含义：监听topic的0</a:t>
            </a:r>
            <a:r>
              <a:rPr lang="zh-CN" altLang="en-US" sz="1400"/>
              <a:t>、</a:t>
            </a:r>
            <a:r>
              <a:rPr lang="en-US" altLang="zh-CN" sz="1400"/>
              <a:t>1</a:t>
            </a:r>
            <a:r>
              <a:rPr lang="zh-CN" altLang="en-US" sz="1400"/>
              <a:t>、</a:t>
            </a:r>
            <a:r>
              <a:rPr lang="en-US" altLang="zh-CN" sz="1400"/>
              <a:t>2号分区，同时监听topic的3号分区和4号分区里面offset从3开始的消息</a:t>
            </a:r>
            <a:r>
              <a:rPr lang="zh-CN" altLang="en-US" sz="1400"/>
              <a:t>；</a:t>
            </a:r>
            <a:endParaRPr lang="en-US" altLang="zh-CN" sz="1400"/>
          </a:p>
          <a:p>
            <a:pPr>
              <a:lnSpc>
                <a:spcPct val="120000"/>
              </a:lnSpc>
            </a:pPr>
            <a:r>
              <a:rPr lang="en-US" altLang="zh-CN" sz="1400"/>
              <a:t>注意：topics和topicPartitions不能同时使用；</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07820"/>
            <a:ext cx="10794365" cy="4545965"/>
          </a:xfrm>
          <a:prstGeom prst="rect">
            <a:avLst/>
          </a:prstGeom>
          <a:noFill/>
        </p:spPr>
        <p:txBody>
          <a:bodyPr wrap="square" rtlCol="0">
            <a:noAutofit/>
          </a:bodyPr>
          <a:p>
            <a:pPr marL="342900" indent="-342900">
              <a:lnSpc>
                <a:spcPct val="170000"/>
              </a:lnSpc>
              <a:buFont typeface="Wingdings" panose="05000000000000000000" charset="0"/>
              <a:buChar char="Ø"/>
            </a:pPr>
            <a:r>
              <a:rPr lang="zh-CN" sz="2000" b="1">
                <a:solidFill>
                  <a:schemeClr val="tx1"/>
                </a:solidFill>
                <a:latin typeface="+mj-ea"/>
                <a:ea typeface="+mj-ea"/>
                <a:cs typeface="+mj-ea"/>
                <a:sym typeface="+mn-ea"/>
              </a:rPr>
              <a:t>消费者批量消费消息</a:t>
            </a:r>
            <a:endParaRPr lang="zh-CN" sz="2000" b="1">
              <a:solidFill>
                <a:schemeClr val="tx1"/>
              </a:solidFill>
              <a:latin typeface="+mj-ea"/>
              <a:ea typeface="+mj-ea"/>
              <a:cs typeface="+mj-ea"/>
              <a:sym typeface="+mn-ea"/>
            </a:endParaRPr>
          </a:p>
          <a:p>
            <a:pPr marL="342900" indent="-342900">
              <a:lnSpc>
                <a:spcPct val="170000"/>
              </a:lnSpc>
              <a:buFont typeface="Wingdings" panose="05000000000000000000" charset="0"/>
              <a:buChar char="Ø"/>
            </a:pPr>
            <a:r>
              <a:rPr lang="en-US" altLang="zh-CN" sz="2000">
                <a:solidFill>
                  <a:schemeClr val="tx1"/>
                </a:solidFill>
                <a:latin typeface="+mj-ea"/>
                <a:ea typeface="+mj-ea"/>
                <a:cs typeface="+mj-ea"/>
                <a:sym typeface="+mn-ea"/>
              </a:rPr>
              <a:t>1</a:t>
            </a:r>
            <a:r>
              <a:rPr lang="zh-CN" altLang="en-US" sz="2000">
                <a:solidFill>
                  <a:schemeClr val="tx1"/>
                </a:solidFill>
                <a:latin typeface="+mj-ea"/>
                <a:ea typeface="+mj-ea"/>
                <a:cs typeface="+mj-ea"/>
                <a:sym typeface="+mn-ea"/>
              </a:rPr>
              <a:t>、</a:t>
            </a:r>
            <a:r>
              <a:rPr lang="zh-CN" sz="2000">
                <a:solidFill>
                  <a:schemeClr val="tx1"/>
                </a:solidFill>
                <a:latin typeface="+mj-ea"/>
                <a:ea typeface="+mj-ea"/>
                <a:cs typeface="+mj-ea"/>
                <a:sym typeface="+mn-ea"/>
              </a:rPr>
              <a:t>设置application.prpertise开启批量消费；</a:t>
            </a:r>
            <a:endParaRPr lang="zh-CN" sz="20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sz="1400">
                <a:solidFill>
                  <a:srgbClr val="0070C0"/>
                </a:solidFill>
                <a:latin typeface="+mj-ea"/>
                <a:ea typeface="+mj-ea"/>
                <a:cs typeface="+mj-ea"/>
                <a:sym typeface="+mn-ea"/>
              </a:rPr>
              <a:t># 设置批量消费</a:t>
            </a:r>
            <a:endParaRPr lang="zh-CN" sz="1400">
              <a:solidFill>
                <a:srgbClr val="0070C0"/>
              </a:solidFill>
              <a:latin typeface="+mj-ea"/>
              <a:ea typeface="+mj-ea"/>
              <a:cs typeface="+mj-ea"/>
              <a:sym typeface="+mn-ea"/>
            </a:endParaRPr>
          </a:p>
          <a:p>
            <a:pPr marL="800100" lvl="1" indent="-342900">
              <a:lnSpc>
                <a:spcPct val="160000"/>
              </a:lnSpc>
              <a:buFont typeface="Wingdings" panose="05000000000000000000" charset="0"/>
              <a:buChar char="Ø"/>
            </a:pPr>
            <a:r>
              <a:rPr lang="zh-CN" sz="1600">
                <a:solidFill>
                  <a:srgbClr val="0070C0"/>
                </a:solidFill>
                <a:latin typeface="+mj-ea"/>
                <a:ea typeface="+mj-ea"/>
                <a:cs typeface="+mj-ea"/>
                <a:sym typeface="+mn-ea"/>
              </a:rPr>
              <a:t>spring.kafka.listener.type=batch</a:t>
            </a:r>
            <a:endParaRPr lang="zh-CN" sz="1600">
              <a:solidFill>
                <a:srgbClr val="0070C0"/>
              </a:solidFill>
              <a:latin typeface="+mj-ea"/>
              <a:ea typeface="+mj-ea"/>
              <a:cs typeface="+mj-ea"/>
              <a:sym typeface="+mn-ea"/>
            </a:endParaRPr>
          </a:p>
          <a:p>
            <a:pPr marL="800100" lvl="1" indent="-342900" algn="l">
              <a:lnSpc>
                <a:spcPct val="160000"/>
              </a:lnSpc>
              <a:buClrTx/>
              <a:buSzTx/>
              <a:buFont typeface="Wingdings" panose="05000000000000000000" charset="0"/>
              <a:buChar char="Ø"/>
            </a:pPr>
            <a:r>
              <a:rPr lang="zh-CN" sz="1400">
                <a:solidFill>
                  <a:srgbClr val="0070C0"/>
                </a:solidFill>
                <a:latin typeface="+mj-ea"/>
                <a:ea typeface="+mj-ea"/>
                <a:cs typeface="+mj-ea"/>
                <a:sym typeface="+mn-ea"/>
              </a:rPr>
              <a:t># 批量消费每次最多消费多少条消息</a:t>
            </a:r>
            <a:endParaRPr lang="zh-CN" sz="1400">
              <a:solidFill>
                <a:srgbClr val="0070C0"/>
              </a:solidFill>
              <a:latin typeface="+mj-ea"/>
              <a:ea typeface="+mj-ea"/>
              <a:cs typeface="+mj-ea"/>
              <a:sym typeface="+mn-ea"/>
            </a:endParaRPr>
          </a:p>
          <a:p>
            <a:pPr marL="800100" lvl="1" indent="-342900" algn="l">
              <a:lnSpc>
                <a:spcPct val="160000"/>
              </a:lnSpc>
              <a:buClrTx/>
              <a:buSzTx/>
              <a:buFont typeface="Wingdings" panose="05000000000000000000" charset="0"/>
              <a:buChar char="Ø"/>
            </a:pPr>
            <a:r>
              <a:rPr lang="zh-CN" sz="1600">
                <a:solidFill>
                  <a:srgbClr val="0070C0"/>
                </a:solidFill>
                <a:latin typeface="+mj-ea"/>
                <a:ea typeface="+mj-ea"/>
                <a:cs typeface="+mj-ea"/>
                <a:sym typeface="+mn-ea"/>
              </a:rPr>
              <a:t>spring.kafka.consumer.max-poll-records=</a:t>
            </a:r>
            <a:r>
              <a:rPr lang="en-US" altLang="zh-CN" sz="1600">
                <a:solidFill>
                  <a:srgbClr val="0070C0"/>
                </a:solidFill>
                <a:latin typeface="+mj-ea"/>
                <a:ea typeface="+mj-ea"/>
                <a:cs typeface="+mj-ea"/>
                <a:sym typeface="+mn-ea"/>
              </a:rPr>
              <a:t>100</a:t>
            </a:r>
            <a:endParaRPr lang="en-US" altLang="zh-CN" sz="1600">
              <a:solidFill>
                <a:srgbClr val="0070C0"/>
              </a:solidFill>
              <a:latin typeface="+mj-ea"/>
              <a:ea typeface="+mj-ea"/>
              <a:cs typeface="+mj-ea"/>
              <a:sym typeface="+mn-ea"/>
            </a:endParaRPr>
          </a:p>
          <a:p>
            <a:pPr marL="342900" lvl="0" indent="-342900" algn="l">
              <a:lnSpc>
                <a:spcPct val="170000"/>
              </a:lnSpc>
              <a:buClrTx/>
              <a:buSzTx/>
              <a:buFont typeface="Wingdings" panose="05000000000000000000" charset="0"/>
              <a:buChar char="Ø"/>
            </a:pPr>
            <a:r>
              <a:rPr lang="zh-CN" sz="2000">
                <a:latin typeface="+mj-ea"/>
                <a:ea typeface="+mj-ea"/>
                <a:cs typeface="+mj-ea"/>
                <a:sym typeface="+mn-ea"/>
              </a:rPr>
              <a:t>2、接收消息时用List来接收；</a:t>
            </a:r>
            <a:endParaRPr lang="zh-CN" sz="2000">
              <a:latin typeface="+mj-ea"/>
              <a:ea typeface="+mj-ea"/>
              <a:cs typeface="+mj-ea"/>
              <a:sym typeface="+mn-ea"/>
            </a:endParaRPr>
          </a:p>
          <a:p>
            <a:pPr marL="800100" lvl="1" indent="-342900" algn="l">
              <a:lnSpc>
                <a:spcPct val="150000"/>
              </a:lnSpc>
              <a:buClrTx/>
              <a:buSzTx/>
              <a:buFont typeface="Wingdings" panose="05000000000000000000" charset="0"/>
              <a:buChar char="Ø"/>
            </a:pPr>
            <a:r>
              <a:rPr lang="en-US" altLang="zh-CN" sz="1600">
                <a:solidFill>
                  <a:schemeClr val="accent4">
                    <a:lumMod val="75000"/>
                  </a:schemeClr>
                </a:solidFill>
                <a:latin typeface="+mj-ea"/>
                <a:ea typeface="+mj-ea"/>
                <a:cs typeface="+mj-ea"/>
                <a:sym typeface="+mn-ea"/>
              </a:rPr>
              <a:t>@KafkaListener</a:t>
            </a:r>
            <a:r>
              <a:rPr lang="en-US" altLang="zh-CN" sz="1600">
                <a:latin typeface="+mj-ea"/>
                <a:ea typeface="+mj-ea"/>
                <a:cs typeface="+mj-ea"/>
                <a:sym typeface="+mn-ea"/>
              </a:rPr>
              <a:t>(groupId = "</a:t>
            </a:r>
            <a:r>
              <a:rPr lang="en-US" altLang="zh-CN" sz="1600">
                <a:solidFill>
                  <a:srgbClr val="00B050"/>
                </a:solidFill>
                <a:latin typeface="+mj-ea"/>
                <a:ea typeface="+mj-ea"/>
                <a:cs typeface="+mj-ea"/>
                <a:sym typeface="+mn-ea"/>
              </a:rPr>
              <a:t>helloGroup</a:t>
            </a:r>
            <a:r>
              <a:rPr lang="en-US" altLang="zh-CN" sz="1600">
                <a:latin typeface="+mj-ea"/>
                <a:ea typeface="+mj-ea"/>
                <a:cs typeface="+mj-ea"/>
                <a:sym typeface="+mn-ea"/>
              </a:rPr>
              <a:t>", topics = "</a:t>
            </a:r>
            <a:r>
              <a:rPr lang="en-US" altLang="zh-CN" sz="1600">
                <a:solidFill>
                  <a:srgbClr val="00B050"/>
                </a:solidFill>
                <a:latin typeface="+mj-ea"/>
                <a:ea typeface="+mj-ea"/>
                <a:cs typeface="+mj-ea"/>
                <a:sym typeface="+mn-ea"/>
              </a:rPr>
              <a:t>helloTopic</a:t>
            </a:r>
            <a:r>
              <a:rPr lang="en-US" altLang="zh-CN" sz="1600">
                <a:latin typeface="+mj-ea"/>
                <a:ea typeface="+mj-ea"/>
                <a:cs typeface="+mj-ea"/>
                <a:sym typeface="+mn-ea"/>
              </a:rPr>
              <a:t>")</a:t>
            </a:r>
            <a:endParaRPr lang="en-US" altLang="zh-CN" sz="1600">
              <a:latin typeface="+mj-ea"/>
              <a:ea typeface="+mj-ea"/>
              <a:cs typeface="+mj-ea"/>
              <a:sym typeface="+mn-ea"/>
            </a:endParaRPr>
          </a:p>
          <a:p>
            <a:pPr marL="800100" lvl="1" indent="-342900" algn="l">
              <a:lnSpc>
                <a:spcPct val="150000"/>
              </a:lnSpc>
              <a:buClrTx/>
              <a:buSzTx/>
              <a:buFont typeface="Wingdings" panose="05000000000000000000" charset="0"/>
              <a:buChar char="Ø"/>
            </a:pPr>
            <a:r>
              <a:rPr lang="en-US" altLang="zh-CN" sz="1600">
                <a:latin typeface="+mj-ea"/>
                <a:ea typeface="+mj-ea"/>
                <a:cs typeface="+mj-ea"/>
                <a:sym typeface="+mn-ea"/>
              </a:rPr>
              <a:t>public void onEvent(List&lt;ConsumerRecord&lt;String, String&gt;&gt; records) {</a:t>
            </a:r>
            <a:endParaRPr lang="en-US" altLang="zh-CN" sz="1600">
              <a:latin typeface="+mj-ea"/>
              <a:ea typeface="+mj-ea"/>
              <a:cs typeface="+mj-ea"/>
              <a:sym typeface="+mn-ea"/>
            </a:endParaRPr>
          </a:p>
          <a:p>
            <a:pPr marL="800100" lvl="1" indent="-342900" algn="l">
              <a:lnSpc>
                <a:spcPct val="150000"/>
              </a:lnSpc>
              <a:buClrTx/>
              <a:buSzTx/>
              <a:buFont typeface="Wingdings" panose="05000000000000000000" charset="0"/>
              <a:buChar char="Ø"/>
            </a:pPr>
            <a:r>
              <a:rPr lang="en-US" altLang="zh-CN" sz="1600">
                <a:latin typeface="+mj-ea"/>
                <a:ea typeface="+mj-ea"/>
                <a:cs typeface="+mj-ea"/>
                <a:sym typeface="+mn-ea"/>
              </a:rPr>
              <a:t>    System.</a:t>
            </a:r>
            <a:r>
              <a:rPr lang="en-US" altLang="zh-CN" sz="1600">
                <a:solidFill>
                  <a:srgbClr val="7030A0"/>
                </a:solidFill>
                <a:latin typeface="+mj-ea"/>
                <a:ea typeface="+mj-ea"/>
                <a:cs typeface="+mj-ea"/>
                <a:sym typeface="+mn-ea"/>
              </a:rPr>
              <a:t>out</a:t>
            </a:r>
            <a:r>
              <a:rPr lang="en-US" altLang="zh-CN" sz="1600">
                <a:latin typeface="+mj-ea"/>
                <a:ea typeface="+mj-ea"/>
                <a:cs typeface="+mj-ea"/>
                <a:sym typeface="+mn-ea"/>
              </a:rPr>
              <a:t>.println("</a:t>
            </a:r>
            <a:r>
              <a:rPr lang="en-US" altLang="zh-CN" sz="1400">
                <a:solidFill>
                  <a:srgbClr val="0070C0"/>
                </a:solidFill>
                <a:latin typeface="+mj-ea"/>
                <a:ea typeface="+mj-ea"/>
                <a:cs typeface="+mj-ea"/>
                <a:sym typeface="+mn-ea"/>
              </a:rPr>
              <a:t>批量消费</a:t>
            </a:r>
            <a:r>
              <a:rPr lang="en-US" altLang="zh-CN" sz="1600">
                <a:latin typeface="+mj-ea"/>
                <a:ea typeface="+mj-ea"/>
                <a:cs typeface="+mj-ea"/>
                <a:sym typeface="+mn-ea"/>
              </a:rPr>
              <a:t>，records.size() = " + records.size() + </a:t>
            </a:r>
            <a:r>
              <a:rPr lang="en-US" altLang="zh-CN" sz="1600">
                <a:latin typeface="+mj-ea"/>
                <a:ea typeface="+mj-ea"/>
                <a:cs typeface="+mj-ea"/>
                <a:sym typeface="+mn-ea"/>
              </a:rPr>
              <a:t>"</a:t>
            </a:r>
            <a:r>
              <a:rPr lang="zh-CN" altLang="en-US" sz="1600">
                <a:latin typeface="+mj-ea"/>
                <a:ea typeface="+mj-ea"/>
                <a:cs typeface="+mj-ea"/>
                <a:sym typeface="+mn-ea"/>
              </a:rPr>
              <a:t>，</a:t>
            </a:r>
            <a:r>
              <a:rPr lang="en-US" altLang="zh-CN" sz="1600">
                <a:latin typeface="+mj-ea"/>
                <a:ea typeface="+mj-ea"/>
                <a:cs typeface="+mj-ea"/>
                <a:sym typeface="+mn-ea"/>
              </a:rPr>
              <a:t>records = " + records</a:t>
            </a:r>
            <a:r>
              <a:rPr lang="en-US" altLang="zh-CN" sz="1600">
                <a:latin typeface="+mj-ea"/>
                <a:ea typeface="+mj-ea"/>
                <a:cs typeface="+mj-ea"/>
                <a:sym typeface="+mn-ea"/>
              </a:rPr>
              <a:t>);</a:t>
            </a:r>
            <a:endParaRPr lang="en-US" altLang="zh-CN" sz="1600">
              <a:latin typeface="+mj-ea"/>
              <a:ea typeface="+mj-ea"/>
              <a:cs typeface="+mj-ea"/>
              <a:sym typeface="+mn-ea"/>
            </a:endParaRPr>
          </a:p>
          <a:p>
            <a:pPr marL="800100" lvl="1" indent="-342900" algn="l">
              <a:lnSpc>
                <a:spcPct val="150000"/>
              </a:lnSpc>
              <a:buClrTx/>
              <a:buSzTx/>
              <a:buFont typeface="Wingdings" panose="05000000000000000000" charset="0"/>
              <a:buChar char="Ø"/>
            </a:pPr>
            <a:r>
              <a:rPr lang="en-US" altLang="zh-CN" sz="1600">
                <a:latin typeface="+mj-ea"/>
                <a:ea typeface="+mj-ea"/>
                <a:cs typeface="+mj-ea"/>
                <a:sym typeface="+mn-ea"/>
              </a:rPr>
              <a:t>}</a:t>
            </a:r>
            <a:endParaRPr lang="en-US" altLang="zh-CN" sz="1600">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07820"/>
            <a:ext cx="10794365" cy="470471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消费消息时的消息拦截</a:t>
            </a:r>
            <a:endParaRPr lang="zh-CN" sz="2000" b="1">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zh-CN" altLang="en-US" sz="1600">
                <a:latin typeface="+mj-ea"/>
                <a:ea typeface="+mj-ea"/>
                <a:cs typeface="+mj-ea"/>
                <a:sym typeface="+mn-ea"/>
              </a:rPr>
              <a:t>在消息消费之前，我们可以通过配置</a:t>
            </a:r>
            <a:r>
              <a:rPr lang="zh-CN" altLang="en-US" sz="1600">
                <a:solidFill>
                  <a:srgbClr val="0070C0"/>
                </a:solidFill>
                <a:latin typeface="+mj-ea"/>
                <a:ea typeface="+mj-ea"/>
                <a:cs typeface="+mj-ea"/>
                <a:sym typeface="+mn-ea"/>
              </a:rPr>
              <a:t>拦截器</a:t>
            </a:r>
            <a:r>
              <a:rPr lang="zh-CN" altLang="en-US" sz="1600">
                <a:latin typeface="+mj-ea"/>
                <a:ea typeface="+mj-ea"/>
                <a:cs typeface="+mj-ea"/>
                <a:sym typeface="+mn-ea"/>
              </a:rPr>
              <a:t>对消息进行拦截，在消息被实际处理之前对其进行一些操作，例如记录日志、修改消息内容或执行一些安全检查等；</a:t>
            </a:r>
            <a:endParaRPr lang="zh-CN" altLang="en-US" sz="1600">
              <a:latin typeface="+mj-ea"/>
              <a:ea typeface="+mj-ea"/>
              <a:cs typeface="+mj-ea"/>
              <a:sym typeface="+mn-ea"/>
            </a:endParaRPr>
          </a:p>
          <a:p>
            <a:pPr marL="342900" indent="-342900">
              <a:lnSpc>
                <a:spcPct val="180000"/>
              </a:lnSpc>
              <a:buFont typeface="Wingdings" panose="05000000000000000000" charset="0"/>
              <a:buChar char="Ø"/>
            </a:pPr>
            <a:r>
              <a:rPr lang="en-US" altLang="zh-CN" sz="1600">
                <a:latin typeface="+mj-ea"/>
                <a:ea typeface="+mj-ea"/>
                <a:cs typeface="+mj-ea"/>
                <a:sym typeface="+mn-ea"/>
              </a:rPr>
              <a:t>1</a:t>
            </a:r>
            <a:r>
              <a:rPr lang="zh-CN" altLang="en-US" sz="1600">
                <a:latin typeface="+mj-ea"/>
                <a:ea typeface="+mj-ea"/>
                <a:cs typeface="+mj-ea"/>
                <a:sym typeface="+mn-ea"/>
              </a:rPr>
              <a:t>、实现</a:t>
            </a:r>
            <a:r>
              <a:rPr lang="en-US" altLang="zh-CN" sz="1600">
                <a:latin typeface="+mj-ea"/>
                <a:ea typeface="+mj-ea"/>
                <a:cs typeface="+mj-ea"/>
                <a:sym typeface="+mn-ea"/>
              </a:rPr>
              <a:t>kafka</a:t>
            </a:r>
            <a:r>
              <a:rPr lang="zh-CN" altLang="en-US" sz="1600">
                <a:latin typeface="+mj-ea"/>
                <a:ea typeface="+mj-ea"/>
                <a:cs typeface="+mj-ea"/>
                <a:sym typeface="+mn-ea"/>
              </a:rPr>
              <a:t>的ConsumerInterceptor拦截器接口；</a:t>
            </a:r>
            <a:endParaRPr lang="zh-CN" altLang="en-US" sz="1600">
              <a:latin typeface="+mj-ea"/>
              <a:ea typeface="+mj-ea"/>
              <a:cs typeface="+mj-ea"/>
              <a:sym typeface="+mn-ea"/>
            </a:endParaRPr>
          </a:p>
          <a:p>
            <a:pPr marL="800100" lvl="1" indent="-342900">
              <a:lnSpc>
                <a:spcPct val="120000"/>
              </a:lnSpc>
              <a:buFont typeface="Wingdings" panose="05000000000000000000" charset="0"/>
              <a:buChar char="Ø"/>
            </a:pPr>
            <a:r>
              <a:rPr lang="zh-CN" altLang="en-US" sz="1600">
                <a:solidFill>
                  <a:srgbClr val="0070C0"/>
                </a:solidFill>
                <a:latin typeface="+mj-ea"/>
                <a:ea typeface="+mj-ea"/>
                <a:cs typeface="+mj-ea"/>
                <a:sym typeface="+mn-ea"/>
              </a:rPr>
              <a:t>public class</a:t>
            </a:r>
            <a:r>
              <a:rPr lang="zh-CN" altLang="en-US" sz="1600">
                <a:latin typeface="+mj-ea"/>
                <a:ea typeface="+mj-ea"/>
                <a:cs typeface="+mj-ea"/>
                <a:sym typeface="+mn-ea"/>
              </a:rPr>
              <a:t> CustomConsumerInterceptor </a:t>
            </a:r>
            <a:r>
              <a:rPr lang="zh-CN" altLang="en-US" sz="1600">
                <a:solidFill>
                  <a:srgbClr val="0070C0"/>
                </a:solidFill>
                <a:latin typeface="+mj-ea"/>
                <a:ea typeface="+mj-ea"/>
                <a:cs typeface="+mj-ea"/>
                <a:sym typeface="+mn-ea"/>
              </a:rPr>
              <a:t>implements </a:t>
            </a:r>
            <a:r>
              <a:rPr lang="zh-CN" altLang="en-US" sz="1600">
                <a:latin typeface="+mj-ea"/>
                <a:ea typeface="+mj-ea"/>
                <a:cs typeface="+mj-ea"/>
                <a:sym typeface="+mn-ea"/>
              </a:rPr>
              <a:t>ConsumerInterceptor&lt;String, String&gt; {</a:t>
            </a:r>
            <a:endParaRPr lang="zh-CN" altLang="en-US" sz="1600">
              <a:latin typeface="+mj-ea"/>
              <a:ea typeface="+mj-ea"/>
              <a:cs typeface="+mj-ea"/>
              <a:sym typeface="+mn-ea"/>
            </a:endParaRPr>
          </a:p>
          <a:p>
            <a:pPr marL="800100" lvl="1" indent="-342900">
              <a:lnSpc>
                <a:spcPct val="120000"/>
              </a:lnSpc>
              <a:buFont typeface="Wingdings" panose="05000000000000000000" charset="0"/>
              <a:buChar char="Ø"/>
            </a:pPr>
            <a:r>
              <a:rPr lang="en-US" altLang="zh-CN" sz="1600">
                <a:latin typeface="+mj-ea"/>
                <a:ea typeface="+mj-ea"/>
                <a:cs typeface="+mj-ea"/>
                <a:sym typeface="+mn-ea"/>
              </a:rPr>
              <a:t>    ......</a:t>
            </a:r>
            <a:endParaRPr lang="zh-CN" altLang="en-US" sz="1600">
              <a:latin typeface="+mj-ea"/>
              <a:ea typeface="+mj-ea"/>
              <a:cs typeface="+mj-ea"/>
              <a:sym typeface="+mn-ea"/>
            </a:endParaRPr>
          </a:p>
          <a:p>
            <a:pPr marL="800100" lvl="1" indent="-342900">
              <a:lnSpc>
                <a:spcPct val="120000"/>
              </a:lnSpc>
              <a:buFont typeface="Wingdings" panose="05000000000000000000" charset="0"/>
              <a:buChar char="Ø"/>
            </a:pPr>
            <a:r>
              <a:rPr lang="en-US" altLang="zh-CN" sz="1600">
                <a:latin typeface="+mj-ea"/>
                <a:ea typeface="+mj-ea"/>
                <a:cs typeface="+mj-ea"/>
                <a:sym typeface="+mn-ea"/>
              </a:rPr>
              <a:t>}</a:t>
            </a:r>
            <a:endParaRPr lang="zh-CN" altLang="en-US" sz="1600">
              <a:latin typeface="+mj-ea"/>
              <a:ea typeface="+mj-ea"/>
              <a:cs typeface="+mj-ea"/>
              <a:sym typeface="+mn-ea"/>
            </a:endParaRPr>
          </a:p>
          <a:p>
            <a:pPr marL="342900" indent="-342900">
              <a:lnSpc>
                <a:spcPct val="190000"/>
              </a:lnSpc>
              <a:buFont typeface="Wingdings" panose="05000000000000000000" charset="0"/>
              <a:buChar char="Ø"/>
            </a:pPr>
            <a:r>
              <a:rPr lang="en-US" altLang="zh-CN" sz="1600">
                <a:latin typeface="+mj-ea"/>
                <a:ea typeface="+mj-ea"/>
                <a:cs typeface="+mj-ea"/>
                <a:sym typeface="+mn-ea"/>
              </a:rPr>
              <a:t>2</a:t>
            </a:r>
            <a:r>
              <a:rPr lang="zh-CN" altLang="en-US" sz="1600">
                <a:latin typeface="+mj-ea"/>
                <a:ea typeface="+mj-ea"/>
                <a:cs typeface="+mj-ea"/>
                <a:sym typeface="+mn-ea"/>
              </a:rPr>
              <a:t>、在Kafka消费者的ConsumerFactory配置中注册这个拦截器：</a:t>
            </a:r>
            <a:endParaRPr lang="zh-CN" altLang="en-US" sz="1600">
              <a:latin typeface="+mj-ea"/>
              <a:ea typeface="+mj-ea"/>
              <a:cs typeface="+mj-ea"/>
              <a:sym typeface="+mn-ea"/>
            </a:endParaRPr>
          </a:p>
          <a:p>
            <a:pPr marL="800100" lvl="1" indent="-342900">
              <a:lnSpc>
                <a:spcPct val="170000"/>
              </a:lnSpc>
              <a:buFont typeface="Wingdings" panose="05000000000000000000" charset="0"/>
              <a:buChar char="Ø"/>
            </a:pPr>
            <a:r>
              <a:rPr lang="zh-CN" altLang="en-US" sz="1400">
                <a:solidFill>
                  <a:srgbClr val="0070C0"/>
                </a:solidFill>
                <a:latin typeface="+mj-ea"/>
                <a:ea typeface="+mj-ea"/>
                <a:cs typeface="+mj-ea"/>
                <a:sym typeface="+mn-ea"/>
              </a:rPr>
              <a:t>props.put(ConsumerConfig.INTERCEPTOR_CLASSES_CONFIG, CustomConsumerInterceptor.class.getName());  </a:t>
            </a:r>
            <a:endParaRPr lang="zh-CN" altLang="en-US" sz="1400">
              <a:solidFill>
                <a:srgbClr val="0070C0"/>
              </a:solidFill>
              <a:latin typeface="+mj-ea"/>
              <a:ea typeface="+mj-ea"/>
              <a:cs typeface="+mj-ea"/>
              <a:sym typeface="+mn-ea"/>
            </a:endParaRPr>
          </a:p>
          <a:p>
            <a:pPr marL="342900" lvl="0" indent="-342900">
              <a:lnSpc>
                <a:spcPct val="170000"/>
              </a:lnSpc>
              <a:buFont typeface="Wingdings" panose="05000000000000000000" charset="0"/>
              <a:buChar char="Ø"/>
            </a:pPr>
            <a:r>
              <a:rPr lang="zh-CN" altLang="en-US" sz="1600">
                <a:latin typeface="+mj-ea"/>
                <a:ea typeface="+mj-ea"/>
                <a:cs typeface="+mj-ea"/>
                <a:sym typeface="+mn-ea"/>
              </a:rPr>
              <a:t>3、监听消息时使用我们的监听器容器工厂Bean</a:t>
            </a:r>
            <a:br>
              <a:rPr lang="zh-CN" altLang="en-US" sz="2000">
                <a:solidFill>
                  <a:srgbClr val="0070C0"/>
                </a:solidFill>
                <a:latin typeface="+mj-ea"/>
                <a:ea typeface="+mj-ea"/>
                <a:cs typeface="+mj-ea"/>
                <a:sym typeface="+mn-ea"/>
              </a:rPr>
            </a:br>
            <a:r>
              <a:rPr lang="zh-CN" altLang="en-US" sz="1400">
                <a:solidFill>
                  <a:srgbClr val="0070C0"/>
                </a:solidFill>
                <a:latin typeface="+mj-ea"/>
                <a:ea typeface="+mj-ea"/>
                <a:cs typeface="+mj-ea"/>
                <a:sym typeface="+mn-ea"/>
              </a:rPr>
              <a:t>@KafkaListener(topics = {"intTopic"}, groupId = "intGroup", containerFactory = "ourKafkaListenerContainerFactory")</a:t>
            </a:r>
            <a:endParaRPr lang="zh-CN" altLang="en-US" sz="1400">
              <a:solidFill>
                <a:srgbClr val="0070C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07820"/>
            <a:ext cx="10794365" cy="470344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b="1">
                <a:solidFill>
                  <a:schemeClr val="tx1"/>
                </a:solidFill>
                <a:latin typeface="+mj-ea"/>
                <a:ea typeface="+mj-ea"/>
                <a:cs typeface="+mj-ea"/>
                <a:sym typeface="+mn-ea"/>
              </a:rPr>
              <a:t>消息转发</a:t>
            </a:r>
            <a:endParaRPr lang="zh-CN" sz="2000" b="1">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zh-CN" altLang="en-US">
                <a:solidFill>
                  <a:schemeClr val="tx1"/>
                </a:solidFill>
                <a:latin typeface="+mj-ea"/>
                <a:ea typeface="+mj-ea"/>
                <a:cs typeface="+mj-ea"/>
                <a:sym typeface="+mn-ea"/>
              </a:rPr>
              <a:t>消息转发就是应用A从TopicA接收到消息，经过处理后转发到TopicB，再由应用B监听接收该消息，即一个应用处理完成后将该消息转发至其他应用处理，这</a:t>
            </a:r>
            <a:r>
              <a:rPr lang="zh-CN" altLang="en-US">
                <a:latin typeface="+mj-ea"/>
                <a:ea typeface="+mj-ea"/>
                <a:cs typeface="+mj-ea"/>
                <a:sym typeface="+mn-ea"/>
              </a:rPr>
              <a:t>在实际开发中，是可能存在这样的需求的；</a:t>
            </a:r>
            <a:endParaRPr lang="zh-CN" altLang="en-US">
              <a:latin typeface="+mj-ea"/>
              <a:ea typeface="+mj-ea"/>
              <a:cs typeface="+mj-ea"/>
              <a:sym typeface="+mn-ea"/>
            </a:endParaRPr>
          </a:p>
          <a:p>
            <a:pPr marL="800100" lvl="1" indent="-342900">
              <a:lnSpc>
                <a:spcPct val="160000"/>
              </a:lnSpc>
              <a:buFont typeface="Wingdings" panose="05000000000000000000" charset="0"/>
              <a:buChar char="Ø"/>
            </a:pPr>
            <a:r>
              <a:rPr lang="zh-CN" altLang="en-US" sz="1600">
                <a:solidFill>
                  <a:schemeClr val="accent4">
                    <a:lumMod val="75000"/>
                  </a:schemeClr>
                </a:solidFill>
                <a:latin typeface="+mj-ea"/>
                <a:ea typeface="+mj-ea"/>
                <a:cs typeface="+mj-ea"/>
                <a:sym typeface="+mn-ea"/>
              </a:rPr>
              <a:t>@KafkaListener</a:t>
            </a:r>
            <a:r>
              <a:rPr lang="zh-CN" altLang="en-US" sz="1600">
                <a:solidFill>
                  <a:schemeClr val="tx1"/>
                </a:solidFill>
                <a:latin typeface="+mj-ea"/>
                <a:ea typeface="+mj-ea"/>
                <a:cs typeface="+mj-ea"/>
                <a:sym typeface="+mn-ea"/>
              </a:rPr>
              <a:t>(topics = {"</a:t>
            </a:r>
            <a:r>
              <a:rPr lang="zh-CN" altLang="en-US" sz="1600">
                <a:solidFill>
                  <a:srgbClr val="0070C0"/>
                </a:solidFill>
                <a:latin typeface="+mj-ea"/>
                <a:ea typeface="+mj-ea"/>
                <a:cs typeface="+mj-ea"/>
                <a:sym typeface="+mn-ea"/>
              </a:rPr>
              <a:t>topic</a:t>
            </a:r>
            <a:r>
              <a:rPr lang="en-US" altLang="zh-CN" sz="1600">
                <a:solidFill>
                  <a:srgbClr val="0070C0"/>
                </a:solidFill>
                <a:latin typeface="+mj-ea"/>
                <a:ea typeface="+mj-ea"/>
                <a:cs typeface="+mj-ea"/>
                <a:sym typeface="+mn-ea"/>
              </a:rPr>
              <a:t>A</a:t>
            </a:r>
            <a:r>
              <a:rPr lang="zh-CN" altLang="en-US" sz="1600">
                <a:solidFill>
                  <a:schemeClr val="tx1"/>
                </a:solidFill>
                <a:latin typeface="+mj-ea"/>
                <a:ea typeface="+mj-ea"/>
                <a:cs typeface="+mj-ea"/>
                <a:sym typeface="+mn-ea"/>
              </a:rPr>
              <a:t>"})</a:t>
            </a:r>
            <a:endParaRPr lang="zh-CN" altLang="en-US" sz="16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600">
                <a:solidFill>
                  <a:schemeClr val="accent4">
                    <a:lumMod val="75000"/>
                  </a:schemeClr>
                </a:solidFill>
                <a:latin typeface="+mj-ea"/>
                <a:ea typeface="+mj-ea"/>
                <a:cs typeface="+mj-ea"/>
                <a:sym typeface="+mn-ea"/>
              </a:rPr>
              <a:t>@SendTo</a:t>
            </a:r>
            <a:r>
              <a:rPr lang="zh-CN" altLang="en-US" sz="1600">
                <a:solidFill>
                  <a:schemeClr val="tx1"/>
                </a:solidFill>
                <a:latin typeface="+mj-ea"/>
                <a:ea typeface="+mj-ea"/>
                <a:cs typeface="+mj-ea"/>
                <a:sym typeface="+mn-ea"/>
              </a:rPr>
              <a:t>("</a:t>
            </a:r>
            <a:r>
              <a:rPr lang="zh-CN" altLang="en-US" sz="1600">
                <a:solidFill>
                  <a:srgbClr val="0070C0"/>
                </a:solidFill>
                <a:latin typeface="+mj-ea"/>
                <a:ea typeface="+mj-ea"/>
                <a:cs typeface="+mj-ea"/>
                <a:sym typeface="+mn-ea"/>
              </a:rPr>
              <a:t>topic</a:t>
            </a:r>
            <a:r>
              <a:rPr lang="en-US" altLang="zh-CN" sz="1600">
                <a:solidFill>
                  <a:srgbClr val="0070C0"/>
                </a:solidFill>
                <a:latin typeface="+mj-ea"/>
                <a:ea typeface="+mj-ea"/>
                <a:cs typeface="+mj-ea"/>
                <a:sym typeface="+mn-ea"/>
              </a:rPr>
              <a:t>B</a:t>
            </a:r>
            <a:r>
              <a:rPr lang="zh-CN" altLang="en-US" sz="1600">
                <a:solidFill>
                  <a:schemeClr val="tx1"/>
                </a:solidFill>
                <a:latin typeface="+mj-ea"/>
                <a:ea typeface="+mj-ea"/>
                <a:cs typeface="+mj-ea"/>
                <a:sym typeface="+mn-ea"/>
              </a:rPr>
              <a:t>")</a:t>
            </a:r>
            <a:endParaRPr lang="zh-CN" altLang="en-US" sz="16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public </a:t>
            </a:r>
            <a:r>
              <a:rPr lang="zh-CN" altLang="en-US" sz="1600">
                <a:solidFill>
                  <a:schemeClr val="tx1"/>
                </a:solidFill>
                <a:latin typeface="+mj-ea"/>
                <a:ea typeface="+mj-ea"/>
                <a:cs typeface="+mj-ea"/>
                <a:sym typeface="+mn-ea"/>
              </a:rPr>
              <a:t>String </a:t>
            </a:r>
            <a:r>
              <a:rPr lang="zh-CN" altLang="en-US" sz="1600">
                <a:solidFill>
                  <a:srgbClr val="0070C0"/>
                </a:solidFill>
                <a:latin typeface="+mj-ea"/>
                <a:ea typeface="+mj-ea"/>
                <a:cs typeface="+mj-ea"/>
                <a:sym typeface="+mn-ea"/>
              </a:rPr>
              <a:t>on</a:t>
            </a:r>
            <a:r>
              <a:rPr lang="en-US" altLang="zh-CN" sz="1600">
                <a:solidFill>
                  <a:srgbClr val="0070C0"/>
                </a:solidFill>
                <a:latin typeface="+mj-ea"/>
                <a:ea typeface="+mj-ea"/>
                <a:cs typeface="+mj-ea"/>
                <a:sym typeface="+mn-ea"/>
              </a:rPr>
              <a:t>Event</a:t>
            </a:r>
            <a:r>
              <a:rPr lang="zh-CN" altLang="en-US" sz="1600">
                <a:solidFill>
                  <a:schemeClr val="tx1"/>
                </a:solidFill>
                <a:latin typeface="+mj-ea"/>
                <a:ea typeface="+mj-ea"/>
                <a:cs typeface="+mj-ea"/>
                <a:sym typeface="+mn-ea"/>
              </a:rPr>
              <a:t>(ConsumerRecord&lt;</a:t>
            </a:r>
            <a:r>
              <a:rPr lang="en-US" altLang="zh-CN" sz="1600">
                <a:solidFill>
                  <a:schemeClr val="tx1"/>
                </a:solidFill>
                <a:latin typeface="+mj-ea"/>
                <a:ea typeface="+mj-ea"/>
                <a:cs typeface="+mj-ea"/>
                <a:sym typeface="+mn-ea"/>
              </a:rPr>
              <a:t>String</a:t>
            </a:r>
            <a:r>
              <a:rPr lang="zh-CN" altLang="en-US" sz="1600">
                <a:solidFill>
                  <a:schemeClr val="tx1"/>
                </a:solidFill>
                <a:latin typeface="+mj-ea"/>
                <a:ea typeface="+mj-ea"/>
                <a:cs typeface="+mj-ea"/>
                <a:sym typeface="+mn-ea"/>
              </a:rPr>
              <a:t>, </a:t>
            </a:r>
            <a:r>
              <a:rPr lang="en-US" altLang="zh-CN" sz="1600">
                <a:solidFill>
                  <a:schemeClr val="tx1"/>
                </a:solidFill>
                <a:latin typeface="+mj-ea"/>
                <a:ea typeface="+mj-ea"/>
                <a:cs typeface="+mj-ea"/>
                <a:sym typeface="+mn-ea"/>
              </a:rPr>
              <a:t>String</a:t>
            </a:r>
            <a:r>
              <a:rPr lang="zh-CN" altLang="en-US" sz="1600">
                <a:solidFill>
                  <a:schemeClr val="tx1"/>
                </a:solidFill>
                <a:latin typeface="+mj-ea"/>
                <a:ea typeface="+mj-ea"/>
                <a:cs typeface="+mj-ea"/>
                <a:sym typeface="+mn-ea"/>
              </a:rPr>
              <a:t>&gt; record) {</a:t>
            </a:r>
            <a:endParaRPr lang="zh-CN" altLang="en-US" sz="16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600">
                <a:solidFill>
                  <a:schemeClr val="tx1"/>
                </a:solidFill>
                <a:latin typeface="+mj-ea"/>
                <a:ea typeface="+mj-ea"/>
                <a:cs typeface="+mj-ea"/>
                <a:sym typeface="+mn-ea"/>
              </a:rPr>
              <a:t>    </a:t>
            </a:r>
            <a:r>
              <a:rPr lang="zh-CN" altLang="en-US" sz="1600">
                <a:solidFill>
                  <a:srgbClr val="0070C0"/>
                </a:solidFill>
                <a:latin typeface="+mj-ea"/>
                <a:ea typeface="+mj-ea"/>
                <a:cs typeface="+mj-ea"/>
                <a:sym typeface="+mn-ea"/>
              </a:rPr>
              <a:t>return </a:t>
            </a:r>
            <a:r>
              <a:rPr lang="zh-CN" altLang="en-US" sz="1600">
                <a:solidFill>
                  <a:schemeClr val="tx1"/>
                </a:solidFill>
                <a:latin typeface="+mj-ea"/>
                <a:ea typeface="+mj-ea"/>
                <a:cs typeface="+mj-ea"/>
                <a:sym typeface="+mn-ea"/>
              </a:rPr>
              <a:t>record.value()</a:t>
            </a:r>
            <a:r>
              <a:rPr lang="en-US" altLang="zh-CN" sz="1600">
                <a:solidFill>
                  <a:schemeClr val="tx1"/>
                </a:solidFill>
                <a:latin typeface="+mj-ea"/>
                <a:ea typeface="+mj-ea"/>
                <a:cs typeface="+mj-ea"/>
                <a:sym typeface="+mn-ea"/>
              </a:rPr>
              <a:t> </a:t>
            </a:r>
            <a:r>
              <a:rPr lang="zh-CN" altLang="en-US" sz="1600">
                <a:solidFill>
                  <a:schemeClr val="tx1"/>
                </a:solidFill>
                <a:latin typeface="+mj-ea"/>
                <a:ea typeface="+mj-ea"/>
                <a:cs typeface="+mj-ea"/>
                <a:sym typeface="+mn-ea"/>
              </a:rPr>
              <a:t>+</a:t>
            </a:r>
            <a:r>
              <a:rPr lang="en-US" altLang="zh-CN" sz="1600">
                <a:solidFill>
                  <a:schemeClr val="tx1"/>
                </a:solidFill>
                <a:latin typeface="+mj-ea"/>
                <a:ea typeface="+mj-ea"/>
                <a:cs typeface="+mj-ea"/>
                <a:sym typeface="+mn-ea"/>
              </a:rPr>
              <a:t> </a:t>
            </a:r>
            <a:r>
              <a:rPr lang="zh-CN" altLang="en-US" sz="1600">
                <a:solidFill>
                  <a:schemeClr val="tx1"/>
                </a:solidFill>
                <a:latin typeface="+mj-ea"/>
                <a:ea typeface="+mj-ea"/>
                <a:cs typeface="+mj-ea"/>
                <a:sym typeface="+mn-ea"/>
              </a:rPr>
              <a:t>"-forward message";</a:t>
            </a:r>
            <a:endParaRPr lang="zh-CN" altLang="en-US" sz="16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600">
                <a:solidFill>
                  <a:schemeClr val="tx1"/>
                </a:solidFill>
                <a:latin typeface="+mj-ea"/>
                <a:ea typeface="+mj-ea"/>
                <a:cs typeface="+mj-ea"/>
                <a:sym typeface="+mn-ea"/>
              </a:rPr>
              <a:t>}</a:t>
            </a:r>
            <a:endParaRPr lang="zh-CN" altLang="en-US" sz="16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
        <p:nvSpPr>
          <p:cNvPr id="4" name="圆角矩形 3"/>
          <p:cNvSpPr/>
          <p:nvPr/>
        </p:nvSpPr>
        <p:spPr>
          <a:xfrm>
            <a:off x="5925185" y="4742180"/>
            <a:ext cx="863600" cy="86423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 name="圆柱形 4"/>
          <p:cNvSpPr/>
          <p:nvPr/>
        </p:nvSpPr>
        <p:spPr>
          <a:xfrm>
            <a:off x="3413125" y="5211445"/>
            <a:ext cx="1056640" cy="974090"/>
          </a:xfrm>
          <a:prstGeom prst="can">
            <a:avLst/>
          </a:prstGeom>
          <a:ln>
            <a:solidFill>
              <a:schemeClr val="accent5">
                <a:lumMod val="75000"/>
              </a:schemeClr>
            </a:solidFill>
          </a:ln>
        </p:spPr>
        <p:style>
          <a:lnRef idx="0">
            <a:srgbClr val="FFFFFF"/>
          </a:lnRef>
          <a:fillRef idx="2">
            <a:schemeClr val="accent1"/>
          </a:fillRef>
          <a:effectRef idx="1">
            <a:schemeClr val="accent1"/>
          </a:effectRef>
          <a:fontRef idx="minor">
            <a:schemeClr val="lt1"/>
          </a:fontRef>
        </p:style>
        <p:txBody>
          <a:bodyPr rtlCol="0" anchor="ctr"/>
          <a:p>
            <a:pPr algn="ctr"/>
            <a:endParaRPr lang="zh-CN" altLang="en-US"/>
          </a:p>
        </p:txBody>
      </p:sp>
      <p:sp>
        <p:nvSpPr>
          <p:cNvPr id="8" name="圆角矩形 7"/>
          <p:cNvSpPr/>
          <p:nvPr/>
        </p:nvSpPr>
        <p:spPr>
          <a:xfrm>
            <a:off x="5937885" y="5695950"/>
            <a:ext cx="863600" cy="864235"/>
          </a:xfrm>
          <a:prstGeom prst="roundRec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9" name="直接箭头连接符 8"/>
          <p:cNvCxnSpPr/>
          <p:nvPr/>
        </p:nvCxnSpPr>
        <p:spPr>
          <a:xfrm flipV="1">
            <a:off x="4781550" y="5281930"/>
            <a:ext cx="865505" cy="3352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a:off x="4781550" y="5859145"/>
            <a:ext cx="841375" cy="2298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6204585" y="4994275"/>
            <a:ext cx="351155" cy="368300"/>
          </a:xfrm>
          <a:prstGeom prst="rect">
            <a:avLst/>
          </a:prstGeom>
          <a:noFill/>
        </p:spPr>
        <p:txBody>
          <a:bodyPr wrap="square" rtlCol="0">
            <a:spAutoFit/>
          </a:bodyPr>
          <a:p>
            <a:r>
              <a:rPr lang="en-US" altLang="zh-CN"/>
              <a:t>A</a:t>
            </a:r>
            <a:endParaRPr lang="en-US" altLang="zh-CN"/>
          </a:p>
        </p:txBody>
      </p:sp>
      <p:sp>
        <p:nvSpPr>
          <p:cNvPr id="12" name="文本框 11"/>
          <p:cNvSpPr txBox="1"/>
          <p:nvPr/>
        </p:nvSpPr>
        <p:spPr>
          <a:xfrm>
            <a:off x="6207760" y="5923280"/>
            <a:ext cx="351155" cy="368300"/>
          </a:xfrm>
          <a:prstGeom prst="rect">
            <a:avLst/>
          </a:prstGeom>
          <a:noFill/>
        </p:spPr>
        <p:txBody>
          <a:bodyPr wrap="square" rtlCol="0">
            <a:spAutoFit/>
          </a:bodyPr>
          <a:p>
            <a:r>
              <a:rPr lang="en-US" altLang="zh-CN"/>
              <a:t>B</a:t>
            </a:r>
            <a:endParaRPr lang="en-US" altLang="zh-CN"/>
          </a:p>
        </p:txBody>
      </p:sp>
      <p:cxnSp>
        <p:nvCxnSpPr>
          <p:cNvPr id="13" name="直接箭头连接符 12"/>
          <p:cNvCxnSpPr/>
          <p:nvPr/>
        </p:nvCxnSpPr>
        <p:spPr>
          <a:xfrm flipH="1">
            <a:off x="4726940" y="5055235"/>
            <a:ext cx="808990" cy="3562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07820"/>
            <a:ext cx="10794365" cy="4703445"/>
          </a:xfrm>
          <a:prstGeom prst="rect">
            <a:avLst/>
          </a:prstGeom>
          <a:noFill/>
        </p:spPr>
        <p:txBody>
          <a:bodyPr wrap="square" rtlCol="0">
            <a:noAutofit/>
          </a:bodyPr>
          <a:p>
            <a:pPr marL="342900" indent="-342900">
              <a:lnSpc>
                <a:spcPct val="170000"/>
              </a:lnSpc>
              <a:buFont typeface="Wingdings" panose="05000000000000000000" charset="0"/>
              <a:buChar char="Ø"/>
            </a:pPr>
            <a:r>
              <a:rPr lang="zh-CN" sz="2000" b="1">
                <a:solidFill>
                  <a:schemeClr val="tx1"/>
                </a:solidFill>
                <a:latin typeface="+mj-ea"/>
                <a:ea typeface="+mj-ea"/>
                <a:cs typeface="+mj-ea"/>
                <a:sym typeface="+mn-ea"/>
              </a:rPr>
              <a:t>消息消费的分区策略</a:t>
            </a:r>
            <a:endParaRPr lang="zh-CN" sz="2000" b="1">
              <a:solidFill>
                <a:schemeClr val="tx1"/>
              </a:solidFill>
              <a:latin typeface="+mj-ea"/>
              <a:ea typeface="+mj-ea"/>
              <a:cs typeface="+mj-ea"/>
              <a:sym typeface="+mn-ea"/>
            </a:endParaRPr>
          </a:p>
          <a:p>
            <a:pPr marL="342900" indent="-342900">
              <a:lnSpc>
                <a:spcPct val="170000"/>
              </a:lnSpc>
              <a:buFont typeface="Wingdings" panose="05000000000000000000" charset="0"/>
              <a:buChar char="Ø"/>
            </a:pPr>
            <a:r>
              <a:rPr lang="zh-CN">
                <a:solidFill>
                  <a:schemeClr val="tx1"/>
                </a:solidFill>
                <a:latin typeface="+mj-ea"/>
                <a:ea typeface="+mj-ea"/>
                <a:cs typeface="+mj-ea"/>
                <a:sym typeface="+mn-ea"/>
              </a:rPr>
              <a:t>Kafka消费消息时的分区策略：是指Kafka主题</a:t>
            </a:r>
            <a:r>
              <a:rPr lang="en-US" altLang="zh-CN">
                <a:solidFill>
                  <a:schemeClr val="tx1"/>
                </a:solidFill>
                <a:latin typeface="+mj-ea"/>
                <a:ea typeface="+mj-ea"/>
                <a:cs typeface="+mj-ea"/>
                <a:sym typeface="+mn-ea"/>
              </a:rPr>
              <a:t>topic</a:t>
            </a:r>
            <a:r>
              <a:rPr lang="zh-CN" altLang="en-US">
                <a:solidFill>
                  <a:schemeClr val="tx1"/>
                </a:solidFill>
                <a:latin typeface="+mj-ea"/>
                <a:ea typeface="+mj-ea"/>
                <a:cs typeface="+mj-ea"/>
                <a:sym typeface="+mn-ea"/>
              </a:rPr>
              <a:t>中</a:t>
            </a:r>
            <a:r>
              <a:rPr lang="zh-CN">
                <a:solidFill>
                  <a:schemeClr val="tx1"/>
                </a:solidFill>
                <a:latin typeface="+mj-ea"/>
                <a:ea typeface="+mj-ea"/>
                <a:cs typeface="+mj-ea"/>
                <a:sym typeface="+mn-ea"/>
              </a:rPr>
              <a:t>哪些分区应该由哪些消费者来消费；</a:t>
            </a:r>
            <a:endParaRPr lang="zh-CN" altLang="en-US">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1099185" y="2708910"/>
            <a:ext cx="5248910" cy="2395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07820"/>
            <a:ext cx="10794365" cy="4703445"/>
          </a:xfrm>
          <a:prstGeom prst="rect">
            <a:avLst/>
          </a:prstGeom>
          <a:noFill/>
        </p:spPr>
        <p:txBody>
          <a:bodyPr wrap="square" rtlCol="0">
            <a:noAutofit/>
          </a:bodyPr>
          <a:p>
            <a:pPr marL="342900" indent="-342900">
              <a:lnSpc>
                <a:spcPct val="170000"/>
              </a:lnSpc>
              <a:buFont typeface="Wingdings" panose="05000000000000000000" charset="0"/>
              <a:buChar char="Ø"/>
            </a:pPr>
            <a:r>
              <a:rPr lang="zh-CN" sz="2000" b="1">
                <a:solidFill>
                  <a:schemeClr val="tx1"/>
                </a:solidFill>
                <a:latin typeface="+mj-ea"/>
                <a:ea typeface="+mj-ea"/>
                <a:cs typeface="+mj-ea"/>
                <a:sym typeface="+mn-ea"/>
              </a:rPr>
              <a:t>消息消息的分区策略</a:t>
            </a:r>
            <a:endParaRPr lang="zh-CN">
              <a:solidFill>
                <a:schemeClr val="tx1"/>
              </a:solidFill>
              <a:latin typeface="+mj-ea"/>
              <a:ea typeface="+mj-ea"/>
              <a:cs typeface="+mj-ea"/>
              <a:sym typeface="+mn-ea"/>
            </a:endParaRPr>
          </a:p>
          <a:p>
            <a:pPr marL="342900" indent="-342900">
              <a:lnSpc>
                <a:spcPct val="170000"/>
              </a:lnSpc>
              <a:buFont typeface="Wingdings" panose="05000000000000000000" charset="0"/>
              <a:buChar char="Ø"/>
            </a:pPr>
            <a:endParaRPr lang="zh-CN" altLang="en-US">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pic>
        <p:nvPicPr>
          <p:cNvPr id="5" name="图片 4"/>
          <p:cNvPicPr>
            <a:picLocks noChangeAspect="1"/>
          </p:cNvPicPr>
          <p:nvPr/>
        </p:nvPicPr>
        <p:blipFill>
          <a:blip r:embed="rId8"/>
          <a:stretch>
            <a:fillRect/>
          </a:stretch>
        </p:blipFill>
        <p:spPr>
          <a:xfrm>
            <a:off x="7153275" y="1676400"/>
            <a:ext cx="4253865" cy="4516120"/>
          </a:xfrm>
          <a:prstGeom prst="rect">
            <a:avLst/>
          </a:prstGeom>
        </p:spPr>
      </p:pic>
      <p:sp>
        <p:nvSpPr>
          <p:cNvPr id="8" name="文本框 7"/>
          <p:cNvSpPr txBox="1"/>
          <p:nvPr/>
        </p:nvSpPr>
        <p:spPr>
          <a:xfrm>
            <a:off x="1003300" y="2231390"/>
            <a:ext cx="5918200" cy="3856355"/>
          </a:xfrm>
          <a:prstGeom prst="rect">
            <a:avLst/>
          </a:prstGeom>
          <a:noFill/>
        </p:spPr>
        <p:txBody>
          <a:bodyPr wrap="square" rtlCol="0">
            <a:spAutoFit/>
          </a:bodyPr>
          <a:p>
            <a:pPr marL="342900" indent="-342900">
              <a:lnSpc>
                <a:spcPct val="170000"/>
              </a:lnSpc>
              <a:buFont typeface="Wingdings" panose="05000000000000000000" charset="0"/>
              <a:buChar char="Ø"/>
            </a:pPr>
            <a:r>
              <a:rPr lang="zh-CN" altLang="en-US">
                <a:latin typeface="+mj-ea"/>
                <a:ea typeface="+mj-ea"/>
                <a:cs typeface="+mj-ea"/>
                <a:sym typeface="+mn-ea"/>
              </a:rPr>
              <a:t>Kafka有多种分区分配策略，默认的分区分配策略是</a:t>
            </a:r>
            <a:r>
              <a:rPr lang="zh-CN" altLang="en-US">
                <a:solidFill>
                  <a:srgbClr val="0070C0"/>
                </a:solidFill>
                <a:latin typeface="+mj-ea"/>
                <a:ea typeface="+mj-ea"/>
                <a:cs typeface="+mj-ea"/>
                <a:sym typeface="+mn-ea"/>
              </a:rPr>
              <a:t>RangeAssignor</a:t>
            </a:r>
            <a:r>
              <a:rPr lang="zh-CN" altLang="en-US">
                <a:latin typeface="+mj-ea"/>
                <a:ea typeface="+mj-ea"/>
                <a:cs typeface="+mj-ea"/>
                <a:sym typeface="+mn-ea"/>
              </a:rPr>
              <a:t>，除了RangeAssignor策略外，Kafka还有其他分区分配策略：</a:t>
            </a:r>
            <a:endParaRPr lang="zh-CN" altLang="en-US">
              <a:latin typeface="+mj-ea"/>
              <a:ea typeface="+mj-ea"/>
              <a:cs typeface="+mj-ea"/>
              <a:sym typeface="+mn-ea"/>
            </a:endParaRPr>
          </a:p>
          <a:p>
            <a:pPr marL="800100" lvl="1" indent="-342900">
              <a:lnSpc>
                <a:spcPct val="170000"/>
              </a:lnSpc>
              <a:buFont typeface="Wingdings" panose="05000000000000000000" charset="0"/>
              <a:buChar char="Ø"/>
            </a:pPr>
            <a:r>
              <a:rPr lang="zh-CN" altLang="en-US">
                <a:solidFill>
                  <a:srgbClr val="0070C0"/>
                </a:solidFill>
                <a:latin typeface="+mj-ea"/>
                <a:ea typeface="+mj-ea"/>
                <a:cs typeface="+mj-ea"/>
                <a:sym typeface="+mn-ea"/>
              </a:rPr>
              <a:t>RoundRobinAssignor</a:t>
            </a:r>
            <a:r>
              <a:rPr lang="zh-CN" altLang="en-US">
                <a:latin typeface="+mj-ea"/>
                <a:ea typeface="+mj-ea"/>
                <a:cs typeface="+mj-ea"/>
                <a:sym typeface="+mn-ea"/>
              </a:rPr>
              <a:t>、</a:t>
            </a:r>
            <a:endParaRPr lang="zh-CN" altLang="en-US">
              <a:latin typeface="+mj-ea"/>
              <a:ea typeface="+mj-ea"/>
              <a:cs typeface="+mj-ea"/>
              <a:sym typeface="+mn-ea"/>
            </a:endParaRPr>
          </a:p>
          <a:p>
            <a:pPr marL="800100" lvl="1" indent="-342900">
              <a:lnSpc>
                <a:spcPct val="170000"/>
              </a:lnSpc>
              <a:buFont typeface="Wingdings" panose="05000000000000000000" charset="0"/>
              <a:buChar char="Ø"/>
            </a:pPr>
            <a:r>
              <a:rPr lang="zh-CN" altLang="en-US">
                <a:solidFill>
                  <a:srgbClr val="0070C0"/>
                </a:solidFill>
                <a:latin typeface="+mj-ea"/>
                <a:ea typeface="+mj-ea"/>
                <a:cs typeface="+mj-ea"/>
                <a:sym typeface="+mn-ea"/>
              </a:rPr>
              <a:t>Sticky</a:t>
            </a:r>
            <a:r>
              <a:rPr lang="zh-CN" altLang="en-US">
                <a:solidFill>
                  <a:srgbClr val="0070C0"/>
                </a:solidFill>
                <a:latin typeface="+mj-ea"/>
                <a:ea typeface="+mj-ea"/>
                <a:cs typeface="+mj-ea"/>
                <a:sym typeface="+mn-ea"/>
              </a:rPr>
              <a:t>Assignor</a:t>
            </a:r>
            <a:endParaRPr lang="zh-CN" altLang="en-US">
              <a:solidFill>
                <a:srgbClr val="0070C0"/>
              </a:solidFill>
              <a:latin typeface="+mj-ea"/>
              <a:ea typeface="+mj-ea"/>
              <a:cs typeface="+mj-ea"/>
              <a:sym typeface="+mn-ea"/>
            </a:endParaRPr>
          </a:p>
          <a:p>
            <a:pPr marL="800100" lvl="1" indent="-342900">
              <a:lnSpc>
                <a:spcPct val="170000"/>
              </a:lnSpc>
              <a:buFont typeface="Wingdings" panose="05000000000000000000" charset="0"/>
              <a:buChar char="Ø"/>
            </a:pPr>
            <a:r>
              <a:rPr lang="zh-CN" altLang="en-US">
                <a:solidFill>
                  <a:srgbClr val="0070C0"/>
                </a:solidFill>
                <a:latin typeface="+mj-ea"/>
                <a:ea typeface="+mj-ea"/>
                <a:cs typeface="+mj-ea"/>
                <a:sym typeface="+mn-ea"/>
              </a:rPr>
              <a:t>CooperativeStickyAssignor</a:t>
            </a:r>
            <a:r>
              <a:rPr lang="zh-CN" altLang="en-US">
                <a:latin typeface="+mj-ea"/>
                <a:ea typeface="+mj-ea"/>
                <a:cs typeface="+mj-ea"/>
                <a:sym typeface="+mn-ea"/>
              </a:rPr>
              <a:t>，</a:t>
            </a:r>
            <a:endParaRPr lang="zh-CN" altLang="en-US">
              <a:latin typeface="+mj-ea"/>
              <a:ea typeface="+mj-ea"/>
              <a:cs typeface="+mj-ea"/>
              <a:sym typeface="+mn-ea"/>
            </a:endParaRPr>
          </a:p>
          <a:p>
            <a:pPr marL="342900" indent="-342900">
              <a:lnSpc>
                <a:spcPct val="170000"/>
              </a:lnSpc>
              <a:buFont typeface="Wingdings" panose="05000000000000000000" charset="0"/>
              <a:buChar char="Ø"/>
            </a:pPr>
            <a:r>
              <a:rPr lang="zh-CN" altLang="en-US">
                <a:latin typeface="+mj-ea"/>
                <a:ea typeface="+mj-ea"/>
                <a:cs typeface="+mj-ea"/>
                <a:sym typeface="+mn-ea"/>
              </a:rPr>
              <a:t>这些策略各有特点，可以根据实际的应用场景和需求来选择适合的分区分配策略；</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07820"/>
            <a:ext cx="10794365" cy="4703445"/>
          </a:xfrm>
          <a:prstGeom prst="rect">
            <a:avLst/>
          </a:prstGeom>
          <a:noFill/>
        </p:spPr>
        <p:txBody>
          <a:bodyPr wrap="square" rtlCol="0">
            <a:noAutofit/>
          </a:bodyPr>
          <a:p>
            <a:pPr marL="342900" indent="-342900">
              <a:lnSpc>
                <a:spcPct val="170000"/>
              </a:lnSpc>
              <a:buFont typeface="Wingdings" panose="05000000000000000000" charset="0"/>
              <a:buChar char="Ø"/>
            </a:pPr>
            <a:r>
              <a:rPr lang="zh-CN" sz="2000" b="1">
                <a:solidFill>
                  <a:schemeClr val="tx1"/>
                </a:solidFill>
                <a:latin typeface="+mj-ea"/>
                <a:ea typeface="+mj-ea"/>
                <a:cs typeface="+mj-ea"/>
                <a:sym typeface="+mn-ea"/>
              </a:rPr>
              <a:t>消息消息的分区策略</a:t>
            </a:r>
            <a:endParaRPr lang="zh-CN" sz="2000" b="1">
              <a:solidFill>
                <a:schemeClr val="tx1"/>
              </a:solidFill>
              <a:latin typeface="+mj-ea"/>
              <a:ea typeface="+mj-ea"/>
              <a:cs typeface="+mj-ea"/>
              <a:sym typeface="+mn-ea"/>
            </a:endParaRPr>
          </a:p>
          <a:p>
            <a:pPr marL="342900" indent="-342900">
              <a:lnSpc>
                <a:spcPct val="150000"/>
              </a:lnSpc>
              <a:buFont typeface="Wingdings" panose="05000000000000000000" charset="0"/>
              <a:buChar char="Ø"/>
            </a:pPr>
            <a:r>
              <a:rPr lang="zh-CN" altLang="en-US" sz="1600">
                <a:latin typeface="+mj-ea"/>
                <a:ea typeface="+mj-ea"/>
                <a:cs typeface="+mj-ea"/>
                <a:sym typeface="+mn-ea"/>
              </a:rPr>
              <a:t>Kafka默认的消费分区分配策略：</a:t>
            </a:r>
            <a:r>
              <a:rPr lang="zh-CN" altLang="en-US" sz="1600">
                <a:solidFill>
                  <a:srgbClr val="0070C0"/>
                </a:solidFill>
                <a:latin typeface="+mj-ea"/>
                <a:ea typeface="+mj-ea"/>
                <a:cs typeface="+mj-ea"/>
                <a:sym typeface="+mn-ea"/>
              </a:rPr>
              <a:t>RangeAssignor；</a:t>
            </a:r>
            <a:r>
              <a:rPr lang="zh-CN" altLang="en-US" sz="1600">
                <a:sym typeface="+mn-ea"/>
              </a:rPr>
              <a:t>假设如下：</a:t>
            </a:r>
            <a:endParaRPr lang="zh-CN" altLang="en-US" sz="1600"/>
          </a:p>
          <a:p>
            <a:pPr marL="800100" lvl="1" indent="-342900">
              <a:lnSpc>
                <a:spcPct val="150000"/>
              </a:lnSpc>
              <a:buFont typeface="Wingdings" panose="05000000000000000000" charset="0"/>
              <a:buChar char="Ø"/>
            </a:pPr>
            <a:r>
              <a:rPr lang="zh-CN" altLang="en-US" sz="1400">
                <a:sym typeface="+mn-ea"/>
              </a:rPr>
              <a:t>一个主题my</a:t>
            </a:r>
            <a:r>
              <a:rPr lang="en-US" altLang="zh-CN" sz="1400">
                <a:sym typeface="+mn-ea"/>
              </a:rPr>
              <a:t>T</a:t>
            </a:r>
            <a:r>
              <a:rPr lang="zh-CN" altLang="en-US" sz="1400">
                <a:sym typeface="+mn-ea"/>
              </a:rPr>
              <a:t>opic有10个分区；（</a:t>
            </a:r>
            <a:r>
              <a:rPr lang="en-US" altLang="zh-CN" sz="1400">
                <a:sym typeface="+mn-ea"/>
              </a:rPr>
              <a:t>p0 - p9</a:t>
            </a:r>
            <a:r>
              <a:rPr lang="zh-CN" altLang="en-US" sz="1400">
                <a:sym typeface="+mn-ea"/>
              </a:rPr>
              <a:t>）</a:t>
            </a:r>
            <a:endParaRPr lang="zh-CN" altLang="en-US" sz="1400"/>
          </a:p>
          <a:p>
            <a:pPr marL="800100" lvl="1" indent="-342900">
              <a:lnSpc>
                <a:spcPct val="150000"/>
              </a:lnSpc>
              <a:buFont typeface="Wingdings" panose="05000000000000000000" charset="0"/>
              <a:buChar char="Ø"/>
            </a:pPr>
            <a:r>
              <a:rPr lang="zh-CN" altLang="en-US" sz="1400">
                <a:sym typeface="+mn-ea"/>
              </a:rPr>
              <a:t>一个消费者组内有3个消费者：consumer1、consumer2、consumer3；</a:t>
            </a:r>
            <a:endParaRPr lang="zh-CN" altLang="en-US" sz="1400"/>
          </a:p>
          <a:p>
            <a:pPr marL="342900" indent="-342900">
              <a:lnSpc>
                <a:spcPct val="150000"/>
              </a:lnSpc>
              <a:buFont typeface="Wingdings" panose="05000000000000000000" charset="0"/>
              <a:buChar char="Ø"/>
            </a:pPr>
            <a:r>
              <a:rPr lang="zh-CN" altLang="en-US" sz="1600">
                <a:sym typeface="+mn-ea"/>
              </a:rPr>
              <a:t>RangeAssignor消费分区策略：</a:t>
            </a:r>
            <a:endParaRPr lang="zh-CN" altLang="en-US" sz="1600"/>
          </a:p>
          <a:p>
            <a:pPr marL="342900" indent="-342900">
              <a:lnSpc>
                <a:spcPct val="150000"/>
              </a:lnSpc>
              <a:buFont typeface="Wingdings" panose="05000000000000000000" charset="0"/>
              <a:buChar char="Ø"/>
            </a:pPr>
            <a:r>
              <a:rPr lang="en-US" altLang="zh-CN" sz="1600">
                <a:solidFill>
                  <a:srgbClr val="0070C0"/>
                </a:solidFill>
                <a:sym typeface="+mn-ea"/>
              </a:rPr>
              <a:t>1</a:t>
            </a:r>
            <a:r>
              <a:rPr lang="zh-CN" altLang="en-US" sz="1600">
                <a:solidFill>
                  <a:srgbClr val="0070C0"/>
                </a:solidFill>
                <a:sym typeface="+mn-ea"/>
              </a:rPr>
              <a:t>、计算每个消费者应得的分区数</a:t>
            </a:r>
            <a:r>
              <a:rPr lang="zh-CN" altLang="en-US" sz="1600">
                <a:sym typeface="+mn-ea"/>
              </a:rPr>
              <a:t>：分区总数（10）</a:t>
            </a:r>
            <a:r>
              <a:rPr lang="en-US" altLang="zh-CN" sz="1600">
                <a:sym typeface="+mn-ea"/>
              </a:rPr>
              <a:t>/  </a:t>
            </a:r>
            <a:r>
              <a:rPr lang="zh-CN" altLang="en-US" sz="1600">
                <a:sym typeface="+mn-ea"/>
              </a:rPr>
              <a:t>消费者数量（3）</a:t>
            </a:r>
            <a:r>
              <a:rPr lang="en-US" altLang="zh-CN" sz="1600">
                <a:sym typeface="+mn-ea"/>
              </a:rPr>
              <a:t>= </a:t>
            </a:r>
            <a:r>
              <a:rPr lang="zh-CN" altLang="en-US" sz="1600">
                <a:sym typeface="+mn-ea"/>
              </a:rPr>
              <a:t>3</a:t>
            </a:r>
            <a:r>
              <a:rPr lang="en-US" altLang="zh-CN" sz="1600">
                <a:sym typeface="+mn-ea"/>
              </a:rPr>
              <a:t> </a:t>
            </a:r>
            <a:r>
              <a:rPr lang="zh-CN" altLang="en-US" sz="1600">
                <a:sym typeface="+mn-ea"/>
              </a:rPr>
              <a:t>...</a:t>
            </a:r>
            <a:r>
              <a:rPr lang="en-US" altLang="zh-CN" sz="1600">
                <a:sym typeface="+mn-ea"/>
              </a:rPr>
              <a:t> </a:t>
            </a:r>
            <a:r>
              <a:rPr lang="zh-CN" altLang="en-US" sz="1600">
                <a:sym typeface="+mn-ea"/>
              </a:rPr>
              <a:t>余1；</a:t>
            </a:r>
            <a:endParaRPr lang="zh-CN" altLang="en-US" sz="1600"/>
          </a:p>
          <a:p>
            <a:pPr marL="800100" lvl="1" indent="-342900">
              <a:lnSpc>
                <a:spcPct val="150000"/>
              </a:lnSpc>
              <a:buFont typeface="Wingdings" panose="05000000000000000000" charset="0"/>
              <a:buChar char="Ø"/>
            </a:pPr>
            <a:r>
              <a:rPr lang="zh-CN" altLang="en-US" sz="1400">
                <a:sym typeface="+mn-ea"/>
              </a:rPr>
              <a:t>每个消费者理论上应该得到3个分区，但由于有余数1，所以前1个消费者会多得到一个分区；</a:t>
            </a:r>
            <a:endParaRPr lang="zh-CN" altLang="en-US" sz="1400"/>
          </a:p>
          <a:p>
            <a:pPr marL="800100" lvl="1" indent="-342900">
              <a:lnSpc>
                <a:spcPct val="150000"/>
              </a:lnSpc>
              <a:buFont typeface="Wingdings" panose="05000000000000000000" charset="0"/>
              <a:buChar char="Ø"/>
            </a:pPr>
            <a:r>
              <a:rPr lang="zh-CN" altLang="en-US" sz="1400"/>
              <a:t>consumer1（作为第一个消费者）将得到 3 + 1 = 4 个分区；</a:t>
            </a:r>
            <a:endParaRPr lang="zh-CN" altLang="en-US" sz="1400"/>
          </a:p>
          <a:p>
            <a:pPr marL="800100" lvl="1" indent="-342900">
              <a:lnSpc>
                <a:spcPct val="150000"/>
              </a:lnSpc>
              <a:buFont typeface="Wingdings" panose="05000000000000000000" charset="0"/>
              <a:buChar char="Ø"/>
            </a:pPr>
            <a:r>
              <a:rPr lang="zh-CN" altLang="en-US" sz="1400"/>
              <a:t>consumer2</a:t>
            </a:r>
            <a:r>
              <a:rPr lang="en-US" altLang="zh-CN" sz="1400"/>
              <a:t> </a:t>
            </a:r>
            <a:r>
              <a:rPr lang="zh-CN" altLang="en-US" sz="1400"/>
              <a:t>和</a:t>
            </a:r>
            <a:r>
              <a:rPr lang="en-US" altLang="zh-CN" sz="1400"/>
              <a:t> </a:t>
            </a:r>
            <a:r>
              <a:rPr lang="zh-CN" altLang="en-US" sz="1400"/>
              <a:t>consumer3</a:t>
            </a:r>
            <a:r>
              <a:rPr lang="en-US" altLang="zh-CN" sz="1400"/>
              <a:t> </a:t>
            </a:r>
            <a:r>
              <a:rPr lang="zh-CN" altLang="en-US" sz="1400"/>
              <a:t>将各得到 3 个分区；</a:t>
            </a:r>
            <a:endParaRPr lang="zh-CN" altLang="en-US" sz="1400"/>
          </a:p>
          <a:p>
            <a:pPr marL="342900" indent="-342900">
              <a:lnSpc>
                <a:spcPct val="150000"/>
              </a:lnSpc>
              <a:buFont typeface="Wingdings" panose="05000000000000000000" charset="0"/>
              <a:buChar char="Ø"/>
            </a:pPr>
            <a:r>
              <a:rPr lang="en-US" altLang="zh-CN" sz="1600">
                <a:solidFill>
                  <a:srgbClr val="0070C0"/>
                </a:solidFill>
                <a:latin typeface="+mj-ea"/>
                <a:ea typeface="+mj-ea"/>
                <a:cs typeface="+mj-ea"/>
                <a:sym typeface="+mn-ea"/>
              </a:rPr>
              <a:t>2</a:t>
            </a:r>
            <a:r>
              <a:rPr lang="zh-CN" altLang="en-US" sz="1600">
                <a:solidFill>
                  <a:srgbClr val="0070C0"/>
                </a:solidFill>
                <a:latin typeface="+mj-ea"/>
                <a:ea typeface="+mj-ea"/>
                <a:cs typeface="+mj-ea"/>
                <a:sym typeface="+mn-ea"/>
              </a:rPr>
              <a:t>、具体分配</a:t>
            </a:r>
            <a:r>
              <a:rPr lang="zh-CN" sz="1600">
                <a:solidFill>
                  <a:schemeClr val="tx1"/>
                </a:solidFill>
                <a:latin typeface="+mj-ea"/>
                <a:ea typeface="+mj-ea"/>
                <a:cs typeface="+mj-ea"/>
                <a:sym typeface="+mn-ea"/>
              </a:rPr>
              <a:t>：分区编号从0到9，按照编号顺序为消费者分配分区：</a:t>
            </a:r>
            <a:endParaRPr lang="zh-CN" sz="1600">
              <a:solidFill>
                <a:schemeClr val="tx1"/>
              </a:solidFill>
              <a:latin typeface="+mj-ea"/>
              <a:ea typeface="+mj-ea"/>
              <a:cs typeface="+mj-ea"/>
              <a:sym typeface="+mn-ea"/>
            </a:endParaRPr>
          </a:p>
          <a:p>
            <a:pPr marL="800100" lvl="1" indent="-342900">
              <a:lnSpc>
                <a:spcPct val="150000"/>
              </a:lnSpc>
              <a:buFont typeface="Wingdings" panose="05000000000000000000" charset="0"/>
              <a:buChar char="Ø"/>
            </a:pPr>
            <a:r>
              <a:rPr lang="zh-CN" sz="1400">
                <a:solidFill>
                  <a:schemeClr val="tx1"/>
                </a:solidFill>
                <a:latin typeface="+mj-ea"/>
                <a:ea typeface="+mj-ea"/>
                <a:cs typeface="+mj-ea"/>
                <a:sym typeface="+mn-ea"/>
              </a:rPr>
              <a:t>consumer1</a:t>
            </a:r>
            <a:r>
              <a:rPr lang="en-US" altLang="zh-CN" sz="1400">
                <a:solidFill>
                  <a:schemeClr val="tx1"/>
                </a:solidFill>
                <a:latin typeface="+mj-ea"/>
                <a:ea typeface="+mj-ea"/>
                <a:cs typeface="+mj-ea"/>
                <a:sym typeface="+mn-ea"/>
              </a:rPr>
              <a:t> </a:t>
            </a:r>
            <a:r>
              <a:rPr lang="zh-CN" sz="1400">
                <a:solidFill>
                  <a:schemeClr val="tx1"/>
                </a:solidFill>
                <a:latin typeface="+mj-ea"/>
                <a:ea typeface="+mj-ea"/>
                <a:cs typeface="+mj-ea"/>
                <a:sym typeface="+mn-ea"/>
              </a:rPr>
              <a:t>将分配得到分区</a:t>
            </a:r>
            <a:r>
              <a:rPr lang="en-US" altLang="zh-CN" sz="1400">
                <a:solidFill>
                  <a:schemeClr val="tx1"/>
                </a:solidFill>
                <a:latin typeface="+mj-ea"/>
                <a:ea typeface="+mj-ea"/>
                <a:cs typeface="+mj-ea"/>
                <a:sym typeface="+mn-ea"/>
              </a:rPr>
              <a:t> </a:t>
            </a:r>
            <a:r>
              <a:rPr lang="zh-CN" sz="1400">
                <a:solidFill>
                  <a:schemeClr val="tx1"/>
                </a:solidFill>
                <a:latin typeface="+mj-ea"/>
                <a:ea typeface="+mj-ea"/>
                <a:cs typeface="+mj-ea"/>
                <a:sym typeface="+mn-ea"/>
              </a:rPr>
              <a:t>0、1、2、3；</a:t>
            </a:r>
            <a:r>
              <a:rPr lang="en-US" altLang="zh-CN" sz="1400">
                <a:solidFill>
                  <a:schemeClr val="tx1"/>
                </a:solidFill>
                <a:latin typeface="+mj-ea"/>
                <a:ea typeface="+mj-ea"/>
                <a:cs typeface="+mj-ea"/>
                <a:sym typeface="+mn-ea"/>
              </a:rPr>
              <a:t> </a:t>
            </a:r>
            <a:endParaRPr lang="en-US" altLang="zh-CN" sz="1400">
              <a:solidFill>
                <a:schemeClr val="tx1"/>
              </a:solidFill>
              <a:latin typeface="+mj-ea"/>
              <a:ea typeface="+mj-ea"/>
              <a:cs typeface="+mj-ea"/>
              <a:sym typeface="+mn-ea"/>
            </a:endParaRPr>
          </a:p>
          <a:p>
            <a:pPr marL="800100" lvl="1" indent="-342900">
              <a:lnSpc>
                <a:spcPct val="150000"/>
              </a:lnSpc>
              <a:buFont typeface="Wingdings" panose="05000000000000000000" charset="0"/>
              <a:buChar char="Ø"/>
            </a:pPr>
            <a:r>
              <a:rPr lang="zh-CN" sz="1400">
                <a:solidFill>
                  <a:schemeClr val="tx1"/>
                </a:solidFill>
                <a:latin typeface="+mj-ea"/>
                <a:ea typeface="+mj-ea"/>
                <a:cs typeface="+mj-ea"/>
                <a:sym typeface="+mn-ea"/>
              </a:rPr>
              <a:t>consumer2</a:t>
            </a:r>
            <a:r>
              <a:rPr lang="en-US" altLang="zh-CN" sz="1400">
                <a:solidFill>
                  <a:schemeClr val="tx1"/>
                </a:solidFill>
                <a:latin typeface="+mj-ea"/>
                <a:ea typeface="+mj-ea"/>
                <a:cs typeface="+mj-ea"/>
                <a:sym typeface="+mn-ea"/>
              </a:rPr>
              <a:t> </a:t>
            </a:r>
            <a:r>
              <a:rPr lang="zh-CN" sz="1400">
                <a:solidFill>
                  <a:schemeClr val="tx1"/>
                </a:solidFill>
                <a:latin typeface="+mj-ea"/>
                <a:ea typeface="+mj-ea"/>
                <a:cs typeface="+mj-ea"/>
                <a:sym typeface="+mn-ea"/>
              </a:rPr>
              <a:t>将分配得到分区</a:t>
            </a:r>
            <a:r>
              <a:rPr lang="en-US" altLang="zh-CN" sz="1400">
                <a:solidFill>
                  <a:schemeClr val="tx1"/>
                </a:solidFill>
                <a:latin typeface="+mj-ea"/>
                <a:ea typeface="+mj-ea"/>
                <a:cs typeface="+mj-ea"/>
                <a:sym typeface="+mn-ea"/>
              </a:rPr>
              <a:t> </a:t>
            </a:r>
            <a:r>
              <a:rPr lang="zh-CN" sz="1400">
                <a:solidFill>
                  <a:schemeClr val="tx1"/>
                </a:solidFill>
                <a:latin typeface="+mj-ea"/>
                <a:ea typeface="+mj-ea"/>
                <a:cs typeface="+mj-ea"/>
                <a:sym typeface="+mn-ea"/>
              </a:rPr>
              <a:t>4、5、6；</a:t>
            </a:r>
            <a:r>
              <a:rPr lang="en-US" altLang="zh-CN" sz="1400">
                <a:solidFill>
                  <a:schemeClr val="tx1"/>
                </a:solidFill>
                <a:latin typeface="+mj-ea"/>
                <a:ea typeface="+mj-ea"/>
                <a:cs typeface="+mj-ea"/>
                <a:sym typeface="+mn-ea"/>
              </a:rPr>
              <a:t> </a:t>
            </a:r>
            <a:endParaRPr lang="en-US" altLang="zh-CN" sz="1400">
              <a:solidFill>
                <a:schemeClr val="tx1"/>
              </a:solidFill>
              <a:latin typeface="+mj-ea"/>
              <a:ea typeface="+mj-ea"/>
              <a:cs typeface="+mj-ea"/>
              <a:sym typeface="+mn-ea"/>
            </a:endParaRPr>
          </a:p>
          <a:p>
            <a:pPr marL="800100" lvl="1" indent="-342900">
              <a:lnSpc>
                <a:spcPct val="150000"/>
              </a:lnSpc>
              <a:buFont typeface="Wingdings" panose="05000000000000000000" charset="0"/>
              <a:buChar char="Ø"/>
            </a:pPr>
            <a:r>
              <a:rPr lang="zh-CN" sz="1400">
                <a:solidFill>
                  <a:schemeClr val="tx1"/>
                </a:solidFill>
                <a:latin typeface="+mj-ea"/>
                <a:ea typeface="+mj-ea"/>
                <a:cs typeface="+mj-ea"/>
                <a:sym typeface="+mn-ea"/>
              </a:rPr>
              <a:t>consumer3</a:t>
            </a:r>
            <a:r>
              <a:rPr lang="en-US" altLang="zh-CN" sz="1400">
                <a:solidFill>
                  <a:schemeClr val="tx1"/>
                </a:solidFill>
                <a:latin typeface="+mj-ea"/>
                <a:ea typeface="+mj-ea"/>
                <a:cs typeface="+mj-ea"/>
                <a:sym typeface="+mn-ea"/>
              </a:rPr>
              <a:t> </a:t>
            </a:r>
            <a:r>
              <a:rPr lang="zh-CN" sz="1400">
                <a:solidFill>
                  <a:schemeClr val="tx1"/>
                </a:solidFill>
                <a:latin typeface="+mj-ea"/>
                <a:ea typeface="+mj-ea"/>
                <a:cs typeface="+mj-ea"/>
                <a:sym typeface="+mn-ea"/>
              </a:rPr>
              <a:t>将分配得到分区</a:t>
            </a:r>
            <a:r>
              <a:rPr lang="en-US" altLang="zh-CN" sz="1400">
                <a:solidFill>
                  <a:schemeClr val="tx1"/>
                </a:solidFill>
                <a:latin typeface="+mj-ea"/>
                <a:ea typeface="+mj-ea"/>
                <a:cs typeface="+mj-ea"/>
                <a:sym typeface="+mn-ea"/>
              </a:rPr>
              <a:t> </a:t>
            </a:r>
            <a:r>
              <a:rPr lang="zh-CN" sz="1400">
                <a:solidFill>
                  <a:schemeClr val="tx1"/>
                </a:solidFill>
                <a:latin typeface="+mj-ea"/>
                <a:ea typeface="+mj-ea"/>
                <a:cs typeface="+mj-ea"/>
                <a:sym typeface="+mn-ea"/>
              </a:rPr>
              <a:t>7、8、9；</a:t>
            </a:r>
            <a:endParaRPr lang="zh-CN" sz="1400">
              <a:solidFill>
                <a:schemeClr val="tx1"/>
              </a:solidFill>
              <a:latin typeface="+mj-ea"/>
              <a:ea typeface="+mj-ea"/>
              <a:cs typeface="+mj-ea"/>
              <a:sym typeface="+mn-ea"/>
            </a:endParaRPr>
          </a:p>
          <a:p>
            <a:pPr marL="342900" indent="-342900">
              <a:lnSpc>
                <a:spcPct val="170000"/>
              </a:lnSpc>
              <a:buFont typeface="Wingdings" panose="05000000000000000000" charset="0"/>
              <a:buChar char="Ø"/>
            </a:pPr>
            <a:endParaRPr lang="zh-CN" altLang="en-US" sz="14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
        <p:nvSpPr>
          <p:cNvPr id="4" name="文本框 3"/>
          <p:cNvSpPr txBox="1"/>
          <p:nvPr/>
        </p:nvSpPr>
        <p:spPr>
          <a:xfrm>
            <a:off x="7397750" y="1926590"/>
            <a:ext cx="4064000" cy="922020"/>
          </a:xfrm>
          <a:prstGeom prst="rect">
            <a:avLst/>
          </a:prstGeom>
          <a:solidFill>
            <a:schemeClr val="accent6">
              <a:lumMod val="20000"/>
              <a:lumOff val="80000"/>
            </a:schemeClr>
          </a:solidFill>
          <a:ln>
            <a:solidFill>
              <a:schemeClr val="accent1">
                <a:lumMod val="20000"/>
                <a:lumOff val="80000"/>
              </a:schemeClr>
            </a:solidFill>
          </a:ln>
        </p:spPr>
        <p:txBody>
          <a:bodyPr wrap="square" rtlCol="0">
            <a:spAutoFit/>
          </a:bodyPr>
          <a:p>
            <a:r>
              <a:rPr lang="zh-CN" altLang="en-US"/>
              <a:t>RangeAssignor策略是根据消费者组内的消费者数量和主题的分区数量，来均匀地为每个消费者分配分区。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07820"/>
            <a:ext cx="10794365" cy="4703445"/>
          </a:xfrm>
          <a:prstGeom prst="rect">
            <a:avLst/>
          </a:prstGeom>
          <a:noFill/>
        </p:spPr>
        <p:txBody>
          <a:bodyPr wrap="square" rtlCol="0">
            <a:noAutofit/>
          </a:bodyPr>
          <a:p>
            <a:pPr marL="342900" indent="-342900">
              <a:lnSpc>
                <a:spcPct val="170000"/>
              </a:lnSpc>
              <a:buFont typeface="Wingdings" panose="05000000000000000000" charset="0"/>
              <a:buChar char="Ø"/>
            </a:pPr>
            <a:r>
              <a:rPr lang="zh-CN" sz="2000" b="1">
                <a:solidFill>
                  <a:schemeClr val="tx1"/>
                </a:solidFill>
                <a:latin typeface="+mj-ea"/>
                <a:ea typeface="+mj-ea"/>
                <a:cs typeface="+mj-ea"/>
                <a:sym typeface="+mn-ea"/>
              </a:rPr>
              <a:t>消息消息的分区策略</a:t>
            </a:r>
            <a:endParaRPr lang="zh-CN" sz="2000" b="1">
              <a:solidFill>
                <a:schemeClr val="tx1"/>
              </a:solidFill>
              <a:latin typeface="+mj-ea"/>
              <a:ea typeface="+mj-ea"/>
              <a:cs typeface="+mj-ea"/>
              <a:sym typeface="+mn-ea"/>
            </a:endParaRPr>
          </a:p>
          <a:p>
            <a:pPr marL="342900" indent="-342900">
              <a:lnSpc>
                <a:spcPct val="170000"/>
              </a:lnSpc>
              <a:buFont typeface="Wingdings" panose="05000000000000000000" charset="0"/>
              <a:buChar char="Ø"/>
            </a:pPr>
            <a:r>
              <a:rPr lang="zh-CN" altLang="en-US">
                <a:solidFill>
                  <a:schemeClr val="tx1"/>
                </a:solidFill>
                <a:latin typeface="+mj-ea"/>
                <a:ea typeface="+mj-ea"/>
                <a:cs typeface="+mj-ea"/>
                <a:sym typeface="+mn-ea"/>
              </a:rPr>
              <a:t>继续以前面的例子数据，采用</a:t>
            </a:r>
            <a:r>
              <a:rPr lang="zh-CN" altLang="en-US">
                <a:solidFill>
                  <a:srgbClr val="0070C0"/>
                </a:solidFill>
                <a:latin typeface="+mj-ea"/>
                <a:ea typeface="+mj-ea"/>
                <a:cs typeface="+mj-ea"/>
                <a:sym typeface="+mn-ea"/>
              </a:rPr>
              <a:t>RoundRobinAssignor</a:t>
            </a:r>
            <a:r>
              <a:rPr lang="zh-CN" altLang="en-US">
                <a:latin typeface="+mj-ea"/>
                <a:ea typeface="+mj-ea"/>
                <a:cs typeface="+mj-ea"/>
                <a:sym typeface="+mn-ea"/>
              </a:rPr>
              <a:t>策略进行测试，得到的结果如下：</a:t>
            </a:r>
            <a:endParaRPr lang="zh-CN" altLang="en-US">
              <a:latin typeface="+mj-ea"/>
              <a:ea typeface="+mj-ea"/>
              <a:cs typeface="+mj-ea"/>
              <a:sym typeface="+mn-ea"/>
            </a:endParaRPr>
          </a:p>
          <a:p>
            <a:pPr marL="800100" lvl="1" indent="-342900">
              <a:lnSpc>
                <a:spcPct val="170000"/>
              </a:lnSpc>
              <a:buFont typeface="Wingdings" panose="05000000000000000000" charset="0"/>
              <a:buChar char="Ø"/>
            </a:pPr>
            <a:r>
              <a:rPr lang="en-US" altLang="zh-CN" sz="1600">
                <a:solidFill>
                  <a:schemeClr val="tx1"/>
                </a:solidFill>
                <a:latin typeface="+mj-ea"/>
                <a:ea typeface="+mj-ea"/>
                <a:cs typeface="+mj-ea"/>
                <a:sym typeface="+mn-ea"/>
              </a:rPr>
              <a:t>C1： 0,    3， 6， 9</a:t>
            </a:r>
            <a:endParaRPr lang="en-US" altLang="zh-CN" sz="1600">
              <a:solidFill>
                <a:schemeClr val="tx1"/>
              </a:solidFill>
              <a:latin typeface="+mj-ea"/>
              <a:ea typeface="+mj-ea"/>
              <a:cs typeface="+mj-ea"/>
              <a:sym typeface="+mn-ea"/>
            </a:endParaRPr>
          </a:p>
          <a:p>
            <a:pPr marL="800100" lvl="1" indent="-342900">
              <a:lnSpc>
                <a:spcPct val="170000"/>
              </a:lnSpc>
              <a:buFont typeface="Wingdings" panose="05000000000000000000" charset="0"/>
              <a:buChar char="Ø"/>
            </a:pPr>
            <a:r>
              <a:rPr lang="en-US" altLang="zh-CN" sz="1600">
                <a:solidFill>
                  <a:schemeClr val="tx1"/>
                </a:solidFill>
                <a:latin typeface="+mj-ea"/>
                <a:ea typeface="+mj-ea"/>
                <a:cs typeface="+mj-ea"/>
                <a:sym typeface="+mn-ea"/>
              </a:rPr>
              <a:t>C2： 1， 4， 7</a:t>
            </a:r>
            <a:endParaRPr lang="en-US" altLang="zh-CN" sz="1600">
              <a:solidFill>
                <a:schemeClr val="tx1"/>
              </a:solidFill>
              <a:latin typeface="+mj-ea"/>
              <a:ea typeface="+mj-ea"/>
              <a:cs typeface="+mj-ea"/>
              <a:sym typeface="+mn-ea"/>
            </a:endParaRPr>
          </a:p>
          <a:p>
            <a:pPr marL="800100" lvl="1" indent="-342900">
              <a:lnSpc>
                <a:spcPct val="170000"/>
              </a:lnSpc>
              <a:buFont typeface="Wingdings" panose="05000000000000000000" charset="0"/>
              <a:buChar char="Ø"/>
            </a:pPr>
            <a:r>
              <a:rPr lang="en-US" altLang="zh-CN" sz="1600">
                <a:solidFill>
                  <a:schemeClr val="tx1"/>
                </a:solidFill>
                <a:latin typeface="+mj-ea"/>
                <a:ea typeface="+mj-ea"/>
                <a:cs typeface="+mj-ea"/>
                <a:sym typeface="+mn-ea"/>
              </a:rPr>
              <a:t>C3： 2， 5， 8</a:t>
            </a:r>
            <a:endParaRPr lang="en-US" altLang="zh-CN" sz="16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07820"/>
            <a:ext cx="10794365" cy="4703445"/>
          </a:xfrm>
          <a:prstGeom prst="rect">
            <a:avLst/>
          </a:prstGeom>
          <a:noFill/>
        </p:spPr>
        <p:txBody>
          <a:bodyPr wrap="square" rtlCol="0">
            <a:noAutofit/>
          </a:bodyPr>
          <a:p>
            <a:pPr marL="342900" indent="-342900">
              <a:lnSpc>
                <a:spcPct val="170000"/>
              </a:lnSpc>
              <a:buFont typeface="Wingdings" panose="05000000000000000000" charset="0"/>
              <a:buChar char="Ø"/>
            </a:pPr>
            <a:r>
              <a:rPr lang="zh-CN" sz="2000" b="1">
                <a:solidFill>
                  <a:schemeClr val="tx1"/>
                </a:solidFill>
                <a:latin typeface="+mj-ea"/>
                <a:ea typeface="+mj-ea"/>
                <a:cs typeface="+mj-ea"/>
                <a:sym typeface="+mn-ea"/>
              </a:rPr>
              <a:t>消息消息的分区策略</a:t>
            </a:r>
            <a:endParaRPr lang="zh-CN" sz="2000" b="1">
              <a:solidFill>
                <a:schemeClr val="tx1"/>
              </a:solidFill>
              <a:latin typeface="+mj-ea"/>
              <a:ea typeface="+mj-ea"/>
              <a:cs typeface="+mj-ea"/>
              <a:sym typeface="+mn-ea"/>
            </a:endParaRPr>
          </a:p>
          <a:p>
            <a:pPr marL="0" lvl="1" indent="-342900">
              <a:lnSpc>
                <a:spcPct val="170000"/>
              </a:lnSpc>
              <a:buFont typeface="Wingdings" panose="05000000000000000000" charset="0"/>
              <a:buChar char="Ø"/>
            </a:pPr>
            <a:r>
              <a:rPr lang="zh-CN" altLang="en-US">
                <a:solidFill>
                  <a:srgbClr val="0070C0"/>
                </a:solidFill>
                <a:latin typeface="+mj-ea"/>
                <a:ea typeface="+mj-ea"/>
                <a:cs typeface="+mj-ea"/>
                <a:sym typeface="+mn-ea"/>
              </a:rPr>
              <a:t>StickyAssignor消费分区策略</a:t>
            </a:r>
            <a:r>
              <a:rPr lang="zh-CN" altLang="en-US">
                <a:latin typeface="+mj-ea"/>
                <a:ea typeface="+mj-ea"/>
                <a:cs typeface="+mj-ea"/>
                <a:sym typeface="+mn-ea"/>
              </a:rPr>
              <a:t>：</a:t>
            </a:r>
            <a:endParaRPr lang="zh-CN" altLang="en-US">
              <a:latin typeface="+mj-ea"/>
              <a:ea typeface="+mj-ea"/>
              <a:cs typeface="+mj-ea"/>
              <a:sym typeface="+mn-ea"/>
            </a:endParaRPr>
          </a:p>
          <a:p>
            <a:pPr marL="800100" lvl="1" indent="-342900">
              <a:lnSpc>
                <a:spcPct val="170000"/>
              </a:lnSpc>
              <a:buFont typeface="Wingdings" panose="05000000000000000000" charset="0"/>
              <a:buChar char="Ø"/>
            </a:pPr>
            <a:r>
              <a:rPr lang="en-US" altLang="zh-CN" sz="1600">
                <a:solidFill>
                  <a:schemeClr val="tx1"/>
                </a:solidFill>
                <a:latin typeface="+mj-ea"/>
                <a:ea typeface="+mj-ea"/>
                <a:cs typeface="+mj-ea"/>
                <a:sym typeface="+mn-ea"/>
              </a:rPr>
              <a:t>尽可能保持消费者与分区之间的分配关系不变，即使消费组的</a:t>
            </a:r>
            <a:r>
              <a:rPr lang="zh-CN" altLang="en-US" sz="1600">
                <a:solidFill>
                  <a:schemeClr val="tx1"/>
                </a:solidFill>
                <a:latin typeface="+mj-ea"/>
                <a:ea typeface="+mj-ea"/>
                <a:cs typeface="+mj-ea"/>
                <a:sym typeface="+mn-ea"/>
              </a:rPr>
              <a:t>消费者</a:t>
            </a:r>
            <a:r>
              <a:rPr lang="en-US" altLang="zh-CN" sz="1600">
                <a:solidFill>
                  <a:schemeClr val="tx1"/>
                </a:solidFill>
                <a:latin typeface="+mj-ea"/>
                <a:ea typeface="+mj-ea"/>
                <a:cs typeface="+mj-ea"/>
                <a:sym typeface="+mn-ea"/>
              </a:rPr>
              <a:t>成员发生变化</a:t>
            </a:r>
            <a:r>
              <a:rPr lang="zh-CN" altLang="en-US" sz="1600">
                <a:solidFill>
                  <a:schemeClr val="tx1"/>
                </a:solidFill>
                <a:latin typeface="+mj-ea"/>
                <a:ea typeface="+mj-ea"/>
                <a:cs typeface="+mj-ea"/>
                <a:sym typeface="+mn-ea"/>
              </a:rPr>
              <a:t>，减少不必要的分区重分配；</a:t>
            </a:r>
            <a:endParaRPr lang="zh-CN" altLang="en-US" sz="1600">
              <a:solidFill>
                <a:schemeClr val="tx1"/>
              </a:solidFill>
              <a:latin typeface="+mj-ea"/>
              <a:ea typeface="+mj-ea"/>
              <a:cs typeface="+mj-ea"/>
              <a:sym typeface="+mn-ea"/>
            </a:endParaRPr>
          </a:p>
          <a:p>
            <a:pPr marL="800100" lvl="1" indent="-342900">
              <a:lnSpc>
                <a:spcPct val="170000"/>
              </a:lnSpc>
              <a:buFont typeface="Wingdings" panose="05000000000000000000" charset="0"/>
              <a:buChar char="Ø"/>
            </a:pPr>
            <a:r>
              <a:rPr lang="en-US" altLang="zh-CN" sz="1600">
                <a:solidFill>
                  <a:schemeClr val="tx1"/>
                </a:solidFill>
                <a:latin typeface="+mj-ea"/>
                <a:ea typeface="+mj-ea"/>
                <a:cs typeface="+mj-ea"/>
                <a:sym typeface="+mn-ea"/>
              </a:rPr>
              <a:t>尽量保持现有的分区分配不变，</a:t>
            </a:r>
            <a:r>
              <a:rPr lang="zh-CN" altLang="en-US" sz="1600">
                <a:solidFill>
                  <a:schemeClr val="tx1"/>
                </a:solidFill>
                <a:latin typeface="+mj-ea"/>
                <a:ea typeface="+mj-ea"/>
                <a:cs typeface="+mj-ea"/>
                <a:sym typeface="+mn-ea"/>
              </a:rPr>
              <a:t>仅</a:t>
            </a:r>
            <a:r>
              <a:rPr lang="en-US" altLang="zh-CN" sz="1600">
                <a:solidFill>
                  <a:schemeClr val="tx1"/>
                </a:solidFill>
                <a:latin typeface="+mj-ea"/>
                <a:ea typeface="+mj-ea"/>
                <a:cs typeface="+mj-ea"/>
                <a:sym typeface="+mn-ea"/>
              </a:rPr>
              <a:t>对新加入的消费者或离开的消费者进行分区调整。这样，大多数消费者可以继续消费它们之前消费的分区，只有少数消费者需要处理额外的分区</a:t>
            </a:r>
            <a:r>
              <a:rPr lang="zh-CN" altLang="en-US" sz="1600">
                <a:solidFill>
                  <a:schemeClr val="tx1"/>
                </a:solidFill>
                <a:latin typeface="+mj-ea"/>
                <a:ea typeface="+mj-ea"/>
                <a:cs typeface="+mj-ea"/>
                <a:sym typeface="+mn-ea"/>
              </a:rPr>
              <a:t>；所以叫“</a:t>
            </a:r>
            <a:r>
              <a:rPr lang="zh-CN" altLang="en-US" sz="1600">
                <a:solidFill>
                  <a:srgbClr val="0070C0"/>
                </a:solidFill>
                <a:latin typeface="+mj-ea"/>
                <a:ea typeface="+mj-ea"/>
                <a:cs typeface="+mj-ea"/>
                <a:sym typeface="+mn-ea"/>
              </a:rPr>
              <a:t>粘性</a:t>
            </a:r>
            <a:r>
              <a:rPr lang="zh-CN" altLang="en-US" sz="1600">
                <a:solidFill>
                  <a:schemeClr val="tx1"/>
                </a:solidFill>
                <a:latin typeface="+mj-ea"/>
                <a:ea typeface="+mj-ea"/>
                <a:cs typeface="+mj-ea"/>
                <a:sym typeface="+mn-ea"/>
              </a:rPr>
              <a:t>”分配；</a:t>
            </a:r>
            <a:endParaRPr lang="zh-CN" altLang="en-US" sz="1600">
              <a:solidFill>
                <a:schemeClr val="tx1"/>
              </a:solidFill>
              <a:latin typeface="+mj-ea"/>
              <a:ea typeface="+mj-ea"/>
              <a:cs typeface="+mj-ea"/>
              <a:sym typeface="+mn-ea"/>
            </a:endParaRPr>
          </a:p>
          <a:p>
            <a:pPr marL="342900" lvl="0" indent="-342900">
              <a:lnSpc>
                <a:spcPct val="170000"/>
              </a:lnSpc>
              <a:buFont typeface="Wingdings" panose="05000000000000000000" charset="0"/>
              <a:buChar char="Ø"/>
            </a:pPr>
            <a:r>
              <a:rPr lang="zh-CN" altLang="en-US" sz="2000">
                <a:solidFill>
                  <a:srgbClr val="0070C0"/>
                </a:solidFill>
                <a:latin typeface="+mj-ea"/>
                <a:ea typeface="+mj-ea"/>
                <a:cs typeface="+mj-ea"/>
                <a:sym typeface="+mn-ea"/>
              </a:rPr>
              <a:t>CooperativeStickyAssignor消费分区策略</a:t>
            </a:r>
            <a:r>
              <a:rPr lang="zh-CN" altLang="en-US" sz="2000">
                <a:latin typeface="+mj-ea"/>
                <a:ea typeface="+mj-ea"/>
                <a:cs typeface="+mj-ea"/>
                <a:sym typeface="+mn-ea"/>
              </a:rPr>
              <a:t>：</a:t>
            </a:r>
            <a:endParaRPr lang="zh-CN" altLang="en-US" sz="2000">
              <a:latin typeface="+mj-ea"/>
              <a:ea typeface="+mj-ea"/>
              <a:cs typeface="+mj-ea"/>
              <a:sym typeface="+mn-ea"/>
            </a:endParaRPr>
          </a:p>
          <a:p>
            <a:pPr marL="800100" lvl="1" indent="-342900">
              <a:lnSpc>
                <a:spcPct val="170000"/>
              </a:lnSpc>
              <a:buFont typeface="Wingdings" panose="05000000000000000000" charset="0"/>
              <a:buChar char="Ø"/>
            </a:pPr>
            <a:r>
              <a:rPr lang="zh-CN" altLang="en-US" sz="1600">
                <a:solidFill>
                  <a:schemeClr val="tx1"/>
                </a:solidFill>
                <a:latin typeface="+mj-ea"/>
                <a:ea typeface="+mj-ea"/>
                <a:cs typeface="+mj-ea"/>
                <a:sym typeface="+mn-ea"/>
              </a:rPr>
              <a:t>与 StickyAssignor 类似，但增加了对协作式重新平衡的支持，即消费者可以在它离开消费者组之前通知协调器，以便协调器可以预先计划分区迁移，而不是在消费者突然离开时立即进行分区重分配；</a:t>
            </a:r>
            <a:endParaRPr lang="zh-CN" altLang="en-US" sz="16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SpringBoot</a:t>
            </a:r>
            <a:r>
              <a:rPr lang="zh-CN" altLang="en-US" sz="2400">
                <a:solidFill>
                  <a:schemeClr val="tx1"/>
                </a:solidFill>
                <a:latin typeface="+mj-ea"/>
                <a:ea typeface="+mj-ea"/>
                <a:cs typeface="+mj-ea"/>
                <a:sym typeface="+mn-ea"/>
              </a:rPr>
              <a:t>集成</a:t>
            </a:r>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开发</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9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2010年底，</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afka在Github上开源，初始版本为0.7.0；</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2011年7月，因为备受关注，被纳入</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A</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pache孵化器项目；</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2012年10月，</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afka从</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A</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pache孵化器项目毕业，成为</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A</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pache顶级项目；</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2014年，</a:t>
            </a:r>
            <a:r>
              <a:rPr lang="zh-CN" altLang="en-US" sz="2000">
                <a:solidFill>
                  <a:srgbClr val="FF0000"/>
                </a:solidFill>
                <a:effectLst/>
                <a:latin typeface="微软雅黑" panose="020B0503020204020204" charset="-122"/>
                <a:ea typeface="微软雅黑" panose="020B0503020204020204" charset="-122"/>
                <a:cs typeface="微软雅黑" panose="020B0503020204020204" charset="-122"/>
                <a:sym typeface="+mn-ea"/>
              </a:rPr>
              <a:t>jay kreps</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离开LinkedIn，成立confluent公司，此后LinkedIn和confluent成为kafka的核心代码贡献组织，致力于</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afka的版本迭代升级和推广应用；</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Kafka</a:t>
            </a:r>
            <a:r>
              <a:rPr lang="zh-CN" altLang="en-US" sz="2400">
                <a:solidFill>
                  <a:schemeClr val="tx1"/>
                </a:solidFill>
                <a:latin typeface="+mj-ea"/>
                <a:ea typeface="+mj-ea"/>
                <a:cs typeface="+mj-ea"/>
              </a:rPr>
              <a:t>的发展历程</a:t>
            </a:r>
            <a:endParaRPr lang="zh-CN" altLang="en-US"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70000"/>
              </a:lnSpc>
              <a:buFont typeface="Wingdings" panose="05000000000000000000" charset="0"/>
              <a:buChar char="Ø"/>
            </a:pPr>
            <a:r>
              <a:rPr lang="en-US" altLang="zh-CN" sz="1600">
                <a:solidFill>
                  <a:schemeClr val="tx1"/>
                </a:solidFill>
                <a:latin typeface="微软雅黑" panose="020B0503020204020204" charset="-122"/>
                <a:ea typeface="微软雅黑" panose="020B0503020204020204" charset="-122"/>
                <a:cs typeface="微软雅黑" panose="020B0503020204020204" charset="-122"/>
                <a:sym typeface="+mn-ea"/>
              </a:rPr>
              <a:t>kafka</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的所有事件</a:t>
            </a:r>
            <a:r>
              <a:rPr lang="en-US" altLang="zh-CN" sz="1600">
                <a:latin typeface="+mj-ea"/>
                <a:ea typeface="+mj-ea"/>
                <a:cs typeface="+mj-ea"/>
                <a:sym typeface="+mn-ea"/>
              </a:rPr>
              <a:t>(</a:t>
            </a:r>
            <a:r>
              <a:rPr lang="zh-CN" altLang="en-US" sz="1600">
                <a:latin typeface="+mj-ea"/>
                <a:ea typeface="+mj-ea"/>
                <a:cs typeface="+mj-ea"/>
                <a:sym typeface="+mn-ea"/>
              </a:rPr>
              <a:t>消息、数据</a:t>
            </a:r>
            <a:r>
              <a:rPr lang="en-US" altLang="zh-CN" sz="1600">
                <a:latin typeface="+mj-ea"/>
                <a:ea typeface="+mj-ea"/>
                <a:cs typeface="+mj-ea"/>
                <a:sym typeface="+mn-ea"/>
              </a:rPr>
              <a:t>)</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都存储在</a:t>
            </a:r>
            <a:r>
              <a:rPr lang="en-US" altLang="zh-CN" sz="1600">
                <a:solidFill>
                  <a:srgbClr val="0070C0"/>
                </a:solidFill>
                <a:latin typeface="微软雅黑" panose="020B0503020204020204" charset="-122"/>
                <a:ea typeface="微软雅黑" panose="020B0503020204020204" charset="-122"/>
                <a:cs typeface="微软雅黑" panose="020B0503020204020204" charset="-122"/>
                <a:sym typeface="+mn-ea"/>
              </a:rPr>
              <a:t>/tmp/kafka-logs</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目录中，可通过</a:t>
            </a:r>
            <a:r>
              <a:rPr lang="zh-CN" altLang="en-US" sz="1600">
                <a:solidFill>
                  <a:srgbClr val="0070C0"/>
                </a:solidFill>
                <a:latin typeface="微软雅黑" panose="020B0503020204020204" charset="-122"/>
                <a:ea typeface="微软雅黑" panose="020B0503020204020204" charset="-122"/>
                <a:cs typeface="微软雅黑" panose="020B0503020204020204" charset="-122"/>
                <a:sym typeface="+mn-ea"/>
              </a:rPr>
              <a:t>log.dirs=/tmp/kafka-logs</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配置；</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r>
              <a:rPr lang="en-US" altLang="zh-CN" sz="1600">
                <a:solidFill>
                  <a:schemeClr val="tx1"/>
                </a:solidFill>
                <a:latin typeface="微软雅黑" panose="020B0503020204020204" charset="-122"/>
                <a:ea typeface="微软雅黑" panose="020B0503020204020204" charset="-122"/>
                <a:cs typeface="微软雅黑" panose="020B0503020204020204" charset="-122"/>
                <a:sym typeface="+mn-ea"/>
              </a:rPr>
              <a:t>Kafka</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的所有事件</a:t>
            </a:r>
            <a:r>
              <a:rPr lang="en-US" altLang="zh-CN" sz="1600">
                <a:latin typeface="+mj-ea"/>
                <a:ea typeface="+mj-ea"/>
                <a:cs typeface="+mj-ea"/>
                <a:sym typeface="+mn-ea"/>
              </a:rPr>
              <a:t>(</a:t>
            </a:r>
            <a:r>
              <a:rPr lang="zh-CN" altLang="en-US" sz="1600">
                <a:latin typeface="+mj-ea"/>
                <a:ea typeface="+mj-ea"/>
                <a:cs typeface="+mj-ea"/>
                <a:sym typeface="+mn-ea"/>
              </a:rPr>
              <a:t>消息、数据</a:t>
            </a:r>
            <a:r>
              <a:rPr lang="en-US" altLang="zh-CN" sz="1600">
                <a:latin typeface="+mj-ea"/>
                <a:ea typeface="+mj-ea"/>
                <a:cs typeface="+mj-ea"/>
                <a:sym typeface="+mn-ea"/>
              </a:rPr>
              <a:t>)</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都是以日志文件的方式来保存；</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r>
              <a:rPr lang="en-US" altLang="zh-CN" sz="1600">
                <a:solidFill>
                  <a:schemeClr val="tx1"/>
                </a:solidFill>
                <a:latin typeface="微软雅黑" panose="020B0503020204020204" charset="-122"/>
                <a:ea typeface="微软雅黑" panose="020B0503020204020204" charset="-122"/>
                <a:cs typeface="微软雅黑" panose="020B0503020204020204" charset="-122"/>
                <a:sym typeface="+mn-ea"/>
              </a:rPr>
              <a:t>Kafka</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一般都是海量的消息数据，为了避免日志文件过大，日志文件被存放在多个日志目录下，日志目录的命名规则为：</a:t>
            </a:r>
            <a:r>
              <a:rPr lang="zh-CN" altLang="en-US" sz="1600">
                <a:solidFill>
                  <a:srgbClr val="0070C0"/>
                </a:solidFill>
                <a:latin typeface="微软雅黑" panose="020B0503020204020204" charset="-122"/>
                <a:ea typeface="微软雅黑" panose="020B0503020204020204" charset="-122"/>
                <a:cs typeface="微软雅黑" panose="020B0503020204020204" charset="-122"/>
                <a:sym typeface="+mn-ea"/>
              </a:rPr>
              <a:t>&lt;topic_name&gt;</a:t>
            </a:r>
            <a:r>
              <a:rPr lang="en-US" altLang="zh-CN" sz="1600">
                <a:solidFill>
                  <a:srgbClr val="0070C0"/>
                </a:solidFill>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0070C0"/>
                </a:solidFill>
                <a:latin typeface="微软雅黑" panose="020B0503020204020204" charset="-122"/>
                <a:ea typeface="微软雅黑" panose="020B0503020204020204" charset="-122"/>
                <a:cs typeface="微软雅黑" panose="020B0503020204020204" charset="-122"/>
                <a:sym typeface="+mn-ea"/>
              </a:rPr>
              <a:t>&lt;partition_id&gt;</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比如创建一个名为 firstTopic 的 topic，其中有 3 个 partition，那么在 kafka 的数据目录（/tmp/kafka-log）中就有 3 个目录，</a:t>
            </a:r>
            <a:r>
              <a:rPr lang="zh-CN" altLang="en-US" sz="1600">
                <a:solidFill>
                  <a:srgbClr val="0070C0"/>
                </a:solidFill>
                <a:latin typeface="微软雅黑" panose="020B0503020204020204" charset="-122"/>
                <a:ea typeface="微软雅黑" panose="020B0503020204020204" charset="-122"/>
                <a:cs typeface="微软雅黑" panose="020B0503020204020204" charset="-122"/>
                <a:sym typeface="+mn-ea"/>
              </a:rPr>
              <a:t>firstTopic-0、firstTopic-1、firstTopic-2</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00000000000000000000.index</a:t>
            </a:r>
            <a:r>
              <a:rPr lang="en-US" altLang="zh-CN"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消息索引文件</a:t>
            </a:r>
            <a:endPar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zh-CN" altLang="en-US" sz="1400">
                <a:solidFill>
                  <a:srgbClr val="FF0000"/>
                </a:solidFill>
                <a:latin typeface="微软雅黑" panose="020B0503020204020204" charset="-122"/>
                <a:ea typeface="微软雅黑" panose="020B0503020204020204" charset="-122"/>
                <a:cs typeface="微软雅黑" panose="020B0503020204020204" charset="-122"/>
                <a:sym typeface="+mn-ea"/>
              </a:rPr>
              <a:t>00000000000000000000.log</a:t>
            </a:r>
            <a:r>
              <a:rPr lang="en-US" altLang="zh-CN" sz="1400">
                <a:solidFill>
                  <a:srgbClr val="FF0000"/>
                </a:solidFill>
                <a:latin typeface="微软雅黑" panose="020B0503020204020204" charset="-122"/>
                <a:ea typeface="微软雅黑" panose="020B0503020204020204" charset="-122"/>
                <a:cs typeface="微软雅黑" panose="020B0503020204020204" charset="-122"/>
                <a:sym typeface="+mn-ea"/>
              </a:rPr>
              <a:t>  </a:t>
            </a:r>
            <a:r>
              <a:rPr lang="zh-CN" altLang="en-US" sz="1400">
                <a:solidFill>
                  <a:srgbClr val="FF0000"/>
                </a:solidFill>
                <a:latin typeface="微软雅黑" panose="020B0503020204020204" charset="-122"/>
                <a:ea typeface="微软雅黑" panose="020B0503020204020204" charset="-122"/>
                <a:cs typeface="微软雅黑" panose="020B0503020204020204" charset="-122"/>
                <a:sym typeface="+mn-ea"/>
              </a:rPr>
              <a:t>消息数据文件</a:t>
            </a:r>
            <a:endParaRPr lang="zh-CN" altLang="en-US" sz="140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00000000000000000000.timeindex</a:t>
            </a:r>
            <a:r>
              <a:rPr lang="en-US" altLang="zh-CN"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消息的时间戳索引文件</a:t>
            </a:r>
            <a:endPar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00000000000000000006.snapshot</a:t>
            </a:r>
            <a:r>
              <a:rPr lang="en-US" altLang="zh-CN"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  快照文件</a:t>
            </a:r>
            <a:r>
              <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，生产者发生故障或重启时能够恢复并继续之前的操作</a:t>
            </a:r>
            <a:endPar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leader-epoch-checkpoint</a:t>
            </a:r>
            <a:r>
              <a:rPr lang="en-US" altLang="zh-CN"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  记录每个分区当前领导者的epoch以及领导者开始写入消息时的起始偏移量</a:t>
            </a:r>
            <a:endParaRPr lang="en-US" altLang="zh-CN"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50000"/>
              </a:lnSpc>
              <a:buFont typeface="Wingdings" panose="05000000000000000000" charset="0"/>
              <a:buChar char="Ø"/>
            </a:pPr>
            <a:r>
              <a:rPr lang="zh-CN" altLang="en-US"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partition.metadata</a:t>
            </a:r>
            <a:r>
              <a:rPr lang="en-US" altLang="zh-CN"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  存储关于特定分区的元数据（metadata）信息</a:t>
            </a:r>
            <a:endParaRPr lang="en-US" altLang="zh-CN" sz="140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事件</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消息、数据</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的存储</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sz="2000">
                <a:solidFill>
                  <a:schemeClr val="tx1"/>
                </a:solidFill>
                <a:latin typeface="+mj-ea"/>
                <a:ea typeface="+mj-ea"/>
                <a:cs typeface="+mj-ea"/>
                <a:sym typeface="+mn-ea"/>
              </a:rPr>
              <a:t>每次消费一个消息并且提交以后，会保存当前消费到的最近的一个offset；</a:t>
            </a:r>
            <a:endParaRPr lang="zh-CN" sz="2000">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zh-CN" sz="2000">
                <a:solidFill>
                  <a:schemeClr val="tx1"/>
                </a:solidFill>
                <a:latin typeface="+mj-ea"/>
                <a:ea typeface="+mj-ea"/>
                <a:cs typeface="+mj-ea"/>
                <a:sym typeface="+mn-ea"/>
              </a:rPr>
              <a:t>在kafka中，有一个</a:t>
            </a:r>
            <a:r>
              <a:rPr lang="zh-CN" sz="2000">
                <a:solidFill>
                  <a:srgbClr val="0070C0"/>
                </a:solidFill>
                <a:latin typeface="+mj-ea"/>
                <a:ea typeface="+mj-ea"/>
                <a:cs typeface="+mj-ea"/>
                <a:sym typeface="+mn-ea"/>
              </a:rPr>
              <a:t>__consumer_offsets</a:t>
            </a:r>
            <a:r>
              <a:rPr lang="zh-CN" sz="2000">
                <a:solidFill>
                  <a:schemeClr val="tx1"/>
                </a:solidFill>
                <a:latin typeface="+mj-ea"/>
                <a:ea typeface="+mj-ea"/>
                <a:cs typeface="+mj-ea"/>
                <a:sym typeface="+mn-ea"/>
              </a:rPr>
              <a:t>的topic， 消费者消费提交的offset信息会写入到 该topic中，</a:t>
            </a:r>
            <a:r>
              <a:rPr lang="zh-CN" sz="2000">
                <a:solidFill>
                  <a:srgbClr val="0070C0"/>
                </a:solidFill>
                <a:latin typeface="+mj-ea"/>
                <a:ea typeface="+mj-ea"/>
                <a:cs typeface="+mj-ea"/>
                <a:sym typeface="+mn-ea"/>
              </a:rPr>
              <a:t>__consumer_offsets</a:t>
            </a:r>
            <a:r>
              <a:rPr lang="zh-CN" sz="2000">
                <a:solidFill>
                  <a:schemeClr val="tx1"/>
                </a:solidFill>
                <a:latin typeface="+mj-ea"/>
                <a:ea typeface="+mj-ea"/>
                <a:cs typeface="+mj-ea"/>
                <a:sym typeface="+mn-ea"/>
              </a:rPr>
              <a:t>保存了每个consumer group某一时刻提交的offset信息，</a:t>
            </a:r>
            <a:r>
              <a:rPr lang="zh-CN" sz="2000">
                <a:solidFill>
                  <a:srgbClr val="0070C0"/>
                </a:solidFill>
                <a:latin typeface="+mj-ea"/>
                <a:ea typeface="+mj-ea"/>
                <a:cs typeface="+mj-ea"/>
                <a:sym typeface="+mn-ea"/>
              </a:rPr>
              <a:t>__consumer_offsets</a:t>
            </a:r>
            <a:r>
              <a:rPr lang="zh-CN" sz="2000">
                <a:solidFill>
                  <a:schemeClr val="tx1"/>
                </a:solidFill>
                <a:latin typeface="+mj-ea"/>
                <a:ea typeface="+mj-ea"/>
                <a:cs typeface="+mj-ea"/>
                <a:sym typeface="+mn-ea"/>
              </a:rPr>
              <a:t>默认有50个分区；</a:t>
            </a:r>
            <a:endParaRPr lang="zh-CN" sz="2000">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zh-CN" sz="2000">
                <a:solidFill>
                  <a:schemeClr val="tx1"/>
                </a:solidFill>
                <a:latin typeface="+mj-ea"/>
                <a:ea typeface="+mj-ea"/>
                <a:cs typeface="+mj-ea"/>
                <a:sym typeface="+mn-ea"/>
              </a:rPr>
              <a:t>consumer_group 保存在哪个分区中的计算公式：</a:t>
            </a:r>
            <a:endParaRPr lang="zh-CN" sz="2000">
              <a:solidFill>
                <a:schemeClr val="tx1"/>
              </a:solidFill>
              <a:latin typeface="+mj-ea"/>
              <a:ea typeface="+mj-ea"/>
              <a:cs typeface="+mj-ea"/>
              <a:sym typeface="+mn-ea"/>
            </a:endParaRPr>
          </a:p>
          <a:p>
            <a:pPr marL="342900" indent="-342900">
              <a:lnSpc>
                <a:spcPct val="180000"/>
              </a:lnSpc>
              <a:buFont typeface="Wingdings" panose="05000000000000000000" charset="0"/>
              <a:buChar char="Ø"/>
            </a:pPr>
            <a:r>
              <a:rPr lang="zh-CN" sz="1600">
                <a:solidFill>
                  <a:srgbClr val="0070C0"/>
                </a:solidFill>
                <a:latin typeface="+mj-ea"/>
                <a:ea typeface="+mj-ea"/>
                <a:cs typeface="+mj-ea"/>
                <a:sym typeface="+mn-ea"/>
              </a:rPr>
              <a:t>Math.abs(“groupid”.hashCode())%groupMetadataTopicPartitionCount ; </a:t>
            </a:r>
            <a:endParaRPr lang="en-US" altLang="zh-CN">
              <a:solidFill>
                <a:srgbClr val="0070C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事件</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消息、数据</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的存储</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en-US" altLang="zh-CN" sz="2000" b="1">
                <a:solidFill>
                  <a:schemeClr val="tx1"/>
                </a:solidFill>
                <a:latin typeface="+mj-ea"/>
                <a:ea typeface="+mj-ea"/>
                <a:cs typeface="+mj-ea"/>
                <a:sym typeface="+mn-ea"/>
              </a:rPr>
              <a:t>Offset</a:t>
            </a:r>
            <a:r>
              <a:rPr lang="zh-CN" altLang="en-US" sz="2000" b="1">
                <a:solidFill>
                  <a:schemeClr val="tx1"/>
                </a:solidFill>
                <a:latin typeface="+mj-ea"/>
                <a:ea typeface="+mj-ea"/>
                <a:cs typeface="+mj-ea"/>
                <a:sym typeface="+mn-ea"/>
              </a:rPr>
              <a:t>详解</a:t>
            </a:r>
            <a:endParaRPr lang="zh-CN" altLang="en-US" sz="2000" b="1">
              <a:solidFill>
                <a:schemeClr val="tx1"/>
              </a:solidFill>
              <a:latin typeface="+mj-ea"/>
              <a:ea typeface="+mj-ea"/>
              <a:cs typeface="+mj-ea"/>
              <a:sym typeface="+mn-ea"/>
            </a:endParaRPr>
          </a:p>
          <a:p>
            <a:pPr marL="342900" indent="-342900">
              <a:lnSpc>
                <a:spcPct val="170000"/>
              </a:lnSpc>
              <a:buFont typeface="Wingdings" panose="05000000000000000000" charset="0"/>
              <a:buChar char="Ø"/>
            </a:pPr>
            <a:r>
              <a:rPr lang="en-US" altLang="zh-CN" sz="2000">
                <a:solidFill>
                  <a:schemeClr val="tx1"/>
                </a:solidFill>
                <a:latin typeface="+mj-ea"/>
                <a:ea typeface="+mj-ea"/>
                <a:cs typeface="+mj-ea"/>
                <a:sym typeface="+mn-ea"/>
              </a:rPr>
              <a:t>1</a:t>
            </a:r>
            <a:r>
              <a:rPr lang="zh-CN" altLang="en-US" sz="2000">
                <a:solidFill>
                  <a:schemeClr val="tx1"/>
                </a:solidFill>
                <a:latin typeface="+mj-ea"/>
                <a:ea typeface="+mj-ea"/>
                <a:cs typeface="+mj-ea"/>
                <a:sym typeface="+mn-ea"/>
              </a:rPr>
              <a:t>、生产者</a:t>
            </a:r>
            <a:r>
              <a:rPr lang="en-US" altLang="zh-CN" sz="2000">
                <a:solidFill>
                  <a:schemeClr val="tx1"/>
                </a:solidFill>
                <a:latin typeface="+mj-ea"/>
                <a:ea typeface="+mj-ea"/>
                <a:cs typeface="+mj-ea"/>
                <a:sym typeface="+mn-ea"/>
              </a:rPr>
              <a:t>Offset</a:t>
            </a:r>
            <a:endParaRPr lang="en-US" altLang="zh-CN" sz="2000">
              <a:solidFill>
                <a:schemeClr val="tx1"/>
              </a:solidFill>
              <a:latin typeface="+mj-ea"/>
              <a:ea typeface="+mj-ea"/>
              <a:cs typeface="+mj-ea"/>
              <a:sym typeface="+mn-ea"/>
            </a:endParaRPr>
          </a:p>
          <a:p>
            <a:pPr marL="342900" indent="-342900">
              <a:lnSpc>
                <a:spcPct val="170000"/>
              </a:lnSpc>
              <a:buFont typeface="Wingdings" panose="05000000000000000000" charset="0"/>
              <a:buChar char="Ø"/>
            </a:pPr>
            <a:r>
              <a:rPr lang="zh-CN" altLang="en-US" sz="2000">
                <a:solidFill>
                  <a:schemeClr val="tx1"/>
                </a:solidFill>
                <a:latin typeface="+mj-ea"/>
                <a:ea typeface="+mj-ea"/>
                <a:cs typeface="+mj-ea"/>
                <a:sym typeface="+mn-ea"/>
              </a:rPr>
              <a:t>生产者发送一条消息到Kafka的broker的某个topic下某个partition中；</a:t>
            </a:r>
            <a:endParaRPr lang="zh-CN" altLang="en-US" sz="2000">
              <a:solidFill>
                <a:schemeClr val="tx1"/>
              </a:solidFill>
              <a:latin typeface="+mj-ea"/>
              <a:ea typeface="+mj-ea"/>
              <a:cs typeface="+mj-ea"/>
              <a:sym typeface="+mn-ea"/>
            </a:endParaRPr>
          </a:p>
          <a:p>
            <a:pPr marL="342900" indent="-342900">
              <a:lnSpc>
                <a:spcPct val="170000"/>
              </a:lnSpc>
              <a:buFont typeface="Wingdings" panose="05000000000000000000" charset="0"/>
              <a:buChar char="Ø"/>
            </a:pPr>
            <a:r>
              <a:rPr lang="zh-CN" altLang="en-US" sz="2000">
                <a:solidFill>
                  <a:schemeClr val="tx1"/>
                </a:solidFill>
                <a:latin typeface="+mj-ea"/>
                <a:ea typeface="+mj-ea"/>
                <a:cs typeface="+mj-ea"/>
                <a:sym typeface="+mn-ea"/>
              </a:rPr>
              <a:t>Kafka内部会为每条消息分配一个唯一的offset，该offset就是该消息在partition中的位置；</a:t>
            </a:r>
            <a:endParaRPr lang="zh-CN" altLang="en-US" sz="20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事件</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消息、数据</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的存储</a:t>
            </a:r>
            <a:endParaRPr lang="zh-CN" altLang="en-US" sz="2400">
              <a:solidFill>
                <a:schemeClr val="tx1"/>
              </a:solidFill>
              <a:latin typeface="+mj-ea"/>
              <a:ea typeface="+mj-ea"/>
              <a:cs typeface="+mj-ea"/>
              <a:sym typeface="+mn-ea"/>
            </a:endParaRPr>
          </a:p>
        </p:txBody>
      </p:sp>
      <p:pic>
        <p:nvPicPr>
          <p:cNvPr id="4" name="图片 3"/>
          <p:cNvPicPr>
            <a:picLocks noChangeAspect="1"/>
          </p:cNvPicPr>
          <p:nvPr/>
        </p:nvPicPr>
        <p:blipFill>
          <a:blip r:embed="rId8"/>
          <a:stretch>
            <a:fillRect/>
          </a:stretch>
        </p:blipFill>
        <p:spPr>
          <a:xfrm>
            <a:off x="1099185" y="3950335"/>
            <a:ext cx="5248910" cy="2395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en-US" altLang="zh-CN" sz="2000" b="1">
                <a:solidFill>
                  <a:schemeClr val="tx1"/>
                </a:solidFill>
                <a:latin typeface="+mj-ea"/>
                <a:ea typeface="+mj-ea"/>
                <a:cs typeface="+mj-ea"/>
                <a:sym typeface="+mn-ea"/>
              </a:rPr>
              <a:t>Offset</a:t>
            </a:r>
            <a:r>
              <a:rPr lang="zh-CN" altLang="en-US" sz="2000" b="1">
                <a:solidFill>
                  <a:schemeClr val="tx1"/>
                </a:solidFill>
                <a:latin typeface="+mj-ea"/>
                <a:ea typeface="+mj-ea"/>
                <a:cs typeface="+mj-ea"/>
                <a:sym typeface="+mn-ea"/>
              </a:rPr>
              <a:t>详解</a:t>
            </a:r>
            <a:endParaRPr lang="zh-CN" altLang="en-US" sz="2000" b="1">
              <a:solidFill>
                <a:schemeClr val="tx1"/>
              </a:solidFill>
              <a:latin typeface="+mj-ea"/>
              <a:ea typeface="+mj-ea"/>
              <a:cs typeface="+mj-ea"/>
              <a:sym typeface="+mn-ea"/>
            </a:endParaRPr>
          </a:p>
          <a:p>
            <a:pPr marL="342900" indent="-342900">
              <a:lnSpc>
                <a:spcPct val="170000"/>
              </a:lnSpc>
              <a:buFont typeface="Wingdings" panose="05000000000000000000" charset="0"/>
              <a:buChar char="Ø"/>
            </a:pPr>
            <a:endParaRPr lang="en-US" altLang="zh-CN" sz="2000">
              <a:solidFill>
                <a:schemeClr val="tx1"/>
              </a:solidFill>
              <a:latin typeface="+mj-ea"/>
              <a:ea typeface="+mj-ea"/>
              <a:cs typeface="+mj-ea"/>
              <a:sym typeface="+mn-ea"/>
            </a:endParaRPr>
          </a:p>
          <a:p>
            <a:pPr marL="342900" indent="-342900">
              <a:lnSpc>
                <a:spcPct val="170000"/>
              </a:lnSpc>
              <a:buFont typeface="Wingdings" panose="05000000000000000000" charset="0"/>
              <a:buChar char="Ø"/>
            </a:pPr>
            <a:endParaRPr lang="en-US" altLang="zh-CN" sz="2000">
              <a:solidFill>
                <a:schemeClr val="tx1"/>
              </a:solidFill>
              <a:latin typeface="+mj-ea"/>
              <a:ea typeface="+mj-ea"/>
              <a:cs typeface="+mj-ea"/>
              <a:sym typeface="+mn-ea"/>
            </a:endParaRPr>
          </a:p>
          <a:p>
            <a:pPr marL="342900" indent="-342900">
              <a:lnSpc>
                <a:spcPct val="170000"/>
              </a:lnSpc>
              <a:buFont typeface="Wingdings" panose="05000000000000000000" charset="0"/>
              <a:buChar char="Ø"/>
            </a:pPr>
            <a:endParaRPr lang="en-US" altLang="zh-CN" sz="2000">
              <a:solidFill>
                <a:schemeClr val="tx1"/>
              </a:solidFill>
              <a:latin typeface="+mj-ea"/>
              <a:ea typeface="+mj-ea"/>
              <a:cs typeface="+mj-ea"/>
              <a:sym typeface="+mn-ea"/>
            </a:endParaRPr>
          </a:p>
          <a:p>
            <a:pPr marL="342900" indent="-342900">
              <a:lnSpc>
                <a:spcPct val="190000"/>
              </a:lnSpc>
              <a:buFont typeface="Wingdings" panose="05000000000000000000" charset="0"/>
              <a:buChar char="Ø"/>
            </a:pPr>
            <a:r>
              <a:rPr lang="en-US" altLang="zh-CN" sz="2000">
                <a:solidFill>
                  <a:schemeClr val="tx1"/>
                </a:solidFill>
                <a:latin typeface="+mj-ea"/>
                <a:ea typeface="+mj-ea"/>
                <a:cs typeface="+mj-ea"/>
                <a:sym typeface="+mn-ea"/>
              </a:rPr>
              <a:t>2</a:t>
            </a:r>
            <a:r>
              <a:rPr lang="zh-CN" altLang="en-US" sz="2000">
                <a:solidFill>
                  <a:schemeClr val="tx1"/>
                </a:solidFill>
                <a:latin typeface="+mj-ea"/>
                <a:ea typeface="+mj-ea"/>
                <a:cs typeface="+mj-ea"/>
                <a:sym typeface="+mn-ea"/>
              </a:rPr>
              <a:t>、消费者</a:t>
            </a:r>
            <a:r>
              <a:rPr lang="en-US" altLang="zh-CN" sz="2000">
                <a:solidFill>
                  <a:schemeClr val="tx1"/>
                </a:solidFill>
                <a:latin typeface="+mj-ea"/>
                <a:ea typeface="+mj-ea"/>
                <a:cs typeface="+mj-ea"/>
                <a:sym typeface="+mn-ea"/>
              </a:rPr>
              <a:t>Offset</a:t>
            </a:r>
            <a:endParaRPr lang="en-US" altLang="zh-CN" sz="2000">
              <a:solidFill>
                <a:schemeClr val="tx1"/>
              </a:solidFill>
              <a:latin typeface="+mj-ea"/>
              <a:ea typeface="+mj-ea"/>
              <a:cs typeface="+mj-ea"/>
              <a:sym typeface="+mn-ea"/>
            </a:endParaRPr>
          </a:p>
          <a:p>
            <a:pPr marL="342900" indent="-342900">
              <a:lnSpc>
                <a:spcPct val="170000"/>
              </a:lnSpc>
              <a:buFont typeface="Wingdings" panose="05000000000000000000" charset="0"/>
              <a:buChar char="Ø"/>
            </a:pPr>
            <a:r>
              <a:rPr lang="zh-CN" altLang="en-US" sz="1600">
                <a:solidFill>
                  <a:schemeClr val="tx1"/>
                </a:solidFill>
                <a:latin typeface="+mj-ea"/>
                <a:ea typeface="+mj-ea"/>
                <a:cs typeface="+mj-ea"/>
                <a:sym typeface="+mn-ea"/>
              </a:rPr>
              <a:t>消费者offset是消费者需要知道自己已经读取到哪个位置了，接下来需要从哪个位置开始继续读取消息；</a:t>
            </a:r>
            <a:endParaRPr lang="zh-CN" altLang="en-US" sz="1600">
              <a:solidFill>
                <a:schemeClr val="tx1"/>
              </a:solidFill>
              <a:latin typeface="+mj-ea"/>
              <a:ea typeface="+mj-ea"/>
              <a:cs typeface="+mj-ea"/>
              <a:sym typeface="+mn-ea"/>
            </a:endParaRPr>
          </a:p>
          <a:p>
            <a:pPr marL="342900" indent="-342900">
              <a:lnSpc>
                <a:spcPct val="170000"/>
              </a:lnSpc>
              <a:buFont typeface="Wingdings" panose="05000000000000000000" charset="0"/>
              <a:buChar char="Ø"/>
            </a:pPr>
            <a:r>
              <a:rPr lang="zh-CN" altLang="en-US" sz="1600">
                <a:solidFill>
                  <a:schemeClr val="tx1"/>
                </a:solidFill>
                <a:latin typeface="+mj-ea"/>
                <a:ea typeface="+mj-ea"/>
                <a:cs typeface="+mj-ea"/>
                <a:sym typeface="+mn-ea"/>
              </a:rPr>
              <a:t>每个消费者组（Consumer Group）中的消费者都会独立地维护自己的offset，当消费者从某个partition读取消息时，它会记录当前读取到的offset，这样，即使消费者崩溃或重启，它也可以从上次读取的位置继续读取，而不会重复读取或遗漏消息；（</a:t>
            </a:r>
            <a:r>
              <a:rPr lang="zh-CN" altLang="en-US" sz="1600">
                <a:solidFill>
                  <a:srgbClr val="FF0000"/>
                </a:solidFill>
                <a:latin typeface="+mj-ea"/>
                <a:ea typeface="+mj-ea"/>
                <a:cs typeface="+mj-ea"/>
                <a:sym typeface="+mn-ea"/>
              </a:rPr>
              <a:t>注意：消费者</a:t>
            </a:r>
            <a:r>
              <a:rPr lang="en-US" altLang="zh-CN" sz="1600">
                <a:solidFill>
                  <a:srgbClr val="FF0000"/>
                </a:solidFill>
                <a:latin typeface="+mj-ea"/>
                <a:ea typeface="+mj-ea"/>
                <a:cs typeface="+mj-ea"/>
                <a:sym typeface="+mn-ea"/>
              </a:rPr>
              <a:t>offset</a:t>
            </a:r>
            <a:r>
              <a:rPr lang="zh-CN" altLang="en-US" sz="1600">
                <a:solidFill>
                  <a:srgbClr val="FF0000"/>
                </a:solidFill>
                <a:latin typeface="+mj-ea"/>
                <a:ea typeface="+mj-ea"/>
                <a:cs typeface="+mj-ea"/>
                <a:sym typeface="+mn-ea"/>
              </a:rPr>
              <a:t>需要消费消息并提交后才记录</a:t>
            </a:r>
            <a:r>
              <a:rPr lang="en-US" altLang="zh-CN" sz="1600">
                <a:solidFill>
                  <a:srgbClr val="FF0000"/>
                </a:solidFill>
                <a:latin typeface="+mj-ea"/>
                <a:ea typeface="+mj-ea"/>
                <a:cs typeface="+mj-ea"/>
                <a:sym typeface="+mn-ea"/>
              </a:rPr>
              <a:t>offset</a:t>
            </a:r>
            <a:r>
              <a:rPr lang="zh-CN" altLang="en-US" sz="1600">
                <a:solidFill>
                  <a:schemeClr val="tx1"/>
                </a:solidFill>
                <a:latin typeface="+mj-ea"/>
                <a:ea typeface="+mj-ea"/>
                <a:cs typeface="+mj-ea"/>
                <a:sym typeface="+mn-ea"/>
              </a:rPr>
              <a:t>）</a:t>
            </a:r>
            <a:endParaRPr lang="zh-CN" altLang="en-US" sz="16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事件</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消息、数据</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的存储</a:t>
            </a:r>
            <a:endParaRPr lang="zh-CN" altLang="en-US" sz="2400">
              <a:solidFill>
                <a:schemeClr val="tx1"/>
              </a:solidFill>
              <a:latin typeface="+mj-ea"/>
              <a:ea typeface="+mj-ea"/>
              <a:cs typeface="+mj-ea"/>
              <a:sym typeface="+mn-ea"/>
            </a:endParaRPr>
          </a:p>
        </p:txBody>
      </p:sp>
      <p:pic>
        <p:nvPicPr>
          <p:cNvPr id="8" name="图片 7"/>
          <p:cNvPicPr>
            <a:picLocks noChangeAspect="1"/>
          </p:cNvPicPr>
          <p:nvPr/>
        </p:nvPicPr>
        <p:blipFill>
          <a:blip r:embed="rId8"/>
          <a:stretch>
            <a:fillRect/>
          </a:stretch>
        </p:blipFill>
        <p:spPr>
          <a:xfrm>
            <a:off x="3479800" y="1544955"/>
            <a:ext cx="7981950" cy="3019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altLang="en-US" sz="2000" b="1">
                <a:solidFill>
                  <a:schemeClr val="tx1"/>
                </a:solidFill>
                <a:latin typeface="+mj-ea"/>
                <a:ea typeface="+mj-ea"/>
                <a:cs typeface="+mj-ea"/>
                <a:sym typeface="+mn-ea"/>
              </a:rPr>
              <a:t>消费者</a:t>
            </a:r>
            <a:r>
              <a:rPr lang="en-US" altLang="zh-CN" sz="2000" b="1">
                <a:solidFill>
                  <a:schemeClr val="tx1"/>
                </a:solidFill>
                <a:latin typeface="+mj-ea"/>
                <a:ea typeface="+mj-ea"/>
                <a:cs typeface="+mj-ea"/>
                <a:sym typeface="+mn-ea"/>
              </a:rPr>
              <a:t>Offset</a:t>
            </a:r>
            <a:endParaRPr lang="en-US" altLang="zh-CN" sz="2000" b="1">
              <a:solidFill>
                <a:schemeClr val="tx1"/>
              </a:solidFill>
              <a:latin typeface="+mj-ea"/>
              <a:ea typeface="+mj-ea"/>
              <a:cs typeface="+mj-ea"/>
              <a:sym typeface="+mn-ea"/>
            </a:endParaRPr>
          </a:p>
          <a:p>
            <a:pPr marL="342900" indent="-342900">
              <a:lnSpc>
                <a:spcPct val="200000"/>
              </a:lnSpc>
              <a:buFont typeface="Wingdings" panose="05000000000000000000" charset="0"/>
              <a:buChar char="Ø"/>
            </a:pPr>
            <a:r>
              <a:rPr lang="en-US" altLang="zh-CN" sz="1600">
                <a:solidFill>
                  <a:schemeClr val="tx1"/>
                </a:solidFill>
                <a:latin typeface="+mj-ea"/>
                <a:ea typeface="+mj-ea"/>
                <a:cs typeface="+mj-ea"/>
                <a:sym typeface="+mn-ea"/>
              </a:rPr>
              <a:t>1</a:t>
            </a:r>
            <a:r>
              <a:rPr lang="zh-CN" altLang="en-US" sz="1600">
                <a:solidFill>
                  <a:schemeClr val="tx1"/>
                </a:solidFill>
                <a:latin typeface="+mj-ea"/>
                <a:ea typeface="+mj-ea"/>
                <a:cs typeface="+mj-ea"/>
                <a:sym typeface="+mn-ea"/>
              </a:rPr>
              <a:t>、每个消费者组启动开始监听消息，默认从消息的最新的位置开始监听消息，即把最新的位置作为消费者</a:t>
            </a:r>
            <a:r>
              <a:rPr lang="en-US" altLang="zh-CN" sz="1600">
                <a:solidFill>
                  <a:schemeClr val="tx1"/>
                </a:solidFill>
                <a:latin typeface="+mj-ea"/>
                <a:ea typeface="+mj-ea"/>
                <a:cs typeface="+mj-ea"/>
                <a:sym typeface="+mn-ea"/>
              </a:rPr>
              <a:t>offset</a:t>
            </a:r>
            <a:r>
              <a:rPr lang="zh-CN" altLang="en-US" sz="1600">
                <a:solidFill>
                  <a:schemeClr val="tx1"/>
                </a:solidFill>
                <a:latin typeface="+mj-ea"/>
                <a:ea typeface="+mj-ea"/>
                <a:cs typeface="+mj-ea"/>
                <a:sym typeface="+mn-ea"/>
              </a:rPr>
              <a:t>；</a:t>
            </a:r>
            <a:endParaRPr lang="zh-CN" altLang="en-US" sz="1600">
              <a:solidFill>
                <a:schemeClr val="tx1"/>
              </a:solidFill>
              <a:latin typeface="+mj-ea"/>
              <a:ea typeface="+mj-ea"/>
              <a:cs typeface="+mj-ea"/>
              <a:sym typeface="+mn-ea"/>
            </a:endParaRPr>
          </a:p>
          <a:p>
            <a:pPr marL="800100" lvl="1" indent="-342900">
              <a:lnSpc>
                <a:spcPct val="200000"/>
              </a:lnSpc>
              <a:buFont typeface="Wingdings" panose="05000000000000000000" charset="0"/>
              <a:buChar char="Ø"/>
            </a:pPr>
            <a:r>
              <a:rPr lang="zh-CN" altLang="en-US" sz="1600">
                <a:solidFill>
                  <a:schemeClr val="tx1"/>
                </a:solidFill>
                <a:latin typeface="+mj-ea"/>
                <a:ea typeface="+mj-ea"/>
                <a:cs typeface="+mj-ea"/>
                <a:sym typeface="+mn-ea"/>
              </a:rPr>
              <a:t>分区中还没有发送过消息，则最新的位置就是</a:t>
            </a:r>
            <a:r>
              <a:rPr lang="en-US" altLang="zh-CN" sz="1600">
                <a:solidFill>
                  <a:schemeClr val="tx1"/>
                </a:solidFill>
                <a:latin typeface="+mj-ea"/>
                <a:ea typeface="+mj-ea"/>
                <a:cs typeface="+mj-ea"/>
                <a:sym typeface="+mn-ea"/>
              </a:rPr>
              <a:t>0</a:t>
            </a:r>
            <a:r>
              <a:rPr lang="zh-CN" altLang="en-US" sz="1600">
                <a:solidFill>
                  <a:schemeClr val="tx1"/>
                </a:solidFill>
                <a:latin typeface="+mj-ea"/>
                <a:ea typeface="+mj-ea"/>
                <a:cs typeface="+mj-ea"/>
                <a:sym typeface="+mn-ea"/>
              </a:rPr>
              <a:t>；</a:t>
            </a:r>
            <a:endParaRPr lang="zh-CN" altLang="en-US" sz="1600">
              <a:solidFill>
                <a:schemeClr val="tx1"/>
              </a:solidFill>
              <a:latin typeface="+mj-ea"/>
              <a:ea typeface="+mj-ea"/>
              <a:cs typeface="+mj-ea"/>
              <a:sym typeface="+mn-ea"/>
            </a:endParaRPr>
          </a:p>
          <a:p>
            <a:pPr marL="800100" lvl="1" indent="-342900">
              <a:lnSpc>
                <a:spcPct val="200000"/>
              </a:lnSpc>
              <a:buFont typeface="Wingdings" panose="05000000000000000000" charset="0"/>
              <a:buChar char="Ø"/>
            </a:pPr>
            <a:r>
              <a:rPr lang="zh-CN" altLang="en-US" sz="1600">
                <a:solidFill>
                  <a:schemeClr val="tx1"/>
                </a:solidFill>
                <a:latin typeface="+mj-ea"/>
                <a:ea typeface="+mj-ea"/>
                <a:cs typeface="+mj-ea"/>
                <a:sym typeface="+mn-ea"/>
              </a:rPr>
              <a:t>分区中已经发送过消息，则最新的位置就是生产者</a:t>
            </a:r>
            <a:r>
              <a:rPr lang="en-US" altLang="zh-CN" sz="1600">
                <a:solidFill>
                  <a:schemeClr val="tx1"/>
                </a:solidFill>
                <a:latin typeface="+mj-ea"/>
                <a:ea typeface="+mj-ea"/>
                <a:cs typeface="+mj-ea"/>
                <a:sym typeface="+mn-ea"/>
              </a:rPr>
              <a:t>offset</a:t>
            </a:r>
            <a:r>
              <a:rPr lang="zh-CN" altLang="en-US" sz="1600">
                <a:solidFill>
                  <a:schemeClr val="tx1"/>
                </a:solidFill>
                <a:latin typeface="+mj-ea"/>
                <a:ea typeface="+mj-ea"/>
                <a:cs typeface="+mj-ea"/>
                <a:sym typeface="+mn-ea"/>
              </a:rPr>
              <a:t>的下一个位置；</a:t>
            </a:r>
            <a:endParaRPr lang="zh-CN" altLang="en-US" sz="1600">
              <a:solidFill>
                <a:schemeClr val="tx1"/>
              </a:solidFill>
              <a:latin typeface="+mj-ea"/>
              <a:ea typeface="+mj-ea"/>
              <a:cs typeface="+mj-ea"/>
              <a:sym typeface="+mn-ea"/>
            </a:endParaRPr>
          </a:p>
          <a:p>
            <a:pPr marL="342900" indent="-342900">
              <a:lnSpc>
                <a:spcPct val="200000"/>
              </a:lnSpc>
              <a:buFont typeface="Wingdings" panose="05000000000000000000" charset="0"/>
              <a:buChar char="Ø"/>
            </a:pPr>
            <a:r>
              <a:rPr lang="en-US" altLang="zh-CN" sz="1600">
                <a:solidFill>
                  <a:schemeClr val="tx1"/>
                </a:solidFill>
                <a:latin typeface="+mj-ea"/>
                <a:ea typeface="+mj-ea"/>
                <a:cs typeface="+mj-ea"/>
                <a:sym typeface="+mn-ea"/>
              </a:rPr>
              <a:t>2</a:t>
            </a:r>
            <a:r>
              <a:rPr lang="zh-CN" altLang="en-US" sz="1600">
                <a:solidFill>
                  <a:schemeClr val="tx1"/>
                </a:solidFill>
                <a:latin typeface="+mj-ea"/>
                <a:ea typeface="+mj-ea"/>
                <a:cs typeface="+mj-ea"/>
                <a:sym typeface="+mn-ea"/>
              </a:rPr>
              <a:t>、消费者消费消息后，如果不提交确认（</a:t>
            </a:r>
            <a:r>
              <a:rPr lang="en-US" altLang="zh-CN" sz="1600">
                <a:solidFill>
                  <a:schemeClr val="tx1"/>
                </a:solidFill>
                <a:latin typeface="+mj-ea"/>
                <a:ea typeface="+mj-ea"/>
                <a:cs typeface="+mj-ea"/>
                <a:sym typeface="+mn-ea"/>
              </a:rPr>
              <a:t>ack</a:t>
            </a:r>
            <a:r>
              <a:rPr lang="zh-CN" altLang="en-US" sz="1600">
                <a:solidFill>
                  <a:schemeClr val="tx1"/>
                </a:solidFill>
                <a:latin typeface="+mj-ea"/>
                <a:ea typeface="+mj-ea"/>
                <a:cs typeface="+mj-ea"/>
                <a:sym typeface="+mn-ea"/>
              </a:rPr>
              <a:t>），则</a:t>
            </a:r>
            <a:r>
              <a:rPr lang="en-US" altLang="zh-CN" sz="1600">
                <a:solidFill>
                  <a:schemeClr val="tx1"/>
                </a:solidFill>
                <a:latin typeface="+mj-ea"/>
                <a:ea typeface="+mj-ea"/>
                <a:cs typeface="+mj-ea"/>
                <a:sym typeface="+mn-ea"/>
              </a:rPr>
              <a:t>offset</a:t>
            </a:r>
            <a:r>
              <a:rPr lang="zh-CN" altLang="en-US" sz="1600">
                <a:solidFill>
                  <a:schemeClr val="tx1"/>
                </a:solidFill>
                <a:latin typeface="+mj-ea"/>
                <a:ea typeface="+mj-ea"/>
                <a:cs typeface="+mj-ea"/>
                <a:sym typeface="+mn-ea"/>
              </a:rPr>
              <a:t>不更新，提交了才更新；</a:t>
            </a:r>
            <a:endParaRPr lang="zh-CN" altLang="en-US" sz="1600">
              <a:solidFill>
                <a:schemeClr val="tx1"/>
              </a:solidFill>
              <a:latin typeface="+mj-ea"/>
              <a:ea typeface="+mj-ea"/>
              <a:cs typeface="+mj-ea"/>
              <a:sym typeface="+mn-ea"/>
            </a:endParaRPr>
          </a:p>
          <a:p>
            <a:pPr marL="342900" indent="-342900">
              <a:lnSpc>
                <a:spcPct val="200000"/>
              </a:lnSpc>
              <a:buFont typeface="Wingdings" panose="05000000000000000000" charset="0"/>
              <a:buChar char="Ø"/>
            </a:pPr>
            <a:r>
              <a:rPr lang="zh-CN" altLang="en-US" sz="1600">
                <a:solidFill>
                  <a:schemeClr val="tx1"/>
                </a:solidFill>
                <a:latin typeface="+mj-ea"/>
                <a:ea typeface="+mj-ea"/>
                <a:cs typeface="+mj-ea"/>
                <a:sym typeface="+mn-ea"/>
              </a:rPr>
              <a:t>命令行命令：</a:t>
            </a:r>
            <a:r>
              <a:rPr lang="en-US" altLang="zh-CN" sz="1600">
                <a:solidFill>
                  <a:srgbClr val="0070C0"/>
                </a:solidFill>
                <a:latin typeface="+mj-ea"/>
                <a:ea typeface="+mj-ea"/>
                <a:cs typeface="+mj-ea"/>
                <a:sym typeface="+mn-ea"/>
              </a:rPr>
              <a:t>./</a:t>
            </a:r>
            <a:r>
              <a:rPr lang="zh-CN" altLang="en-US" sz="1600">
                <a:solidFill>
                  <a:srgbClr val="0070C0"/>
                </a:solidFill>
                <a:latin typeface="+mj-ea"/>
                <a:ea typeface="+mj-ea"/>
                <a:cs typeface="+mj-ea"/>
                <a:sym typeface="+mn-ea"/>
              </a:rPr>
              <a:t>kafka-consumer-groups.sh --bootstrap-server 127.0.0.1:9092 --group </a:t>
            </a:r>
            <a:r>
              <a:rPr lang="en-US" altLang="zh-CN" sz="1600">
                <a:solidFill>
                  <a:srgbClr val="0070C0"/>
                </a:solidFill>
                <a:latin typeface="+mj-ea"/>
                <a:ea typeface="+mj-ea"/>
                <a:cs typeface="+mj-ea"/>
                <a:sym typeface="+mn-ea"/>
              </a:rPr>
              <a:t>os</a:t>
            </a:r>
            <a:r>
              <a:rPr lang="zh-CN" altLang="en-US" sz="1600">
                <a:solidFill>
                  <a:srgbClr val="0070C0"/>
                </a:solidFill>
                <a:latin typeface="+mj-ea"/>
                <a:ea typeface="+mj-ea"/>
                <a:cs typeface="+mj-ea"/>
                <a:sym typeface="+mn-ea"/>
              </a:rPr>
              <a:t>Group --describe</a:t>
            </a:r>
            <a:endParaRPr lang="zh-CN" altLang="en-US" sz="1600">
              <a:solidFill>
                <a:srgbClr val="0070C0"/>
              </a:solidFill>
              <a:latin typeface="+mj-ea"/>
              <a:ea typeface="+mj-ea"/>
              <a:cs typeface="+mj-ea"/>
              <a:sym typeface="+mn-ea"/>
            </a:endParaRPr>
          </a:p>
          <a:p>
            <a:pPr marL="342900" indent="-342900">
              <a:lnSpc>
                <a:spcPct val="200000"/>
              </a:lnSpc>
              <a:buFont typeface="Wingdings" panose="05000000000000000000" charset="0"/>
              <a:buChar char="Ø"/>
            </a:pPr>
            <a:r>
              <a:rPr lang="zh-CN" altLang="en-US" sz="1600" b="1">
                <a:solidFill>
                  <a:srgbClr val="0070C0"/>
                </a:solidFill>
                <a:latin typeface="+mj-ea"/>
                <a:ea typeface="+mj-ea"/>
                <a:cs typeface="+mj-ea"/>
                <a:sym typeface="+mn-ea"/>
              </a:rPr>
              <a:t>结论：</a:t>
            </a:r>
            <a:r>
              <a:rPr lang="zh-CN" altLang="en-US" sz="1600">
                <a:latin typeface="+mj-ea"/>
                <a:ea typeface="+mj-ea"/>
                <a:cs typeface="+mj-ea"/>
                <a:sym typeface="+mn-ea"/>
              </a:rPr>
              <a:t>消费者从什么位置开始消费，就看消费者的offset是多少，消费者offset是多少，它启动后，可以通过上面的命令查看；</a:t>
            </a:r>
            <a:endParaRPr lang="zh-CN" altLang="en-US" sz="1600">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事件</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消息、数据</a:t>
            </a:r>
            <a:r>
              <a:rPr lang="en-US" altLang="zh-CN" sz="2400">
                <a:solidFill>
                  <a:schemeClr val="tx1"/>
                </a:solidFill>
                <a:latin typeface="+mj-ea"/>
                <a:ea typeface="+mj-ea"/>
                <a:cs typeface="+mj-ea"/>
                <a:sym typeface="+mn-ea"/>
              </a:rPr>
              <a:t>)</a:t>
            </a:r>
            <a:r>
              <a:rPr lang="zh-CN" altLang="en-US" sz="2400">
                <a:solidFill>
                  <a:schemeClr val="tx1"/>
                </a:solidFill>
                <a:latin typeface="+mj-ea"/>
                <a:ea typeface="+mj-ea"/>
                <a:cs typeface="+mj-ea"/>
                <a:sym typeface="+mn-ea"/>
              </a:rPr>
              <a:t>的存储</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846955"/>
          </a:xfrm>
          <a:prstGeom prst="rect">
            <a:avLst/>
          </a:prstGeom>
          <a:noFill/>
        </p:spPr>
        <p:txBody>
          <a:bodyPr wrap="square" rtlCol="0">
            <a:noAutofit/>
          </a:bodyPr>
          <a:p>
            <a:pPr marL="342900" indent="-342900">
              <a:lnSpc>
                <a:spcPct val="180000"/>
              </a:lnSpc>
              <a:buFont typeface="Wingdings" panose="05000000000000000000" charset="0"/>
              <a:buChar char="Ø"/>
            </a:pPr>
            <a:endParaRPr lang="zh-CN" altLang="en-US" sz="1600">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pic>
        <p:nvPicPr>
          <p:cNvPr id="10" name="图片 9"/>
          <p:cNvPicPr>
            <a:picLocks noChangeAspect="1"/>
          </p:cNvPicPr>
          <p:nvPr/>
        </p:nvPicPr>
        <p:blipFill>
          <a:blip r:embed="rId8"/>
          <a:stretch>
            <a:fillRect/>
          </a:stretch>
        </p:blipFill>
        <p:spPr>
          <a:xfrm>
            <a:off x="1727200" y="1575435"/>
            <a:ext cx="8667115" cy="4813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80000"/>
              </a:lnSpc>
              <a:buFont typeface="Wingdings" panose="05000000000000000000" charset="0"/>
              <a:buChar char="Ø"/>
            </a:pPr>
            <a:r>
              <a:rPr lang="en-US" altLang="zh-CN" sz="2000" b="1">
                <a:latin typeface="+mj-ea"/>
                <a:ea typeface="+mj-ea"/>
                <a:cs typeface="+mj-ea"/>
                <a:sym typeface="+mn-ea"/>
              </a:rPr>
              <a:t>Kafka</a:t>
            </a:r>
            <a:r>
              <a:rPr lang="zh-CN" altLang="en-US" sz="2000" b="1">
                <a:latin typeface="+mj-ea"/>
                <a:ea typeface="+mj-ea"/>
                <a:cs typeface="+mj-ea"/>
                <a:sym typeface="+mn-ea"/>
              </a:rPr>
              <a:t>集群搭建</a:t>
            </a:r>
            <a:endParaRPr lang="zh-CN" altLang="en-US" sz="2000" b="1">
              <a:latin typeface="+mj-ea"/>
              <a:ea typeface="+mj-ea"/>
              <a:cs typeface="+mj-ea"/>
              <a:sym typeface="+mn-ea"/>
            </a:endParaRPr>
          </a:p>
          <a:p>
            <a:pPr marL="342900" indent="-342900">
              <a:lnSpc>
                <a:spcPct val="180000"/>
              </a:lnSpc>
              <a:buFont typeface="Wingdings" panose="05000000000000000000" charset="0"/>
              <a:buChar char="Ø"/>
            </a:pPr>
            <a:r>
              <a:rPr lang="zh-CN" altLang="en-US" sz="2000">
                <a:latin typeface="+mj-ea"/>
                <a:ea typeface="+mj-ea"/>
                <a:cs typeface="+mj-ea"/>
                <a:sym typeface="+mn-ea"/>
              </a:rPr>
              <a:t>一种的基于</a:t>
            </a:r>
            <a:r>
              <a:rPr lang="en-US" altLang="zh-CN" sz="2000">
                <a:latin typeface="+mj-ea"/>
                <a:ea typeface="+mj-ea"/>
                <a:cs typeface="+mj-ea"/>
                <a:sym typeface="+mn-ea"/>
              </a:rPr>
              <a:t>Zookeeper</a:t>
            </a:r>
            <a:r>
              <a:rPr lang="zh-CN" altLang="en-US" sz="2000">
                <a:latin typeface="+mj-ea"/>
                <a:ea typeface="+mj-ea"/>
                <a:cs typeface="+mj-ea"/>
                <a:sym typeface="+mn-ea"/>
              </a:rPr>
              <a:t>的集群搭建方式；</a:t>
            </a:r>
            <a:endParaRPr lang="zh-CN" altLang="en-US" sz="2000">
              <a:latin typeface="+mj-ea"/>
              <a:ea typeface="+mj-ea"/>
              <a:cs typeface="+mj-ea"/>
              <a:sym typeface="+mn-ea"/>
            </a:endParaRPr>
          </a:p>
          <a:p>
            <a:pPr marL="342900" indent="-342900">
              <a:lnSpc>
                <a:spcPct val="180000"/>
              </a:lnSpc>
              <a:buFont typeface="Wingdings" panose="05000000000000000000" charset="0"/>
              <a:buChar char="Ø"/>
            </a:pPr>
            <a:r>
              <a:rPr lang="zh-CN" altLang="en-US" sz="2000">
                <a:latin typeface="+mj-ea"/>
                <a:ea typeface="+mj-ea"/>
                <a:cs typeface="+mj-ea"/>
                <a:sym typeface="+mn-ea"/>
              </a:rPr>
              <a:t>一种是基于</a:t>
            </a:r>
            <a:r>
              <a:rPr lang="en-US" altLang="zh-CN" sz="2000">
                <a:latin typeface="+mj-ea"/>
                <a:ea typeface="+mj-ea"/>
                <a:cs typeface="+mj-ea"/>
                <a:sym typeface="+mn-ea"/>
              </a:rPr>
              <a:t>Kraft</a:t>
            </a:r>
            <a:r>
              <a:rPr lang="zh-CN" altLang="en-US" sz="2000">
                <a:latin typeface="+mj-ea"/>
                <a:ea typeface="+mj-ea"/>
                <a:cs typeface="+mj-ea"/>
                <a:sym typeface="+mn-ea"/>
              </a:rPr>
              <a:t>的集群搭建方式；</a:t>
            </a:r>
            <a:endParaRPr lang="zh-CN" altLang="en-US" sz="2000">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80000"/>
              </a:lnSpc>
              <a:buFont typeface="Wingdings" panose="05000000000000000000" charset="0"/>
              <a:buChar char="Ø"/>
            </a:pPr>
            <a:r>
              <a:rPr lang="en-US" altLang="zh-CN" sz="2000" b="1">
                <a:latin typeface="+mj-ea"/>
                <a:ea typeface="+mj-ea"/>
                <a:cs typeface="+mj-ea"/>
                <a:sym typeface="+mn-ea"/>
              </a:rPr>
              <a:t>Kafka</a:t>
            </a:r>
            <a:r>
              <a:rPr lang="zh-CN" altLang="en-US" sz="2000" b="1">
                <a:latin typeface="+mj-ea"/>
                <a:ea typeface="+mj-ea"/>
                <a:cs typeface="+mj-ea"/>
                <a:sym typeface="+mn-ea"/>
              </a:rPr>
              <a:t>集群搭建</a:t>
            </a:r>
            <a:endParaRPr lang="zh-CN" altLang="en-US" sz="2000" b="1">
              <a:latin typeface="+mj-ea"/>
              <a:ea typeface="+mj-ea"/>
              <a:cs typeface="+mj-ea"/>
              <a:sym typeface="+mn-ea"/>
            </a:endParaRPr>
          </a:p>
          <a:p>
            <a:pPr marL="342900" indent="-342900">
              <a:lnSpc>
                <a:spcPct val="180000"/>
              </a:lnSpc>
              <a:buFont typeface="Wingdings" panose="05000000000000000000" charset="0"/>
              <a:buChar char="Ø"/>
            </a:pPr>
            <a:r>
              <a:rPr lang="zh-CN" altLang="en-US" sz="2000">
                <a:latin typeface="+mj-ea"/>
                <a:ea typeface="+mj-ea"/>
                <a:cs typeface="+mj-ea"/>
                <a:sym typeface="+mn-ea"/>
              </a:rPr>
              <a:t>基于</a:t>
            </a:r>
            <a:r>
              <a:rPr lang="en-US" altLang="zh-CN" sz="2000">
                <a:latin typeface="+mj-ea"/>
                <a:ea typeface="+mj-ea"/>
                <a:cs typeface="+mj-ea"/>
                <a:sym typeface="+mn-ea"/>
              </a:rPr>
              <a:t>Zookeeper</a:t>
            </a:r>
            <a:r>
              <a:rPr lang="zh-CN" altLang="en-US" sz="2000">
                <a:latin typeface="+mj-ea"/>
                <a:ea typeface="+mj-ea"/>
                <a:cs typeface="+mj-ea"/>
                <a:sym typeface="+mn-ea"/>
              </a:rPr>
              <a:t>的集群搭建方式；</a:t>
            </a:r>
            <a:endParaRPr lang="zh-CN" altLang="en-US" sz="2000">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1、kafka是一个压缩包，直接解压即可使用，所以我们就解压三个kafka；</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2、配置kafka集群：</a:t>
            </a:r>
            <a:r>
              <a:rPr lang="zh-CN" altLang="en-US">
                <a:solidFill>
                  <a:srgbClr val="0070C0"/>
                </a:solidFill>
                <a:latin typeface="+mj-ea"/>
                <a:ea typeface="+mj-ea"/>
                <a:cs typeface="+mj-ea"/>
                <a:sym typeface="+mn-ea"/>
              </a:rPr>
              <a:t>server.properties</a:t>
            </a:r>
            <a:r>
              <a:rPr lang="zh-CN" altLang="en-US">
                <a:latin typeface="+mj-ea"/>
                <a:ea typeface="+mj-ea"/>
                <a:cs typeface="+mj-ea"/>
                <a:sym typeface="+mn-ea"/>
              </a:rPr>
              <a:t> （</a:t>
            </a:r>
            <a:r>
              <a:rPr lang="zh-CN" altLang="en-US">
                <a:solidFill>
                  <a:srgbClr val="FF0000"/>
                </a:solidFill>
                <a:latin typeface="+mj-ea"/>
                <a:ea typeface="+mj-ea"/>
                <a:cs typeface="+mj-ea"/>
                <a:sym typeface="+mn-ea"/>
              </a:rPr>
              <a:t>参见后面的ppt配置</a:t>
            </a:r>
            <a:r>
              <a:rPr lang="zh-CN" altLang="en-US">
                <a:latin typeface="+mj-ea"/>
                <a:ea typeface="+mj-ea"/>
                <a:cs typeface="+mj-ea"/>
                <a:sym typeface="+mn-ea"/>
              </a:rPr>
              <a:t>）</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3、集群启动并测试；</a:t>
            </a:r>
            <a:endParaRPr lang="zh-CN" altLang="en-US">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b="1">
                <a:latin typeface="+mj-ea"/>
                <a:ea typeface="+mj-ea"/>
                <a:cs typeface="+mj-ea"/>
                <a:sym typeface="+mn-ea"/>
              </a:rPr>
              <a:t>配置kafka集群：</a:t>
            </a:r>
            <a:r>
              <a:rPr lang="zh-CN" altLang="en-US" b="1">
                <a:solidFill>
                  <a:srgbClr val="0070C0"/>
                </a:solidFill>
                <a:latin typeface="+mj-ea"/>
                <a:ea typeface="+mj-ea"/>
                <a:cs typeface="+mj-ea"/>
                <a:sym typeface="+mn-ea"/>
              </a:rPr>
              <a:t>server.properties</a:t>
            </a:r>
            <a:endParaRPr lang="zh-CN" altLang="en-US" b="1">
              <a:latin typeface="+mj-ea"/>
              <a:ea typeface="+mj-ea"/>
              <a:cs typeface="+mj-ea"/>
              <a:sym typeface="+mn-ea"/>
            </a:endParaRPr>
          </a:p>
          <a:p>
            <a:pPr marL="342900" indent="-342900">
              <a:lnSpc>
                <a:spcPct val="150000"/>
              </a:lnSpc>
              <a:buFont typeface="Wingdings" panose="05000000000000000000" charset="0"/>
              <a:buChar char="Ø"/>
            </a:pPr>
            <a:r>
              <a:rPr lang="zh-CN" altLang="en-US" sz="1600">
                <a:latin typeface="+mj-ea"/>
                <a:ea typeface="+mj-ea"/>
                <a:cs typeface="+mj-ea"/>
                <a:sym typeface="+mn-ea"/>
              </a:rPr>
              <a:t>（1）三台分别配置为：</a:t>
            </a:r>
            <a:endParaRPr lang="zh-CN" altLang="en-US" sz="1600">
              <a:latin typeface="+mj-ea"/>
              <a:ea typeface="+mj-ea"/>
              <a:cs typeface="+mj-ea"/>
              <a:sym typeface="+mn-ea"/>
            </a:endParaRPr>
          </a:p>
          <a:p>
            <a:pPr marL="342900" indent="-342900">
              <a:lnSpc>
                <a:spcPct val="150000"/>
              </a:lnSpc>
              <a:buFont typeface="Wingdings" panose="05000000000000000000" charset="0"/>
              <a:buChar char="Ø"/>
            </a:pPr>
            <a:r>
              <a:rPr lang="zh-CN" altLang="en-US" sz="1600">
                <a:solidFill>
                  <a:srgbClr val="0070C0"/>
                </a:solidFill>
                <a:latin typeface="+mj-ea"/>
                <a:ea typeface="+mj-ea"/>
                <a:cs typeface="+mj-ea"/>
                <a:sym typeface="+mn-ea"/>
              </a:rPr>
              <a:t>broker.id=1、broker.id=2、broker.id=3</a:t>
            </a:r>
            <a:endParaRPr lang="zh-CN" altLang="en-US"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zh-CN" altLang="en-US" sz="1600">
                <a:latin typeface="+mj-ea"/>
                <a:ea typeface="+mj-ea"/>
                <a:cs typeface="+mj-ea"/>
                <a:sym typeface="+mn-ea"/>
              </a:rPr>
              <a:t>该配置项是每个broker的唯一id，取值在</a:t>
            </a:r>
            <a:r>
              <a:rPr lang="zh-CN" altLang="en-US" sz="1600">
                <a:solidFill>
                  <a:srgbClr val="FF0000"/>
                </a:solidFill>
                <a:latin typeface="+mj-ea"/>
                <a:ea typeface="+mj-ea"/>
                <a:cs typeface="+mj-ea"/>
                <a:sym typeface="+mn-ea"/>
              </a:rPr>
              <a:t>0~255</a:t>
            </a:r>
            <a:r>
              <a:rPr lang="zh-CN" altLang="en-US" sz="1600">
                <a:latin typeface="+mj-ea"/>
                <a:ea typeface="+mj-ea"/>
                <a:cs typeface="+mj-ea"/>
                <a:sym typeface="+mn-ea"/>
              </a:rPr>
              <a:t>之间；</a:t>
            </a:r>
            <a:endParaRPr lang="zh-CN" altLang="en-US" sz="1600">
              <a:latin typeface="+mj-ea"/>
              <a:ea typeface="+mj-ea"/>
              <a:cs typeface="+mj-ea"/>
              <a:sym typeface="+mn-ea"/>
            </a:endParaRPr>
          </a:p>
          <a:p>
            <a:pPr marL="342900" indent="-342900">
              <a:lnSpc>
                <a:spcPct val="150000"/>
              </a:lnSpc>
              <a:buFont typeface="Wingdings" panose="05000000000000000000" charset="0"/>
              <a:buChar char="Ø"/>
            </a:pPr>
            <a:r>
              <a:rPr lang="zh-CN" altLang="en-US" sz="1600">
                <a:latin typeface="+mj-ea"/>
                <a:ea typeface="+mj-ea"/>
                <a:cs typeface="+mj-ea"/>
                <a:sym typeface="+mn-ea"/>
              </a:rPr>
              <a:t>（2）三台分别配置listener=PAINTEXT:IP:PORT</a:t>
            </a:r>
            <a:endParaRPr lang="zh-CN" altLang="en-US" sz="1600">
              <a:latin typeface="+mj-ea"/>
              <a:ea typeface="+mj-ea"/>
              <a:cs typeface="+mj-ea"/>
              <a:sym typeface="+mn-ea"/>
            </a:endParaRPr>
          </a:p>
          <a:p>
            <a:pPr marL="342900" indent="-342900">
              <a:lnSpc>
                <a:spcPct val="150000"/>
              </a:lnSpc>
              <a:buFont typeface="Wingdings" panose="05000000000000000000" charset="0"/>
              <a:buChar char="Ø"/>
            </a:pPr>
            <a:r>
              <a:rPr lang="zh-CN" altLang="en-US" sz="1600">
                <a:solidFill>
                  <a:srgbClr val="0070C0"/>
                </a:solidFill>
                <a:latin typeface="+mj-ea"/>
                <a:ea typeface="+mj-ea"/>
                <a:cs typeface="+mj-ea"/>
                <a:sym typeface="+mn-ea"/>
              </a:rPr>
              <a:t>listeners=PLAINTEXT://</a:t>
            </a:r>
            <a:r>
              <a:rPr lang="en-US" altLang="zh-CN"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a:t>
            </a:r>
            <a:r>
              <a:rPr lang="en-US" altLang="zh-CN"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a:t>
            </a:r>
            <a:r>
              <a:rPr lang="en-US"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a:t>
            </a:r>
            <a:r>
              <a:rPr lang="en-US" altLang="zh-CN"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:9091</a:t>
            </a:r>
            <a:endParaRPr lang="zh-CN" altLang="en-US"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zh-CN" altLang="en-US" sz="1600">
                <a:solidFill>
                  <a:srgbClr val="0070C0"/>
                </a:solidFill>
                <a:latin typeface="+mj-ea"/>
                <a:ea typeface="+mj-ea"/>
                <a:cs typeface="+mj-ea"/>
                <a:sym typeface="+mn-ea"/>
              </a:rPr>
              <a:t>listeners=PLAINTEXT://</a:t>
            </a:r>
            <a:r>
              <a:rPr lang="en-US" altLang="zh-CN"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a:t>
            </a:r>
            <a:r>
              <a:rPr lang="en-US" altLang="zh-CN"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a:t>
            </a:r>
            <a:r>
              <a:rPr lang="en-US"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a:t>
            </a:r>
            <a:r>
              <a:rPr lang="en-US" altLang="zh-CN"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:9092</a:t>
            </a:r>
            <a:endParaRPr lang="zh-CN" altLang="en-US"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zh-CN" altLang="en-US" sz="1600">
                <a:solidFill>
                  <a:srgbClr val="0070C0"/>
                </a:solidFill>
                <a:latin typeface="+mj-ea"/>
                <a:ea typeface="+mj-ea"/>
                <a:cs typeface="+mj-ea"/>
                <a:sym typeface="+mn-ea"/>
              </a:rPr>
              <a:t>listeners=PLAINTEXT://</a:t>
            </a:r>
            <a:r>
              <a:rPr lang="en-US" altLang="zh-CN"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a:t>
            </a:r>
            <a:r>
              <a:rPr lang="en-US" altLang="zh-CN"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a:t>
            </a:r>
            <a:r>
              <a:rPr lang="en-US"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a:t>
            </a:r>
            <a:r>
              <a:rPr lang="en-US" altLang="zh-CN" sz="1600">
                <a:solidFill>
                  <a:srgbClr val="0070C0"/>
                </a:solidFill>
                <a:latin typeface="+mj-ea"/>
                <a:ea typeface="+mj-ea"/>
                <a:cs typeface="+mj-ea"/>
                <a:sym typeface="+mn-ea"/>
              </a:rPr>
              <a:t>0</a:t>
            </a:r>
            <a:r>
              <a:rPr lang="zh-CN" altLang="en-US" sz="1600">
                <a:solidFill>
                  <a:srgbClr val="0070C0"/>
                </a:solidFill>
                <a:latin typeface="+mj-ea"/>
                <a:ea typeface="+mj-ea"/>
                <a:cs typeface="+mj-ea"/>
                <a:sym typeface="+mn-ea"/>
              </a:rPr>
              <a:t>:9093</a:t>
            </a:r>
            <a:endParaRPr lang="zh-CN" altLang="en-US"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zh-CN" altLang="en-US" sz="1600">
                <a:latin typeface="+mj-ea"/>
                <a:ea typeface="+mj-ea"/>
                <a:cs typeface="+mj-ea"/>
                <a:sym typeface="+mn-ea"/>
              </a:rPr>
              <a:t>三台分别配置advertised.listeners=PAINTEXT:IP:PORT</a:t>
            </a:r>
            <a:endParaRPr lang="zh-CN" altLang="en-US" sz="1600">
              <a:latin typeface="+mj-ea"/>
              <a:ea typeface="+mj-ea"/>
              <a:cs typeface="+mj-ea"/>
              <a:sym typeface="+mn-ea"/>
            </a:endParaRPr>
          </a:p>
          <a:p>
            <a:pPr marL="342900" indent="-342900">
              <a:lnSpc>
                <a:spcPct val="150000"/>
              </a:lnSpc>
              <a:buFont typeface="Wingdings" panose="05000000000000000000" charset="0"/>
              <a:buChar char="Ø"/>
            </a:pPr>
            <a:r>
              <a:rPr lang="zh-CN" altLang="en-US" sz="1600">
                <a:solidFill>
                  <a:srgbClr val="0070C0"/>
                </a:solidFill>
                <a:latin typeface="+mj-ea"/>
                <a:ea typeface="+mj-ea"/>
                <a:cs typeface="+mj-ea"/>
                <a:sym typeface="+mn-ea"/>
              </a:rPr>
              <a:t>advertised.listeners=PLAINTEXT://192.168.1</a:t>
            </a:r>
            <a:r>
              <a:rPr lang="en-US" altLang="zh-CN" sz="1600">
                <a:solidFill>
                  <a:srgbClr val="0070C0"/>
                </a:solidFill>
                <a:latin typeface="+mj-ea"/>
                <a:ea typeface="+mj-ea"/>
                <a:cs typeface="+mj-ea"/>
                <a:sym typeface="+mn-ea"/>
              </a:rPr>
              <a:t>1</a:t>
            </a:r>
            <a:r>
              <a:rPr lang="zh-CN" altLang="en-US" sz="1600">
                <a:solidFill>
                  <a:srgbClr val="0070C0"/>
                </a:solidFill>
                <a:latin typeface="+mj-ea"/>
                <a:ea typeface="+mj-ea"/>
                <a:cs typeface="+mj-ea"/>
                <a:sym typeface="+mn-ea"/>
              </a:rPr>
              <a:t>.128:9091</a:t>
            </a:r>
            <a:endParaRPr lang="zh-CN" altLang="en-US"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zh-CN" altLang="en-US" sz="1600">
                <a:solidFill>
                  <a:srgbClr val="0070C0"/>
                </a:solidFill>
                <a:latin typeface="+mj-ea"/>
                <a:ea typeface="+mj-ea"/>
                <a:cs typeface="+mj-ea"/>
                <a:sym typeface="+mn-ea"/>
              </a:rPr>
              <a:t>advertised.listeners=PLAINTEXT://192.168.1</a:t>
            </a:r>
            <a:r>
              <a:rPr lang="en-US" altLang="zh-CN" sz="1600">
                <a:solidFill>
                  <a:srgbClr val="0070C0"/>
                </a:solidFill>
                <a:latin typeface="+mj-ea"/>
                <a:ea typeface="+mj-ea"/>
                <a:cs typeface="+mj-ea"/>
                <a:sym typeface="+mn-ea"/>
              </a:rPr>
              <a:t>1</a:t>
            </a:r>
            <a:r>
              <a:rPr lang="zh-CN" altLang="en-US" sz="1600">
                <a:solidFill>
                  <a:srgbClr val="0070C0"/>
                </a:solidFill>
                <a:latin typeface="+mj-ea"/>
                <a:ea typeface="+mj-ea"/>
                <a:cs typeface="+mj-ea"/>
                <a:sym typeface="+mn-ea"/>
              </a:rPr>
              <a:t>.128:9092</a:t>
            </a:r>
            <a:endParaRPr lang="zh-CN" altLang="en-US" sz="1600">
              <a:solidFill>
                <a:srgbClr val="0070C0"/>
              </a:solidFill>
              <a:latin typeface="+mj-ea"/>
              <a:ea typeface="+mj-ea"/>
              <a:cs typeface="+mj-ea"/>
              <a:sym typeface="+mn-ea"/>
            </a:endParaRPr>
          </a:p>
          <a:p>
            <a:pPr marL="342900" indent="-342900">
              <a:lnSpc>
                <a:spcPct val="150000"/>
              </a:lnSpc>
              <a:buFont typeface="Wingdings" panose="05000000000000000000" charset="0"/>
              <a:buChar char="Ø"/>
            </a:pPr>
            <a:r>
              <a:rPr lang="zh-CN" altLang="en-US" sz="1600">
                <a:solidFill>
                  <a:srgbClr val="0070C0"/>
                </a:solidFill>
                <a:latin typeface="+mj-ea"/>
                <a:ea typeface="+mj-ea"/>
                <a:cs typeface="+mj-ea"/>
                <a:sym typeface="+mn-ea"/>
              </a:rPr>
              <a:t>advertised.listeners=PLAINTEXT://192.168.1</a:t>
            </a:r>
            <a:r>
              <a:rPr lang="en-US" altLang="zh-CN" sz="1600">
                <a:solidFill>
                  <a:srgbClr val="0070C0"/>
                </a:solidFill>
                <a:latin typeface="+mj-ea"/>
                <a:ea typeface="+mj-ea"/>
                <a:cs typeface="+mj-ea"/>
                <a:sym typeface="+mn-ea"/>
              </a:rPr>
              <a:t>1</a:t>
            </a:r>
            <a:r>
              <a:rPr lang="zh-CN" altLang="en-US" sz="1600">
                <a:solidFill>
                  <a:srgbClr val="0070C0"/>
                </a:solidFill>
                <a:latin typeface="+mj-ea"/>
                <a:ea typeface="+mj-ea"/>
                <a:cs typeface="+mj-ea"/>
                <a:sym typeface="+mn-ea"/>
              </a:rPr>
              <a:t>.128:9093</a:t>
            </a:r>
            <a:endParaRPr lang="zh-CN" altLang="en-US" sz="1600">
              <a:solidFill>
                <a:srgbClr val="0070C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sz="1600">
                <a:latin typeface="+mj-ea"/>
                <a:ea typeface="+mj-ea"/>
                <a:cs typeface="+mj-ea"/>
                <a:sym typeface="+mn-ea"/>
              </a:rPr>
              <a:t>（3）配置日志目录</a:t>
            </a:r>
            <a:endParaRPr lang="zh-CN" altLang="en-US" sz="1600">
              <a:latin typeface="+mj-ea"/>
              <a:ea typeface="+mj-ea"/>
              <a:cs typeface="+mj-ea"/>
              <a:sym typeface="+mn-ea"/>
            </a:endParaRPr>
          </a:p>
          <a:p>
            <a:pPr marL="342900"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log.dirs=/</a:t>
            </a:r>
            <a:r>
              <a:rPr lang="en-US" altLang="zh-CN" sz="1600">
                <a:solidFill>
                  <a:srgbClr val="0070C0"/>
                </a:solidFill>
                <a:latin typeface="+mj-ea"/>
                <a:ea typeface="+mj-ea"/>
                <a:cs typeface="+mj-ea"/>
                <a:sym typeface="+mn-ea"/>
              </a:rPr>
              <a:t>tmp</a:t>
            </a:r>
            <a:r>
              <a:rPr lang="zh-CN" altLang="en-US" sz="1600">
                <a:solidFill>
                  <a:srgbClr val="0070C0"/>
                </a:solidFill>
                <a:latin typeface="+mj-ea"/>
                <a:ea typeface="+mj-ea"/>
                <a:cs typeface="+mj-ea"/>
                <a:sym typeface="+mn-ea"/>
              </a:rPr>
              <a:t>/kafka-logs</a:t>
            </a:r>
            <a:r>
              <a:rPr lang="en-US" altLang="zh-CN" sz="1600">
                <a:solidFill>
                  <a:srgbClr val="0070C0"/>
                </a:solidFill>
                <a:latin typeface="+mj-ea"/>
                <a:ea typeface="+mj-ea"/>
                <a:cs typeface="+mj-ea"/>
                <a:sym typeface="+mn-ea"/>
              </a:rPr>
              <a:t>-9091</a:t>
            </a:r>
            <a:endParaRPr lang="zh-CN" altLang="en-US" sz="1600">
              <a:solidFill>
                <a:srgbClr val="0070C0"/>
              </a:solidFill>
              <a:latin typeface="+mj-ea"/>
              <a:ea typeface="+mj-ea"/>
              <a:cs typeface="+mj-ea"/>
              <a:sym typeface="+mn-ea"/>
            </a:endParaRPr>
          </a:p>
          <a:p>
            <a:pPr marL="342900"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log.dirs=/</a:t>
            </a:r>
            <a:r>
              <a:rPr lang="en-US" altLang="zh-CN" sz="1600">
                <a:solidFill>
                  <a:srgbClr val="0070C0"/>
                </a:solidFill>
                <a:latin typeface="+mj-ea"/>
                <a:ea typeface="+mj-ea"/>
                <a:cs typeface="+mj-ea"/>
                <a:sym typeface="+mn-ea"/>
              </a:rPr>
              <a:t>tmp</a:t>
            </a:r>
            <a:r>
              <a:rPr lang="zh-CN" altLang="en-US" sz="1600">
                <a:solidFill>
                  <a:srgbClr val="0070C0"/>
                </a:solidFill>
                <a:latin typeface="+mj-ea"/>
                <a:ea typeface="+mj-ea"/>
                <a:cs typeface="+mj-ea"/>
                <a:sym typeface="+mn-ea"/>
              </a:rPr>
              <a:t>/kafka-logs</a:t>
            </a:r>
            <a:r>
              <a:rPr lang="en-US" altLang="zh-CN" sz="1600">
                <a:solidFill>
                  <a:srgbClr val="0070C0"/>
                </a:solidFill>
                <a:latin typeface="+mj-ea"/>
                <a:ea typeface="+mj-ea"/>
                <a:cs typeface="+mj-ea"/>
                <a:sym typeface="+mn-ea"/>
              </a:rPr>
              <a:t>-9092</a:t>
            </a:r>
            <a:endParaRPr lang="en-US" altLang="zh-CN" sz="1600">
              <a:solidFill>
                <a:srgbClr val="0070C0"/>
              </a:solidFill>
              <a:latin typeface="+mj-ea"/>
              <a:ea typeface="+mj-ea"/>
              <a:cs typeface="+mj-ea"/>
              <a:sym typeface="+mn-ea"/>
            </a:endParaRPr>
          </a:p>
          <a:p>
            <a:pPr marL="342900"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log.dirs=/</a:t>
            </a:r>
            <a:r>
              <a:rPr lang="en-US" altLang="zh-CN" sz="1600">
                <a:solidFill>
                  <a:srgbClr val="0070C0"/>
                </a:solidFill>
                <a:latin typeface="+mj-ea"/>
                <a:ea typeface="+mj-ea"/>
                <a:cs typeface="+mj-ea"/>
                <a:sym typeface="+mn-ea"/>
              </a:rPr>
              <a:t>tmp</a:t>
            </a:r>
            <a:r>
              <a:rPr lang="zh-CN" altLang="en-US" sz="1600">
                <a:solidFill>
                  <a:srgbClr val="0070C0"/>
                </a:solidFill>
                <a:latin typeface="+mj-ea"/>
                <a:ea typeface="+mj-ea"/>
                <a:cs typeface="+mj-ea"/>
                <a:sym typeface="+mn-ea"/>
              </a:rPr>
              <a:t>/kafka-logs</a:t>
            </a:r>
            <a:r>
              <a:rPr lang="en-US" altLang="zh-CN" sz="1600">
                <a:solidFill>
                  <a:srgbClr val="0070C0"/>
                </a:solidFill>
                <a:latin typeface="+mj-ea"/>
                <a:ea typeface="+mj-ea"/>
                <a:cs typeface="+mj-ea"/>
                <a:sym typeface="+mn-ea"/>
              </a:rPr>
              <a:t>-9093</a:t>
            </a:r>
            <a:endParaRPr lang="zh-CN" altLang="en-US" sz="1600">
              <a:solidFill>
                <a:srgbClr val="0070C0"/>
              </a:solidFill>
              <a:latin typeface="+mj-ea"/>
              <a:ea typeface="+mj-ea"/>
              <a:cs typeface="+mj-ea"/>
              <a:sym typeface="+mn-ea"/>
            </a:endParaRPr>
          </a:p>
          <a:p>
            <a:pPr marL="342900" indent="-342900">
              <a:lnSpc>
                <a:spcPct val="160000"/>
              </a:lnSpc>
              <a:buFont typeface="Wingdings" panose="05000000000000000000" charset="0"/>
              <a:buChar char="Ø"/>
            </a:pPr>
            <a:r>
              <a:rPr lang="zh-CN" altLang="en-US" sz="1600">
                <a:latin typeface="+mj-ea"/>
                <a:ea typeface="+mj-ea"/>
                <a:cs typeface="+mj-ea"/>
                <a:sym typeface="+mn-ea"/>
              </a:rPr>
              <a:t>这是极为重要的配置项，kafka所有数据就是写入这个目录下的磁盘文件中的；</a:t>
            </a:r>
            <a:endParaRPr lang="zh-CN" altLang="en-US" sz="1600">
              <a:latin typeface="+mj-ea"/>
              <a:ea typeface="+mj-ea"/>
              <a:cs typeface="+mj-ea"/>
              <a:sym typeface="+mn-ea"/>
            </a:endParaRPr>
          </a:p>
          <a:p>
            <a:pPr marL="342900" indent="-342900">
              <a:lnSpc>
                <a:spcPct val="160000"/>
              </a:lnSpc>
              <a:buFont typeface="Wingdings" panose="05000000000000000000" charset="0"/>
              <a:buChar char="Ø"/>
            </a:pPr>
            <a:r>
              <a:rPr lang="zh-CN" altLang="en-US" sz="1600">
                <a:latin typeface="+mj-ea"/>
                <a:ea typeface="+mj-ea"/>
                <a:cs typeface="+mj-ea"/>
                <a:sym typeface="+mn-ea"/>
              </a:rPr>
              <a:t>（4）配置zookeeper连接地址</a:t>
            </a:r>
            <a:endParaRPr lang="zh-CN" altLang="en-US" sz="1600">
              <a:latin typeface="+mj-ea"/>
              <a:ea typeface="+mj-ea"/>
              <a:cs typeface="+mj-ea"/>
              <a:sym typeface="+mn-ea"/>
            </a:endParaRPr>
          </a:p>
          <a:p>
            <a:pPr marL="342900"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zookeeper.connect=localhost:2181</a:t>
            </a:r>
            <a:endParaRPr lang="zh-CN" altLang="en-US" sz="1600">
              <a:solidFill>
                <a:srgbClr val="0070C0"/>
              </a:solidFill>
              <a:latin typeface="+mj-ea"/>
              <a:ea typeface="+mj-ea"/>
              <a:cs typeface="+mj-ea"/>
              <a:sym typeface="+mn-ea"/>
            </a:endParaRPr>
          </a:p>
          <a:p>
            <a:pPr marL="342900" indent="-342900">
              <a:lnSpc>
                <a:spcPct val="160000"/>
              </a:lnSpc>
              <a:buFont typeface="Wingdings" panose="05000000000000000000" charset="0"/>
              <a:buChar char="Ø"/>
            </a:pPr>
            <a:r>
              <a:rPr lang="zh-CN" altLang="en-US" sz="1600">
                <a:latin typeface="+mj-ea"/>
                <a:ea typeface="+mj-ea"/>
                <a:cs typeface="+mj-ea"/>
                <a:sym typeface="+mn-ea"/>
              </a:rPr>
              <a:t>如果zookeeper是集群，则：</a:t>
            </a:r>
            <a:endParaRPr lang="zh-CN" altLang="en-US" sz="1600">
              <a:latin typeface="+mj-ea"/>
              <a:ea typeface="+mj-ea"/>
              <a:cs typeface="+mj-ea"/>
              <a:sym typeface="+mn-ea"/>
            </a:endParaRPr>
          </a:p>
          <a:p>
            <a:pPr marL="342900"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zookeeper.connect=localhost:2181,localhost:2182,localhost:2183</a:t>
            </a:r>
            <a:endParaRPr lang="zh-CN" altLang="en-US" sz="1600">
              <a:solidFill>
                <a:srgbClr val="0070C0"/>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Kafka前期项目版本似乎有点凌乱，</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K</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afka在1.x之前的版本，是采用4位版本号；</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8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比如：0.8.2.2、0.9.0.1、0.10.0.0...等等；</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8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在1.x之后，kafka 采用 </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Major.Minor.Patch</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 三位版本号；</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Major表示大版本，通常是一些重大改变，因此彼此之间功能可能会不兼容；</a:t>
            </a: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Minor表示小版本，通常是一些新功能的增加；</a:t>
            </a: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80000"/>
              </a:lnSpc>
              <a:buFont typeface="Wingdings" panose="05000000000000000000" charset="0"/>
              <a:buChar char="Ø"/>
            </a:pPr>
            <a:r>
              <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rPr>
              <a:t>Patch表示修订版，主要为修复一些重点Bug而发布的版本;</a:t>
            </a:r>
            <a:endParaRPr lang="zh-CN" altLang="en-US" sz="16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8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比如：Kafka 2.1.3，大版本就是2，小版本是1，Patch版本为3，是为修复Bug发布的第3个版本；</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8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Kafka总共发布了</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8</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个大版本，分别是</a:t>
            </a: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0.7.x、0.8.x、0.9.x、0.10.x、0.11.x、1.x、2.x</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 </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及</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 3.x</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 </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版本，截止目前，最新版本是Kafka </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3</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7</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.0，也是最新稳定版本；</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Kafka</a:t>
            </a:r>
            <a:r>
              <a:rPr lang="zh-CN" altLang="en-US" sz="2400">
                <a:solidFill>
                  <a:schemeClr val="tx1"/>
                </a:solidFill>
                <a:latin typeface="+mj-ea"/>
                <a:ea typeface="+mj-ea"/>
                <a:cs typeface="+mj-ea"/>
              </a:rPr>
              <a:t>版本迭代演进</a:t>
            </a:r>
            <a:endParaRPr lang="zh-CN" altLang="en-US"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60000"/>
              </a:lnSpc>
              <a:buFont typeface="Wingdings" panose="05000000000000000000" charset="0"/>
              <a:buChar char="Ø"/>
            </a:pPr>
            <a:r>
              <a:rPr lang="zh-CN" altLang="en-US" sz="2000">
                <a:solidFill>
                  <a:schemeClr val="tx1"/>
                </a:solidFill>
                <a:latin typeface="+mj-ea"/>
                <a:ea typeface="+mj-ea"/>
                <a:cs typeface="+mj-ea"/>
                <a:sym typeface="+mn-ea"/>
              </a:rPr>
              <a:t>启动测试</a:t>
            </a:r>
            <a:endParaRPr lang="zh-CN" altLang="en-US" sz="20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2000">
                <a:solidFill>
                  <a:schemeClr val="tx1"/>
                </a:solidFill>
                <a:latin typeface="+mj-ea"/>
                <a:ea typeface="+mj-ea"/>
                <a:cs typeface="+mj-ea"/>
                <a:sym typeface="+mn-ea"/>
              </a:rPr>
              <a:t>启动</a:t>
            </a:r>
            <a:r>
              <a:rPr lang="en-US" altLang="zh-CN" sz="2000">
                <a:solidFill>
                  <a:schemeClr val="tx1"/>
                </a:solidFill>
                <a:latin typeface="+mj-ea"/>
                <a:ea typeface="+mj-ea"/>
                <a:cs typeface="+mj-ea"/>
                <a:sym typeface="+mn-ea"/>
              </a:rPr>
              <a:t>Zookeeper</a:t>
            </a:r>
            <a:r>
              <a:rPr lang="zh-CN" altLang="en-US" sz="2000">
                <a:solidFill>
                  <a:schemeClr val="tx1"/>
                </a:solidFill>
                <a:latin typeface="+mj-ea"/>
                <a:ea typeface="+mj-ea"/>
                <a:cs typeface="+mj-ea"/>
                <a:sym typeface="+mn-ea"/>
              </a:rPr>
              <a:t>，切换到</a:t>
            </a:r>
            <a:r>
              <a:rPr lang="en-US" altLang="zh-CN" sz="2000">
                <a:solidFill>
                  <a:schemeClr val="tx1"/>
                </a:solidFill>
                <a:latin typeface="+mj-ea"/>
                <a:ea typeface="+mj-ea"/>
                <a:cs typeface="+mj-ea"/>
                <a:sym typeface="+mn-ea"/>
              </a:rPr>
              <a:t>bin</a:t>
            </a:r>
            <a:r>
              <a:rPr lang="zh-CN" altLang="en-US" sz="2000">
                <a:solidFill>
                  <a:schemeClr val="tx1"/>
                </a:solidFill>
                <a:latin typeface="+mj-ea"/>
                <a:ea typeface="+mj-ea"/>
                <a:cs typeface="+mj-ea"/>
                <a:sym typeface="+mn-ea"/>
              </a:rPr>
              <a:t>目录</a:t>
            </a:r>
            <a:r>
              <a:rPr lang="zh-CN" altLang="en-US" sz="2000">
                <a:latin typeface="+mj-ea"/>
                <a:ea typeface="+mj-ea"/>
                <a:cs typeface="+mj-ea"/>
                <a:sym typeface="+mn-ea"/>
              </a:rPr>
              <a:t>：</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./zkServer.s</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h start</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2000">
                <a:latin typeface="+mj-ea"/>
                <a:ea typeface="+mj-ea"/>
                <a:cs typeface="+mj-ea"/>
                <a:sym typeface="+mn-ea"/>
              </a:rPr>
              <a:t>启动三个Kafka，切换到bin目录：</a:t>
            </a:r>
            <a:r>
              <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rPr>
              <a:t>./kafka-server-start.sh ../config/server.properties</a:t>
            </a:r>
            <a:endParaRPr lang="zh-CN" altLang="en-US" sz="20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查看</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topic</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详情：</a:t>
            </a:r>
            <a:r>
              <a:rPr lang="zh-CN" altLang="en-US" sz="1600">
                <a:solidFill>
                  <a:srgbClr val="FF0000"/>
                </a:solidFill>
                <a:effectLst/>
                <a:latin typeface="微软雅黑" panose="020B0503020204020204" charset="-122"/>
                <a:ea typeface="微软雅黑" panose="020B0503020204020204" charset="-122"/>
                <a:cs typeface="微软雅黑" panose="020B0503020204020204" charset="-122"/>
                <a:sym typeface="+mn-ea"/>
              </a:rPr>
              <a:t>./kafka-topics.sh --bootstrap-server 127.0.0.1:9091 --describe --topic clusterTopic</a:t>
            </a:r>
            <a:endPar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endParaRPr lang="zh-CN" altLang="en-US" sz="2000">
              <a:solidFill>
                <a:schemeClr val="tx1"/>
              </a:solidFill>
              <a:latin typeface="+mj-ea"/>
              <a:ea typeface="+mj-ea"/>
              <a:cs typeface="+mj-ea"/>
              <a:sym typeface="+mn-ea"/>
            </a:endParaRPr>
          </a:p>
          <a:p>
            <a:pPr marL="342900" indent="-342900">
              <a:lnSpc>
                <a:spcPct val="160000"/>
              </a:lnSpc>
              <a:buFont typeface="Wingdings" panose="05000000000000000000" charset="0"/>
              <a:buChar char="Ø"/>
            </a:pPr>
            <a:endParaRPr lang="zh-CN" altLang="en-US" sz="20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60000"/>
              </a:lnSpc>
              <a:buFont typeface="Wingdings" panose="05000000000000000000" charset="0"/>
              <a:buChar char="Ø"/>
            </a:pPr>
            <a:r>
              <a:rPr lang="en-US" altLang="zh-CN" sz="2000">
                <a:solidFill>
                  <a:schemeClr val="tx1"/>
                </a:solidFill>
                <a:latin typeface="+mj-ea"/>
                <a:ea typeface="+mj-ea"/>
                <a:cs typeface="+mj-ea"/>
                <a:sym typeface="+mn-ea"/>
              </a:rPr>
              <a:t>SpringBoot</a:t>
            </a:r>
            <a:r>
              <a:rPr lang="zh-CN" altLang="en-US" sz="2000">
                <a:solidFill>
                  <a:schemeClr val="tx1"/>
                </a:solidFill>
                <a:latin typeface="+mj-ea"/>
                <a:ea typeface="+mj-ea"/>
                <a:cs typeface="+mj-ea"/>
                <a:sym typeface="+mn-ea"/>
              </a:rPr>
              <a:t>项目连接</a:t>
            </a:r>
            <a:r>
              <a:rPr lang="en-US" altLang="zh-CN" sz="2000">
                <a:solidFill>
                  <a:schemeClr val="tx1"/>
                </a:solidFill>
                <a:latin typeface="+mj-ea"/>
                <a:ea typeface="+mj-ea"/>
                <a:cs typeface="+mj-ea"/>
                <a:sym typeface="+mn-ea"/>
              </a:rPr>
              <a:t>Kafka</a:t>
            </a:r>
            <a:r>
              <a:rPr lang="zh-CN" altLang="en-US" sz="2000">
                <a:solidFill>
                  <a:schemeClr val="tx1"/>
                </a:solidFill>
                <a:latin typeface="+mj-ea"/>
                <a:ea typeface="+mj-ea"/>
                <a:cs typeface="+mj-ea"/>
                <a:sym typeface="+mn-ea"/>
              </a:rPr>
              <a:t>集群测试；</a:t>
            </a:r>
            <a:endParaRPr lang="zh-CN" altLang="en-US" sz="20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spring:</a:t>
            </a:r>
            <a:endParaRPr lang="zh-CN" altLang="en-US" sz="1600">
              <a:solidFill>
                <a:srgbClr val="0070C0"/>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  kafka:</a:t>
            </a:r>
            <a:endParaRPr lang="zh-CN" altLang="en-US" sz="1600">
              <a:solidFill>
                <a:srgbClr val="0070C0"/>
              </a:solidFill>
              <a:latin typeface="+mj-ea"/>
              <a:ea typeface="+mj-ea"/>
              <a:cs typeface="+mj-ea"/>
              <a:sym typeface="+mn-ea"/>
            </a:endParaRPr>
          </a:p>
          <a:p>
            <a:pPr marL="800100" lvl="1" indent="-342900">
              <a:lnSpc>
                <a:spcPct val="160000"/>
              </a:lnSpc>
              <a:buFont typeface="Wingdings" panose="05000000000000000000" charset="0"/>
              <a:buChar char="Ø"/>
            </a:pPr>
            <a:r>
              <a:rPr lang="zh-CN" altLang="en-US" sz="1600">
                <a:solidFill>
                  <a:srgbClr val="0070C0"/>
                </a:solidFill>
                <a:latin typeface="+mj-ea"/>
                <a:ea typeface="+mj-ea"/>
                <a:cs typeface="+mj-ea"/>
                <a:sym typeface="+mn-ea"/>
              </a:rPr>
              <a:t>    bootstrap-servers: 192.168.11.128:9091,192.168.11.128:9092,192.168.11.128:9093</a:t>
            </a:r>
            <a:endParaRPr lang="zh-CN" altLang="en-US" sz="1600">
              <a:solidFill>
                <a:srgbClr val="0070C0"/>
              </a:solidFill>
              <a:latin typeface="+mj-ea"/>
              <a:ea typeface="+mj-ea"/>
              <a:cs typeface="+mj-ea"/>
              <a:sym typeface="+mn-ea"/>
            </a:endParaRPr>
          </a:p>
          <a:p>
            <a:pPr marL="342900" indent="-342900">
              <a:lnSpc>
                <a:spcPct val="160000"/>
              </a:lnSpc>
              <a:buFont typeface="Wingdings" panose="05000000000000000000" charset="0"/>
              <a:buChar char="Ø"/>
            </a:pPr>
            <a:endParaRPr lang="zh-CN" altLang="en-US" sz="2000">
              <a:solidFill>
                <a:schemeClr val="tx1"/>
              </a:solidFill>
              <a:latin typeface="+mj-ea"/>
              <a:ea typeface="+mj-ea"/>
              <a:cs typeface="+mj-ea"/>
              <a:sym typeface="+mn-ea"/>
            </a:endParaRPr>
          </a:p>
          <a:p>
            <a:pPr marL="800100" lvl="1" indent="-342900">
              <a:lnSpc>
                <a:spcPct val="160000"/>
              </a:lnSpc>
              <a:buFont typeface="Wingdings" panose="05000000000000000000" charset="0"/>
              <a:buChar char="Ø"/>
            </a:pPr>
            <a:endParaRPr lang="zh-CN" altLang="en-US" sz="2000">
              <a:solidFill>
                <a:schemeClr val="tx1"/>
              </a:solidFill>
              <a:latin typeface="+mj-ea"/>
              <a:ea typeface="+mj-ea"/>
              <a:cs typeface="+mj-ea"/>
              <a:sym typeface="+mn-ea"/>
            </a:endParaRPr>
          </a:p>
          <a:p>
            <a:pPr marL="342900" indent="-342900">
              <a:lnSpc>
                <a:spcPct val="160000"/>
              </a:lnSpc>
              <a:buFont typeface="Wingdings" panose="05000000000000000000" charset="0"/>
              <a:buChar char="Ø"/>
            </a:pPr>
            <a:endParaRPr lang="zh-CN" altLang="en-US" sz="20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01845"/>
          </a:xfrm>
          <a:prstGeom prst="rect">
            <a:avLst/>
          </a:prstGeom>
          <a:noFill/>
        </p:spPr>
        <p:txBody>
          <a:bodyPr wrap="square" rtlCol="0">
            <a:noAutofit/>
          </a:bodyPr>
          <a:p>
            <a:pPr marL="342900" indent="-342900">
              <a:lnSpc>
                <a:spcPct val="160000"/>
              </a:lnSpc>
              <a:buFont typeface="Wingdings" panose="05000000000000000000" charset="0"/>
              <a:buChar char="Ø"/>
            </a:pPr>
            <a:endParaRPr lang="zh-CN" altLang="en-US" sz="20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pic>
        <p:nvPicPr>
          <p:cNvPr id="4" name="图片 2" descr="微信截图_20200728144827"/>
          <p:cNvPicPr>
            <a:picLocks noChangeAspect="1"/>
          </p:cNvPicPr>
          <p:nvPr/>
        </p:nvPicPr>
        <p:blipFill>
          <a:blip r:embed="rId8"/>
          <a:stretch>
            <a:fillRect/>
          </a:stretch>
        </p:blipFill>
        <p:spPr>
          <a:xfrm>
            <a:off x="2167255" y="1550670"/>
            <a:ext cx="7305675" cy="4848225"/>
          </a:xfrm>
          <a:prstGeom prst="rect">
            <a:avLst/>
          </a:prstGeom>
        </p:spPr>
      </p:pic>
      <p:sp>
        <p:nvSpPr>
          <p:cNvPr id="5" name="文本框 4"/>
          <p:cNvSpPr txBox="1"/>
          <p:nvPr/>
        </p:nvSpPr>
        <p:spPr>
          <a:xfrm>
            <a:off x="9472930" y="2757170"/>
            <a:ext cx="2454275" cy="1568450"/>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p>
            <a:r>
              <a:rPr lang="en-US" altLang="zh-CN" sz="1600">
                <a:latin typeface="+mj-ea"/>
                <a:ea typeface="+mj-ea"/>
                <a:cs typeface="+mj-ea"/>
              </a:rPr>
              <a:t>1</a:t>
            </a:r>
            <a:r>
              <a:rPr lang="zh-CN" altLang="en-US" sz="1600">
                <a:latin typeface="+mj-ea"/>
                <a:ea typeface="+mj-ea"/>
                <a:cs typeface="+mj-ea"/>
              </a:rPr>
              <a:t>、主副本究竟放在哪个</a:t>
            </a:r>
            <a:r>
              <a:rPr lang="en-US" altLang="zh-CN" sz="1600">
                <a:latin typeface="+mj-ea"/>
                <a:ea typeface="+mj-ea"/>
                <a:cs typeface="+mj-ea"/>
              </a:rPr>
              <a:t>broker</a:t>
            </a:r>
            <a:r>
              <a:rPr lang="zh-CN" altLang="en-US" sz="1600">
                <a:latin typeface="+mj-ea"/>
                <a:ea typeface="+mj-ea"/>
                <a:cs typeface="+mj-ea"/>
              </a:rPr>
              <a:t>中是由</a:t>
            </a:r>
            <a:r>
              <a:rPr lang="en-US" altLang="zh-CN" sz="1600">
                <a:latin typeface="+mj-ea"/>
                <a:ea typeface="+mj-ea"/>
                <a:cs typeface="+mj-ea"/>
              </a:rPr>
              <a:t>kafka</a:t>
            </a:r>
            <a:r>
              <a:rPr lang="zh-CN" altLang="en-US" sz="1600">
                <a:latin typeface="+mj-ea"/>
                <a:ea typeface="+mj-ea"/>
                <a:cs typeface="+mj-ea"/>
              </a:rPr>
              <a:t>内部机制决定的；</a:t>
            </a:r>
            <a:endParaRPr lang="zh-CN" altLang="en-US" sz="1600">
              <a:latin typeface="+mj-ea"/>
              <a:ea typeface="+mj-ea"/>
              <a:cs typeface="+mj-ea"/>
            </a:endParaRPr>
          </a:p>
          <a:p>
            <a:endParaRPr lang="zh-CN" altLang="en-US" sz="1600">
              <a:latin typeface="+mj-ea"/>
              <a:ea typeface="+mj-ea"/>
              <a:cs typeface="+mj-ea"/>
            </a:endParaRPr>
          </a:p>
          <a:p>
            <a:r>
              <a:rPr lang="en-US" altLang="zh-CN" sz="1600">
                <a:latin typeface="+mj-ea"/>
                <a:ea typeface="+mj-ea"/>
                <a:cs typeface="+mj-ea"/>
              </a:rPr>
              <a:t>2</a:t>
            </a:r>
            <a:r>
              <a:rPr lang="zh-CN" altLang="en-US" sz="1600">
                <a:latin typeface="+mj-ea"/>
                <a:ea typeface="+mj-ea"/>
                <a:cs typeface="+mj-ea"/>
              </a:rPr>
              <a:t>、从副本和主副本不在同一个</a:t>
            </a:r>
            <a:r>
              <a:rPr lang="en-US" altLang="zh-CN" sz="1600">
                <a:latin typeface="+mj-ea"/>
                <a:ea typeface="+mj-ea"/>
                <a:cs typeface="+mj-ea"/>
              </a:rPr>
              <a:t>broker</a:t>
            </a:r>
            <a:r>
              <a:rPr lang="zh-CN" altLang="en-US" sz="1600">
                <a:latin typeface="+mj-ea"/>
                <a:ea typeface="+mj-ea"/>
                <a:cs typeface="+mj-ea"/>
              </a:rPr>
              <a:t>上；</a:t>
            </a:r>
            <a:endParaRPr lang="zh-CN" altLang="en-US" sz="16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07820"/>
            <a:ext cx="10794365" cy="4703445"/>
          </a:xfrm>
          <a:prstGeom prst="rect">
            <a:avLst/>
          </a:prstGeom>
          <a:noFill/>
        </p:spPr>
        <p:txBody>
          <a:bodyPr wrap="square" rtlCol="0">
            <a:noAutofit/>
          </a:bodyPr>
          <a:p>
            <a:pPr marL="342900" indent="-342900">
              <a:lnSpc>
                <a:spcPct val="140000"/>
              </a:lnSpc>
              <a:buFont typeface="Wingdings" panose="05000000000000000000" charset="0"/>
              <a:buChar char="Ø"/>
            </a:pPr>
            <a:r>
              <a:rPr lang="en-US" altLang="zh-CN" sz="2000" b="1">
                <a:solidFill>
                  <a:schemeClr val="tx1"/>
                </a:solidFill>
                <a:latin typeface="+mj-ea"/>
                <a:ea typeface="+mj-ea"/>
                <a:cs typeface="+mj-ea"/>
                <a:sym typeface="+mn-ea"/>
              </a:rPr>
              <a:t>Kafka</a:t>
            </a:r>
            <a:r>
              <a:rPr lang="zh-CN" altLang="en-US" sz="2000" b="1">
                <a:solidFill>
                  <a:schemeClr val="tx1"/>
                </a:solidFill>
                <a:latin typeface="+mj-ea"/>
                <a:ea typeface="+mj-ea"/>
                <a:cs typeface="+mj-ea"/>
                <a:sym typeface="+mn-ea"/>
              </a:rPr>
              <a:t>的一些重要概念再梳理</a:t>
            </a:r>
            <a:endParaRPr lang="zh-CN" altLang="en-US" sz="2000" b="1">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服务器 broker</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主题 topic</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事件  Event</a:t>
            </a:r>
            <a:r>
              <a:rPr lang="en-US" altLang="zh-CN" sz="1400">
                <a:solidFill>
                  <a:schemeClr val="tx1"/>
                </a:solidFill>
                <a:latin typeface="+mj-ea"/>
                <a:ea typeface="+mj-ea"/>
                <a:cs typeface="+mj-ea"/>
                <a:sym typeface="+mn-ea"/>
              </a:rPr>
              <a:t> </a:t>
            </a:r>
            <a:r>
              <a:rPr lang="zh-CN" altLang="en-US" sz="1400">
                <a:solidFill>
                  <a:schemeClr val="tx1"/>
                </a:solidFill>
                <a:latin typeface="+mj-ea"/>
                <a:ea typeface="+mj-ea"/>
                <a:cs typeface="+mj-ea"/>
                <a:sym typeface="+mn-ea"/>
              </a:rPr>
              <a:t>（</a:t>
            </a:r>
            <a:r>
              <a:rPr lang="en-US" altLang="zh-CN" sz="1400">
                <a:solidFill>
                  <a:schemeClr val="tx1"/>
                </a:solidFill>
                <a:latin typeface="+mj-ea"/>
                <a:ea typeface="+mj-ea"/>
                <a:cs typeface="+mj-ea"/>
                <a:sym typeface="+mn-ea"/>
              </a:rPr>
              <a:t>message</a:t>
            </a:r>
            <a:r>
              <a:rPr lang="zh-CN" altLang="en-US" sz="1400">
                <a:solidFill>
                  <a:schemeClr val="tx1"/>
                </a:solidFill>
                <a:latin typeface="+mj-ea"/>
                <a:ea typeface="+mj-ea"/>
                <a:cs typeface="+mj-ea"/>
                <a:sym typeface="+mn-ea"/>
              </a:rPr>
              <a:t>、消息、数据）</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生产者 producer</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消费者 consumer</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消费组 consumer group</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分区 partition</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zh-CN" altLang="en-US" sz="1400">
                <a:solidFill>
                  <a:schemeClr val="tx1"/>
                </a:solidFill>
                <a:latin typeface="+mj-ea"/>
                <a:ea typeface="+mj-ea"/>
                <a:cs typeface="+mj-ea"/>
                <a:sym typeface="+mn-ea"/>
              </a:rPr>
              <a:t>偏移量offset（生产者偏移量，消费者偏移量）</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en-US" altLang="zh-CN" sz="1400">
                <a:solidFill>
                  <a:schemeClr val="tx1"/>
                </a:solidFill>
                <a:latin typeface="+mj-ea"/>
                <a:ea typeface="+mj-ea"/>
                <a:cs typeface="+mj-ea"/>
                <a:sym typeface="+mn-ea"/>
              </a:rPr>
              <a:t>Replica</a:t>
            </a:r>
            <a:r>
              <a:rPr lang="zh-CN" altLang="en-US" sz="1400">
                <a:solidFill>
                  <a:schemeClr val="tx1"/>
                </a:solidFill>
                <a:latin typeface="+mj-ea"/>
                <a:ea typeface="+mj-ea"/>
                <a:cs typeface="+mj-ea"/>
                <a:sym typeface="+mn-ea"/>
              </a:rPr>
              <a:t>副本：分为</a:t>
            </a:r>
            <a:r>
              <a:rPr lang="en-US" altLang="zh-CN" sz="1400">
                <a:solidFill>
                  <a:schemeClr val="tx1"/>
                </a:solidFill>
                <a:latin typeface="+mj-ea"/>
                <a:ea typeface="+mj-ea"/>
                <a:cs typeface="+mj-ea"/>
                <a:sym typeface="+mn-ea"/>
              </a:rPr>
              <a:t> Leader Replica 和 Follower Replica</a:t>
            </a:r>
            <a:r>
              <a:rPr lang="zh-CN" altLang="en-US" sz="1400">
                <a:solidFill>
                  <a:schemeClr val="tx1"/>
                </a:solidFill>
                <a:latin typeface="+mj-ea"/>
                <a:ea typeface="+mj-ea"/>
                <a:cs typeface="+mj-ea"/>
                <a:sym typeface="+mn-ea"/>
              </a:rPr>
              <a:t>；</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en-US" altLang="zh-CN" sz="1400">
                <a:solidFill>
                  <a:srgbClr val="0070C0"/>
                </a:solidFill>
                <a:latin typeface="+mj-ea"/>
                <a:ea typeface="+mj-ea"/>
                <a:cs typeface="+mj-ea"/>
                <a:sym typeface="+mn-ea"/>
              </a:rPr>
              <a:t>ISR副本</a:t>
            </a:r>
            <a:r>
              <a:rPr lang="zh-CN" altLang="en-US" sz="1400">
                <a:solidFill>
                  <a:srgbClr val="0070C0"/>
                </a:solidFill>
                <a:latin typeface="+mj-ea"/>
                <a:ea typeface="+mj-ea"/>
                <a:cs typeface="+mj-ea"/>
                <a:sym typeface="+mn-ea"/>
              </a:rPr>
              <a:t>：</a:t>
            </a:r>
            <a:r>
              <a:rPr lang="zh-CN" altLang="en-US" sz="1400">
                <a:latin typeface="+mj-ea"/>
                <a:ea typeface="+mj-ea"/>
                <a:cs typeface="+mj-ea"/>
                <a:sym typeface="+mn-ea"/>
              </a:rPr>
              <a:t>在同步中的副本 (In-Sync Replicas)</a:t>
            </a:r>
            <a:endParaRPr lang="zh-CN" altLang="en-US" sz="1400">
              <a:latin typeface="+mj-ea"/>
              <a:ea typeface="+mj-ea"/>
              <a:cs typeface="+mj-ea"/>
              <a:sym typeface="+mn-ea"/>
            </a:endParaRPr>
          </a:p>
          <a:p>
            <a:pPr marL="342900" indent="-342900">
              <a:lnSpc>
                <a:spcPct val="160000"/>
              </a:lnSpc>
              <a:buFont typeface="Wingdings" panose="05000000000000000000" charset="0"/>
              <a:buChar char="Ø"/>
            </a:pPr>
            <a:r>
              <a:rPr lang="en-US" altLang="zh-CN" sz="1400">
                <a:solidFill>
                  <a:srgbClr val="0070C0"/>
                </a:solidFill>
                <a:latin typeface="+mj-ea"/>
                <a:ea typeface="+mj-ea"/>
                <a:cs typeface="+mj-ea"/>
                <a:sym typeface="+mn-ea"/>
              </a:rPr>
              <a:t>LEO：</a:t>
            </a:r>
            <a:r>
              <a:rPr lang="zh-CN" altLang="en-US" sz="1400">
                <a:solidFill>
                  <a:schemeClr val="tx1"/>
                </a:solidFill>
                <a:latin typeface="+mj-ea"/>
                <a:ea typeface="+mj-ea"/>
                <a:cs typeface="+mj-ea"/>
                <a:sym typeface="+mn-ea"/>
              </a:rPr>
              <a:t>日志末端偏移量</a:t>
            </a:r>
            <a:r>
              <a:rPr lang="en-US" altLang="zh-CN" sz="1400">
                <a:solidFill>
                  <a:schemeClr val="tx1"/>
                </a:solidFill>
                <a:latin typeface="+mj-ea"/>
                <a:ea typeface="+mj-ea"/>
                <a:cs typeface="+mj-ea"/>
                <a:sym typeface="+mn-ea"/>
              </a:rPr>
              <a:t> </a:t>
            </a:r>
            <a:r>
              <a:rPr lang="zh-CN" altLang="en-US" sz="1400">
                <a:solidFill>
                  <a:schemeClr val="tx1"/>
                </a:solidFill>
                <a:latin typeface="+mj-ea"/>
                <a:ea typeface="+mj-ea"/>
                <a:cs typeface="+mj-ea"/>
                <a:sym typeface="+mn-ea"/>
              </a:rPr>
              <a:t>(</a:t>
            </a:r>
            <a:r>
              <a:rPr lang="en-US" altLang="zh-CN" sz="1400">
                <a:solidFill>
                  <a:schemeClr val="tx1"/>
                </a:solidFill>
                <a:latin typeface="+mj-ea"/>
                <a:ea typeface="+mj-ea"/>
                <a:cs typeface="+mj-ea"/>
                <a:sym typeface="+mn-ea"/>
              </a:rPr>
              <a:t>L</a:t>
            </a:r>
            <a:r>
              <a:rPr lang="zh-CN" altLang="en-US" sz="1400">
                <a:solidFill>
                  <a:schemeClr val="tx1"/>
                </a:solidFill>
                <a:latin typeface="+mj-ea"/>
                <a:ea typeface="+mj-ea"/>
                <a:cs typeface="+mj-ea"/>
                <a:sym typeface="+mn-ea"/>
              </a:rPr>
              <a:t>og </a:t>
            </a:r>
            <a:r>
              <a:rPr lang="en-US" altLang="zh-CN" sz="1400">
                <a:solidFill>
                  <a:schemeClr val="tx1"/>
                </a:solidFill>
                <a:latin typeface="+mj-ea"/>
                <a:ea typeface="+mj-ea"/>
                <a:cs typeface="+mj-ea"/>
                <a:sym typeface="+mn-ea"/>
              </a:rPr>
              <a:t>E</a:t>
            </a:r>
            <a:r>
              <a:rPr lang="zh-CN" altLang="en-US" sz="1400">
                <a:solidFill>
                  <a:schemeClr val="tx1"/>
                </a:solidFill>
                <a:latin typeface="+mj-ea"/>
                <a:ea typeface="+mj-ea"/>
                <a:cs typeface="+mj-ea"/>
                <a:sym typeface="+mn-ea"/>
              </a:rPr>
              <a:t>nd </a:t>
            </a:r>
            <a:r>
              <a:rPr lang="en-US" altLang="zh-CN" sz="1400">
                <a:solidFill>
                  <a:schemeClr val="tx1"/>
                </a:solidFill>
                <a:latin typeface="+mj-ea"/>
                <a:ea typeface="+mj-ea"/>
                <a:cs typeface="+mj-ea"/>
                <a:sym typeface="+mn-ea"/>
              </a:rPr>
              <a:t>O</a:t>
            </a:r>
            <a:r>
              <a:rPr lang="zh-CN" altLang="en-US" sz="1400">
                <a:solidFill>
                  <a:schemeClr val="tx1"/>
                </a:solidFill>
                <a:latin typeface="+mj-ea"/>
                <a:ea typeface="+mj-ea"/>
                <a:cs typeface="+mj-ea"/>
                <a:sym typeface="+mn-ea"/>
              </a:rPr>
              <a:t>ffset)</a:t>
            </a:r>
            <a:endParaRPr lang="zh-CN" altLang="en-US" sz="1400">
              <a:solidFill>
                <a:schemeClr val="tx1"/>
              </a:solidFill>
              <a:latin typeface="+mj-ea"/>
              <a:ea typeface="+mj-ea"/>
              <a:cs typeface="+mj-ea"/>
              <a:sym typeface="+mn-ea"/>
            </a:endParaRPr>
          </a:p>
          <a:p>
            <a:pPr marL="342900" indent="-342900">
              <a:lnSpc>
                <a:spcPct val="160000"/>
              </a:lnSpc>
              <a:buFont typeface="Wingdings" panose="05000000000000000000" charset="0"/>
              <a:buChar char="Ø"/>
            </a:pPr>
            <a:r>
              <a:rPr lang="en-US" altLang="zh-CN" sz="1400">
                <a:solidFill>
                  <a:srgbClr val="0070C0"/>
                </a:solidFill>
                <a:latin typeface="+mj-ea"/>
                <a:ea typeface="+mj-ea"/>
                <a:cs typeface="+mj-ea"/>
                <a:sym typeface="+mn-ea"/>
              </a:rPr>
              <a:t>HW：</a:t>
            </a:r>
            <a:r>
              <a:rPr lang="zh-CN" altLang="en-US" sz="1400">
                <a:solidFill>
                  <a:schemeClr val="tx1"/>
                </a:solidFill>
                <a:latin typeface="+mj-ea"/>
                <a:ea typeface="+mj-ea"/>
                <a:cs typeface="+mj-ea"/>
                <a:sym typeface="+mn-ea"/>
              </a:rPr>
              <a:t>高水位值</a:t>
            </a:r>
            <a:r>
              <a:rPr lang="en-US" altLang="zh-CN" sz="1400">
                <a:solidFill>
                  <a:schemeClr val="tx1"/>
                </a:solidFill>
                <a:latin typeface="+mj-ea"/>
                <a:ea typeface="+mj-ea"/>
                <a:cs typeface="+mj-ea"/>
                <a:sym typeface="+mn-ea"/>
              </a:rPr>
              <a:t> </a:t>
            </a:r>
            <a:r>
              <a:rPr lang="zh-CN" altLang="en-US" sz="1400">
                <a:solidFill>
                  <a:schemeClr val="tx1"/>
                </a:solidFill>
                <a:latin typeface="+mj-ea"/>
                <a:ea typeface="+mj-ea"/>
                <a:cs typeface="+mj-ea"/>
                <a:sym typeface="+mn-ea"/>
              </a:rPr>
              <a:t>(High Water mark)</a:t>
            </a:r>
            <a:endParaRPr lang="zh-CN" altLang="en-US" sz="1400" b="1">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573530"/>
            <a:ext cx="10794365" cy="4737735"/>
          </a:xfrm>
          <a:prstGeom prst="rect">
            <a:avLst/>
          </a:prstGeom>
          <a:noFill/>
        </p:spPr>
        <p:txBody>
          <a:bodyPr wrap="square" rtlCol="0">
            <a:noAutofit/>
          </a:bodyPr>
          <a:p>
            <a:pPr marL="342900" indent="-342900">
              <a:lnSpc>
                <a:spcPct val="170000"/>
              </a:lnSpc>
              <a:buFont typeface="Wingdings" panose="05000000000000000000" charset="0"/>
              <a:buChar char="Ø"/>
            </a:pPr>
            <a:r>
              <a:rPr lang="en-US" altLang="zh-CN" sz="2000" b="1">
                <a:latin typeface="+mj-ea"/>
                <a:ea typeface="+mj-ea"/>
                <a:cs typeface="+mj-ea"/>
                <a:sym typeface="+mn-ea"/>
              </a:rPr>
              <a:t>Kafka</a:t>
            </a:r>
            <a:r>
              <a:rPr lang="zh-CN" altLang="en-US" sz="2000" b="1">
                <a:latin typeface="+mj-ea"/>
                <a:ea typeface="+mj-ea"/>
                <a:cs typeface="+mj-ea"/>
                <a:sym typeface="+mn-ea"/>
              </a:rPr>
              <a:t>的几个重要概念</a:t>
            </a:r>
            <a:endParaRPr lang="zh-CN" altLang="en-US" sz="2000" b="1">
              <a:latin typeface="+mj-ea"/>
              <a:ea typeface="+mj-ea"/>
              <a:cs typeface="+mj-ea"/>
              <a:sym typeface="+mn-ea"/>
            </a:endParaRPr>
          </a:p>
          <a:p>
            <a:pPr marL="342900" indent="-342900" algn="l">
              <a:lnSpc>
                <a:spcPct val="170000"/>
              </a:lnSpc>
              <a:buFont typeface="Wingdings" panose="05000000000000000000" charset="0"/>
              <a:buChar char="Ø"/>
            </a:pPr>
            <a:r>
              <a:rPr lang="en-US" altLang="zh-CN">
                <a:solidFill>
                  <a:srgbClr val="0070C0"/>
                </a:solidFill>
                <a:latin typeface="+mj-ea"/>
                <a:ea typeface="+mj-ea"/>
                <a:cs typeface="+mj-ea"/>
                <a:sym typeface="+mn-ea"/>
              </a:rPr>
              <a:t>ISR副本</a:t>
            </a:r>
            <a:r>
              <a:rPr lang="zh-CN" altLang="en-US">
                <a:solidFill>
                  <a:srgbClr val="0070C0"/>
                </a:solidFill>
                <a:latin typeface="+mj-ea"/>
                <a:ea typeface="+mj-ea"/>
                <a:cs typeface="+mj-ea"/>
                <a:sym typeface="+mn-ea"/>
              </a:rPr>
              <a:t>：</a:t>
            </a:r>
            <a:r>
              <a:rPr lang="zh-CN" altLang="en-US">
                <a:latin typeface="+mj-ea"/>
                <a:ea typeface="+mj-ea"/>
                <a:cs typeface="+mj-ea"/>
                <a:sym typeface="+mn-ea"/>
              </a:rPr>
              <a:t>在同步中的副本 (In-Sync Replicas)，包含了</a:t>
            </a:r>
            <a:r>
              <a:rPr lang="en-US" altLang="zh-CN">
                <a:solidFill>
                  <a:srgbClr val="0070C0"/>
                </a:solidFill>
                <a:latin typeface="+mj-ea"/>
                <a:ea typeface="+mj-ea"/>
                <a:cs typeface="+mj-ea"/>
                <a:sym typeface="+mn-ea"/>
              </a:rPr>
              <a:t>L</a:t>
            </a:r>
            <a:r>
              <a:rPr lang="zh-CN" altLang="en-US">
                <a:solidFill>
                  <a:srgbClr val="0070C0"/>
                </a:solidFill>
                <a:latin typeface="+mj-ea"/>
                <a:ea typeface="+mj-ea"/>
                <a:cs typeface="+mj-ea"/>
                <a:sym typeface="+mn-ea"/>
              </a:rPr>
              <a:t>eader副本</a:t>
            </a:r>
            <a:r>
              <a:rPr lang="zh-CN" altLang="en-US">
                <a:latin typeface="+mj-ea"/>
                <a:ea typeface="+mj-ea"/>
                <a:cs typeface="+mj-ea"/>
                <a:sym typeface="+mn-ea"/>
              </a:rPr>
              <a:t>和所有与</a:t>
            </a:r>
            <a:r>
              <a:rPr lang="en-US" altLang="zh-CN">
                <a:latin typeface="+mj-ea"/>
                <a:ea typeface="+mj-ea"/>
                <a:cs typeface="+mj-ea"/>
                <a:sym typeface="+mn-ea"/>
              </a:rPr>
              <a:t>L</a:t>
            </a:r>
            <a:r>
              <a:rPr lang="zh-CN" altLang="en-US">
                <a:latin typeface="+mj-ea"/>
                <a:ea typeface="+mj-ea"/>
                <a:cs typeface="+mj-ea"/>
                <a:sym typeface="+mn-ea"/>
              </a:rPr>
              <a:t>eader副本保持同步的</a:t>
            </a:r>
            <a:r>
              <a:rPr lang="en-US" altLang="zh-CN">
                <a:solidFill>
                  <a:srgbClr val="0070C0"/>
                </a:solidFill>
                <a:latin typeface="+mj-ea"/>
                <a:ea typeface="+mj-ea"/>
                <a:cs typeface="+mj-ea"/>
                <a:sym typeface="+mn-ea"/>
              </a:rPr>
              <a:t>F</a:t>
            </a:r>
            <a:r>
              <a:rPr lang="zh-CN" altLang="en-US">
                <a:solidFill>
                  <a:srgbClr val="0070C0"/>
                </a:solidFill>
                <a:latin typeface="+mj-ea"/>
                <a:ea typeface="+mj-ea"/>
                <a:cs typeface="+mj-ea"/>
                <a:sym typeface="+mn-ea"/>
              </a:rPr>
              <a:t>ollower副本</a:t>
            </a:r>
            <a:r>
              <a:rPr lang="zh-CN" altLang="en-US">
                <a:latin typeface="+mj-ea"/>
                <a:ea typeface="+mj-ea"/>
                <a:cs typeface="+mj-ea"/>
                <a:sym typeface="+mn-ea"/>
              </a:rPr>
              <a:t>；</a:t>
            </a:r>
            <a:endParaRPr lang="zh-CN" altLang="en-US">
              <a:latin typeface="+mj-ea"/>
              <a:ea typeface="+mj-ea"/>
              <a:cs typeface="+mj-ea"/>
              <a:sym typeface="+mn-ea"/>
            </a:endParaRPr>
          </a:p>
          <a:p>
            <a:pPr marL="342900" indent="-342900" algn="l">
              <a:lnSpc>
                <a:spcPct val="170000"/>
              </a:lnSpc>
              <a:buFont typeface="Wingdings" panose="05000000000000000000" charset="0"/>
              <a:buChar char="Ø"/>
            </a:pPr>
            <a:r>
              <a:rPr lang="en-US" altLang="zh-CN">
                <a:solidFill>
                  <a:schemeClr val="tx1"/>
                </a:solidFill>
                <a:latin typeface="+mj-ea"/>
                <a:ea typeface="+mj-ea"/>
                <a:cs typeface="+mj-ea"/>
                <a:sym typeface="+mn-ea"/>
              </a:rPr>
              <a:t>写请求首先由 Leader 副本处理，之后 Follower 副本会从 Leader 上拉取写入的消息，这个过程会有一定的延迟，导致 Follower 副本中保存的消息略少于 Leader 副本，但是只要没有超出阈值都可以容忍，但是如果一个 Follower 副本出现异常，比如宕机、网络断开等原因长时间没有同步到消息，那这个时候，Leader就会把它踢出去，Kafka 通过ISR集合来维护一个“</a:t>
            </a:r>
            <a:r>
              <a:rPr lang="en-US" altLang="zh-CN">
                <a:solidFill>
                  <a:srgbClr val="FF0000"/>
                </a:solidFill>
                <a:latin typeface="+mj-ea"/>
                <a:ea typeface="+mj-ea"/>
                <a:cs typeface="+mj-ea"/>
                <a:sym typeface="+mn-ea"/>
              </a:rPr>
              <a:t>可用且消息量与Leader相差不多的副本集合，它是整个副本集合的一个子集</a:t>
            </a:r>
            <a:r>
              <a:rPr lang="en-US" altLang="zh-CN">
                <a:solidFill>
                  <a:schemeClr val="tx1"/>
                </a:solidFill>
                <a:latin typeface="+mj-ea"/>
                <a:ea typeface="+mj-ea"/>
                <a:cs typeface="+mj-ea"/>
                <a:sym typeface="+mn-ea"/>
              </a:rPr>
              <a:t>”；</a:t>
            </a:r>
            <a:endParaRPr lang="en-US" altLang="zh-CN">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573530"/>
            <a:ext cx="10794365" cy="4737735"/>
          </a:xfrm>
          <a:prstGeom prst="rect">
            <a:avLst/>
          </a:prstGeom>
          <a:noFill/>
        </p:spPr>
        <p:txBody>
          <a:bodyPr wrap="square" rtlCol="0">
            <a:noAutofit/>
          </a:bodyPr>
          <a:p>
            <a:pPr marL="342900" indent="-342900">
              <a:lnSpc>
                <a:spcPct val="170000"/>
              </a:lnSpc>
              <a:buFont typeface="Wingdings" panose="05000000000000000000" charset="0"/>
              <a:buChar char="Ø"/>
            </a:pPr>
            <a:r>
              <a:rPr lang="en-US" altLang="zh-CN" sz="2000" b="1">
                <a:latin typeface="+mj-ea"/>
                <a:ea typeface="+mj-ea"/>
                <a:cs typeface="+mj-ea"/>
                <a:sym typeface="+mn-ea"/>
              </a:rPr>
              <a:t>Kafka</a:t>
            </a:r>
            <a:r>
              <a:rPr lang="zh-CN" altLang="en-US" sz="2000" b="1">
                <a:latin typeface="+mj-ea"/>
                <a:ea typeface="+mj-ea"/>
                <a:cs typeface="+mj-ea"/>
                <a:sym typeface="+mn-ea"/>
              </a:rPr>
              <a:t>的几个重要概念</a:t>
            </a:r>
            <a:endParaRPr lang="zh-CN" altLang="en-US" sz="2000" b="1">
              <a:latin typeface="+mj-ea"/>
              <a:ea typeface="+mj-ea"/>
              <a:cs typeface="+mj-ea"/>
              <a:sym typeface="+mn-ea"/>
            </a:endParaRPr>
          </a:p>
          <a:p>
            <a:pPr marL="342900" indent="-342900" algn="l">
              <a:lnSpc>
                <a:spcPct val="170000"/>
              </a:lnSpc>
              <a:buFont typeface="Wingdings" panose="05000000000000000000" charset="0"/>
              <a:buChar char="Ø"/>
            </a:pPr>
            <a:r>
              <a:rPr lang="zh-CN" altLang="en-US">
                <a:latin typeface="+mj-ea"/>
                <a:ea typeface="+mj-ea"/>
                <a:cs typeface="+mj-ea"/>
                <a:sym typeface="+mn-ea"/>
              </a:rPr>
              <a:t>在Kafka中，一个副本要成为</a:t>
            </a:r>
            <a:r>
              <a:rPr lang="zh-CN" altLang="en-US">
                <a:solidFill>
                  <a:srgbClr val="0070C0"/>
                </a:solidFill>
                <a:latin typeface="+mj-ea"/>
                <a:ea typeface="+mj-ea"/>
                <a:cs typeface="+mj-ea"/>
                <a:sym typeface="+mn-ea"/>
              </a:rPr>
              <a:t>ISR（In-Sync Replicas）</a:t>
            </a:r>
            <a:r>
              <a:rPr lang="zh-CN" altLang="en-US">
                <a:latin typeface="+mj-ea"/>
                <a:ea typeface="+mj-ea"/>
                <a:cs typeface="+mj-ea"/>
                <a:sym typeface="+mn-ea"/>
              </a:rPr>
              <a:t>副本，需要满足一定条件：</a:t>
            </a:r>
            <a:endParaRPr lang="zh-CN" altLang="en-US">
              <a:latin typeface="+mj-ea"/>
              <a:ea typeface="+mj-ea"/>
              <a:cs typeface="+mj-ea"/>
              <a:sym typeface="+mn-ea"/>
            </a:endParaRPr>
          </a:p>
          <a:p>
            <a:pPr marL="800100" lvl="1" indent="-342900" algn="l">
              <a:lnSpc>
                <a:spcPct val="170000"/>
              </a:lnSpc>
              <a:buClrTx/>
              <a:buSzTx/>
              <a:buFont typeface="Wingdings" panose="05000000000000000000" charset="0"/>
              <a:buChar char="Ø"/>
            </a:pPr>
            <a:r>
              <a:rPr lang="en-US" altLang="zh-CN" sz="1600">
                <a:solidFill>
                  <a:schemeClr val="tx1"/>
                </a:solidFill>
                <a:latin typeface="+mj-ea"/>
                <a:ea typeface="+mj-ea"/>
                <a:cs typeface="+mj-ea"/>
                <a:sym typeface="+mn-ea"/>
              </a:rPr>
              <a:t>1、Leader副本本身就是一个ISR副本；</a:t>
            </a:r>
            <a:endParaRPr lang="en-US" altLang="zh-CN" sz="1600">
              <a:solidFill>
                <a:schemeClr val="tx1"/>
              </a:solidFill>
              <a:latin typeface="+mj-ea"/>
              <a:ea typeface="+mj-ea"/>
              <a:cs typeface="+mj-ea"/>
              <a:sym typeface="+mn-ea"/>
            </a:endParaRPr>
          </a:p>
          <a:p>
            <a:pPr marL="800100" lvl="1" indent="-342900" algn="l">
              <a:lnSpc>
                <a:spcPct val="170000"/>
              </a:lnSpc>
              <a:buClrTx/>
              <a:buSzTx/>
              <a:buFont typeface="Wingdings" panose="05000000000000000000" charset="0"/>
              <a:buChar char="Ø"/>
            </a:pPr>
            <a:r>
              <a:rPr lang="en-US" altLang="zh-CN" sz="1600">
                <a:solidFill>
                  <a:schemeClr val="tx1"/>
                </a:solidFill>
                <a:latin typeface="+mj-ea"/>
                <a:ea typeface="+mj-ea"/>
                <a:cs typeface="+mj-ea"/>
                <a:sym typeface="+mn-ea"/>
              </a:rPr>
              <a:t>2、</a:t>
            </a:r>
            <a:r>
              <a:rPr lang="en-US" altLang="zh-CN" sz="1600">
                <a:latin typeface="+mj-ea"/>
                <a:ea typeface="+mj-ea"/>
                <a:cs typeface="+mj-ea"/>
                <a:sym typeface="+mn-ea"/>
              </a:rPr>
              <a:t>Follower</a:t>
            </a:r>
            <a:r>
              <a:rPr lang="en-US" altLang="zh-CN" sz="1600">
                <a:solidFill>
                  <a:schemeClr val="tx1"/>
                </a:solidFill>
                <a:latin typeface="+mj-ea"/>
                <a:ea typeface="+mj-ea"/>
                <a:cs typeface="+mj-ea"/>
                <a:sym typeface="+mn-ea"/>
              </a:rPr>
              <a:t>副本最后一条消息的offset与Leader副本的最后一条消息的offset之间的差值不能超过指定的阈值，超过阈值则该Follower</a:t>
            </a:r>
            <a:r>
              <a:rPr lang="zh-CN" altLang="en-US" sz="1600">
                <a:solidFill>
                  <a:schemeClr val="tx1"/>
                </a:solidFill>
                <a:latin typeface="+mj-ea"/>
                <a:ea typeface="+mj-ea"/>
                <a:cs typeface="+mj-ea"/>
                <a:sym typeface="+mn-ea"/>
              </a:rPr>
              <a:t>副本将</a:t>
            </a:r>
            <a:r>
              <a:rPr lang="en-US" altLang="zh-CN" sz="1600">
                <a:solidFill>
                  <a:schemeClr val="tx1"/>
                </a:solidFill>
                <a:latin typeface="+mj-ea"/>
                <a:ea typeface="+mj-ea"/>
                <a:cs typeface="+mj-ea"/>
                <a:sym typeface="+mn-ea"/>
              </a:rPr>
              <a:t>会</a:t>
            </a:r>
            <a:r>
              <a:rPr lang="zh-CN" altLang="en-US" sz="1600">
                <a:solidFill>
                  <a:schemeClr val="tx1"/>
                </a:solidFill>
                <a:latin typeface="+mj-ea"/>
                <a:ea typeface="+mj-ea"/>
                <a:cs typeface="+mj-ea"/>
                <a:sym typeface="+mn-ea"/>
              </a:rPr>
              <a:t>从</a:t>
            </a:r>
            <a:r>
              <a:rPr lang="en-US" altLang="zh-CN" sz="1600">
                <a:solidFill>
                  <a:schemeClr val="tx1"/>
                </a:solidFill>
                <a:latin typeface="+mj-ea"/>
                <a:ea typeface="+mj-ea"/>
                <a:cs typeface="+mj-ea"/>
                <a:sym typeface="+mn-ea"/>
              </a:rPr>
              <a:t>ISR列表</a:t>
            </a:r>
            <a:r>
              <a:rPr lang="zh-CN" altLang="en-US" sz="1600">
                <a:solidFill>
                  <a:schemeClr val="tx1"/>
                </a:solidFill>
                <a:latin typeface="+mj-ea"/>
                <a:ea typeface="+mj-ea"/>
                <a:cs typeface="+mj-ea"/>
                <a:sym typeface="+mn-ea"/>
              </a:rPr>
              <a:t>中</a:t>
            </a:r>
            <a:r>
              <a:rPr lang="en-US" altLang="zh-CN" sz="1600">
                <a:latin typeface="+mj-ea"/>
                <a:ea typeface="+mj-ea"/>
                <a:cs typeface="+mj-ea"/>
                <a:sym typeface="+mn-ea"/>
              </a:rPr>
              <a:t>剔除</a:t>
            </a:r>
            <a:r>
              <a:rPr lang="en-US" altLang="zh-CN" sz="1600">
                <a:solidFill>
                  <a:schemeClr val="tx1"/>
                </a:solidFill>
                <a:latin typeface="+mj-ea"/>
                <a:ea typeface="+mj-ea"/>
                <a:cs typeface="+mj-ea"/>
                <a:sym typeface="+mn-ea"/>
              </a:rPr>
              <a:t>；</a:t>
            </a:r>
            <a:endParaRPr lang="en-US" altLang="zh-CN" sz="1600">
              <a:solidFill>
                <a:schemeClr val="tx1"/>
              </a:solidFill>
              <a:latin typeface="+mj-ea"/>
              <a:ea typeface="+mj-ea"/>
              <a:cs typeface="+mj-ea"/>
              <a:sym typeface="+mn-ea"/>
            </a:endParaRPr>
          </a:p>
          <a:p>
            <a:pPr marL="1257300" lvl="3" indent="-342900" algn="l">
              <a:lnSpc>
                <a:spcPct val="170000"/>
              </a:lnSpc>
              <a:buClrTx/>
              <a:buSzTx/>
              <a:buFont typeface="Wingdings" panose="05000000000000000000" charset="0"/>
              <a:buChar char="Ø"/>
            </a:pPr>
            <a:r>
              <a:rPr lang="en-US" altLang="zh-CN" sz="1400">
                <a:solidFill>
                  <a:srgbClr val="0070C0"/>
                </a:solidFill>
                <a:latin typeface="+mj-ea"/>
                <a:ea typeface="+mj-ea"/>
                <a:cs typeface="+mj-ea"/>
                <a:sym typeface="+mn-ea"/>
              </a:rPr>
              <a:t>replica.lag.time.max.ms</a:t>
            </a:r>
            <a:r>
              <a:rPr lang="en-US" altLang="zh-CN" sz="1400">
                <a:solidFill>
                  <a:schemeClr val="tx1"/>
                </a:solidFill>
                <a:latin typeface="+mj-ea"/>
                <a:ea typeface="+mj-ea"/>
                <a:cs typeface="+mj-ea"/>
                <a:sym typeface="+mn-ea"/>
              </a:rPr>
              <a:t>：默认是30秒；如果该Follower在此时间间隔内一直没有追上过Leader</a:t>
            </a:r>
            <a:r>
              <a:rPr lang="zh-CN" altLang="en-US" sz="1400">
                <a:solidFill>
                  <a:schemeClr val="tx1"/>
                </a:solidFill>
                <a:latin typeface="+mj-ea"/>
                <a:ea typeface="+mj-ea"/>
                <a:cs typeface="+mj-ea"/>
                <a:sym typeface="+mn-ea"/>
              </a:rPr>
              <a:t>副本</a:t>
            </a:r>
            <a:r>
              <a:rPr lang="en-US" altLang="zh-CN" sz="1400">
                <a:solidFill>
                  <a:schemeClr val="tx1"/>
                </a:solidFill>
                <a:latin typeface="+mj-ea"/>
                <a:ea typeface="+mj-ea"/>
                <a:cs typeface="+mj-ea"/>
                <a:sym typeface="+mn-ea"/>
              </a:rPr>
              <a:t>的所有消息，则该Follower</a:t>
            </a:r>
            <a:r>
              <a:rPr lang="zh-CN" altLang="en-US" sz="1400">
                <a:solidFill>
                  <a:schemeClr val="tx1"/>
                </a:solidFill>
                <a:latin typeface="+mj-ea"/>
                <a:ea typeface="+mj-ea"/>
                <a:cs typeface="+mj-ea"/>
                <a:sym typeface="+mn-ea"/>
              </a:rPr>
              <a:t>副本</a:t>
            </a:r>
            <a:r>
              <a:rPr lang="en-US" altLang="zh-CN" sz="1400">
                <a:solidFill>
                  <a:schemeClr val="tx1"/>
                </a:solidFill>
                <a:latin typeface="+mj-ea"/>
                <a:ea typeface="+mj-ea"/>
                <a:cs typeface="+mj-ea"/>
                <a:sym typeface="+mn-ea"/>
              </a:rPr>
              <a:t>就会被剔除ISR列表；</a:t>
            </a:r>
            <a:endParaRPr lang="en-US" altLang="zh-CN" sz="1400">
              <a:solidFill>
                <a:schemeClr val="tx1"/>
              </a:solidFill>
              <a:latin typeface="+mj-ea"/>
              <a:ea typeface="+mj-ea"/>
              <a:cs typeface="+mj-ea"/>
              <a:sym typeface="+mn-ea"/>
            </a:endParaRPr>
          </a:p>
          <a:p>
            <a:pPr marL="1257300" lvl="3" indent="-342900" algn="l">
              <a:lnSpc>
                <a:spcPct val="170000"/>
              </a:lnSpc>
              <a:buClrTx/>
              <a:buSzTx/>
              <a:buFont typeface="Wingdings" panose="05000000000000000000" charset="0"/>
              <a:buChar char="Ø"/>
            </a:pPr>
            <a:r>
              <a:rPr lang="en-US" altLang="zh-CN" sz="1400">
                <a:solidFill>
                  <a:srgbClr val="0070C0"/>
                </a:solidFill>
                <a:latin typeface="+mj-ea"/>
                <a:ea typeface="+mj-ea"/>
                <a:cs typeface="+mj-ea"/>
                <a:sym typeface="+mn-ea"/>
              </a:rPr>
              <a:t>replica.lag.max.messages</a:t>
            </a:r>
            <a:r>
              <a:rPr lang="en-US" altLang="zh-CN" sz="1400">
                <a:solidFill>
                  <a:schemeClr val="tx1"/>
                </a:solidFill>
                <a:latin typeface="+mj-ea"/>
                <a:ea typeface="+mj-ea"/>
                <a:cs typeface="+mj-ea"/>
                <a:sym typeface="+mn-ea"/>
              </a:rPr>
              <a:t>：落后了多少条消息</a:t>
            </a:r>
            <a:r>
              <a:rPr lang="zh-CN" altLang="en-US" sz="1400">
                <a:solidFill>
                  <a:schemeClr val="tx1"/>
                </a:solidFill>
                <a:latin typeface="+mj-ea"/>
                <a:ea typeface="+mj-ea"/>
                <a:cs typeface="+mj-ea"/>
                <a:sym typeface="+mn-ea"/>
              </a:rPr>
              <a:t>时</a:t>
            </a:r>
            <a:r>
              <a:rPr lang="en-US" altLang="zh-CN" sz="1400">
                <a:solidFill>
                  <a:schemeClr val="tx1"/>
                </a:solidFill>
                <a:latin typeface="+mj-ea"/>
                <a:ea typeface="+mj-ea"/>
                <a:cs typeface="+mj-ea"/>
                <a:sym typeface="+mn-ea"/>
              </a:rPr>
              <a:t>，</a:t>
            </a:r>
            <a:r>
              <a:rPr lang="en-US" altLang="zh-CN" sz="1400">
                <a:latin typeface="+mj-ea"/>
                <a:ea typeface="+mj-ea"/>
                <a:cs typeface="+mj-ea"/>
                <a:sym typeface="+mn-ea"/>
              </a:rPr>
              <a:t>该Follower</a:t>
            </a:r>
            <a:r>
              <a:rPr lang="zh-CN" altLang="en-US" sz="1400">
                <a:latin typeface="+mj-ea"/>
                <a:ea typeface="+mj-ea"/>
                <a:cs typeface="+mj-ea"/>
                <a:sym typeface="+mn-ea"/>
              </a:rPr>
              <a:t>副本</a:t>
            </a:r>
            <a:r>
              <a:rPr lang="en-US" altLang="zh-CN" sz="1400">
                <a:latin typeface="+mj-ea"/>
                <a:ea typeface="+mj-ea"/>
                <a:cs typeface="+mj-ea"/>
                <a:sym typeface="+mn-ea"/>
              </a:rPr>
              <a:t>就会被剔除ISR列表</a:t>
            </a:r>
            <a:r>
              <a:rPr lang="zh-CN" altLang="en-US" sz="1400">
                <a:latin typeface="+mj-ea"/>
                <a:ea typeface="+mj-ea"/>
                <a:cs typeface="+mj-ea"/>
                <a:sym typeface="+mn-ea"/>
              </a:rPr>
              <a:t>，</a:t>
            </a:r>
            <a:r>
              <a:rPr lang="en-US" altLang="zh-CN" sz="1400">
                <a:solidFill>
                  <a:schemeClr val="tx1"/>
                </a:solidFill>
                <a:latin typeface="+mj-ea"/>
                <a:ea typeface="+mj-ea"/>
                <a:cs typeface="+mj-ea"/>
                <a:sym typeface="+mn-ea"/>
              </a:rPr>
              <a:t>该配置参数现在</a:t>
            </a:r>
            <a:r>
              <a:rPr lang="zh-CN" altLang="en-US" sz="1400">
                <a:solidFill>
                  <a:schemeClr val="tx1"/>
                </a:solidFill>
                <a:latin typeface="+mj-ea"/>
                <a:ea typeface="+mj-ea"/>
                <a:cs typeface="+mj-ea"/>
                <a:sym typeface="+mn-ea"/>
              </a:rPr>
              <a:t>在</a:t>
            </a:r>
            <a:r>
              <a:rPr lang="en-US" altLang="zh-CN" sz="1400">
                <a:solidFill>
                  <a:schemeClr val="tx1"/>
                </a:solidFill>
                <a:latin typeface="+mj-ea"/>
                <a:ea typeface="+mj-ea"/>
                <a:cs typeface="+mj-ea"/>
                <a:sym typeface="+mn-ea"/>
              </a:rPr>
              <a:t>新版本的Kafka已经过时了；</a:t>
            </a:r>
            <a:endParaRPr lang="en-US" altLang="zh-CN" sz="1400">
              <a:solidFill>
                <a:schemeClr val="tx1"/>
              </a:solidFill>
              <a:latin typeface="+mj-ea"/>
              <a:ea typeface="+mj-ea"/>
              <a:cs typeface="+mj-ea"/>
              <a:sym typeface="+mn-ea"/>
            </a:endParaRPr>
          </a:p>
          <a:p>
            <a:pPr marL="342900" indent="-342900" algn="l">
              <a:lnSpc>
                <a:spcPct val="150000"/>
              </a:lnSpc>
              <a:buFont typeface="Wingdings" panose="05000000000000000000" charset="0"/>
              <a:buChar char="Ø"/>
            </a:pPr>
            <a:endParaRPr lang="en-US" altLang="zh-CN" sz="1400">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573530"/>
            <a:ext cx="10794365" cy="4737735"/>
          </a:xfrm>
          <a:prstGeom prst="rect">
            <a:avLst/>
          </a:prstGeom>
          <a:noFill/>
        </p:spPr>
        <p:txBody>
          <a:bodyPr wrap="square" rtlCol="0">
            <a:noAutofit/>
          </a:bodyPr>
          <a:p>
            <a:pPr marL="342900" indent="-342900">
              <a:lnSpc>
                <a:spcPct val="170000"/>
              </a:lnSpc>
              <a:buFont typeface="Wingdings" panose="05000000000000000000" charset="0"/>
              <a:buChar char="Ø"/>
            </a:pPr>
            <a:r>
              <a:rPr lang="en-US" altLang="zh-CN" sz="2000" b="1">
                <a:latin typeface="+mj-ea"/>
                <a:ea typeface="+mj-ea"/>
                <a:cs typeface="+mj-ea"/>
                <a:sym typeface="+mn-ea"/>
              </a:rPr>
              <a:t>Kafka</a:t>
            </a:r>
            <a:r>
              <a:rPr lang="zh-CN" altLang="en-US" sz="2000" b="1">
                <a:latin typeface="+mj-ea"/>
                <a:ea typeface="+mj-ea"/>
                <a:cs typeface="+mj-ea"/>
                <a:sym typeface="+mn-ea"/>
              </a:rPr>
              <a:t>的几个重要概念</a:t>
            </a:r>
            <a:endParaRPr lang="zh-CN" altLang="en-US" sz="2000" b="1">
              <a:latin typeface="+mj-ea"/>
              <a:ea typeface="+mj-ea"/>
              <a:cs typeface="+mj-ea"/>
              <a:sym typeface="+mn-ea"/>
            </a:endParaRPr>
          </a:p>
          <a:p>
            <a:pPr marL="342900" indent="-342900">
              <a:lnSpc>
                <a:spcPct val="170000"/>
              </a:lnSpc>
              <a:buFont typeface="Wingdings" panose="05000000000000000000" charset="0"/>
              <a:buChar char="Ø"/>
            </a:pPr>
            <a:r>
              <a:rPr lang="en-US" altLang="zh-CN" sz="2000">
                <a:solidFill>
                  <a:srgbClr val="0070C0"/>
                </a:solidFill>
                <a:latin typeface="+mj-ea"/>
                <a:ea typeface="+mj-ea"/>
                <a:cs typeface="+mj-ea"/>
                <a:sym typeface="+mn-ea"/>
              </a:rPr>
              <a:t>LEO：</a:t>
            </a:r>
            <a:r>
              <a:rPr lang="zh-CN" altLang="en-US" sz="2000">
                <a:latin typeface="+mj-ea"/>
                <a:ea typeface="+mj-ea"/>
                <a:cs typeface="+mj-ea"/>
                <a:sym typeface="+mn-ea"/>
              </a:rPr>
              <a:t>日志末端偏移量</a:t>
            </a:r>
            <a:r>
              <a:rPr lang="en-US" altLang="zh-CN" sz="2000">
                <a:latin typeface="+mj-ea"/>
                <a:ea typeface="+mj-ea"/>
                <a:cs typeface="+mj-ea"/>
                <a:sym typeface="+mn-ea"/>
              </a:rPr>
              <a:t> </a:t>
            </a:r>
            <a:r>
              <a:rPr lang="zh-CN" altLang="en-US" sz="2000">
                <a:latin typeface="+mj-ea"/>
                <a:ea typeface="+mj-ea"/>
                <a:cs typeface="+mj-ea"/>
                <a:sym typeface="+mn-ea"/>
              </a:rPr>
              <a:t>(</a:t>
            </a:r>
            <a:r>
              <a:rPr lang="en-US" altLang="zh-CN" sz="2000">
                <a:latin typeface="+mj-ea"/>
                <a:ea typeface="+mj-ea"/>
                <a:cs typeface="+mj-ea"/>
                <a:sym typeface="+mn-ea"/>
              </a:rPr>
              <a:t>L</a:t>
            </a:r>
            <a:r>
              <a:rPr lang="zh-CN" altLang="en-US" sz="2000">
                <a:latin typeface="+mj-ea"/>
                <a:ea typeface="+mj-ea"/>
                <a:cs typeface="+mj-ea"/>
                <a:sym typeface="+mn-ea"/>
              </a:rPr>
              <a:t>og </a:t>
            </a:r>
            <a:r>
              <a:rPr lang="en-US" altLang="zh-CN" sz="2000">
                <a:latin typeface="+mj-ea"/>
                <a:ea typeface="+mj-ea"/>
                <a:cs typeface="+mj-ea"/>
                <a:sym typeface="+mn-ea"/>
              </a:rPr>
              <a:t>E</a:t>
            </a:r>
            <a:r>
              <a:rPr lang="zh-CN" altLang="en-US" sz="2000">
                <a:latin typeface="+mj-ea"/>
                <a:ea typeface="+mj-ea"/>
                <a:cs typeface="+mj-ea"/>
                <a:sym typeface="+mn-ea"/>
              </a:rPr>
              <a:t>nd </a:t>
            </a:r>
            <a:r>
              <a:rPr lang="en-US" altLang="zh-CN" sz="2000">
                <a:latin typeface="+mj-ea"/>
                <a:ea typeface="+mj-ea"/>
                <a:cs typeface="+mj-ea"/>
                <a:sym typeface="+mn-ea"/>
              </a:rPr>
              <a:t>O</a:t>
            </a:r>
            <a:r>
              <a:rPr lang="zh-CN" altLang="en-US" sz="2000">
                <a:latin typeface="+mj-ea"/>
                <a:ea typeface="+mj-ea"/>
                <a:cs typeface="+mj-ea"/>
                <a:sym typeface="+mn-ea"/>
              </a:rPr>
              <a:t>ffset)</a:t>
            </a:r>
            <a:r>
              <a:rPr lang="en-US" altLang="zh-CN">
                <a:solidFill>
                  <a:schemeClr val="tx1"/>
                </a:solidFill>
                <a:latin typeface="+mj-ea"/>
                <a:ea typeface="+mj-ea"/>
                <a:cs typeface="+mj-ea"/>
                <a:sym typeface="+mn-ea"/>
              </a:rPr>
              <a:t>，记录该副本</a:t>
            </a:r>
            <a:r>
              <a:rPr lang="zh-CN" altLang="en-US">
                <a:solidFill>
                  <a:schemeClr val="tx1"/>
                </a:solidFill>
                <a:latin typeface="+mj-ea"/>
                <a:ea typeface="+mj-ea"/>
                <a:cs typeface="+mj-ea"/>
                <a:sym typeface="+mn-ea"/>
              </a:rPr>
              <a:t>消息</a:t>
            </a:r>
            <a:r>
              <a:rPr lang="en-US" altLang="zh-CN">
                <a:solidFill>
                  <a:schemeClr val="tx1"/>
                </a:solidFill>
                <a:latin typeface="+mj-ea"/>
                <a:ea typeface="+mj-ea"/>
                <a:cs typeface="+mj-ea"/>
                <a:sym typeface="+mn-ea"/>
              </a:rPr>
              <a:t>日志(log)中下一条消息的</a:t>
            </a:r>
            <a:r>
              <a:rPr lang="zh-CN" altLang="en-US">
                <a:solidFill>
                  <a:schemeClr val="tx1"/>
                </a:solidFill>
                <a:latin typeface="+mj-ea"/>
                <a:ea typeface="+mj-ea"/>
                <a:cs typeface="+mj-ea"/>
                <a:sym typeface="+mn-ea"/>
              </a:rPr>
              <a:t>偏移量</a:t>
            </a:r>
            <a:r>
              <a:rPr lang="en-US" altLang="zh-CN">
                <a:solidFill>
                  <a:schemeClr val="tx1"/>
                </a:solidFill>
                <a:latin typeface="+mj-ea"/>
                <a:ea typeface="+mj-ea"/>
                <a:cs typeface="+mj-ea"/>
                <a:sym typeface="+mn-ea"/>
              </a:rPr>
              <a:t>，注意是下一条消息，也就是说，如果LEO=10，那么表示该副本</a:t>
            </a:r>
            <a:r>
              <a:rPr lang="zh-CN" altLang="en-US">
                <a:solidFill>
                  <a:schemeClr val="tx1"/>
                </a:solidFill>
                <a:latin typeface="+mj-ea"/>
                <a:ea typeface="+mj-ea"/>
                <a:cs typeface="+mj-ea"/>
                <a:sym typeface="+mn-ea"/>
              </a:rPr>
              <a:t>只</a:t>
            </a:r>
            <a:r>
              <a:rPr lang="en-US" altLang="zh-CN">
                <a:solidFill>
                  <a:schemeClr val="tx1"/>
                </a:solidFill>
                <a:latin typeface="+mj-ea"/>
                <a:ea typeface="+mj-ea"/>
                <a:cs typeface="+mj-ea"/>
                <a:sym typeface="+mn-ea"/>
              </a:rPr>
              <a:t>保存了</a:t>
            </a:r>
            <a:r>
              <a:rPr lang="zh-CN" altLang="en-US">
                <a:solidFill>
                  <a:schemeClr val="tx1"/>
                </a:solidFill>
                <a:latin typeface="+mj-ea"/>
                <a:ea typeface="+mj-ea"/>
                <a:cs typeface="+mj-ea"/>
                <a:sym typeface="+mn-ea"/>
              </a:rPr>
              <a:t>偏移量</a:t>
            </a:r>
            <a:r>
              <a:rPr lang="en-US" altLang="zh-CN">
                <a:solidFill>
                  <a:schemeClr val="tx1"/>
                </a:solidFill>
                <a:latin typeface="+mj-ea"/>
                <a:ea typeface="+mj-ea"/>
                <a:cs typeface="+mj-ea"/>
                <a:sym typeface="+mn-ea"/>
              </a:rPr>
              <a:t>值是[0, 9]的10条消息；</a:t>
            </a:r>
            <a:endParaRPr lang="en-US" altLang="zh-CN">
              <a:solidFill>
                <a:schemeClr val="tx1"/>
              </a:solidFill>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altLang="en-US" sz="2400">
              <a:solidFill>
                <a:schemeClr val="tx1"/>
              </a:solidFill>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70000"/>
              </a:lnSpc>
              <a:buFont typeface="Wingdings" panose="05000000000000000000" charset="0"/>
              <a:buChar char="Ø"/>
            </a:pPr>
            <a:r>
              <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rPr>
              <a:t>HW</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：(High Watermark)，即高水位值，它代表一个偏移量</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offset</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信息，表示消息的复制进度，也就是消息已经成功复制到哪个位置了？即在HW之前的所有消息都已经被成功写入副本中并且可以在所有的副本中找到，因此，消费者可以安全地消费这些已成功复制的消息。</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对于同一个副本而言，小于等于HW值的所有消息都被认为是“已备份”的（replicated），消费者只能拉取到这个offset之前的消息，确保了数据的可靠性；</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sz="2400">
              <a:solidFill>
                <a:schemeClr val="tx1"/>
              </a:solidFill>
              <a:latin typeface="+mj-ea"/>
              <a:ea typeface="+mj-ea"/>
              <a:cs typeface="+mj-ea"/>
            </a:endParaRPr>
          </a:p>
        </p:txBody>
      </p:sp>
      <p:pic>
        <p:nvPicPr>
          <p:cNvPr id="5" name="图片 4" descr="1"/>
          <p:cNvPicPr>
            <a:picLocks noChangeAspect="1"/>
          </p:cNvPicPr>
          <p:nvPr/>
        </p:nvPicPr>
        <p:blipFill>
          <a:blip r:embed="rId8"/>
          <a:stretch>
            <a:fillRect/>
          </a:stretch>
        </p:blipFill>
        <p:spPr>
          <a:xfrm>
            <a:off x="2946400" y="4096385"/>
            <a:ext cx="6017260" cy="2363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90000"/>
              </a:lnSpc>
              <a:buFont typeface="Wingdings" panose="05000000000000000000" charset="0"/>
              <a:buChar char="Ø"/>
            </a:pPr>
            <a:r>
              <a:rPr b="1">
                <a:solidFill>
                  <a:schemeClr val="tx1"/>
                </a:solidFill>
                <a:effectLst/>
                <a:latin typeface="微软雅黑" panose="020B0503020204020204" charset="-122"/>
                <a:ea typeface="微软雅黑" panose="020B0503020204020204" charset="-122"/>
                <a:cs typeface="微软雅黑" panose="020B0503020204020204" charset="-122"/>
                <a:sym typeface="+mn-ea"/>
              </a:rPr>
              <a:t>ISR、HW、LEO的关系</a:t>
            </a:r>
            <a:endParaRPr b="1">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90000"/>
              </a:lnSpc>
              <a:buFont typeface="Wingdings" panose="05000000000000000000" charset="0"/>
              <a:buChar char="Ø"/>
            </a:pPr>
            <a:endParaRPr lang="zh-CN" altLang="en-US">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endParaRPr lang="zh-CN" sz="2400">
              <a:solidFill>
                <a:schemeClr val="tx1"/>
              </a:solidFill>
              <a:latin typeface="+mj-ea"/>
              <a:ea typeface="+mj-ea"/>
              <a:cs typeface="+mj-ea"/>
            </a:endParaRPr>
          </a:p>
        </p:txBody>
      </p:sp>
      <p:pic>
        <p:nvPicPr>
          <p:cNvPr id="4" name="图片 3" descr="12"/>
          <p:cNvPicPr>
            <a:picLocks noChangeAspect="1"/>
          </p:cNvPicPr>
          <p:nvPr/>
        </p:nvPicPr>
        <p:blipFill>
          <a:blip r:embed="rId8"/>
          <a:stretch>
            <a:fillRect/>
          </a:stretch>
        </p:blipFill>
        <p:spPr>
          <a:xfrm>
            <a:off x="4633595" y="1558925"/>
            <a:ext cx="2643505" cy="49841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endPar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r>
              <a:rPr lang="en-US" altLang="zh-CN" sz="2400">
                <a:solidFill>
                  <a:schemeClr val="tx1"/>
                </a:solidFill>
                <a:latin typeface="+mj-ea"/>
                <a:ea typeface="+mj-ea"/>
                <a:cs typeface="+mj-ea"/>
                <a:sym typeface="+mn-ea"/>
              </a:rPr>
              <a:t>KRaft</a:t>
            </a:r>
            <a:r>
              <a:rPr lang="zh-CN" altLang="en-US" sz="2400">
                <a:solidFill>
                  <a:schemeClr val="tx1"/>
                </a:solidFill>
                <a:latin typeface="+mj-ea"/>
                <a:ea typeface="+mj-ea"/>
                <a:cs typeface="+mj-ea"/>
                <a:sym typeface="+mn-ea"/>
              </a:rPr>
              <a:t>方式）</a:t>
            </a:r>
            <a:endParaRPr lang="zh-CN" sz="2400">
              <a:solidFill>
                <a:schemeClr val="tx1"/>
              </a:solidFill>
              <a:latin typeface="+mj-ea"/>
              <a:ea typeface="+mj-ea"/>
              <a:cs typeface="+mj-ea"/>
            </a:endParaRPr>
          </a:p>
        </p:txBody>
      </p:sp>
      <p:pic>
        <p:nvPicPr>
          <p:cNvPr id="10" name="图片 9"/>
          <p:cNvPicPr>
            <a:picLocks noChangeAspect="1"/>
          </p:cNvPicPr>
          <p:nvPr/>
        </p:nvPicPr>
        <p:blipFill>
          <a:blip r:embed="rId8"/>
          <a:stretch>
            <a:fillRect/>
          </a:stretch>
        </p:blipFill>
        <p:spPr>
          <a:xfrm>
            <a:off x="1727200" y="1575435"/>
            <a:ext cx="8667115" cy="4813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744980"/>
            <a:ext cx="10794365" cy="4545965"/>
          </a:xfrm>
          <a:prstGeom prst="rect">
            <a:avLst/>
          </a:prstGeom>
          <a:noFill/>
        </p:spPr>
        <p:txBody>
          <a:bodyPr wrap="square" rtlCol="0">
            <a:noAutofit/>
          </a:bodyPr>
          <a:p>
            <a:pPr marL="342900" indent="-342900">
              <a:lnSpc>
                <a:spcPct val="150000"/>
              </a:lnSpc>
              <a:buFont typeface="Wingdings" panose="05000000000000000000" charset="0"/>
              <a:buChar char="Ø"/>
            </a:pP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afka是由Scala语言编写而成，Scala运行在Java虚拟机上，并兼容现有的Java程序，因此部署</a:t>
            </a:r>
            <a:r>
              <a:rPr lang="en-US" altLang="zh-CN" sz="2000">
                <a:solidFill>
                  <a:schemeClr val="tx1"/>
                </a:solidFill>
                <a:effectLst/>
                <a:latin typeface="微软雅黑" panose="020B0503020204020204" charset="-122"/>
                <a:ea typeface="微软雅黑" panose="020B0503020204020204" charset="-122"/>
                <a:cs typeface="微软雅黑" panose="020B0503020204020204" charset="-122"/>
                <a:sym typeface="+mn-ea"/>
              </a:rPr>
              <a:t>K</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akfa的时候，需要先安装JDK环境；</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Kafka源码: </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2" action="ppaction://hlinkfile"/>
              </a:rPr>
              <a:t>https://github.com/apache/kafka</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 </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rPr>
              <a:t>Scala官网：</a:t>
            </a:r>
            <a:r>
              <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hlinkClick r:id="rId3" action="ppaction://hlinkfile"/>
              </a:rPr>
              <a:t>https://www.scala-lang.org/</a:t>
            </a:r>
            <a:endParaRPr lang="zh-CN" altLang="en-US" sz="20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0" lvl="1" indent="-342900">
              <a:lnSpc>
                <a:spcPct val="150000"/>
              </a:lnSpc>
              <a:buFont typeface="Wingdings" panose="05000000000000000000" charset="0"/>
              <a:buChar char="Ø"/>
            </a:pPr>
            <a:r>
              <a:rPr lang="zh-CN" altLang="en-US" sz="2000">
                <a:effectLst/>
                <a:latin typeface="微软雅黑" panose="020B0503020204020204" charset="-122"/>
                <a:ea typeface="微软雅黑" panose="020B0503020204020204" charset="-122"/>
                <a:cs typeface="微软雅黑" panose="020B0503020204020204" charset="-122"/>
                <a:sym typeface="+mn-ea"/>
              </a:rPr>
              <a:t>本地环境必须安装了</a:t>
            </a:r>
            <a:r>
              <a:rPr lang="en-US" altLang="zh-CN" sz="2000">
                <a:effectLst/>
                <a:latin typeface="微软雅黑" panose="020B0503020204020204" charset="-122"/>
                <a:ea typeface="微软雅黑" panose="020B0503020204020204" charset="-122"/>
                <a:cs typeface="微软雅黑" panose="020B0503020204020204" charset="-122"/>
                <a:sym typeface="+mn-ea"/>
              </a:rPr>
              <a:t>Java 8+</a:t>
            </a:r>
            <a:r>
              <a:rPr lang="zh-CN" altLang="en-US" sz="2000">
                <a:effectLst/>
                <a:latin typeface="微软雅黑" panose="020B0503020204020204" charset="-122"/>
                <a:ea typeface="微软雅黑" panose="020B0503020204020204" charset="-122"/>
                <a:cs typeface="微软雅黑" panose="020B0503020204020204" charset="-122"/>
                <a:sym typeface="+mn-ea"/>
              </a:rPr>
              <a:t>；（</a:t>
            </a:r>
            <a:r>
              <a:rPr lang="en-US" altLang="zh-CN" sz="2000">
                <a:effectLst/>
                <a:latin typeface="微软雅黑" panose="020B0503020204020204" charset="-122"/>
                <a:ea typeface="微软雅黑" panose="020B0503020204020204" charset="-122"/>
                <a:cs typeface="微软雅黑" panose="020B0503020204020204" charset="-122"/>
                <a:sym typeface="+mn-ea"/>
              </a:rPr>
              <a:t>Java8</a:t>
            </a:r>
            <a:r>
              <a:rPr lang="zh-CN" altLang="en-US" sz="2000">
                <a:effectLst/>
                <a:latin typeface="微软雅黑" panose="020B0503020204020204" charset="-122"/>
                <a:ea typeface="微软雅黑" panose="020B0503020204020204" charset="-122"/>
                <a:cs typeface="微软雅黑" panose="020B0503020204020204" charset="-122"/>
                <a:sym typeface="+mn-ea"/>
              </a:rPr>
              <a:t>、</a:t>
            </a:r>
            <a:r>
              <a:rPr lang="en-US" altLang="zh-CN" sz="2000">
                <a:effectLst/>
                <a:latin typeface="微软雅黑" panose="020B0503020204020204" charset="-122"/>
                <a:ea typeface="微软雅黑" panose="020B0503020204020204" charset="-122"/>
                <a:cs typeface="微软雅黑" panose="020B0503020204020204" charset="-122"/>
                <a:sym typeface="+mn-ea"/>
              </a:rPr>
              <a:t>Java11</a:t>
            </a:r>
            <a:r>
              <a:rPr lang="zh-CN" altLang="en-US" sz="2000">
                <a:effectLst/>
                <a:latin typeface="微软雅黑" panose="020B0503020204020204" charset="-122"/>
                <a:ea typeface="微软雅黑" panose="020B0503020204020204" charset="-122"/>
                <a:cs typeface="微软雅黑" panose="020B0503020204020204" charset="-122"/>
                <a:sym typeface="+mn-ea"/>
              </a:rPr>
              <a:t>、</a:t>
            </a:r>
            <a:r>
              <a:rPr lang="en-US" altLang="zh-CN" sz="2000">
                <a:effectLst/>
                <a:latin typeface="微软雅黑" panose="020B0503020204020204" charset="-122"/>
                <a:ea typeface="微软雅黑" panose="020B0503020204020204" charset="-122"/>
                <a:cs typeface="微软雅黑" panose="020B0503020204020204" charset="-122"/>
                <a:sym typeface="+mn-ea"/>
              </a:rPr>
              <a:t>Java17</a:t>
            </a:r>
            <a:r>
              <a:rPr lang="zh-CN" altLang="en-US" sz="2000">
                <a:effectLst/>
                <a:latin typeface="微软雅黑" panose="020B0503020204020204" charset="-122"/>
                <a:ea typeface="微软雅黑" panose="020B0503020204020204" charset="-122"/>
                <a:cs typeface="微软雅黑" panose="020B0503020204020204" charset="-122"/>
                <a:sym typeface="+mn-ea"/>
              </a:rPr>
              <a:t>、</a:t>
            </a:r>
            <a:r>
              <a:rPr lang="en-US" altLang="zh-CN" sz="2000">
                <a:effectLst/>
                <a:latin typeface="微软雅黑" panose="020B0503020204020204" charset="-122"/>
                <a:ea typeface="微软雅黑" panose="020B0503020204020204" charset="-122"/>
                <a:cs typeface="微软雅黑" panose="020B0503020204020204" charset="-122"/>
                <a:sym typeface="+mn-ea"/>
              </a:rPr>
              <a:t>Java21</a:t>
            </a:r>
            <a:r>
              <a:rPr lang="zh-CN" altLang="en-US" sz="2000">
                <a:effectLst/>
                <a:latin typeface="微软雅黑" panose="020B0503020204020204" charset="-122"/>
                <a:ea typeface="微软雅黑" panose="020B0503020204020204" charset="-122"/>
                <a:cs typeface="微软雅黑" panose="020B0503020204020204" charset="-122"/>
                <a:sym typeface="+mn-ea"/>
              </a:rPr>
              <a:t>都可以）；</a:t>
            </a:r>
            <a:endParaRPr lang="zh-CN" altLang="en-US" sz="2000">
              <a:effectLst/>
              <a:latin typeface="微软雅黑" panose="020B0503020204020204" charset="-122"/>
              <a:ea typeface="微软雅黑" panose="020B0503020204020204" charset="-122"/>
              <a:cs typeface="微软雅黑" panose="020B0503020204020204" charset="-122"/>
              <a:sym typeface="+mn-ea"/>
            </a:endParaRPr>
          </a:p>
          <a:p>
            <a:pPr marL="0" lvl="1" indent="-342900">
              <a:lnSpc>
                <a:spcPct val="150000"/>
              </a:lnSpc>
              <a:buFont typeface="Wingdings" panose="05000000000000000000" charset="0"/>
              <a:buChar char="Ø"/>
            </a:pPr>
            <a:r>
              <a:rPr lang="en-US" altLang="zh-CN" sz="2000">
                <a:effectLst/>
                <a:latin typeface="微软雅黑" panose="020B0503020204020204" charset="-122"/>
                <a:ea typeface="微软雅黑" panose="020B0503020204020204" charset="-122"/>
                <a:cs typeface="微软雅黑" panose="020B0503020204020204" charset="-122"/>
                <a:sym typeface="+mn-ea"/>
              </a:rPr>
              <a:t>JDK</a:t>
            </a:r>
            <a:r>
              <a:rPr lang="zh-CN" altLang="en-US" sz="2000">
                <a:effectLst/>
                <a:latin typeface="微软雅黑" panose="020B0503020204020204" charset="-122"/>
                <a:ea typeface="微软雅黑" panose="020B0503020204020204" charset="-122"/>
                <a:cs typeface="微软雅黑" panose="020B0503020204020204" charset="-122"/>
                <a:sym typeface="+mn-ea"/>
              </a:rPr>
              <a:t>长期支持版：</a:t>
            </a:r>
            <a:r>
              <a:rPr lang="zh-CN" altLang="en-US">
                <a:effectLst/>
                <a:latin typeface="微软雅黑" panose="020B0503020204020204" charset="-122"/>
                <a:ea typeface="微软雅黑" panose="020B0503020204020204" charset="-122"/>
                <a:cs typeface="微软雅黑" panose="020B0503020204020204" charset="-122"/>
                <a:sym typeface="+mn-ea"/>
                <a:hlinkClick r:id="rId4" action="ppaction://hlinkfile"/>
              </a:rPr>
              <a:t>https://www.oracle.com/java/technologies/java-se-support-roadmap.html</a:t>
            </a:r>
            <a:endPar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5"/>
            </p:custDataLst>
          </p:nvPr>
        </p:nvPicPr>
        <p:blipFill>
          <a:blip r:embed="rId6"/>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7"/>
            </p:custDataLst>
          </p:nvPr>
        </p:nvPicPr>
        <p:blipFill>
          <a:blip r:embed="rId6"/>
          <a:srcRect l="30697"/>
          <a:stretch>
            <a:fillRect/>
          </a:stretch>
        </p:blipFill>
        <p:spPr>
          <a:xfrm>
            <a:off x="8579485" y="-307340"/>
            <a:ext cx="5215255" cy="1497965"/>
          </a:xfrm>
          <a:prstGeom prst="rect">
            <a:avLst/>
          </a:prstGeom>
        </p:spPr>
      </p:pic>
      <p:sp>
        <p:nvSpPr>
          <p:cNvPr id="32" name="直角三角形 31"/>
          <p:cNvSpPr/>
          <p:nvPr>
            <p:custDataLst>
              <p:tags r:id="rId8"/>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9"/>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10"/>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400">
                <a:solidFill>
                  <a:schemeClr val="tx1"/>
                </a:solidFill>
                <a:latin typeface="+mj-ea"/>
                <a:ea typeface="+mj-ea"/>
                <a:cs typeface="+mj-ea"/>
              </a:rPr>
              <a:t>Kafka</a:t>
            </a:r>
            <a:r>
              <a:rPr lang="zh-CN" altLang="en-US" sz="2400">
                <a:solidFill>
                  <a:schemeClr val="tx1"/>
                </a:solidFill>
                <a:latin typeface="+mj-ea"/>
                <a:ea typeface="+mj-ea"/>
                <a:cs typeface="+mj-ea"/>
              </a:rPr>
              <a:t>运行环境前置要求</a:t>
            </a:r>
            <a:endParaRPr lang="en-US" altLang="zh-CN" sz="2400">
              <a:solidFill>
                <a:schemeClr val="tx1"/>
              </a:solidFill>
              <a:latin typeface="+mj-ea"/>
              <a:ea typeface="+mj-ea"/>
              <a:cs typeface="+mj-ea"/>
            </a:endParaRPr>
          </a:p>
        </p:txBody>
      </p:sp>
      <p:pic>
        <p:nvPicPr>
          <p:cNvPr id="5" name="图片 4"/>
          <p:cNvPicPr>
            <a:picLocks noChangeAspect="1"/>
          </p:cNvPicPr>
          <p:nvPr/>
        </p:nvPicPr>
        <p:blipFill>
          <a:blip r:embed="rId11"/>
          <a:stretch>
            <a:fillRect/>
          </a:stretch>
        </p:blipFill>
        <p:spPr>
          <a:xfrm>
            <a:off x="1104900" y="2798445"/>
            <a:ext cx="8155940" cy="1280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endPar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r>
              <a:rPr lang="en-US" altLang="zh-CN" sz="2400">
                <a:solidFill>
                  <a:schemeClr val="tx1"/>
                </a:solidFill>
                <a:latin typeface="+mj-ea"/>
                <a:ea typeface="+mj-ea"/>
                <a:cs typeface="+mj-ea"/>
                <a:sym typeface="+mn-ea"/>
              </a:rPr>
              <a:t>KRaft</a:t>
            </a:r>
            <a:r>
              <a:rPr lang="zh-CN" altLang="en-US" sz="2400">
                <a:solidFill>
                  <a:schemeClr val="tx1"/>
                </a:solidFill>
                <a:latin typeface="+mj-ea"/>
                <a:ea typeface="+mj-ea"/>
                <a:cs typeface="+mj-ea"/>
                <a:sym typeface="+mn-ea"/>
              </a:rPr>
              <a:t>方式）</a:t>
            </a:r>
            <a:endParaRPr lang="en-US" altLang="zh-CN" sz="2400">
              <a:solidFill>
                <a:schemeClr val="tx1"/>
              </a:solidFill>
              <a:latin typeface="+mj-ea"/>
              <a:ea typeface="+mj-ea"/>
              <a:cs typeface="+mj-ea"/>
              <a:sym typeface="+mn-ea"/>
            </a:endParaRPr>
          </a:p>
        </p:txBody>
      </p:sp>
      <p:pic>
        <p:nvPicPr>
          <p:cNvPr id="4" name="图片 3" descr="kafka cluster"/>
          <p:cNvPicPr>
            <a:picLocks noChangeAspect="1"/>
          </p:cNvPicPr>
          <p:nvPr/>
        </p:nvPicPr>
        <p:blipFill>
          <a:blip r:embed="rId8"/>
          <a:stretch>
            <a:fillRect/>
          </a:stretch>
        </p:blipFill>
        <p:spPr>
          <a:xfrm>
            <a:off x="775335" y="1751965"/>
            <a:ext cx="5976620" cy="3552190"/>
          </a:xfrm>
          <a:prstGeom prst="rect">
            <a:avLst/>
          </a:prstGeom>
        </p:spPr>
      </p:pic>
      <p:sp>
        <p:nvSpPr>
          <p:cNvPr id="5" name="文本框 4"/>
          <p:cNvSpPr txBox="1"/>
          <p:nvPr/>
        </p:nvSpPr>
        <p:spPr>
          <a:xfrm>
            <a:off x="7078345" y="1659890"/>
            <a:ext cx="4383405" cy="2155825"/>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p>
            <a:pPr>
              <a:lnSpc>
                <a:spcPct val="120000"/>
              </a:lnSpc>
            </a:pPr>
            <a:r>
              <a:rPr lang="zh-CN" altLang="en-US" sz="1600">
                <a:latin typeface="微软雅黑" panose="020B0503020204020204" charset="-122"/>
                <a:ea typeface="微软雅黑" panose="020B0503020204020204" charset="-122"/>
                <a:cs typeface="微软雅黑" panose="020B0503020204020204" charset="-122"/>
              </a:rPr>
              <a:t>Controller节点在Kafka集群中扮演着管理和协调的角色，管理整个集群中所有分区和副本的状态，当某个分区的leader副本出现故障时，Controller负责为该分区选举新的leader副本；</a:t>
            </a:r>
            <a:endParaRPr lang="zh-CN" altLang="en-US" sz="1600">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1600">
              <a:latin typeface="微软雅黑" panose="020B0503020204020204" charset="-122"/>
              <a:ea typeface="微软雅黑" panose="020B0503020204020204" charset="-122"/>
              <a:cs typeface="微软雅黑" panose="020B0503020204020204" charset="-122"/>
            </a:endParaRPr>
          </a:p>
          <a:p>
            <a:pPr>
              <a:lnSpc>
                <a:spcPct val="120000"/>
              </a:lnSpc>
            </a:pPr>
            <a:r>
              <a:rPr lang="zh-CN" altLang="en-US" sz="1600">
                <a:latin typeface="微软雅黑" panose="020B0503020204020204" charset="-122"/>
                <a:ea typeface="微软雅黑" panose="020B0503020204020204" charset="-122"/>
                <a:cs typeface="微软雅黑" panose="020B0503020204020204" charset="-122"/>
              </a:rPr>
              <a:t>Broker节点在Kafka集群中主要承担消息存储和转发等任务；</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622935" y="5359400"/>
            <a:ext cx="4328795" cy="953135"/>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p>
            <a:r>
              <a:rPr lang="zh-CN" altLang="en-US" sz="1400">
                <a:latin typeface="微软雅黑" panose="020B0503020204020204" charset="-122"/>
                <a:ea typeface="微软雅黑" panose="020B0503020204020204" charset="-122"/>
                <a:cs typeface="微软雅黑" panose="020B0503020204020204" charset="-122"/>
              </a:rPr>
              <a:t>集群有三个节点都是Broker角色，其中一个Broker</a:t>
            </a:r>
            <a:r>
              <a:rPr lang="zh-CN" altLang="en-US" sz="1400">
                <a:latin typeface="微软雅黑" panose="020B0503020204020204" charset="-122"/>
                <a:ea typeface="微软雅黑" panose="020B0503020204020204" charset="-122"/>
                <a:cs typeface="微软雅黑" panose="020B0503020204020204" charset="-122"/>
                <a:sym typeface="+mn-ea"/>
              </a:rPr>
              <a:t>（褐色）</a:t>
            </a:r>
            <a:r>
              <a:rPr lang="zh-CN" altLang="en-US" sz="1400">
                <a:latin typeface="微软雅黑" panose="020B0503020204020204" charset="-122"/>
                <a:ea typeface="微软雅黑" panose="020B0503020204020204" charset="-122"/>
                <a:cs typeface="微软雅黑" panose="020B0503020204020204" charset="-122"/>
              </a:rPr>
              <a:t>是Controller控制器节点，控制器节点将集群元数据信息（比如主题分类、消费进度等）保存到zookeeper，用于集群各节点之间分布式交互；</a:t>
            </a:r>
            <a:endParaRPr lang="zh-CN" altLang="en-US" sz="1400">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5401310" y="5151120"/>
            <a:ext cx="5981065" cy="953135"/>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p>
            <a:r>
              <a:rPr lang="zh-CN" altLang="en-US" sz="1400">
                <a:latin typeface="微软雅黑" panose="020B0503020204020204" charset="-122"/>
                <a:ea typeface="微软雅黑" panose="020B0503020204020204" charset="-122"/>
                <a:cs typeface="微软雅黑" panose="020B0503020204020204" charset="-122"/>
              </a:rPr>
              <a:t>一个集群有四个Broker节点，人为指定其中三个作为Conreoller角色(蓝色)，从三个Controller中选举出一个Controller作为主控制器（褐色），其它2个备用，</a:t>
            </a:r>
            <a:r>
              <a:rPr lang="en-US" altLang="zh-CN" sz="1400">
                <a:latin typeface="微软雅黑" panose="020B0503020204020204" charset="-122"/>
                <a:ea typeface="微软雅黑" panose="020B0503020204020204" charset="-122"/>
                <a:cs typeface="微软雅黑" panose="020B0503020204020204" charset="-122"/>
              </a:rPr>
              <a:t>Z</a:t>
            </a:r>
            <a:r>
              <a:rPr lang="zh-CN" altLang="en-US" sz="1400">
                <a:latin typeface="微软雅黑" panose="020B0503020204020204" charset="-122"/>
                <a:ea typeface="微软雅黑" panose="020B0503020204020204" charset="-122"/>
                <a:cs typeface="微软雅黑" panose="020B0503020204020204" charset="-122"/>
              </a:rPr>
              <a:t>ookeeper不再被需要，相关的元数据信息以kafka日志的形式存在（即：以消息队列消息的形式存在）；</a:t>
            </a:r>
            <a:endParaRPr lang="zh-CN" altLang="en-US" sz="1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60000"/>
              </a:lnSpc>
              <a:buFont typeface="Wingdings" panose="05000000000000000000" charset="0"/>
              <a:buChar char="Ø"/>
            </a:pPr>
            <a:r>
              <a:rPr lang="zh-CN" sz="2000" b="1">
                <a:latin typeface="+mj-ea"/>
                <a:ea typeface="+mj-ea"/>
                <a:cs typeface="+mj-ea"/>
                <a:sym typeface="+mn-ea"/>
              </a:rPr>
              <a:t>服务器规划</a:t>
            </a:r>
            <a:endParaRPr lang="zh-CN" altLang="zh-CN" sz="2000" b="1">
              <a:solidFill>
                <a:schemeClr val="tx1"/>
              </a:solidFill>
              <a:effectLst/>
              <a:latin typeface="+mj-ea"/>
              <a:ea typeface="+mj-ea"/>
              <a:cs typeface="+mj-ea"/>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r>
              <a:rPr lang="en-US" altLang="zh-CN" sz="2400">
                <a:solidFill>
                  <a:schemeClr val="tx1"/>
                </a:solidFill>
                <a:latin typeface="+mj-ea"/>
                <a:ea typeface="+mj-ea"/>
                <a:cs typeface="+mj-ea"/>
                <a:sym typeface="+mn-ea"/>
              </a:rPr>
              <a:t>KRaft</a:t>
            </a:r>
            <a:r>
              <a:rPr lang="zh-CN" altLang="en-US" sz="2400">
                <a:solidFill>
                  <a:schemeClr val="tx1"/>
                </a:solidFill>
                <a:latin typeface="+mj-ea"/>
                <a:ea typeface="+mj-ea"/>
                <a:cs typeface="+mj-ea"/>
                <a:sym typeface="+mn-ea"/>
              </a:rPr>
              <a:t>方式）</a:t>
            </a:r>
            <a:endParaRPr lang="zh-CN" sz="2400">
              <a:solidFill>
                <a:schemeClr val="tx1"/>
              </a:solidFill>
              <a:latin typeface="+mj-ea"/>
              <a:ea typeface="+mj-ea"/>
              <a:cs typeface="+mj-ea"/>
            </a:endParaRPr>
          </a:p>
        </p:txBody>
      </p:sp>
      <p:pic>
        <p:nvPicPr>
          <p:cNvPr id="4" name="图片 3" descr="kafka cluster"/>
          <p:cNvPicPr>
            <a:picLocks noChangeAspect="1"/>
          </p:cNvPicPr>
          <p:nvPr/>
        </p:nvPicPr>
        <p:blipFill>
          <a:blip r:embed="rId8"/>
          <a:stretch>
            <a:fillRect/>
          </a:stretch>
        </p:blipFill>
        <p:spPr>
          <a:xfrm>
            <a:off x="5501005" y="2000885"/>
            <a:ext cx="5934075" cy="3933825"/>
          </a:xfrm>
          <a:prstGeom prst="rect">
            <a:avLst/>
          </a:prstGeom>
        </p:spPr>
      </p:pic>
      <p:sp>
        <p:nvSpPr>
          <p:cNvPr id="8" name="文本框 7"/>
          <p:cNvSpPr txBox="1"/>
          <p:nvPr/>
        </p:nvSpPr>
        <p:spPr>
          <a:xfrm>
            <a:off x="1036320" y="2487930"/>
            <a:ext cx="3488055" cy="3476625"/>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p>
            <a:r>
              <a:rPr lang="zh-CN" altLang="en-US" sz="2000"/>
              <a:t>ip=192.168.11.129:9091   roles=broker,controller   </a:t>
            </a:r>
            <a:endParaRPr lang="zh-CN" altLang="en-US" sz="2000"/>
          </a:p>
          <a:p>
            <a:r>
              <a:rPr lang="zh-CN" altLang="en-US" sz="2000"/>
              <a:t>node.id=1</a:t>
            </a:r>
            <a:endParaRPr lang="zh-CN" altLang="en-US" sz="2000"/>
          </a:p>
          <a:p>
            <a:endParaRPr lang="zh-CN" altLang="en-US" sz="2000"/>
          </a:p>
          <a:p>
            <a:r>
              <a:rPr lang="zh-CN" altLang="en-US" sz="2000"/>
              <a:t>ip=192.168.11.129:9092   roles=broker,controller   </a:t>
            </a:r>
            <a:endParaRPr lang="zh-CN" altLang="en-US" sz="2000"/>
          </a:p>
          <a:p>
            <a:r>
              <a:rPr lang="zh-CN" altLang="en-US" sz="2000"/>
              <a:t>node.id=2</a:t>
            </a:r>
            <a:endParaRPr lang="zh-CN" altLang="en-US" sz="2000"/>
          </a:p>
          <a:p>
            <a:endParaRPr lang="zh-CN" altLang="en-US" sz="2000"/>
          </a:p>
          <a:p>
            <a:r>
              <a:rPr lang="zh-CN" altLang="en-US" sz="2000"/>
              <a:t>ip=192.168.11.129:9093   roles=broker,controller  </a:t>
            </a:r>
            <a:endParaRPr lang="zh-CN" altLang="en-US" sz="2000"/>
          </a:p>
          <a:p>
            <a:r>
              <a:rPr lang="zh-CN" altLang="en-US" sz="2000"/>
              <a:t>node.id=3</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545965"/>
          </a:xfrm>
          <a:prstGeom prst="rect">
            <a:avLst/>
          </a:prstGeom>
          <a:noFill/>
        </p:spPr>
        <p:txBody>
          <a:bodyPr wrap="square" rtlCol="0">
            <a:noAutofit/>
          </a:bodyPr>
          <a:p>
            <a:pPr marL="342900" indent="-342900">
              <a:lnSpc>
                <a:spcPct val="180000"/>
              </a:lnSpc>
              <a:buFont typeface="Wingdings" panose="05000000000000000000" charset="0"/>
              <a:buChar char="Ø"/>
            </a:pPr>
            <a:r>
              <a:rPr lang="en-US" altLang="zh-CN" b="1">
                <a:latin typeface="+mj-ea"/>
                <a:ea typeface="+mj-ea"/>
                <a:cs typeface="+mj-ea"/>
                <a:sym typeface="+mn-ea"/>
              </a:rPr>
              <a:t>Kafka</a:t>
            </a:r>
            <a:r>
              <a:rPr lang="zh-CN" altLang="en-US" b="1">
                <a:latin typeface="+mj-ea"/>
                <a:ea typeface="+mj-ea"/>
                <a:cs typeface="+mj-ea"/>
                <a:sym typeface="+mn-ea"/>
              </a:rPr>
              <a:t>集群搭建</a:t>
            </a:r>
            <a:r>
              <a:rPr lang="zh-CN" altLang="en-US">
                <a:solidFill>
                  <a:srgbClr val="FF0000"/>
                </a:solidFill>
                <a:latin typeface="+mj-ea"/>
                <a:ea typeface="+mj-ea"/>
                <a:cs typeface="+mj-ea"/>
                <a:sym typeface="+mn-ea"/>
              </a:rPr>
              <a:t>（</a:t>
            </a:r>
            <a:r>
              <a:rPr lang="en-US" altLang="zh-CN">
                <a:solidFill>
                  <a:srgbClr val="FF0000"/>
                </a:solidFill>
                <a:latin typeface="+mj-ea"/>
                <a:ea typeface="+mj-ea"/>
                <a:cs typeface="+mj-ea"/>
                <a:sym typeface="+mn-ea"/>
              </a:rPr>
              <a:t>KRaft</a:t>
            </a:r>
            <a:r>
              <a:rPr lang="zh-CN" altLang="en-US">
                <a:solidFill>
                  <a:srgbClr val="FF0000"/>
                </a:solidFill>
                <a:latin typeface="+mj-ea"/>
                <a:ea typeface="+mj-ea"/>
                <a:cs typeface="+mj-ea"/>
                <a:sym typeface="+mn-ea"/>
              </a:rPr>
              <a:t>方式）</a:t>
            </a:r>
            <a:endParaRPr lang="zh-CN" altLang="en-US" b="1">
              <a:solidFill>
                <a:srgbClr val="FF0000"/>
              </a:solidFill>
              <a:latin typeface="+mj-ea"/>
              <a:ea typeface="+mj-ea"/>
              <a:cs typeface="+mj-ea"/>
              <a:sym typeface="+mn-ea"/>
            </a:endParaRPr>
          </a:p>
          <a:p>
            <a:pPr marL="342900" indent="-342900">
              <a:lnSpc>
                <a:spcPct val="180000"/>
              </a:lnSpc>
              <a:buFont typeface="Wingdings" panose="05000000000000000000" charset="0"/>
              <a:buChar char="Ø"/>
            </a:pPr>
            <a:r>
              <a:rPr lang="zh-CN" altLang="en-US">
                <a:latin typeface="+mj-ea"/>
                <a:ea typeface="+mj-ea"/>
                <a:cs typeface="+mj-ea"/>
                <a:sym typeface="+mn-ea"/>
              </a:rPr>
              <a:t>基于</a:t>
            </a:r>
            <a:r>
              <a:rPr lang="en-US" altLang="zh-CN">
                <a:latin typeface="+mj-ea"/>
                <a:ea typeface="+mj-ea"/>
                <a:cs typeface="+mj-ea"/>
                <a:sym typeface="+mn-ea"/>
              </a:rPr>
              <a:t>KRaft</a:t>
            </a:r>
            <a:r>
              <a:rPr lang="zh-CN" altLang="en-US">
                <a:latin typeface="+mj-ea"/>
                <a:ea typeface="+mj-ea"/>
                <a:cs typeface="+mj-ea"/>
                <a:sym typeface="+mn-ea"/>
              </a:rPr>
              <a:t>的集群搭建方式；</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1、准备三个</a:t>
            </a:r>
            <a:r>
              <a:rPr lang="en-US" altLang="zh-CN">
                <a:latin typeface="+mj-ea"/>
                <a:ea typeface="+mj-ea"/>
                <a:cs typeface="+mj-ea"/>
                <a:sym typeface="+mn-ea"/>
              </a:rPr>
              <a:t>Kafka</a:t>
            </a:r>
            <a:r>
              <a:rPr lang="zh-CN" altLang="en-US">
                <a:latin typeface="+mj-ea"/>
                <a:ea typeface="+mj-ea"/>
                <a:cs typeface="+mj-ea"/>
                <a:sym typeface="+mn-ea"/>
              </a:rPr>
              <a:t>，</a:t>
            </a:r>
            <a:r>
              <a:rPr lang="en-US" altLang="zh-CN">
                <a:latin typeface="+mj-ea"/>
                <a:ea typeface="+mj-ea"/>
                <a:cs typeface="+mj-ea"/>
                <a:sym typeface="+mn-ea"/>
              </a:rPr>
              <a:t>K</a:t>
            </a:r>
            <a:r>
              <a:rPr lang="zh-CN" altLang="en-US">
                <a:latin typeface="+mj-ea"/>
                <a:ea typeface="+mj-ea"/>
                <a:cs typeface="+mj-ea"/>
                <a:sym typeface="+mn-ea"/>
              </a:rPr>
              <a:t>afka是一个压缩包，直接解压即可使用，所以我们就解压三个</a:t>
            </a:r>
            <a:r>
              <a:rPr lang="en-US" altLang="zh-CN">
                <a:latin typeface="+mj-ea"/>
                <a:ea typeface="+mj-ea"/>
                <a:cs typeface="+mj-ea"/>
                <a:sym typeface="+mn-ea"/>
              </a:rPr>
              <a:t>K</a:t>
            </a:r>
            <a:r>
              <a:rPr lang="zh-CN" altLang="en-US">
                <a:latin typeface="+mj-ea"/>
                <a:ea typeface="+mj-ea"/>
                <a:cs typeface="+mj-ea"/>
                <a:sym typeface="+mn-ea"/>
              </a:rPr>
              <a:t>afka；</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2、配置kafka集群：</a:t>
            </a:r>
            <a:r>
              <a:rPr lang="zh-CN" altLang="en-US">
                <a:solidFill>
                  <a:srgbClr val="0070C0"/>
                </a:solidFill>
                <a:latin typeface="+mj-ea"/>
                <a:ea typeface="+mj-ea"/>
                <a:cs typeface="+mj-ea"/>
                <a:sym typeface="+mn-ea"/>
              </a:rPr>
              <a:t>config/kraft/server.properties</a:t>
            </a:r>
            <a:r>
              <a:rPr lang="zh-CN" altLang="en-US">
                <a:latin typeface="+mj-ea"/>
                <a:ea typeface="+mj-ea"/>
                <a:cs typeface="+mj-ea"/>
                <a:sym typeface="+mn-ea"/>
              </a:rPr>
              <a:t> （</a:t>
            </a:r>
            <a:r>
              <a:rPr lang="zh-CN" altLang="en-US">
                <a:solidFill>
                  <a:srgbClr val="FF0000"/>
                </a:solidFill>
                <a:latin typeface="+mj-ea"/>
                <a:ea typeface="+mj-ea"/>
                <a:cs typeface="+mj-ea"/>
                <a:sym typeface="+mn-ea"/>
              </a:rPr>
              <a:t>参见后面的ppt配置</a:t>
            </a:r>
            <a:r>
              <a:rPr lang="zh-CN" altLang="en-US">
                <a:latin typeface="+mj-ea"/>
                <a:ea typeface="+mj-ea"/>
                <a:cs typeface="+mj-ea"/>
                <a:sym typeface="+mn-ea"/>
              </a:rPr>
              <a:t>）</a:t>
            </a:r>
            <a:endParaRPr lang="zh-CN" altLang="en-US">
              <a:latin typeface="+mj-ea"/>
              <a:ea typeface="+mj-ea"/>
              <a:cs typeface="+mj-ea"/>
              <a:sym typeface="+mn-ea"/>
            </a:endParaRPr>
          </a:p>
          <a:p>
            <a:pPr marL="800100" lvl="1" indent="-342900">
              <a:lnSpc>
                <a:spcPct val="180000"/>
              </a:lnSpc>
              <a:buFont typeface="Wingdings" panose="05000000000000000000" charset="0"/>
              <a:buChar char="Ø"/>
            </a:pPr>
            <a:r>
              <a:rPr lang="zh-CN" altLang="en-US">
                <a:latin typeface="+mj-ea"/>
                <a:ea typeface="+mj-ea"/>
                <a:cs typeface="+mj-ea"/>
                <a:sym typeface="+mn-ea"/>
              </a:rPr>
              <a:t>3、集群启动并测试；</a:t>
            </a:r>
            <a:endPar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r>
              <a:rPr lang="en-US" altLang="zh-CN" sz="2400">
                <a:solidFill>
                  <a:schemeClr val="tx1"/>
                </a:solidFill>
                <a:latin typeface="+mj-ea"/>
                <a:ea typeface="+mj-ea"/>
                <a:cs typeface="+mj-ea"/>
                <a:sym typeface="+mn-ea"/>
              </a:rPr>
              <a:t>KRaft</a:t>
            </a:r>
            <a:r>
              <a:rPr lang="zh-CN" altLang="en-US" sz="2400">
                <a:solidFill>
                  <a:schemeClr val="tx1"/>
                </a:solidFill>
                <a:latin typeface="+mj-ea"/>
                <a:ea typeface="+mj-ea"/>
                <a:cs typeface="+mj-ea"/>
                <a:sym typeface="+mn-ea"/>
              </a:rPr>
              <a:t>方式）</a:t>
            </a:r>
            <a:endParaRPr 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24070"/>
          </a:xfrm>
          <a:prstGeom prst="rect">
            <a:avLst/>
          </a:prstGeom>
          <a:noFill/>
        </p:spPr>
        <p:txBody>
          <a:bodyPr wrap="square" rtlCol="0">
            <a:noAutofit/>
          </a:bodyPr>
          <a:p>
            <a:pPr marL="342900" indent="-342900">
              <a:lnSpc>
                <a:spcPct val="150000"/>
              </a:lnSpc>
              <a:buFont typeface="Wingdings" panose="05000000000000000000" charset="0"/>
              <a:buChar char="Ø"/>
            </a:pPr>
            <a:r>
              <a:rPr lang="en-US" altLang="zh-CN" b="1">
                <a:latin typeface="+mj-ea"/>
                <a:ea typeface="+mj-ea"/>
                <a:cs typeface="+mj-ea"/>
                <a:sym typeface="+mn-ea"/>
              </a:rPr>
              <a:t>Kafka</a:t>
            </a:r>
            <a:r>
              <a:rPr lang="zh-CN" altLang="en-US" b="1">
                <a:latin typeface="+mj-ea"/>
                <a:ea typeface="+mj-ea"/>
                <a:cs typeface="+mj-ea"/>
                <a:sym typeface="+mn-ea"/>
              </a:rPr>
              <a:t>集群搭建</a:t>
            </a:r>
            <a:r>
              <a:rPr lang="zh-CN" altLang="en-US">
                <a:latin typeface="+mj-ea"/>
                <a:ea typeface="+mj-ea"/>
                <a:cs typeface="+mj-ea"/>
                <a:sym typeface="+mn-ea"/>
              </a:rPr>
              <a:t>（</a:t>
            </a:r>
            <a:r>
              <a:rPr lang="en-US" altLang="zh-CN">
                <a:latin typeface="+mj-ea"/>
                <a:ea typeface="+mj-ea"/>
                <a:cs typeface="+mj-ea"/>
                <a:sym typeface="+mn-ea"/>
              </a:rPr>
              <a:t>KRaft</a:t>
            </a:r>
            <a:r>
              <a:rPr lang="zh-CN" altLang="en-US">
                <a:latin typeface="+mj-ea"/>
                <a:ea typeface="+mj-ea"/>
                <a:cs typeface="+mj-ea"/>
                <a:sym typeface="+mn-ea"/>
              </a:rPr>
              <a:t>方式）</a:t>
            </a:r>
            <a:endParaRPr lang="zh-CN" altLang="en-US" b="1">
              <a:latin typeface="+mj-ea"/>
              <a:ea typeface="+mj-ea"/>
              <a:cs typeface="+mj-ea"/>
              <a:sym typeface="+mn-ea"/>
            </a:endParaRPr>
          </a:p>
          <a:p>
            <a:pPr marL="342900" indent="-342900">
              <a:lnSpc>
                <a:spcPct val="150000"/>
              </a:lnSpc>
              <a:buFont typeface="Wingdings" panose="05000000000000000000" charset="0"/>
              <a:buChar char="Ø"/>
            </a:pP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1</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、解压三个</a:t>
            </a: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kafka</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Ø"/>
            </a:pP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2</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、配置</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config/kraft/server.properties</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文件</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70000"/>
              </a:lnSpc>
              <a:buFont typeface="Wingdings" panose="05000000000000000000" charset="0"/>
              <a:buChar char="Ø"/>
            </a:pP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（1）三台分别配置：</a:t>
            </a:r>
            <a:endPar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70000"/>
              </a:lnSpc>
              <a:buFont typeface="Wingdings" panose="05000000000000000000" charset="0"/>
              <a:buChar char="Ø"/>
            </a:pP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broker.id=1</a:t>
            </a: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70000"/>
              </a:lnSpc>
              <a:buFont typeface="Wingdings" panose="05000000000000000000" charset="0"/>
              <a:buChar char="Ø"/>
            </a:pP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broker.id=2</a:t>
            </a: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70000"/>
              </a:lnSpc>
              <a:buFont typeface="Wingdings" panose="05000000000000000000" charset="0"/>
              <a:buChar char="Ø"/>
            </a:pP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broker.id=3</a:t>
            </a: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70000"/>
              </a:lnSpc>
              <a:buFont typeface="Wingdings" panose="05000000000000000000" charset="0"/>
              <a:buChar char="Ø"/>
            </a:pP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en-US" altLang="zh-CN" sz="1400">
                <a:solidFill>
                  <a:schemeClr val="tx1"/>
                </a:solidFill>
                <a:effectLst/>
                <a:latin typeface="微软雅黑" panose="020B0503020204020204" charset="-122"/>
                <a:ea typeface="微软雅黑" panose="020B0503020204020204" charset="-122"/>
                <a:cs typeface="微软雅黑" panose="020B0503020204020204" charset="-122"/>
                <a:sym typeface="+mn-ea"/>
              </a:rPr>
              <a:t>2</a:t>
            </a: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）三台分别配置节点角色：</a:t>
            </a:r>
            <a:endPar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70000"/>
              </a:lnSpc>
              <a:buFont typeface="Wingdings" panose="05000000000000000000" charset="0"/>
              <a:buChar char="Ø"/>
            </a:pP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process.roles=broker,controller</a:t>
            </a: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70000"/>
              </a:lnSpc>
              <a:buFont typeface="Wingdings" panose="05000000000000000000" charset="0"/>
              <a:buChar char="Ø"/>
            </a:pP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en-US" altLang="zh-CN" sz="1400">
                <a:solidFill>
                  <a:schemeClr val="tx1"/>
                </a:solidFill>
                <a:effectLst/>
                <a:latin typeface="微软雅黑" panose="020B0503020204020204" charset="-122"/>
                <a:ea typeface="微软雅黑" panose="020B0503020204020204" charset="-122"/>
                <a:cs typeface="微软雅黑" panose="020B0503020204020204" charset="-122"/>
                <a:sym typeface="+mn-ea"/>
              </a:rPr>
              <a:t>3</a:t>
            </a: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）三台分别配置参与投票的节点</a:t>
            </a:r>
            <a:endPar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70000"/>
              </a:lnSpc>
              <a:buFont typeface="Wingdings" panose="05000000000000000000" charset="0"/>
              <a:buChar char="Ø"/>
            </a:pP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controller.quorum.voters=1@192.168.11.129:9081,2@192.168.11.129:9082,3@192.168.11.129:9083</a:t>
            </a: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30000"/>
              </a:lnSpc>
              <a:buFont typeface="Wingdings" panose="05000000000000000000" charset="0"/>
              <a:buChar char="Ø"/>
            </a:pP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r>
              <a:rPr lang="en-US" altLang="zh-CN" sz="2400">
                <a:solidFill>
                  <a:schemeClr val="tx1"/>
                </a:solidFill>
                <a:latin typeface="+mj-ea"/>
                <a:ea typeface="+mj-ea"/>
                <a:cs typeface="+mj-ea"/>
                <a:sym typeface="+mn-ea"/>
              </a:rPr>
              <a:t>KRaft</a:t>
            </a:r>
            <a:r>
              <a:rPr lang="zh-CN" altLang="en-US" sz="2400">
                <a:solidFill>
                  <a:schemeClr val="tx1"/>
                </a:solidFill>
                <a:latin typeface="+mj-ea"/>
                <a:ea typeface="+mj-ea"/>
                <a:cs typeface="+mj-ea"/>
                <a:sym typeface="+mn-ea"/>
              </a:rPr>
              <a:t>方式）</a:t>
            </a:r>
            <a:endParaRPr 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24070"/>
          </a:xfrm>
          <a:prstGeom prst="rect">
            <a:avLst/>
          </a:prstGeom>
          <a:noFill/>
        </p:spPr>
        <p:txBody>
          <a:bodyPr wrap="square" rtlCol="0">
            <a:noAutofit/>
          </a:bodyPr>
          <a:p>
            <a:pPr marL="342900" indent="-342900">
              <a:lnSpc>
                <a:spcPct val="150000"/>
              </a:lnSpc>
              <a:buFont typeface="Wingdings" panose="05000000000000000000" charset="0"/>
              <a:buChar char="Ø"/>
            </a:pP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配置</a:t>
            </a:r>
            <a:r>
              <a:rPr lang="en-US" altLang="zh-CN">
                <a:solidFill>
                  <a:srgbClr val="0070C0"/>
                </a:solidFill>
                <a:effectLst/>
                <a:latin typeface="微软雅黑" panose="020B0503020204020204" charset="-122"/>
                <a:ea typeface="微软雅黑" panose="020B0503020204020204" charset="-122"/>
                <a:cs typeface="微软雅黑" panose="020B0503020204020204" charset="-122"/>
                <a:sym typeface="+mn-ea"/>
              </a:rPr>
              <a:t>config/kraft/server.properties</a:t>
            </a:r>
            <a:r>
              <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rPr>
              <a:t>文件</a:t>
            </a:r>
            <a:endParaRPr lang="zh-CN" altLang="en-US">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en-US" altLang="zh-CN" sz="1400">
                <a:solidFill>
                  <a:schemeClr val="tx1"/>
                </a:solidFill>
                <a:effectLst/>
                <a:latin typeface="微软雅黑" panose="020B0503020204020204" charset="-122"/>
                <a:ea typeface="微软雅黑" panose="020B0503020204020204" charset="-122"/>
                <a:cs typeface="微软雅黑" panose="020B0503020204020204" charset="-122"/>
                <a:sym typeface="+mn-ea"/>
              </a:rPr>
              <a:t>4</a:t>
            </a: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）三台配置各自监听本机的</a:t>
            </a:r>
            <a:r>
              <a:rPr lang="en-US" altLang="zh-CN" sz="1400">
                <a:solidFill>
                  <a:schemeClr val="tx1"/>
                </a:solidFill>
                <a:effectLst/>
                <a:latin typeface="微软雅黑" panose="020B0503020204020204" charset="-122"/>
                <a:ea typeface="微软雅黑" panose="020B0503020204020204" charset="-122"/>
                <a:cs typeface="微软雅黑" panose="020B0503020204020204" charset="-122"/>
                <a:sym typeface="+mn-ea"/>
              </a:rPr>
              <a:t>ip</a:t>
            </a: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和端口</a:t>
            </a:r>
            <a:endPar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listeners=PLAINTEXT://0.0.0.0:9091,CONTROLLER://0.0.0.0:9081</a:t>
            </a:r>
            <a:b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b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listeners=PLAINTEXT://0.0.0.0:909</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2</a:t>
            </a: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,CONTROLLER://0.0.0.0:908</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2</a:t>
            </a:r>
            <a:b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b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listeners=PLAINTEXT://0.0.0.0:909</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3</a:t>
            </a: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,CONTROLLER://0.0.0.0:908</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3</a:t>
            </a:r>
            <a:endPar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en-US" altLang="zh-CN" sz="1400">
                <a:solidFill>
                  <a:schemeClr val="tx1"/>
                </a:solidFill>
                <a:effectLst/>
                <a:latin typeface="微软雅黑" panose="020B0503020204020204" charset="-122"/>
                <a:ea typeface="微软雅黑" panose="020B0503020204020204" charset="-122"/>
                <a:cs typeface="微软雅黑" panose="020B0503020204020204" charset="-122"/>
                <a:sym typeface="+mn-ea"/>
              </a:rPr>
              <a:t>5</a:t>
            </a: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）三台配置对外开放访问的</a:t>
            </a:r>
            <a:r>
              <a:rPr lang="en-US" altLang="zh-CN" sz="1400">
                <a:solidFill>
                  <a:schemeClr val="tx1"/>
                </a:solidFill>
                <a:effectLst/>
                <a:latin typeface="微软雅黑" panose="020B0503020204020204" charset="-122"/>
                <a:ea typeface="微软雅黑" panose="020B0503020204020204" charset="-122"/>
                <a:cs typeface="微软雅黑" panose="020B0503020204020204" charset="-122"/>
                <a:sym typeface="+mn-ea"/>
              </a:rPr>
              <a:t>ip</a:t>
            </a: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和端口</a:t>
            </a:r>
            <a:endPar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advertised.listeners=PLAINTEXT://192.168.11.129:9091</a:t>
            </a:r>
            <a:b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b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advertised.listeners=PLAINTEXT://192.168.11.129:9092</a:t>
            </a:r>
            <a:b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b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advertised.listeners=PLAINTEXT://192.168.11.129:9093</a:t>
            </a:r>
            <a:endPar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800100" lvl="1" indent="-342900">
              <a:lnSpc>
                <a:spcPct val="160000"/>
              </a:lnSpc>
              <a:buFont typeface="Wingdings" panose="05000000000000000000" charset="0"/>
              <a:buChar char="Ø"/>
            </a:pP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a:t>
            </a:r>
            <a:r>
              <a:rPr lang="en-US" altLang="zh-CN" sz="1400">
                <a:solidFill>
                  <a:schemeClr val="tx1"/>
                </a:solidFill>
                <a:effectLst/>
                <a:latin typeface="微软雅黑" panose="020B0503020204020204" charset="-122"/>
                <a:ea typeface="微软雅黑" panose="020B0503020204020204" charset="-122"/>
                <a:cs typeface="微软雅黑" panose="020B0503020204020204" charset="-122"/>
                <a:sym typeface="+mn-ea"/>
              </a:rPr>
              <a:t>6</a:t>
            </a:r>
            <a:r>
              <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rPr>
              <a:t>）三台分别配置日志目录</a:t>
            </a:r>
            <a:endParaRPr lang="zh-CN" altLang="en-US" sz="1400">
              <a:solidFill>
                <a:schemeClr val="tx1"/>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log.dirs=/tmp/kraft-combined-logs-9091</a:t>
            </a: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log.dirs=/tmp/kraft-combined-logs-909</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2</a:t>
            </a:r>
            <a:endPar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1257300" lvl="2" indent="-342900">
              <a:lnSpc>
                <a:spcPct val="160000"/>
              </a:lnSpc>
              <a:buFont typeface="Wingdings" panose="05000000000000000000" charset="0"/>
              <a:buChar char="Ø"/>
            </a:pPr>
            <a:r>
              <a:rPr lang="zh-CN" altLang="en-US" sz="1400">
                <a:solidFill>
                  <a:srgbClr val="0070C0"/>
                </a:solidFill>
                <a:effectLst/>
                <a:latin typeface="微软雅黑" panose="020B0503020204020204" charset="-122"/>
                <a:ea typeface="微软雅黑" panose="020B0503020204020204" charset="-122"/>
                <a:cs typeface="微软雅黑" panose="020B0503020204020204" charset="-122"/>
                <a:sym typeface="+mn-ea"/>
              </a:rPr>
              <a:t>log.dirs=/tmp/kraft-combined-logs-909</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3</a:t>
            </a:r>
            <a:endPar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r>
              <a:rPr lang="en-US" altLang="zh-CN" sz="2400">
                <a:solidFill>
                  <a:schemeClr val="tx1"/>
                </a:solidFill>
                <a:latin typeface="+mj-ea"/>
                <a:ea typeface="+mj-ea"/>
                <a:cs typeface="+mj-ea"/>
                <a:sym typeface="+mn-ea"/>
              </a:rPr>
              <a:t>KRaft</a:t>
            </a:r>
            <a:r>
              <a:rPr lang="zh-CN" altLang="en-US" sz="2400">
                <a:solidFill>
                  <a:schemeClr val="tx1"/>
                </a:solidFill>
                <a:latin typeface="+mj-ea"/>
                <a:ea typeface="+mj-ea"/>
                <a:cs typeface="+mj-ea"/>
                <a:sym typeface="+mn-ea"/>
              </a:rPr>
              <a:t>方式）</a:t>
            </a:r>
            <a:endParaRPr 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custDataLst>
              <p:tags r:id="rId1"/>
            </p:custDataLst>
          </p:nvPr>
        </p:nvSpPr>
        <p:spPr>
          <a:xfrm>
            <a:off x="667385" y="1687830"/>
            <a:ext cx="10794365" cy="4624070"/>
          </a:xfrm>
          <a:prstGeom prst="rect">
            <a:avLst/>
          </a:prstGeom>
          <a:noFill/>
        </p:spPr>
        <p:txBody>
          <a:bodyPr wrap="square" rtlCol="0">
            <a:noAutofit/>
          </a:bodyPr>
          <a:p>
            <a:pPr marL="342900" indent="-342900">
              <a:lnSpc>
                <a:spcPct val="170000"/>
              </a:lnSpc>
              <a:buFont typeface="Wingdings" panose="05000000000000000000" charset="0"/>
              <a:buChar char="Ø"/>
            </a:pPr>
            <a:r>
              <a:rPr lang="zh-CN" sz="2000">
                <a:effectLst/>
                <a:latin typeface="微软雅黑" panose="020B0503020204020204" charset="-122"/>
                <a:ea typeface="微软雅黑" panose="020B0503020204020204" charset="-122"/>
                <a:cs typeface="微软雅黑" panose="020B0503020204020204" charset="-122"/>
                <a:sym typeface="+mn-ea"/>
              </a:rPr>
              <a:t>启动</a:t>
            </a:r>
            <a:r>
              <a:rPr sz="2000">
                <a:effectLst/>
                <a:latin typeface="微软雅黑" panose="020B0503020204020204" charset="-122"/>
                <a:ea typeface="微软雅黑" panose="020B0503020204020204" charset="-122"/>
                <a:cs typeface="微软雅黑" panose="020B0503020204020204" charset="-122"/>
                <a:sym typeface="+mn-ea"/>
              </a:rPr>
              <a:t>运行KRaft集群</a:t>
            </a:r>
            <a:endParaRPr sz="2000">
              <a:effectLst/>
              <a:latin typeface="微软雅黑" panose="020B0503020204020204" charset="-122"/>
              <a:ea typeface="微软雅黑" panose="020B0503020204020204" charset="-122"/>
              <a:cs typeface="微软雅黑" panose="020B0503020204020204" charset="-122"/>
              <a:sym typeface="+mn-ea"/>
            </a:endParaRPr>
          </a:p>
          <a:p>
            <a:pPr marL="342900" indent="-342900" algn="l">
              <a:lnSpc>
                <a:spcPct val="170000"/>
              </a:lnSpc>
              <a:buClrTx/>
              <a:buSzTx/>
              <a:buFont typeface="Wingdings" panose="05000000000000000000" charset="0"/>
              <a:buChar char="Ø"/>
            </a:pP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1、生成Cluster UUID（集群UUID）： </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./kafka-storage.sh random-uuid</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nSpc>
                <a:spcPct val="170000"/>
              </a:lnSpc>
              <a:buFont typeface="Wingdings" panose="05000000000000000000" charset="0"/>
              <a:buChar char="Ø"/>
            </a:pP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2、格式化日志目录：</a:t>
            </a:r>
            <a:r>
              <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rPr>
              <a:t>./kafka-storage.sh format -t L0WpFFvFTYmRurZt_X_6iA -c ../config/kraft/server.properties</a:t>
            </a:r>
            <a:endParaRPr lang="en-US" altLang="zh-CN" sz="14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gn="l">
              <a:lnSpc>
                <a:spcPct val="170000"/>
              </a:lnSpc>
              <a:buClrTx/>
              <a:buSzTx/>
              <a:buFont typeface="Wingdings" panose="05000000000000000000" charset="0"/>
              <a:buChar char="Ø"/>
            </a:pP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3、启动Kafka：</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./kafka-server-start.sh ../config/kraft/server.properties &amp;</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a:p>
            <a:pPr marL="342900" indent="-342900" algn="l">
              <a:lnSpc>
                <a:spcPct val="170000"/>
              </a:lnSpc>
              <a:buClrTx/>
              <a:buSzTx/>
              <a:buFont typeface="Wingdings" panose="05000000000000000000" charset="0"/>
              <a:buChar char="Ø"/>
            </a:pPr>
            <a:r>
              <a:rPr lang="en-US" altLang="zh-CN">
                <a:solidFill>
                  <a:schemeClr val="tx1"/>
                </a:solidFill>
                <a:effectLst/>
                <a:latin typeface="微软雅黑" panose="020B0503020204020204" charset="-122"/>
                <a:ea typeface="微软雅黑" panose="020B0503020204020204" charset="-122"/>
                <a:cs typeface="微软雅黑" panose="020B0503020204020204" charset="-122"/>
                <a:sym typeface="+mn-ea"/>
              </a:rPr>
              <a:t>4、关闭Kafka：</a:t>
            </a:r>
            <a:r>
              <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rPr>
              <a:t>./kafka-server-stop.sh ../config/kraft/server.properties</a:t>
            </a:r>
            <a:endParaRPr lang="en-US" altLang="zh-CN" sz="1600">
              <a:solidFill>
                <a:srgbClr val="0070C0"/>
              </a:solidFill>
              <a:effectLst/>
              <a:latin typeface="微软雅黑" panose="020B0503020204020204" charset="-122"/>
              <a:ea typeface="微软雅黑" panose="020B0503020204020204" charset="-122"/>
              <a:cs typeface="微软雅黑" panose="020B0503020204020204" charset="-122"/>
              <a:sym typeface="+mn-ea"/>
            </a:endParaRPr>
          </a:p>
        </p:txBody>
      </p:sp>
      <p:pic>
        <p:nvPicPr>
          <p:cNvPr id="3" name="图片 2" descr="5d0495981e06a4beefc1a7ac3c41024d"/>
          <p:cNvPicPr>
            <a:picLocks noChangeAspect="1"/>
          </p:cNvPicPr>
          <p:nvPr>
            <p:custDataLst>
              <p:tags r:id="rId2"/>
            </p:custDataLst>
          </p:nvPr>
        </p:nvPicPr>
        <p:blipFill>
          <a:blip r:embed="rId3"/>
          <a:srcRect r="68758"/>
          <a:stretch>
            <a:fillRect/>
          </a:stretch>
        </p:blipFill>
        <p:spPr>
          <a:xfrm>
            <a:off x="-86995" y="-185420"/>
            <a:ext cx="2454275" cy="1564005"/>
          </a:xfrm>
          <a:prstGeom prst="rect">
            <a:avLst/>
          </a:prstGeom>
        </p:spPr>
      </p:pic>
      <p:pic>
        <p:nvPicPr>
          <p:cNvPr id="7" name="图片 6" descr="5d0495981e06a4beefc1a7ac3c41024d"/>
          <p:cNvPicPr>
            <a:picLocks noChangeAspect="1"/>
          </p:cNvPicPr>
          <p:nvPr>
            <p:custDataLst>
              <p:tags r:id="rId4"/>
            </p:custDataLst>
          </p:nvPr>
        </p:nvPicPr>
        <p:blipFill>
          <a:blip r:embed="rId3"/>
          <a:srcRect l="30697"/>
          <a:stretch>
            <a:fillRect/>
          </a:stretch>
        </p:blipFill>
        <p:spPr>
          <a:xfrm>
            <a:off x="8579485" y="-307340"/>
            <a:ext cx="5215255" cy="1497965"/>
          </a:xfrm>
          <a:prstGeom prst="rect">
            <a:avLst/>
          </a:prstGeom>
        </p:spPr>
      </p:pic>
      <p:sp>
        <p:nvSpPr>
          <p:cNvPr id="32" name="直角三角形 31"/>
          <p:cNvSpPr/>
          <p:nvPr>
            <p:custDataLst>
              <p:tags r:id="rId5"/>
            </p:custDataLst>
          </p:nvPr>
        </p:nvSpPr>
        <p:spPr>
          <a:xfrm>
            <a:off x="-3175" y="6311900"/>
            <a:ext cx="10012680" cy="539750"/>
          </a:xfrm>
          <a:prstGeom prst="rtTriangle">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直角三角形 32"/>
          <p:cNvSpPr/>
          <p:nvPr>
            <p:custDataLst>
              <p:tags r:id="rId6"/>
            </p:custDataLst>
          </p:nvPr>
        </p:nvSpPr>
        <p:spPr>
          <a:xfrm flipH="1">
            <a:off x="1883410" y="6290310"/>
            <a:ext cx="10308590" cy="567690"/>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custDataLst>
              <p:tags r:id="rId7"/>
            </p:custDataLst>
          </p:nvPr>
        </p:nvCxnSpPr>
        <p:spPr>
          <a:xfrm>
            <a:off x="2390775" y="596900"/>
            <a:ext cx="9439275" cy="7620"/>
          </a:xfrm>
          <a:prstGeom prst="line">
            <a:avLst/>
          </a:prstGeom>
          <a:ln>
            <a:solidFill>
              <a:schemeClr val="tx2"/>
            </a:solidFill>
          </a:ln>
        </p:spPr>
        <p:style>
          <a:lnRef idx="2">
            <a:schemeClr val="accent1"/>
          </a:lnRef>
          <a:fillRef idx="0">
            <a:srgbClr val="FFFFFF"/>
          </a:fillRef>
          <a:effectRef idx="0">
            <a:srgbClr val="FFFFFF"/>
          </a:effectRef>
          <a:fontRef idx="minor">
            <a:schemeClr val="tx1"/>
          </a:fontRef>
        </p:style>
      </p:cxnSp>
      <p:sp>
        <p:nvSpPr>
          <p:cNvPr id="2" name="圆角矩形 1"/>
          <p:cNvSpPr/>
          <p:nvPr/>
        </p:nvSpPr>
        <p:spPr>
          <a:xfrm>
            <a:off x="667385" y="1020445"/>
            <a:ext cx="10794365" cy="490220"/>
          </a:xfrm>
          <a:prstGeom prst="roundRect">
            <a:avLst/>
          </a:prstGeom>
          <a:solidFill>
            <a:schemeClr val="accent4">
              <a:lumMod val="20000"/>
              <a:lumOff val="8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sz="2400">
                <a:solidFill>
                  <a:schemeClr val="tx1"/>
                </a:solidFill>
                <a:latin typeface="+mj-ea"/>
                <a:ea typeface="+mj-ea"/>
                <a:cs typeface="+mj-ea"/>
                <a:sym typeface="+mn-ea"/>
              </a:rPr>
              <a:t>Kafka</a:t>
            </a:r>
            <a:r>
              <a:rPr lang="zh-CN" altLang="en-US" sz="2400">
                <a:solidFill>
                  <a:schemeClr val="tx1"/>
                </a:solidFill>
                <a:latin typeface="+mj-ea"/>
                <a:ea typeface="+mj-ea"/>
                <a:cs typeface="+mj-ea"/>
                <a:sym typeface="+mn-ea"/>
              </a:rPr>
              <a:t>集群（</a:t>
            </a:r>
            <a:r>
              <a:rPr lang="en-US" altLang="zh-CN" sz="2400">
                <a:solidFill>
                  <a:schemeClr val="tx1"/>
                </a:solidFill>
                <a:latin typeface="+mj-ea"/>
                <a:ea typeface="+mj-ea"/>
                <a:cs typeface="+mj-ea"/>
                <a:sym typeface="+mn-ea"/>
              </a:rPr>
              <a:t>KRaft</a:t>
            </a:r>
            <a:r>
              <a:rPr lang="zh-CN" altLang="en-US" sz="2400">
                <a:solidFill>
                  <a:schemeClr val="tx1"/>
                </a:solidFill>
                <a:latin typeface="+mj-ea"/>
                <a:ea typeface="+mj-ea"/>
                <a:cs typeface="+mj-ea"/>
                <a:sym typeface="+mn-ea"/>
              </a:rPr>
              <a:t>方式）</a:t>
            </a:r>
            <a:endParaRPr lang="zh-CN" sz="2400">
              <a:solidFill>
                <a:schemeClr val="tx1"/>
              </a:solidFill>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TABLE_ENDDRAG_ORIGIN_RECT" val="359*72"/>
  <p:tag name="TABLE_ENDDRAG_RECT" val="231*164*359*72"/>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COMMONDATA" val="eyJoZGlkIjoiYTcyYmVjMTcwOWFmNjA4YzMzMmY4MjU1YmU4YjVjNjcifQ=="/>
  <p:tag name="commondata" val="eyJoZGlkIjoiZDNmZDYyOGUxZmZkYzBlZWM5NGUwZTYxYTQ1YjRjODcifQ=="/>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24101</Words>
  <Application>WPS 演示</Application>
  <PresentationFormat>宽屏</PresentationFormat>
  <Paragraphs>977</Paragraphs>
  <Slides>95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95</vt:i4>
      </vt:variant>
    </vt:vector>
  </HeadingPairs>
  <TitlesOfParts>
    <vt:vector size="106" baseType="lpstr">
      <vt:lpstr>Arial</vt:lpstr>
      <vt:lpstr>宋体</vt:lpstr>
      <vt:lpstr>Wingdings</vt:lpstr>
      <vt:lpstr>Wingdings</vt:lpstr>
      <vt:lpstr>微软雅黑</vt:lpstr>
      <vt:lpstr>Arial Unicode MS</vt:lpstr>
      <vt:lpstr>Arial Black</vt:lpstr>
      <vt:lpstr>黑体</vt:lpstr>
      <vt:lpstr>Consolas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I</cp:lastModifiedBy>
  <cp:revision>4507</cp:revision>
  <dcterms:created xsi:type="dcterms:W3CDTF">2019-09-19T02:01:00Z</dcterms:created>
  <dcterms:modified xsi:type="dcterms:W3CDTF">2024-03-26T07:50:20Z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2052-12.1.0.16412</vt:lpwstr>
  </property>
  <property fmtid="{D5CDD505-2E9C-101B-9397-08002B2CF9AE}" pid="3" name="ICV">
    <vt:lpwstr>B4336ABF8D4B43BBBB25AAA0743935E4_12</vt:lpwstr>
  </property>
</Properties>
</file>