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Доля, %</c:v>
                </c:pt>
              </c:strCache>
            </c:strRef>
          </c:tx>
          <c:dLbls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Коммуникация</c:v>
                </c:pt>
                <c:pt idx="1">
                  <c:v>Ожидание</c:v>
                </c:pt>
                <c:pt idx="2">
                  <c:v>Качество</c:v>
                </c:pt>
                <c:pt idx="3">
                  <c:v>Опровергнуто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  <p:seq xmlns:p="http://schemas.openxmlformats.org/presentationml/2006/main" concurrent="0" nextAc="seek">
    <p:animEffect transition="in" filter="fade" prst="fade">
      <p:tmAbs tm="1000"/>
    </p:animEffect>
  </p:seq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Доля, %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Гастроэнтерологи</c:v>
                </c:pt>
                <c:pt idx="1">
                  <c:v>Педиатры</c:v>
                </c:pt>
                <c:pt idx="2">
                  <c:v>Неврологи</c:v>
                </c:pt>
                <c:pt idx="3">
                  <c:v>Гинекологи</c:v>
                </c:pt>
                <c:pt idx="4">
                  <c:v>Дерматологи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12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  <p:seq xmlns:p="http://schemas.openxmlformats.org/presentationml/2006/main" concurrent="0" nextAc="seek">
    <p:animEffect transition="in" filter="fade" prst="fade">
      <p:tmAbs tm="1000"/>
    </p:animEffect>
  </p:seq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Жалобы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Эреджепова Э.М.</c:v>
                </c:pt>
                <c:pt idx="1">
                  <c:v>Дементьева О.В.</c:v>
                </c:pt>
                <c:pt idx="2">
                  <c:v>Каштелян А.А.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  <p:seq xmlns:p="http://schemas.openxmlformats.org/presentationml/2006/main" concurrent="0" nextAc="seek">
    <p:animEffect transition="in" filter="fade" prst="fade">
      <p:tmAbs tm="1000"/>
    </p:animEffect>
  </p:seq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Доля, %</c:v>
                </c:pt>
              </c:strCache>
            </c:strRef>
          </c:tx>
          <c:dLbls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Подтверждено</c:v>
                </c:pt>
                <c:pt idx="1">
                  <c:v>Опровергнуто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  <p:seq xmlns:p="http://schemas.openxmlformats.org/presentationml/2006/main" concurrent="0" nextAc="seek">
    <p:animEffect transition="in" filter="fade" prst="fade">
      <p:tmAbs tm="1000"/>
    </p:animEffect>
  </p:seq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Доля, %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До 1 часа</c:v>
                </c:pt>
                <c:pt idx="1">
                  <c:v>1–3 часа</c:v>
                </c:pt>
                <c:pt idx="2">
                  <c:v>Более 3 часов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  <p:seq xmlns:p="http://schemas.openxmlformats.org/presentationml/2006/main" concurrent="0" nextAc="seek">
    <p:animEffect transition="in" filter="fade" prst="fade">
      <p:tmAbs tm="1000"/>
    </p:animEffect>
  </p:seq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Анализ негативных отзывов на врачей (онлайн-консультации)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Данные за октябрь 2023 – апрель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Рекомендации для платформы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>
                <a:solidFill>
                  <a:srgbClr val="3B5998"/>
                </a:solidFill>
              </a:defRPr>
            </a:pPr>
            <a:r>
              <a:t>Рекомендации: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Внедрить чек-листы для врачей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Провести обучение по soft skills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Ввести рейтинговую систему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Усилить модерацию спорных жалоб</a:t>
            </a:r>
          </a:p>
        </p:txBody>
        <p:seq concurrent="0" nextAc="seek">
          <p:animEffect transition="in" filter="fade" prst="fade">
            <p:tmAbs tm="1000"/>
          </p:animEffect>
        </p:seq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Распределение жалоб по причинам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ТОП-5 специализаций с жалобами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Динамика жалоб по месяцам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  <p:seq concurrent="0" nextAc="seek">
          <p:animEffect transition="in" filter="fade" prst="fade">
            <p:tmAbs tm="1000"/>
          </p:animEffect>
        </p:seq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Врачи с максимальным числом жалоб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Соотношение опровергнутых и подтвержденных жалоб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Распределение жалоб по времени ответа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Тепловая карта жалоб по месяцам и специализациям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  <p:seq concurrent="0" nextAc="seek">
          <p:animEffect transition="in" filter="fade" prst="fade">
            <p:tmAbs tm="1000"/>
          </p:animEffect>
        </p:seq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3B5998"/>
                </a:solidFill>
              </a:defRPr>
            </a:pPr>
            <a:r>
              <a:t>Ключевые 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>
                <a:solidFill>
                  <a:srgbClr val="3B5998"/>
                </a:solidFill>
              </a:defRPr>
            </a:pPr>
            <a:r>
              <a:t>Основные проблемы: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40% жалоб связаны с коммуникацией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Гастроэнтерологи и педиатры — лидеры по жалобам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Пик жалоб в декабре–феврале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Эреджепова Э.М. —最多 жалоб (11)</a:t>
            </a:r>
          </a:p>
          <a:p>
            <a:pPr lvl="1">
              <a:defRPr sz="1600">
                <a:solidFill>
                  <a:srgbClr val="4CAF50"/>
                </a:solidFill>
              </a:defRPr>
            </a:pPr>
            <a:r>
              <a:t>60% ответов с задержкой &gt;3 часов</a:t>
            </a:r>
          </a:p>
        </p:txBody>
        <p:seq concurrent="0" nextAc="seek">
          <p:animEffect transition="in" filter="fade" prst="fade">
            <p:tmAbs tm="1000"/>
          </p:animEffect>
        </p:seq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