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70" r:id="rId15"/>
    <p:sldId id="266" r:id="rId16"/>
    <p:sldId id="268" r:id="rId17"/>
    <p:sldId id="269" r:id="rId18"/>
    <p:sldId id="280" r:id="rId19"/>
    <p:sldId id="279" r:id="rId20"/>
    <p:sldId id="281" r:id="rId21"/>
    <p:sldId id="282" r:id="rId22"/>
    <p:sldId id="283" r:id="rId23"/>
    <p:sldId id="284" r:id="rId24"/>
    <p:sldId id="292" r:id="rId25"/>
    <p:sldId id="293" r:id="rId26"/>
    <p:sldId id="289" r:id="rId27"/>
    <p:sldId id="290" r:id="rId28"/>
    <p:sldId id="291" r:id="rId29"/>
    <p:sldId id="294" r:id="rId30"/>
    <p:sldId id="277" r:id="rId31"/>
    <p:sldId id="267" r:id="rId32"/>
    <p:sldId id="271" r:id="rId33"/>
    <p:sldId id="272" r:id="rId34"/>
    <p:sldId id="273" r:id="rId35"/>
    <p:sldId id="274" r:id="rId36"/>
    <p:sldId id="275"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2F156-A10C-4498-AEEE-28BBB88E3077}" v="29" dt="2022-06-20T18:52:19.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65722" autoAdjust="0"/>
  </p:normalViewPr>
  <p:slideViewPr>
    <p:cSldViewPr snapToGrid="0">
      <p:cViewPr varScale="1">
        <p:scale>
          <a:sx n="44" d="100"/>
          <a:sy n="44" d="100"/>
        </p:scale>
        <p:origin x="149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nrel.sharepoint.com/sites/Offshoresupplychainanalysis/Shared%20Documents/General/Roadmap%20analysis/Task%206%20-%20Roadmap%20scenarios/Port%20screening/Fabrication_port_screen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nrel.sharepoint.com/sites/Offshoresupplychainanalysis/Shared%20Documents/General/Roadmap%20analysis/Task%206%20-%20Roadmap%20scenarios/Port%20screening/Fabrication_port_screening.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Supply chain construction Gantt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Scenario!$F$4</c:f>
              <c:strCache>
                <c:ptCount val="1"/>
                <c:pt idx="0">
                  <c:v>Announcement date</c:v>
                </c:pt>
              </c:strCache>
            </c:strRef>
          </c:tx>
          <c:spPr>
            <a:noFill/>
            <a:ln>
              <a:noFill/>
            </a:ln>
            <a:effectLst/>
          </c:spPr>
          <c:invertIfNegative val="0"/>
          <c:cat>
            <c:strRef>
              <c:f>Scenario!$B$5:$B$29</c:f>
              <c:strCache>
                <c:ptCount val="25"/>
                <c:pt idx="0">
                  <c:v>SGRE</c:v>
                </c:pt>
                <c:pt idx="1">
                  <c:v>Blade 1</c:v>
                </c:pt>
                <c:pt idx="2">
                  <c:v>Blade 2</c:v>
                </c:pt>
                <c:pt idx="3">
                  <c:v>Blade 3</c:v>
                </c:pt>
                <c:pt idx="4">
                  <c:v>GE</c:v>
                </c:pt>
                <c:pt idx="5">
                  <c:v>Vestas</c:v>
                </c:pt>
                <c:pt idx="6">
                  <c:v>Nacelle 1</c:v>
                </c:pt>
                <c:pt idx="7">
                  <c:v>Nacelle 2</c:v>
                </c:pt>
                <c:pt idx="8">
                  <c:v>Marmen Welcon</c:v>
                </c:pt>
                <c:pt idx="9">
                  <c:v>Tower 1</c:v>
                </c:pt>
                <c:pt idx="10">
                  <c:v>Tower 2</c:v>
                </c:pt>
                <c:pt idx="11">
                  <c:v>EEW</c:v>
                </c:pt>
                <c:pt idx="12">
                  <c:v>US Wind</c:v>
                </c:pt>
                <c:pt idx="13">
                  <c:v>Jacket 1</c:v>
                </c:pt>
                <c:pt idx="14">
                  <c:v>Smulders</c:v>
                </c:pt>
                <c:pt idx="15">
                  <c:v>TP 1</c:v>
                </c:pt>
                <c:pt idx="16">
                  <c:v>Hellenic</c:v>
                </c:pt>
                <c:pt idx="17">
                  <c:v>Array cable 1</c:v>
                </c:pt>
                <c:pt idx="18">
                  <c:v>Array cable 2</c:v>
                </c:pt>
                <c:pt idx="19">
                  <c:v>Nexans</c:v>
                </c:pt>
                <c:pt idx="20">
                  <c:v>Prysmian</c:v>
                </c:pt>
                <c:pt idx="21">
                  <c:v>Export cable 1</c:v>
                </c:pt>
                <c:pt idx="22">
                  <c:v>Export cable 2</c:v>
                </c:pt>
                <c:pt idx="23">
                  <c:v>Nucor</c:v>
                </c:pt>
                <c:pt idx="24">
                  <c:v>Steel plate 1</c:v>
                </c:pt>
              </c:strCache>
            </c:strRef>
          </c:cat>
          <c:val>
            <c:numRef>
              <c:f>Scenario!$F$5:$F$29</c:f>
              <c:numCache>
                <c:formatCode>General</c:formatCode>
                <c:ptCount val="25"/>
                <c:pt idx="0">
                  <c:v>2021</c:v>
                </c:pt>
                <c:pt idx="1">
                  <c:v>2023</c:v>
                </c:pt>
                <c:pt idx="2">
                  <c:v>2023</c:v>
                </c:pt>
                <c:pt idx="3">
                  <c:v>2023</c:v>
                </c:pt>
                <c:pt idx="4">
                  <c:v>2021</c:v>
                </c:pt>
                <c:pt idx="5">
                  <c:v>2021</c:v>
                </c:pt>
                <c:pt idx="6">
                  <c:v>2023</c:v>
                </c:pt>
                <c:pt idx="7">
                  <c:v>2023</c:v>
                </c:pt>
                <c:pt idx="8">
                  <c:v>2021</c:v>
                </c:pt>
                <c:pt idx="9">
                  <c:v>2023</c:v>
                </c:pt>
                <c:pt idx="10">
                  <c:v>2023</c:v>
                </c:pt>
                <c:pt idx="11">
                  <c:v>2020</c:v>
                </c:pt>
                <c:pt idx="12">
                  <c:v>2021</c:v>
                </c:pt>
                <c:pt idx="13">
                  <c:v>2023</c:v>
                </c:pt>
                <c:pt idx="14">
                  <c:v>2021</c:v>
                </c:pt>
                <c:pt idx="15">
                  <c:v>2023</c:v>
                </c:pt>
                <c:pt idx="16">
                  <c:v>2021</c:v>
                </c:pt>
                <c:pt idx="17">
                  <c:v>2023</c:v>
                </c:pt>
                <c:pt idx="18">
                  <c:v>2023</c:v>
                </c:pt>
                <c:pt idx="19">
                  <c:v>2018</c:v>
                </c:pt>
                <c:pt idx="20">
                  <c:v>2021</c:v>
                </c:pt>
                <c:pt idx="21">
                  <c:v>2023</c:v>
                </c:pt>
                <c:pt idx="22">
                  <c:v>2023</c:v>
                </c:pt>
                <c:pt idx="23">
                  <c:v>2021</c:v>
                </c:pt>
                <c:pt idx="24">
                  <c:v>2023</c:v>
                </c:pt>
              </c:numCache>
            </c:numRef>
          </c:val>
          <c:extLst>
            <c:ext xmlns:c16="http://schemas.microsoft.com/office/drawing/2014/chart" uri="{C3380CC4-5D6E-409C-BE32-E72D297353CC}">
              <c16:uniqueId val="{00000000-ACB5-459A-944C-FB85D3D53CC8}"/>
            </c:ext>
          </c:extLst>
        </c:ser>
        <c:ser>
          <c:idx val="1"/>
          <c:order val="1"/>
          <c:tx>
            <c:strRef>
              <c:f>Scenario!$K$4</c:f>
              <c:strCache>
                <c:ptCount val="1"/>
                <c:pt idx="0">
                  <c:v>Duration</c:v>
                </c:pt>
              </c:strCache>
            </c:strRef>
          </c:tx>
          <c:spPr>
            <a:solidFill>
              <a:schemeClr val="accent2"/>
            </a:solidFill>
            <a:ln>
              <a:noFill/>
            </a:ln>
            <a:effectLst/>
          </c:spPr>
          <c:invertIfNegative val="0"/>
          <c:cat>
            <c:strRef>
              <c:f>Scenario!$B$5:$B$29</c:f>
              <c:strCache>
                <c:ptCount val="25"/>
                <c:pt idx="0">
                  <c:v>SGRE</c:v>
                </c:pt>
                <c:pt idx="1">
                  <c:v>Blade 1</c:v>
                </c:pt>
                <c:pt idx="2">
                  <c:v>Blade 2</c:v>
                </c:pt>
                <c:pt idx="3">
                  <c:v>Blade 3</c:v>
                </c:pt>
                <c:pt idx="4">
                  <c:v>GE</c:v>
                </c:pt>
                <c:pt idx="5">
                  <c:v>Vestas</c:v>
                </c:pt>
                <c:pt idx="6">
                  <c:v>Nacelle 1</c:v>
                </c:pt>
                <c:pt idx="7">
                  <c:v>Nacelle 2</c:v>
                </c:pt>
                <c:pt idx="8">
                  <c:v>Marmen Welcon</c:v>
                </c:pt>
                <c:pt idx="9">
                  <c:v>Tower 1</c:v>
                </c:pt>
                <c:pt idx="10">
                  <c:v>Tower 2</c:v>
                </c:pt>
                <c:pt idx="11">
                  <c:v>EEW</c:v>
                </c:pt>
                <c:pt idx="12">
                  <c:v>US Wind</c:v>
                </c:pt>
                <c:pt idx="13">
                  <c:v>Jacket 1</c:v>
                </c:pt>
                <c:pt idx="14">
                  <c:v>Smulders</c:v>
                </c:pt>
                <c:pt idx="15">
                  <c:v>TP 1</c:v>
                </c:pt>
                <c:pt idx="16">
                  <c:v>Hellenic</c:v>
                </c:pt>
                <c:pt idx="17">
                  <c:v>Array cable 1</c:v>
                </c:pt>
                <c:pt idx="18">
                  <c:v>Array cable 2</c:v>
                </c:pt>
                <c:pt idx="19">
                  <c:v>Nexans</c:v>
                </c:pt>
                <c:pt idx="20">
                  <c:v>Prysmian</c:v>
                </c:pt>
                <c:pt idx="21">
                  <c:v>Export cable 1</c:v>
                </c:pt>
                <c:pt idx="22">
                  <c:v>Export cable 2</c:v>
                </c:pt>
                <c:pt idx="23">
                  <c:v>Nucor</c:v>
                </c:pt>
                <c:pt idx="24">
                  <c:v>Steel plate 1</c:v>
                </c:pt>
              </c:strCache>
            </c:strRef>
          </c:cat>
          <c:val>
            <c:numRef>
              <c:f>Scenario!$K$5:$K$29</c:f>
              <c:numCache>
                <c:formatCode>General</c:formatCode>
                <c:ptCount val="25"/>
                <c:pt idx="0">
                  <c:v>3</c:v>
                </c:pt>
                <c:pt idx="1">
                  <c:v>4</c:v>
                </c:pt>
                <c:pt idx="2">
                  <c:v>4</c:v>
                </c:pt>
                <c:pt idx="3">
                  <c:v>7</c:v>
                </c:pt>
                <c:pt idx="4">
                  <c:v>4</c:v>
                </c:pt>
                <c:pt idx="5">
                  <c:v>4</c:v>
                </c:pt>
                <c:pt idx="6">
                  <c:v>6</c:v>
                </c:pt>
                <c:pt idx="7">
                  <c:v>6</c:v>
                </c:pt>
                <c:pt idx="8">
                  <c:v>3</c:v>
                </c:pt>
                <c:pt idx="9">
                  <c:v>4</c:v>
                </c:pt>
                <c:pt idx="10">
                  <c:v>4</c:v>
                </c:pt>
                <c:pt idx="11">
                  <c:v>3</c:v>
                </c:pt>
                <c:pt idx="12">
                  <c:v>3</c:v>
                </c:pt>
                <c:pt idx="13">
                  <c:v>2</c:v>
                </c:pt>
                <c:pt idx="14">
                  <c:v>4</c:v>
                </c:pt>
                <c:pt idx="15">
                  <c:v>4</c:v>
                </c:pt>
                <c:pt idx="16">
                  <c:v>6</c:v>
                </c:pt>
                <c:pt idx="17">
                  <c:v>7</c:v>
                </c:pt>
                <c:pt idx="18">
                  <c:v>5</c:v>
                </c:pt>
                <c:pt idx="19">
                  <c:v>2</c:v>
                </c:pt>
                <c:pt idx="20">
                  <c:v>6</c:v>
                </c:pt>
                <c:pt idx="21">
                  <c:v>7</c:v>
                </c:pt>
                <c:pt idx="22">
                  <c:v>7</c:v>
                </c:pt>
                <c:pt idx="23">
                  <c:v>2</c:v>
                </c:pt>
                <c:pt idx="24">
                  <c:v>6</c:v>
                </c:pt>
              </c:numCache>
            </c:numRef>
          </c:val>
          <c:extLst>
            <c:ext xmlns:c16="http://schemas.microsoft.com/office/drawing/2014/chart" uri="{C3380CC4-5D6E-409C-BE32-E72D297353CC}">
              <c16:uniqueId val="{00000001-ACB5-459A-944C-FB85D3D53CC8}"/>
            </c:ext>
          </c:extLst>
        </c:ser>
        <c:dLbls>
          <c:showLegendKey val="0"/>
          <c:showVal val="0"/>
          <c:showCatName val="0"/>
          <c:showSerName val="0"/>
          <c:showPercent val="0"/>
          <c:showBubbleSize val="0"/>
        </c:dLbls>
        <c:gapWidth val="150"/>
        <c:overlap val="100"/>
        <c:axId val="205959528"/>
        <c:axId val="205957888"/>
      </c:barChart>
      <c:catAx>
        <c:axId val="205959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957888"/>
        <c:crossesAt val="2012"/>
        <c:auto val="1"/>
        <c:lblAlgn val="ctr"/>
        <c:lblOffset val="100"/>
        <c:noMultiLvlLbl val="0"/>
      </c:catAx>
      <c:valAx>
        <c:axId val="205957888"/>
        <c:scaling>
          <c:orientation val="minMax"/>
          <c:min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959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[Fabrication_port_screening.xlsx]Scenario!PivotTable25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facilities per state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Scenario!$J$32</c:f>
              <c:strCache>
                <c:ptCount val="1"/>
                <c:pt idx="0">
                  <c:v>Total</c:v>
                </c:pt>
              </c:strCache>
            </c:strRef>
          </c:tx>
          <c:spPr>
            <a:solidFill>
              <a:schemeClr val="accent1"/>
            </a:solidFill>
            <a:ln>
              <a:noFill/>
            </a:ln>
            <a:effectLst/>
          </c:spPr>
          <c:invertIfNegative val="0"/>
          <c:cat>
            <c:strRef>
              <c:f>Scenario!$I$33:$I$45</c:f>
              <c:strCache>
                <c:ptCount val="12"/>
                <c:pt idx="0">
                  <c:v>GA</c:v>
                </c:pt>
                <c:pt idx="1">
                  <c:v>KY</c:v>
                </c:pt>
                <c:pt idx="2">
                  <c:v>LA</c:v>
                </c:pt>
                <c:pt idx="3">
                  <c:v>MA</c:v>
                </c:pt>
                <c:pt idx="4">
                  <c:v>MD</c:v>
                </c:pt>
                <c:pt idx="5">
                  <c:v>ME</c:v>
                </c:pt>
                <c:pt idx="6">
                  <c:v>NC</c:v>
                </c:pt>
                <c:pt idx="7">
                  <c:v>NJ</c:v>
                </c:pt>
                <c:pt idx="8">
                  <c:v>NY</c:v>
                </c:pt>
                <c:pt idx="9">
                  <c:v>RI</c:v>
                </c:pt>
                <c:pt idx="10">
                  <c:v>SC</c:v>
                </c:pt>
                <c:pt idx="11">
                  <c:v>VA</c:v>
                </c:pt>
              </c:strCache>
            </c:strRef>
          </c:cat>
          <c:val>
            <c:numRef>
              <c:f>Scenario!$J$33:$J$45</c:f>
              <c:numCache>
                <c:formatCode>General</c:formatCode>
                <c:ptCount val="12"/>
                <c:pt idx="0">
                  <c:v>1</c:v>
                </c:pt>
                <c:pt idx="1">
                  <c:v>1</c:v>
                </c:pt>
                <c:pt idx="2">
                  <c:v>1</c:v>
                </c:pt>
                <c:pt idx="3">
                  <c:v>3</c:v>
                </c:pt>
                <c:pt idx="4">
                  <c:v>2</c:v>
                </c:pt>
                <c:pt idx="5">
                  <c:v>1</c:v>
                </c:pt>
                <c:pt idx="6">
                  <c:v>2</c:v>
                </c:pt>
                <c:pt idx="7">
                  <c:v>5</c:v>
                </c:pt>
                <c:pt idx="8">
                  <c:v>4</c:v>
                </c:pt>
                <c:pt idx="9">
                  <c:v>2</c:v>
                </c:pt>
                <c:pt idx="10">
                  <c:v>1</c:v>
                </c:pt>
                <c:pt idx="11">
                  <c:v>2</c:v>
                </c:pt>
              </c:numCache>
            </c:numRef>
          </c:val>
          <c:extLst>
            <c:ext xmlns:c16="http://schemas.microsoft.com/office/drawing/2014/chart" uri="{C3380CC4-5D6E-409C-BE32-E72D297353CC}">
              <c16:uniqueId val="{00000000-124C-421F-B3ED-5760E0ABD5C4}"/>
            </c:ext>
          </c:extLst>
        </c:ser>
        <c:dLbls>
          <c:showLegendKey val="0"/>
          <c:showVal val="0"/>
          <c:showCatName val="0"/>
          <c:showSerName val="0"/>
          <c:showPercent val="0"/>
          <c:showBubbleSize val="0"/>
        </c:dLbls>
        <c:gapWidth val="219"/>
        <c:overlap val="-27"/>
        <c:axId val="1020748712"/>
        <c:axId val="1020748384"/>
      </c:barChart>
      <c:catAx>
        <c:axId val="1020748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748384"/>
        <c:crosses val="autoZero"/>
        <c:auto val="1"/>
        <c:lblAlgn val="ctr"/>
        <c:lblOffset val="100"/>
        <c:noMultiLvlLbl val="0"/>
      </c:catAx>
      <c:valAx>
        <c:axId val="1020748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07487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CC830-610C-4055-B827-5084D70EF4F0}"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58351-3D61-4866-A765-FFC46DD13F0C}" type="slidenum">
              <a:rPr lang="en-US" smtClean="0"/>
              <a:t>‹#›</a:t>
            </a:fld>
            <a:endParaRPr lang="en-US"/>
          </a:p>
        </p:txBody>
      </p:sp>
    </p:spTree>
    <p:extLst>
      <p:ext uri="{BB962C8B-B14F-4D97-AF65-F5344CB8AC3E}">
        <p14:creationId xmlns:p14="http://schemas.microsoft.com/office/powerpoint/2010/main" val="182518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58351-3D61-4866-A765-FFC46DD13F0C}" type="slidenum">
              <a:rPr lang="en-US" smtClean="0"/>
              <a:t>1</a:t>
            </a:fld>
            <a:endParaRPr lang="en-US"/>
          </a:p>
        </p:txBody>
      </p:sp>
    </p:spTree>
    <p:extLst>
      <p:ext uri="{BB962C8B-B14F-4D97-AF65-F5344CB8AC3E}">
        <p14:creationId xmlns:p14="http://schemas.microsoft.com/office/powerpoint/2010/main" val="1892577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 assumptions:</a:t>
            </a:r>
          </a:p>
          <a:p>
            <a:r>
              <a:rPr lang="en-US" dirty="0"/>
              <a:t>Current funding – NB, NL, PMT</a:t>
            </a:r>
          </a:p>
          <a:p>
            <a:r>
              <a:rPr lang="en-US" dirty="0"/>
              <a:t>NO money for NJWP, TPA, Salem, NJWP expansion, AKT</a:t>
            </a:r>
          </a:p>
          <a:p>
            <a:r>
              <a:rPr lang="en-US" dirty="0"/>
              <a:t>NJWP not very far in permitting.  </a:t>
            </a:r>
          </a:p>
          <a:p>
            <a:endParaRPr lang="en-US" dirty="0"/>
          </a:p>
          <a:p>
            <a:r>
              <a:rPr lang="en-US" dirty="0"/>
              <a:t>Feeders:</a:t>
            </a:r>
            <a:br>
              <a:rPr lang="en-US" dirty="0"/>
            </a:br>
            <a:r>
              <a:rPr lang="en-US" dirty="0"/>
              <a:t>Crowley has 4.  Probably ~6 available now.  </a:t>
            </a:r>
          </a:p>
          <a:p>
            <a:r>
              <a:rPr lang="en-US" dirty="0" err="1"/>
              <a:t>Crowely</a:t>
            </a:r>
            <a:r>
              <a:rPr lang="en-US" dirty="0"/>
              <a:t> wants to build 2.  Foss wants to build some. </a:t>
            </a:r>
          </a:p>
          <a:p>
            <a:r>
              <a:rPr lang="en-US" dirty="0"/>
              <a:t>100 x 400</a:t>
            </a:r>
          </a:p>
          <a:p>
            <a:endParaRPr lang="en-US" dirty="0"/>
          </a:p>
          <a:p>
            <a:r>
              <a:rPr lang="en-US" dirty="0"/>
              <a:t>Consider the floating feeder system?</a:t>
            </a:r>
          </a:p>
        </p:txBody>
      </p:sp>
      <p:sp>
        <p:nvSpPr>
          <p:cNvPr id="4" name="Slide Number Placeholder 3"/>
          <p:cNvSpPr>
            <a:spLocks noGrp="1"/>
          </p:cNvSpPr>
          <p:nvPr>
            <p:ph type="sldNum" sz="quarter" idx="5"/>
          </p:nvPr>
        </p:nvSpPr>
        <p:spPr/>
        <p:txBody>
          <a:bodyPr/>
          <a:lstStyle/>
          <a:p>
            <a:fld id="{08258351-3D61-4866-A765-FFC46DD13F0C}" type="slidenum">
              <a:rPr lang="en-US" smtClean="0"/>
              <a:t>23</a:t>
            </a:fld>
            <a:endParaRPr lang="en-US"/>
          </a:p>
        </p:txBody>
      </p:sp>
    </p:spTree>
    <p:extLst>
      <p:ext uri="{BB962C8B-B14F-4D97-AF65-F5344CB8AC3E}">
        <p14:creationId xmlns:p14="http://schemas.microsoft.com/office/powerpoint/2010/main" val="56872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 assumptions:</a:t>
            </a:r>
          </a:p>
          <a:p>
            <a:r>
              <a:rPr lang="en-US" dirty="0"/>
              <a:t>Current funding – NB, NL, PMT</a:t>
            </a:r>
          </a:p>
          <a:p>
            <a:r>
              <a:rPr lang="en-US" dirty="0"/>
              <a:t>NO money for NJWP, TPA, Salem, NJWP expansion, AKT</a:t>
            </a:r>
          </a:p>
          <a:p>
            <a:r>
              <a:rPr lang="en-US" dirty="0"/>
              <a:t>NJWP not very far in permitting.  </a:t>
            </a:r>
          </a:p>
          <a:p>
            <a:endParaRPr lang="en-US" dirty="0"/>
          </a:p>
          <a:p>
            <a:r>
              <a:rPr lang="en-US" dirty="0"/>
              <a:t>Feeders:</a:t>
            </a:r>
            <a:br>
              <a:rPr lang="en-US" dirty="0"/>
            </a:br>
            <a:r>
              <a:rPr lang="en-US" dirty="0"/>
              <a:t>Crowley has 4.  Probably ~6 available now.  </a:t>
            </a:r>
          </a:p>
          <a:p>
            <a:r>
              <a:rPr lang="en-US" dirty="0" err="1"/>
              <a:t>Crowely</a:t>
            </a:r>
            <a:r>
              <a:rPr lang="en-US" dirty="0"/>
              <a:t> wants to build 2.  Foss wants to build some. </a:t>
            </a:r>
          </a:p>
          <a:p>
            <a:r>
              <a:rPr lang="en-US" dirty="0"/>
              <a:t>100 x 400</a:t>
            </a:r>
          </a:p>
          <a:p>
            <a:endParaRPr lang="en-US" dirty="0"/>
          </a:p>
          <a:p>
            <a:r>
              <a:rPr lang="en-US" dirty="0"/>
              <a:t>Consider the floating feeder system?</a:t>
            </a:r>
          </a:p>
        </p:txBody>
      </p:sp>
      <p:sp>
        <p:nvSpPr>
          <p:cNvPr id="4" name="Slide Number Placeholder 3"/>
          <p:cNvSpPr>
            <a:spLocks noGrp="1"/>
          </p:cNvSpPr>
          <p:nvPr>
            <p:ph type="sldNum" sz="quarter" idx="5"/>
          </p:nvPr>
        </p:nvSpPr>
        <p:spPr/>
        <p:txBody>
          <a:bodyPr/>
          <a:lstStyle/>
          <a:p>
            <a:fld id="{08258351-3D61-4866-A765-FFC46DD13F0C}" type="slidenum">
              <a:rPr lang="en-US" smtClean="0"/>
              <a:t>28</a:t>
            </a:fld>
            <a:endParaRPr lang="en-US"/>
          </a:p>
        </p:txBody>
      </p:sp>
    </p:spTree>
    <p:extLst>
      <p:ext uri="{BB962C8B-B14F-4D97-AF65-F5344CB8AC3E}">
        <p14:creationId xmlns:p14="http://schemas.microsoft.com/office/powerpoint/2010/main" val="2148845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cumulative investment and timeframes for investment</a:t>
            </a:r>
          </a:p>
          <a:p>
            <a:r>
              <a:rPr lang="en-US" dirty="0"/>
              <a:t>Scale bar width with project capacity</a:t>
            </a:r>
          </a:p>
        </p:txBody>
      </p:sp>
      <p:sp>
        <p:nvSpPr>
          <p:cNvPr id="4" name="Slide Number Placeholder 3"/>
          <p:cNvSpPr>
            <a:spLocks noGrp="1"/>
          </p:cNvSpPr>
          <p:nvPr>
            <p:ph type="sldNum" sz="quarter" idx="5"/>
          </p:nvPr>
        </p:nvSpPr>
        <p:spPr/>
        <p:txBody>
          <a:bodyPr/>
          <a:lstStyle/>
          <a:p>
            <a:fld id="{08258351-3D61-4866-A765-FFC46DD13F0C}" type="slidenum">
              <a:rPr lang="en-US" smtClean="0"/>
              <a:t>29</a:t>
            </a:fld>
            <a:endParaRPr lang="en-US"/>
          </a:p>
        </p:txBody>
      </p:sp>
    </p:spTree>
    <p:extLst>
      <p:ext uri="{BB962C8B-B14F-4D97-AF65-F5344CB8AC3E}">
        <p14:creationId xmlns:p14="http://schemas.microsoft.com/office/powerpoint/2010/main" val="399696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 to simplify – 150 m for quayside, 10 m for draft</a:t>
            </a:r>
          </a:p>
          <a:p>
            <a:r>
              <a:rPr lang="en-US" dirty="0" err="1"/>
              <a:t>Beraring</a:t>
            </a:r>
            <a:r>
              <a:rPr lang="en-US" dirty="0"/>
              <a:t> capacity is more relevant to equipment on land (crawler crane, </a:t>
            </a:r>
            <a:r>
              <a:rPr lang="en-US" dirty="0" err="1"/>
              <a:t>ro</a:t>
            </a:r>
            <a:r>
              <a:rPr lang="en-US" dirty="0"/>
              <a:t>/</a:t>
            </a:r>
            <a:r>
              <a:rPr lang="en-US" dirty="0" err="1"/>
              <a:t>ros</a:t>
            </a:r>
            <a:r>
              <a:rPr lang="en-US" dirty="0"/>
              <a:t>, </a:t>
            </a:r>
            <a:r>
              <a:rPr lang="en-US" dirty="0" err="1"/>
              <a:t>spmts</a:t>
            </a:r>
            <a:r>
              <a:rPr lang="en-US" dirty="0"/>
              <a:t>).  20 t/m2 didn’t matter at new Bedford – different load cases.  </a:t>
            </a:r>
          </a:p>
          <a:p>
            <a:endParaRPr lang="en-US" dirty="0"/>
          </a:p>
          <a:p>
            <a:r>
              <a:rPr lang="en-US" dirty="0" err="1"/>
              <a:t>Simplfiy</a:t>
            </a:r>
            <a:r>
              <a:rPr lang="en-US" dirty="0"/>
              <a:t>: length to 200 or 500.  </a:t>
            </a:r>
          </a:p>
        </p:txBody>
      </p:sp>
      <p:sp>
        <p:nvSpPr>
          <p:cNvPr id="4" name="Slide Number Placeholder 3"/>
          <p:cNvSpPr>
            <a:spLocks noGrp="1"/>
          </p:cNvSpPr>
          <p:nvPr>
            <p:ph type="sldNum" sz="quarter" idx="5"/>
          </p:nvPr>
        </p:nvSpPr>
        <p:spPr/>
        <p:txBody>
          <a:bodyPr/>
          <a:lstStyle/>
          <a:p>
            <a:fld id="{08258351-3D61-4866-A765-FFC46DD13F0C}" type="slidenum">
              <a:rPr lang="en-US" smtClean="0"/>
              <a:t>5</a:t>
            </a:fld>
            <a:endParaRPr lang="en-US"/>
          </a:p>
        </p:txBody>
      </p:sp>
    </p:spTree>
    <p:extLst>
      <p:ext uri="{BB962C8B-B14F-4D97-AF65-F5344CB8AC3E}">
        <p14:creationId xmlns:p14="http://schemas.microsoft.com/office/powerpoint/2010/main" val="118291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to keep upgrade costs as-is.  </a:t>
            </a:r>
          </a:p>
          <a:p>
            <a:endParaRPr lang="en-US" dirty="0"/>
          </a:p>
          <a:p>
            <a:r>
              <a:rPr lang="en-US" dirty="0"/>
              <a:t>Move to 3 years of permitting/construction.  Move in parallel to facility construction.  </a:t>
            </a:r>
          </a:p>
          <a:p>
            <a:endParaRPr lang="en-US" dirty="0"/>
          </a:p>
          <a:p>
            <a:r>
              <a:rPr lang="en-US" dirty="0"/>
              <a:t>Anything can be hurried with intent by the right people – but message needs to be clear.  </a:t>
            </a:r>
          </a:p>
        </p:txBody>
      </p:sp>
      <p:sp>
        <p:nvSpPr>
          <p:cNvPr id="4" name="Slide Number Placeholder 3"/>
          <p:cNvSpPr>
            <a:spLocks noGrp="1"/>
          </p:cNvSpPr>
          <p:nvPr>
            <p:ph type="sldNum" sz="quarter" idx="5"/>
          </p:nvPr>
        </p:nvSpPr>
        <p:spPr/>
        <p:txBody>
          <a:bodyPr/>
          <a:lstStyle/>
          <a:p>
            <a:fld id="{08258351-3D61-4866-A765-FFC46DD13F0C}" type="slidenum">
              <a:rPr lang="en-US" smtClean="0"/>
              <a:t>8</a:t>
            </a:fld>
            <a:endParaRPr lang="en-US"/>
          </a:p>
        </p:txBody>
      </p:sp>
    </p:spTree>
    <p:extLst>
      <p:ext uri="{BB962C8B-B14F-4D97-AF65-F5344CB8AC3E}">
        <p14:creationId xmlns:p14="http://schemas.microsoft.com/office/powerpoint/2010/main" val="3412053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2 blades in VA?  What about Everett (close to test facility).  </a:t>
            </a:r>
          </a:p>
          <a:p>
            <a:r>
              <a:rPr lang="en-US" dirty="0"/>
              <a:t>Can probably remove 1 nacelle facility.  1 per OEM.</a:t>
            </a:r>
          </a:p>
          <a:p>
            <a:r>
              <a:rPr lang="en-US" dirty="0"/>
              <a:t>TP facility at New London?</a:t>
            </a:r>
          </a:p>
          <a:p>
            <a:r>
              <a:rPr lang="en-US" dirty="0"/>
              <a:t>Additional scenarios – GBFs.  Clusters.  Higher deployment.  </a:t>
            </a:r>
          </a:p>
          <a:p>
            <a:r>
              <a:rPr lang="en-US" dirty="0"/>
              <a:t>CT interested in a GBF facility.  Not sure where.  </a:t>
            </a:r>
            <a:br>
              <a:rPr lang="en-US" dirty="0"/>
            </a:br>
            <a:endParaRPr lang="en-US" dirty="0"/>
          </a:p>
          <a:p>
            <a:r>
              <a:rPr lang="en-US" dirty="0"/>
              <a:t>Decision makers/labor need to know about assumptions that facilities push towards lower labor $ regions.  Make clear message in report. </a:t>
            </a:r>
          </a:p>
          <a:p>
            <a:r>
              <a:rPr lang="en-US" dirty="0"/>
              <a:t>Concrete GBF – lots of jobs.  </a:t>
            </a:r>
          </a:p>
        </p:txBody>
      </p:sp>
      <p:sp>
        <p:nvSpPr>
          <p:cNvPr id="4" name="Slide Number Placeholder 3"/>
          <p:cNvSpPr>
            <a:spLocks noGrp="1"/>
          </p:cNvSpPr>
          <p:nvPr>
            <p:ph type="sldNum" sz="quarter" idx="5"/>
          </p:nvPr>
        </p:nvSpPr>
        <p:spPr/>
        <p:txBody>
          <a:bodyPr/>
          <a:lstStyle/>
          <a:p>
            <a:fld id="{08258351-3D61-4866-A765-FFC46DD13F0C}" type="slidenum">
              <a:rPr lang="en-US" smtClean="0"/>
              <a:t>9</a:t>
            </a:fld>
            <a:endParaRPr lang="en-US"/>
          </a:p>
        </p:txBody>
      </p:sp>
    </p:spTree>
    <p:extLst>
      <p:ext uri="{BB962C8B-B14F-4D97-AF65-F5344CB8AC3E}">
        <p14:creationId xmlns:p14="http://schemas.microsoft.com/office/powerpoint/2010/main" val="605088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Grouped bar chart pf facilities and corresponding # jobs</a:t>
            </a:r>
          </a:p>
        </p:txBody>
      </p:sp>
      <p:sp>
        <p:nvSpPr>
          <p:cNvPr id="4" name="Slide Number Placeholder 3"/>
          <p:cNvSpPr>
            <a:spLocks noGrp="1"/>
          </p:cNvSpPr>
          <p:nvPr>
            <p:ph type="sldNum" sz="quarter" idx="5"/>
          </p:nvPr>
        </p:nvSpPr>
        <p:spPr/>
        <p:txBody>
          <a:bodyPr/>
          <a:lstStyle/>
          <a:p>
            <a:fld id="{08258351-3D61-4866-A765-FFC46DD13F0C}" type="slidenum">
              <a:rPr lang="en-US" smtClean="0"/>
              <a:t>10</a:t>
            </a:fld>
            <a:endParaRPr lang="en-US"/>
          </a:p>
        </p:txBody>
      </p:sp>
    </p:spTree>
    <p:extLst>
      <p:ext uri="{BB962C8B-B14F-4D97-AF65-F5344CB8AC3E}">
        <p14:creationId xmlns:p14="http://schemas.microsoft.com/office/powerpoint/2010/main" val="2189972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 assumptions:</a:t>
            </a:r>
          </a:p>
          <a:p>
            <a:r>
              <a:rPr lang="en-US" dirty="0"/>
              <a:t>Current funding – NB, NL, PMT</a:t>
            </a:r>
          </a:p>
          <a:p>
            <a:r>
              <a:rPr lang="en-US" dirty="0"/>
              <a:t>NO money for NJWP, TPA, Salem, NJWP expansion, AKT</a:t>
            </a:r>
          </a:p>
          <a:p>
            <a:r>
              <a:rPr lang="en-US" dirty="0"/>
              <a:t>NJWP not very far in permitting.  </a:t>
            </a:r>
          </a:p>
          <a:p>
            <a:endParaRPr lang="en-US" dirty="0"/>
          </a:p>
          <a:p>
            <a:r>
              <a:rPr lang="en-US" dirty="0"/>
              <a:t>Feeders:</a:t>
            </a:r>
            <a:br>
              <a:rPr lang="en-US" dirty="0"/>
            </a:br>
            <a:r>
              <a:rPr lang="en-US" dirty="0"/>
              <a:t>Crowley has 4.  Probably ~6 available now.  </a:t>
            </a:r>
          </a:p>
          <a:p>
            <a:r>
              <a:rPr lang="en-US" dirty="0" err="1"/>
              <a:t>Crowely</a:t>
            </a:r>
            <a:r>
              <a:rPr lang="en-US" dirty="0"/>
              <a:t> wants to build 2.  Foss wants to build some. </a:t>
            </a:r>
          </a:p>
          <a:p>
            <a:r>
              <a:rPr lang="en-US" dirty="0"/>
              <a:t>100 x 400</a:t>
            </a:r>
          </a:p>
          <a:p>
            <a:endParaRPr lang="en-US" dirty="0"/>
          </a:p>
          <a:p>
            <a:r>
              <a:rPr lang="en-US" dirty="0"/>
              <a:t>Consider the floating feeder system?</a:t>
            </a:r>
          </a:p>
        </p:txBody>
      </p:sp>
      <p:sp>
        <p:nvSpPr>
          <p:cNvPr id="4" name="Slide Number Placeholder 3"/>
          <p:cNvSpPr>
            <a:spLocks noGrp="1"/>
          </p:cNvSpPr>
          <p:nvPr>
            <p:ph type="sldNum" sz="quarter" idx="5"/>
          </p:nvPr>
        </p:nvSpPr>
        <p:spPr/>
        <p:txBody>
          <a:bodyPr/>
          <a:lstStyle/>
          <a:p>
            <a:fld id="{08258351-3D61-4866-A765-FFC46DD13F0C}" type="slidenum">
              <a:rPr lang="en-US" smtClean="0"/>
              <a:t>15</a:t>
            </a:fld>
            <a:endParaRPr lang="en-US"/>
          </a:p>
        </p:txBody>
      </p:sp>
    </p:spTree>
    <p:extLst>
      <p:ext uri="{BB962C8B-B14F-4D97-AF65-F5344CB8AC3E}">
        <p14:creationId xmlns:p14="http://schemas.microsoft.com/office/powerpoint/2010/main" val="2391904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258351-3D61-4866-A765-FFC46DD13F0C}" type="slidenum">
              <a:rPr lang="en-US" smtClean="0"/>
              <a:t>17</a:t>
            </a:fld>
            <a:endParaRPr lang="en-US"/>
          </a:p>
        </p:txBody>
      </p:sp>
    </p:spTree>
    <p:extLst>
      <p:ext uri="{BB962C8B-B14F-4D97-AF65-F5344CB8AC3E}">
        <p14:creationId xmlns:p14="http://schemas.microsoft.com/office/powerpoint/2010/main" val="119940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 assumptions:</a:t>
            </a:r>
          </a:p>
          <a:p>
            <a:r>
              <a:rPr lang="en-US" dirty="0"/>
              <a:t>Current funding – NB, NL, PMT</a:t>
            </a:r>
          </a:p>
          <a:p>
            <a:r>
              <a:rPr lang="en-US" dirty="0"/>
              <a:t>NO money for NJWP, TPA, Salem, NJWP expansion, AKT</a:t>
            </a:r>
          </a:p>
          <a:p>
            <a:r>
              <a:rPr lang="en-US" dirty="0"/>
              <a:t>NJWP not very far in permitting.  </a:t>
            </a:r>
          </a:p>
          <a:p>
            <a:endParaRPr lang="en-US" dirty="0"/>
          </a:p>
          <a:p>
            <a:r>
              <a:rPr lang="en-US" dirty="0"/>
              <a:t>Feeders:</a:t>
            </a:r>
            <a:br>
              <a:rPr lang="en-US" dirty="0"/>
            </a:br>
            <a:r>
              <a:rPr lang="en-US" dirty="0"/>
              <a:t>Crowley has 4.  Probably ~6 available now.  </a:t>
            </a:r>
          </a:p>
          <a:p>
            <a:r>
              <a:rPr lang="en-US" dirty="0" err="1"/>
              <a:t>Crowely</a:t>
            </a:r>
            <a:r>
              <a:rPr lang="en-US" dirty="0"/>
              <a:t> wants to build 2.  Foss wants to build some. </a:t>
            </a:r>
          </a:p>
          <a:p>
            <a:r>
              <a:rPr lang="en-US" dirty="0"/>
              <a:t>100 x 400</a:t>
            </a:r>
          </a:p>
          <a:p>
            <a:endParaRPr lang="en-US" dirty="0"/>
          </a:p>
          <a:p>
            <a:r>
              <a:rPr lang="en-US" dirty="0"/>
              <a:t>Consider the floating feeder system?</a:t>
            </a:r>
          </a:p>
        </p:txBody>
      </p:sp>
      <p:sp>
        <p:nvSpPr>
          <p:cNvPr id="4" name="Slide Number Placeholder 3"/>
          <p:cNvSpPr>
            <a:spLocks noGrp="1"/>
          </p:cNvSpPr>
          <p:nvPr>
            <p:ph type="sldNum" sz="quarter" idx="5"/>
          </p:nvPr>
        </p:nvSpPr>
        <p:spPr/>
        <p:txBody>
          <a:bodyPr/>
          <a:lstStyle/>
          <a:p>
            <a:fld id="{08258351-3D61-4866-A765-FFC46DD13F0C}" type="slidenum">
              <a:rPr lang="en-US" smtClean="0"/>
              <a:t>19</a:t>
            </a:fld>
            <a:endParaRPr lang="en-US"/>
          </a:p>
        </p:txBody>
      </p:sp>
    </p:spTree>
    <p:extLst>
      <p:ext uri="{BB962C8B-B14F-4D97-AF65-F5344CB8AC3E}">
        <p14:creationId xmlns:p14="http://schemas.microsoft.com/office/powerpoint/2010/main" val="213427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 assumptions:</a:t>
            </a:r>
          </a:p>
          <a:p>
            <a:r>
              <a:rPr lang="en-US" dirty="0"/>
              <a:t>Current funding – NB, NL, PMT</a:t>
            </a:r>
          </a:p>
          <a:p>
            <a:r>
              <a:rPr lang="en-US" dirty="0"/>
              <a:t>NO money for NJWP, TPA, Salem, NJWP expansion, AKT</a:t>
            </a:r>
          </a:p>
          <a:p>
            <a:r>
              <a:rPr lang="en-US" dirty="0"/>
              <a:t>NJWP not very far in permitting.  </a:t>
            </a:r>
          </a:p>
          <a:p>
            <a:endParaRPr lang="en-US" dirty="0"/>
          </a:p>
          <a:p>
            <a:r>
              <a:rPr lang="en-US" dirty="0"/>
              <a:t>Feeders:</a:t>
            </a:r>
            <a:br>
              <a:rPr lang="en-US" dirty="0"/>
            </a:br>
            <a:r>
              <a:rPr lang="en-US" dirty="0"/>
              <a:t>Crowley has 4.  Probably ~6 available now.  </a:t>
            </a:r>
          </a:p>
          <a:p>
            <a:r>
              <a:rPr lang="en-US" dirty="0" err="1"/>
              <a:t>Crowely</a:t>
            </a:r>
            <a:r>
              <a:rPr lang="en-US" dirty="0"/>
              <a:t> wants to build 2.  Foss wants to build some. </a:t>
            </a:r>
          </a:p>
          <a:p>
            <a:r>
              <a:rPr lang="en-US" dirty="0"/>
              <a:t>100 x 400</a:t>
            </a:r>
          </a:p>
          <a:p>
            <a:endParaRPr lang="en-US" dirty="0"/>
          </a:p>
          <a:p>
            <a:r>
              <a:rPr lang="en-US" dirty="0"/>
              <a:t>Consider the floating feeder system?</a:t>
            </a:r>
          </a:p>
        </p:txBody>
      </p:sp>
      <p:sp>
        <p:nvSpPr>
          <p:cNvPr id="4" name="Slide Number Placeholder 3"/>
          <p:cNvSpPr>
            <a:spLocks noGrp="1"/>
          </p:cNvSpPr>
          <p:nvPr>
            <p:ph type="sldNum" sz="quarter" idx="5"/>
          </p:nvPr>
        </p:nvSpPr>
        <p:spPr/>
        <p:txBody>
          <a:bodyPr/>
          <a:lstStyle/>
          <a:p>
            <a:fld id="{08258351-3D61-4866-A765-FFC46DD13F0C}" type="slidenum">
              <a:rPr lang="en-US" smtClean="0"/>
              <a:t>21</a:t>
            </a:fld>
            <a:endParaRPr lang="en-US"/>
          </a:p>
        </p:txBody>
      </p:sp>
    </p:spTree>
    <p:extLst>
      <p:ext uri="{BB962C8B-B14F-4D97-AF65-F5344CB8AC3E}">
        <p14:creationId xmlns:p14="http://schemas.microsoft.com/office/powerpoint/2010/main" val="2919682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615E-B4DB-9AE3-6613-82CEE91F57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752BB-16FD-208C-4375-BC3BB6804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4870F5-AD49-B0FA-C9DF-E564B485B299}"/>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5" name="Footer Placeholder 4">
            <a:extLst>
              <a:ext uri="{FF2B5EF4-FFF2-40B4-BE49-F238E27FC236}">
                <a16:creationId xmlns:a16="http://schemas.microsoft.com/office/drawing/2014/main" id="{B16EE306-8A65-423A-3D39-0280028E75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6BA982-540C-03F6-97F9-CCA50D208BA2}"/>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28274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6A0C-D55C-25F3-B682-04F9E5CB17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A337F5-2A40-9B26-0AE2-D3939DA43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A36A1-014B-81AB-7855-D808FE63FF27}"/>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5" name="Footer Placeholder 4">
            <a:extLst>
              <a:ext uri="{FF2B5EF4-FFF2-40B4-BE49-F238E27FC236}">
                <a16:creationId xmlns:a16="http://schemas.microsoft.com/office/drawing/2014/main" id="{4D49B4F7-75E0-ABC3-4631-E28E51512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68A70-9E97-A517-AEB5-6DFD891A1CD4}"/>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102439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3194E-C071-979C-B21F-5A911DF7CA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F37204-5AD1-72AA-951B-40B0522EC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430DC-D4AF-8808-60C8-FDAE37EFBC4D}"/>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5" name="Footer Placeholder 4">
            <a:extLst>
              <a:ext uri="{FF2B5EF4-FFF2-40B4-BE49-F238E27FC236}">
                <a16:creationId xmlns:a16="http://schemas.microsoft.com/office/drawing/2014/main" id="{D42E3326-7FBF-DF77-ECA3-67F3ECDE1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4462A-14CA-9384-5400-B6A39479ADC2}"/>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362344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FD18-4D88-EE17-EF74-6500BE784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E4BED-B6CE-7AE7-8C9D-DA7832C9AC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0B6AF-C616-8592-3696-84438F03B30B}"/>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5" name="Footer Placeholder 4">
            <a:extLst>
              <a:ext uri="{FF2B5EF4-FFF2-40B4-BE49-F238E27FC236}">
                <a16:creationId xmlns:a16="http://schemas.microsoft.com/office/drawing/2014/main" id="{F014D951-671A-5C53-9168-19164C0E2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44094-5F37-7BAC-65C9-F2F49A43F292}"/>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31392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FC5F-DF81-B45F-1A68-BABBAFE528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D260CB-93D3-7EE5-089D-D728CBB34C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8DB26-5AD8-AD51-F547-B0AF65A1E4F8}"/>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5" name="Footer Placeholder 4">
            <a:extLst>
              <a:ext uri="{FF2B5EF4-FFF2-40B4-BE49-F238E27FC236}">
                <a16:creationId xmlns:a16="http://schemas.microsoft.com/office/drawing/2014/main" id="{2D24B27B-310A-93DD-891F-47409F969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A7F41-1381-BE52-1E2B-C2F7F9030EE1}"/>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97771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D3F3-973E-B1B7-E65B-629056C7B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E9DB0C-34D7-01F6-23F4-EA82BE7BE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95C465-6E72-4C44-381E-5411A4910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29FCD1-D845-7357-C559-FF8BB9C232EC}"/>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6" name="Footer Placeholder 5">
            <a:extLst>
              <a:ext uri="{FF2B5EF4-FFF2-40B4-BE49-F238E27FC236}">
                <a16:creationId xmlns:a16="http://schemas.microsoft.com/office/drawing/2014/main" id="{F0EFDE63-7E18-3511-B4E6-6192713AF1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02C87B-F264-1A60-DF41-99479DADB258}"/>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168783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24D4-C13A-58CA-4437-FEEFDADC33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73F27-8695-BF93-6557-C8E9D5B082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B7B8B-9E83-54DD-73F1-57F132A04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50639D-540D-2CC3-D578-A1AF3D617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8221DE-8E25-45F9-79DE-B851052FC2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61996D-893A-13FC-1355-848A6EA0BC74}"/>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8" name="Footer Placeholder 7">
            <a:extLst>
              <a:ext uri="{FF2B5EF4-FFF2-40B4-BE49-F238E27FC236}">
                <a16:creationId xmlns:a16="http://schemas.microsoft.com/office/drawing/2014/main" id="{F7C54ECC-1849-DCB1-7736-5E0467EEF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5CFD64-A837-7BE1-CD18-31BD39D20E7D}"/>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4280693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3203-9BDD-7685-3CA2-5A51A4DB37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D59902-4595-5A52-3571-336F7D0F0800}"/>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4" name="Footer Placeholder 3">
            <a:extLst>
              <a:ext uri="{FF2B5EF4-FFF2-40B4-BE49-F238E27FC236}">
                <a16:creationId xmlns:a16="http://schemas.microsoft.com/office/drawing/2014/main" id="{78AB9C34-3D41-054F-25EE-FC7DB9AAD8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592B7-D064-12B8-7BFF-E90F88367517}"/>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271615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470B10-E621-0B28-3DDD-CF13CCF0FA32}"/>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3" name="Footer Placeholder 2">
            <a:extLst>
              <a:ext uri="{FF2B5EF4-FFF2-40B4-BE49-F238E27FC236}">
                <a16:creationId xmlns:a16="http://schemas.microsoft.com/office/drawing/2014/main" id="{269DD81E-2DD8-8029-EBDB-FBA16C554E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2DCD46-A7E2-0B06-06C6-0BA7C246418F}"/>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135445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BEA5-D25E-051B-7A02-23C089F6F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BB8783-9A4F-C767-6A8E-1532EFB2E1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86BB3-93D6-1031-1D65-2B4AAC0C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C60AC4-722B-4701-1536-3E3FCA41B026}"/>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6" name="Footer Placeholder 5">
            <a:extLst>
              <a:ext uri="{FF2B5EF4-FFF2-40B4-BE49-F238E27FC236}">
                <a16:creationId xmlns:a16="http://schemas.microsoft.com/office/drawing/2014/main" id="{A6EC5CC0-CDF4-217D-A8F1-D81683C39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F1DCC3-FF37-8694-A04F-45EDE9978FFA}"/>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166745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5F26-ED42-68C2-E206-E697109B7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9CAC5A-413C-5C9D-DC7A-87E11D0A1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600BA1-0A32-A1A7-5951-959D86409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75868-F1C9-479C-AF20-899D90733B96}"/>
              </a:ext>
            </a:extLst>
          </p:cNvPr>
          <p:cNvSpPr>
            <a:spLocks noGrp="1"/>
          </p:cNvSpPr>
          <p:nvPr>
            <p:ph type="dt" sz="half" idx="10"/>
          </p:nvPr>
        </p:nvSpPr>
        <p:spPr/>
        <p:txBody>
          <a:bodyPr/>
          <a:lstStyle/>
          <a:p>
            <a:fld id="{436577B2-A34D-4674-BCB7-C53331E2DBF3}" type="datetimeFigureOut">
              <a:rPr lang="en-US" smtClean="0"/>
              <a:t>6/24/2022</a:t>
            </a:fld>
            <a:endParaRPr lang="en-US"/>
          </a:p>
        </p:txBody>
      </p:sp>
      <p:sp>
        <p:nvSpPr>
          <p:cNvPr id="6" name="Footer Placeholder 5">
            <a:extLst>
              <a:ext uri="{FF2B5EF4-FFF2-40B4-BE49-F238E27FC236}">
                <a16:creationId xmlns:a16="http://schemas.microsoft.com/office/drawing/2014/main" id="{0F5DCB76-395B-8B8B-4BD9-4C61A32ED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2184D-9757-062F-BD43-5BC73ED4552D}"/>
              </a:ext>
            </a:extLst>
          </p:cNvPr>
          <p:cNvSpPr>
            <a:spLocks noGrp="1"/>
          </p:cNvSpPr>
          <p:nvPr>
            <p:ph type="sldNum" sz="quarter" idx="12"/>
          </p:nvPr>
        </p:nvSpPr>
        <p:spPr/>
        <p:txBody>
          <a:bodyPr/>
          <a:lstStyle/>
          <a:p>
            <a:fld id="{2CC9D39C-04B5-4251-9BF5-5749D19CF240}" type="slidenum">
              <a:rPr lang="en-US" smtClean="0"/>
              <a:t>‹#›</a:t>
            </a:fld>
            <a:endParaRPr lang="en-US"/>
          </a:p>
        </p:txBody>
      </p:sp>
    </p:spTree>
    <p:extLst>
      <p:ext uri="{BB962C8B-B14F-4D97-AF65-F5344CB8AC3E}">
        <p14:creationId xmlns:p14="http://schemas.microsoft.com/office/powerpoint/2010/main" val="116119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BB499F-4AF1-4C62-CDAC-F2E0D55DD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736FD3-D2F0-3CEF-F20F-5FB8845BD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A20E7-DE16-5FFA-8A50-F1A2B418D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577B2-A34D-4674-BCB7-C53331E2DBF3}" type="datetimeFigureOut">
              <a:rPr lang="en-US" smtClean="0"/>
              <a:t>6/24/2022</a:t>
            </a:fld>
            <a:endParaRPr lang="en-US"/>
          </a:p>
        </p:txBody>
      </p:sp>
      <p:sp>
        <p:nvSpPr>
          <p:cNvPr id="5" name="Footer Placeholder 4">
            <a:extLst>
              <a:ext uri="{FF2B5EF4-FFF2-40B4-BE49-F238E27FC236}">
                <a16:creationId xmlns:a16="http://schemas.microsoft.com/office/drawing/2014/main" id="{46DB6CE9-4FAD-AD0F-0375-D0ED363CCA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8D495-6C42-15D2-F53E-4C4EFA30F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9D39C-04B5-4251-9BF5-5749D19CF240}" type="slidenum">
              <a:rPr lang="en-US" smtClean="0"/>
              <a:t>‹#›</a:t>
            </a:fld>
            <a:endParaRPr lang="en-US"/>
          </a:p>
        </p:txBody>
      </p:sp>
    </p:spTree>
    <p:extLst>
      <p:ext uri="{BB962C8B-B14F-4D97-AF65-F5344CB8AC3E}">
        <p14:creationId xmlns:p14="http://schemas.microsoft.com/office/powerpoint/2010/main" val="177017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07E0-9B9D-B2B8-95F2-F3C5C6BAE492}"/>
              </a:ext>
            </a:extLst>
          </p:cNvPr>
          <p:cNvSpPr>
            <a:spLocks noGrp="1"/>
          </p:cNvSpPr>
          <p:nvPr>
            <p:ph type="ctrTitle"/>
          </p:nvPr>
        </p:nvSpPr>
        <p:spPr/>
        <p:txBody>
          <a:bodyPr/>
          <a:lstStyle/>
          <a:p>
            <a:r>
              <a:rPr lang="en-US" dirty="0"/>
              <a:t>Manufacturing, ports, and vessels assessment</a:t>
            </a:r>
          </a:p>
        </p:txBody>
      </p:sp>
      <p:sp>
        <p:nvSpPr>
          <p:cNvPr id="3" name="Subtitle 2">
            <a:extLst>
              <a:ext uri="{FF2B5EF4-FFF2-40B4-BE49-F238E27FC236}">
                <a16:creationId xmlns:a16="http://schemas.microsoft.com/office/drawing/2014/main" id="{71117C45-77C2-9B8F-E012-5515940D1C26}"/>
              </a:ext>
            </a:extLst>
          </p:cNvPr>
          <p:cNvSpPr>
            <a:spLocks noGrp="1"/>
          </p:cNvSpPr>
          <p:nvPr>
            <p:ph type="subTitle" idx="1"/>
          </p:nvPr>
        </p:nvSpPr>
        <p:spPr/>
        <p:txBody>
          <a:bodyPr/>
          <a:lstStyle/>
          <a:p>
            <a:r>
              <a:rPr lang="en-US" dirty="0"/>
              <a:t>Scenarios and bottlenecks</a:t>
            </a:r>
          </a:p>
        </p:txBody>
      </p:sp>
    </p:spTree>
    <p:extLst>
      <p:ext uri="{BB962C8B-B14F-4D97-AF65-F5344CB8AC3E}">
        <p14:creationId xmlns:p14="http://schemas.microsoft.com/office/powerpoint/2010/main" val="122058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6B03-46B3-7FB0-F69F-838DBF0DB6A8}"/>
              </a:ext>
            </a:extLst>
          </p:cNvPr>
          <p:cNvSpPr>
            <a:spLocks noGrp="1"/>
          </p:cNvSpPr>
          <p:nvPr>
            <p:ph type="title"/>
          </p:nvPr>
        </p:nvSpPr>
        <p:spPr>
          <a:xfrm>
            <a:off x="779477" y="-104658"/>
            <a:ext cx="10515600" cy="1325563"/>
          </a:xfrm>
        </p:spPr>
        <p:txBody>
          <a:bodyPr/>
          <a:lstStyle/>
          <a:p>
            <a:r>
              <a:rPr lang="en-US" dirty="0"/>
              <a:t>Baseline scenario for OSW fabrication ports</a:t>
            </a:r>
          </a:p>
        </p:txBody>
      </p:sp>
      <p:graphicFrame>
        <p:nvGraphicFramePr>
          <p:cNvPr id="4" name="Chart 3">
            <a:extLst>
              <a:ext uri="{FF2B5EF4-FFF2-40B4-BE49-F238E27FC236}">
                <a16:creationId xmlns:a16="http://schemas.microsoft.com/office/drawing/2014/main" id="{496C0F7E-1310-EA4D-690C-BA9D4CE2BA24}"/>
              </a:ext>
            </a:extLst>
          </p:cNvPr>
          <p:cNvGraphicFramePr>
            <a:graphicFrameLocks/>
          </p:cNvGraphicFramePr>
          <p:nvPr>
            <p:extLst>
              <p:ext uri="{D42A27DB-BD31-4B8C-83A1-F6EECF244321}">
                <p14:modId xmlns:p14="http://schemas.microsoft.com/office/powerpoint/2010/main" val="3613408811"/>
              </p:ext>
            </p:extLst>
          </p:nvPr>
        </p:nvGraphicFramePr>
        <p:xfrm>
          <a:off x="165116" y="880501"/>
          <a:ext cx="7283867" cy="49108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9B396C3-86FD-2B17-1921-4C9C0F1CB951}"/>
              </a:ext>
            </a:extLst>
          </p:cNvPr>
          <p:cNvGraphicFramePr>
            <a:graphicFrameLocks/>
          </p:cNvGraphicFramePr>
          <p:nvPr>
            <p:extLst>
              <p:ext uri="{D42A27DB-BD31-4B8C-83A1-F6EECF244321}">
                <p14:modId xmlns:p14="http://schemas.microsoft.com/office/powerpoint/2010/main" val="3123030490"/>
              </p:ext>
            </p:extLst>
          </p:nvPr>
        </p:nvGraphicFramePr>
        <p:xfrm>
          <a:off x="7625152" y="1558308"/>
          <a:ext cx="4565650" cy="2733675"/>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4DF537EA-06B9-3219-FC37-2BC13459C4F5}"/>
              </a:ext>
            </a:extLst>
          </p:cNvPr>
          <p:cNvSpPr txBox="1"/>
          <p:nvPr/>
        </p:nvSpPr>
        <p:spPr>
          <a:xfrm>
            <a:off x="165116" y="5977499"/>
            <a:ext cx="8051628" cy="646331"/>
          </a:xfrm>
          <a:prstGeom prst="rect">
            <a:avLst/>
          </a:prstGeom>
          <a:noFill/>
        </p:spPr>
        <p:txBody>
          <a:bodyPr wrap="none" rtlCol="0">
            <a:spAutoFit/>
          </a:bodyPr>
          <a:lstStyle/>
          <a:p>
            <a:r>
              <a:rPr lang="en-US" dirty="0"/>
              <a:t>Port upgrade and facility construction schedule for domestic supply chain scenario.</a:t>
            </a:r>
          </a:p>
          <a:p>
            <a:r>
              <a:rPr lang="en-US" dirty="0"/>
              <a:t>Includes announced facilities and additional required facilities (</a:t>
            </a:r>
            <a:r>
              <a:rPr lang="en-US" dirty="0" err="1"/>
              <a:t>ie</a:t>
            </a:r>
            <a:r>
              <a:rPr lang="en-US" dirty="0"/>
              <a:t>, Blade 1, Blade 2,..)</a:t>
            </a:r>
          </a:p>
        </p:txBody>
      </p:sp>
    </p:spTree>
    <p:extLst>
      <p:ext uri="{BB962C8B-B14F-4D97-AF65-F5344CB8AC3E}">
        <p14:creationId xmlns:p14="http://schemas.microsoft.com/office/powerpoint/2010/main" val="315186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6980-9538-D2F2-92D8-C1B7ACB4A07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22C77613-0406-5635-44D2-CAB9E1349AD0}"/>
              </a:ext>
            </a:extLst>
          </p:cNvPr>
          <p:cNvSpPr>
            <a:spLocks noGrp="1"/>
          </p:cNvSpPr>
          <p:nvPr>
            <p:ph idx="1"/>
          </p:nvPr>
        </p:nvSpPr>
        <p:spPr/>
        <p:txBody>
          <a:bodyPr/>
          <a:lstStyle/>
          <a:p>
            <a:r>
              <a:rPr lang="en-US" dirty="0"/>
              <a:t>Review and revise port capabilities and OEM port requirements</a:t>
            </a:r>
          </a:p>
          <a:p>
            <a:r>
              <a:rPr lang="en-US" dirty="0"/>
              <a:t>Update facility/port assignments as necessary</a:t>
            </a:r>
          </a:p>
          <a:p>
            <a:r>
              <a:rPr lang="en-US" dirty="0"/>
              <a:t>Develop additional scenarios</a:t>
            </a:r>
          </a:p>
          <a:p>
            <a:pPr lvl="1"/>
            <a:r>
              <a:rPr lang="en-US" dirty="0"/>
              <a:t>Cluster facilities in Northeast</a:t>
            </a:r>
          </a:p>
          <a:p>
            <a:pPr lvl="1"/>
            <a:r>
              <a:rPr lang="en-US" dirty="0"/>
              <a:t>Higher annual deployment </a:t>
            </a:r>
          </a:p>
          <a:p>
            <a:pPr lvl="1"/>
            <a:r>
              <a:rPr lang="en-US" dirty="0"/>
              <a:t>Include West Coast</a:t>
            </a:r>
          </a:p>
        </p:txBody>
      </p:sp>
    </p:spTree>
    <p:extLst>
      <p:ext uri="{BB962C8B-B14F-4D97-AF65-F5344CB8AC3E}">
        <p14:creationId xmlns:p14="http://schemas.microsoft.com/office/powerpoint/2010/main" val="5272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6FD6-A95B-DD68-F47F-2AEBCA35F8ED}"/>
              </a:ext>
            </a:extLst>
          </p:cNvPr>
          <p:cNvSpPr>
            <a:spLocks noGrp="1"/>
          </p:cNvSpPr>
          <p:nvPr>
            <p:ph type="title"/>
          </p:nvPr>
        </p:nvSpPr>
        <p:spPr/>
        <p:txBody>
          <a:bodyPr/>
          <a:lstStyle/>
          <a:p>
            <a:r>
              <a:rPr lang="en-US" dirty="0"/>
              <a:t>Marshaling and WTIV bottleneck assessment</a:t>
            </a:r>
          </a:p>
        </p:txBody>
      </p:sp>
      <p:sp>
        <p:nvSpPr>
          <p:cNvPr id="4" name="Text Placeholder 3">
            <a:extLst>
              <a:ext uri="{FF2B5EF4-FFF2-40B4-BE49-F238E27FC236}">
                <a16:creationId xmlns:a16="http://schemas.microsoft.com/office/drawing/2014/main" id="{21535223-E4A8-DF46-A9FE-7CAC5345A0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2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9320-4DF4-91E0-894E-56C91E3EA7F1}"/>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E150AFAD-4557-2ACE-A2C7-F18E42416FD2}"/>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Define a static list of project characteristics, including:</a:t>
            </a:r>
          </a:p>
          <a:p>
            <a:pPr marL="971550" lvl="1" indent="-514350">
              <a:buFont typeface="+mj-lt"/>
              <a:buAutoNum type="arabicPeriod"/>
            </a:pPr>
            <a:r>
              <a:rPr lang="en-US" dirty="0"/>
              <a:t>Site characteristics (depth, distance to port)</a:t>
            </a:r>
          </a:p>
          <a:p>
            <a:pPr marL="971550" lvl="1" indent="-514350">
              <a:buFont typeface="+mj-lt"/>
              <a:buAutoNum type="arabicPeriod"/>
            </a:pPr>
            <a:r>
              <a:rPr lang="en-US" dirty="0"/>
              <a:t>Project characteristics (capacity, turbine choice)</a:t>
            </a:r>
          </a:p>
          <a:p>
            <a:pPr marL="971550" lvl="1" indent="-514350">
              <a:buFont typeface="+mj-lt"/>
              <a:buAutoNum type="arabicPeriod"/>
            </a:pPr>
            <a:r>
              <a:rPr lang="en-US" dirty="0"/>
              <a:t>‘intended’ start date for installation</a:t>
            </a:r>
          </a:p>
          <a:p>
            <a:pPr marL="971550" lvl="1" indent="-514350">
              <a:buFont typeface="+mj-lt"/>
              <a:buAutoNum type="arabicPeriod"/>
            </a:pPr>
            <a:r>
              <a:rPr lang="en-US" dirty="0"/>
              <a:t>Assigned marshalling port</a:t>
            </a:r>
          </a:p>
          <a:p>
            <a:pPr marL="514350" indent="-514350">
              <a:buFont typeface="+mj-lt"/>
              <a:buAutoNum type="arabicPeriod"/>
            </a:pPr>
            <a:r>
              <a:rPr lang="en-US" dirty="0"/>
              <a:t>Define WTIV and port scenarios (number and date available)</a:t>
            </a:r>
          </a:p>
          <a:p>
            <a:pPr marL="514350" indent="-514350">
              <a:buFont typeface="+mj-lt"/>
              <a:buAutoNum type="arabicPeriod"/>
            </a:pPr>
            <a:r>
              <a:rPr lang="en-US" dirty="0"/>
              <a:t>Simulate the installation of the entire pipeline using CORAL model</a:t>
            </a:r>
          </a:p>
          <a:p>
            <a:pPr marL="971550" lvl="1" indent="-514350">
              <a:buFont typeface="+mj-lt"/>
              <a:buAutoNum type="arabicPeriod"/>
            </a:pPr>
            <a:r>
              <a:rPr lang="en-US" dirty="0"/>
              <a:t>Individual project logistics modeled using ORBIT process-based model (installation steps with hourly resolution)</a:t>
            </a:r>
          </a:p>
          <a:p>
            <a:pPr marL="971550" lvl="1" indent="-514350">
              <a:buFont typeface="+mj-lt"/>
              <a:buAutoNum type="arabicPeriod"/>
            </a:pPr>
            <a:r>
              <a:rPr lang="en-US" dirty="0"/>
              <a:t>Project can not begin until its assigned port and one of the pool of WTIVs are available</a:t>
            </a:r>
          </a:p>
          <a:p>
            <a:pPr marL="514350" indent="-514350">
              <a:buFont typeface="+mj-lt"/>
              <a:buAutoNum type="arabicPeriod"/>
            </a:pPr>
            <a:r>
              <a:rPr lang="en-US" dirty="0"/>
              <a:t>Output Gantt chart showing delays and installed capacity through 2030</a:t>
            </a:r>
          </a:p>
        </p:txBody>
      </p:sp>
    </p:spTree>
    <p:extLst>
      <p:ext uri="{BB962C8B-B14F-4D97-AF65-F5344CB8AC3E}">
        <p14:creationId xmlns:p14="http://schemas.microsoft.com/office/powerpoint/2010/main" val="4248309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CDF5-7BA9-192D-1753-A81325407BB4}"/>
              </a:ext>
            </a:extLst>
          </p:cNvPr>
          <p:cNvSpPr>
            <a:spLocks noGrp="1"/>
          </p:cNvSpPr>
          <p:nvPr>
            <p:ph type="title"/>
          </p:nvPr>
        </p:nvSpPr>
        <p:spPr>
          <a:xfrm>
            <a:off x="838200" y="1"/>
            <a:ext cx="10515600" cy="947956"/>
          </a:xfrm>
        </p:spPr>
        <p:txBody>
          <a:bodyPr/>
          <a:lstStyle/>
          <a:p>
            <a:r>
              <a:rPr lang="en-US" dirty="0"/>
              <a:t>Assumptions and caveats</a:t>
            </a:r>
          </a:p>
        </p:txBody>
      </p:sp>
      <p:sp>
        <p:nvSpPr>
          <p:cNvPr id="3" name="Content Placeholder 2">
            <a:extLst>
              <a:ext uri="{FF2B5EF4-FFF2-40B4-BE49-F238E27FC236}">
                <a16:creationId xmlns:a16="http://schemas.microsoft.com/office/drawing/2014/main" id="{A1027F75-1A40-3889-2E7F-7A029544D5B1}"/>
              </a:ext>
            </a:extLst>
          </p:cNvPr>
          <p:cNvSpPr>
            <a:spLocks noGrp="1"/>
          </p:cNvSpPr>
          <p:nvPr>
            <p:ph idx="1"/>
          </p:nvPr>
        </p:nvSpPr>
        <p:spPr>
          <a:xfrm>
            <a:off x="838200" y="847287"/>
            <a:ext cx="10515600" cy="6010712"/>
          </a:xfrm>
        </p:spPr>
        <p:txBody>
          <a:bodyPr>
            <a:normAutofit/>
          </a:bodyPr>
          <a:lstStyle/>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Times New Roman" panose="02020603050405020304" pitchFamily="18" charset="0"/>
              </a:rPr>
              <a:t>We only modeling turbine and monopile installation, effectively assuming that cables, </a:t>
            </a:r>
            <a:r>
              <a:rPr lang="en-US" sz="2000" dirty="0" err="1">
                <a:effectLst/>
                <a:latin typeface="Calibri" panose="020F0502020204030204" pitchFamily="34" charset="0"/>
                <a:ea typeface="Times New Roman" panose="02020603050405020304" pitchFamily="18" charset="0"/>
              </a:rPr>
              <a:t>etc</a:t>
            </a:r>
            <a:r>
              <a:rPr lang="en-US" sz="2000" dirty="0">
                <a:effectLst/>
                <a:latin typeface="Calibri" panose="020F0502020204030204" pitchFamily="34" charset="0"/>
                <a:ea typeface="Times New Roman" panose="02020603050405020304" pitchFamily="18" charset="0"/>
              </a:rPr>
              <a:t>, can be installed in parallel without contributing bottlenecks</a:t>
            </a:r>
            <a:endParaRPr lang="en-US" sz="2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Times New Roman" panose="02020603050405020304" pitchFamily="18" charset="0"/>
              </a:rPr>
              <a:t>We assume all projects use feeder barges and that there are 10 barges readily available throughout the simulation (easy to change).  It would be a bit of work to update the code to have all projects use WTIVs, and a bit more work to have WTIV/feeder strategies assigned to specific projects.  </a:t>
            </a:r>
            <a:endParaRPr lang="en-US" sz="2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Times New Roman" panose="02020603050405020304" pitchFamily="18" charset="0"/>
              </a:rPr>
              <a:t>We account for pile-driving weather window restrictions for monopiles (start dates are May or June).  </a:t>
            </a:r>
            <a:endParaRPr lang="en-US" sz="2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Times New Roman" panose="02020603050405020304" pitchFamily="18" charset="0"/>
              </a:rPr>
              <a:t>Each project installation time includes weather delays based on a representative East Coast weather time series (taken from the Vineyard lease area). </a:t>
            </a:r>
            <a:endParaRPr lang="en-US" sz="2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2000" dirty="0">
                <a:effectLst/>
                <a:latin typeface="Calibri" panose="020F0502020204030204" pitchFamily="34" charset="0"/>
                <a:ea typeface="Times New Roman" panose="02020603050405020304" pitchFamily="18" charset="0"/>
              </a:rPr>
              <a:t>We don’t evaluate limitations of fabrication or storage ports, but we should come up with some sort of multiplier to evaluate the demand for these additional port requirements. </a:t>
            </a:r>
          </a:p>
          <a:p>
            <a:pPr marL="342900" marR="0" lvl="0" indent="-342900">
              <a:spcBef>
                <a:spcPts val="0"/>
              </a:spcBef>
              <a:spcAft>
                <a:spcPts val="0"/>
              </a:spcAft>
              <a:buFont typeface="Symbol" panose="05050102010706020507" pitchFamily="18" charset="2"/>
              <a:buChar char=""/>
            </a:pPr>
            <a:r>
              <a:rPr lang="en-US" sz="2000" dirty="0">
                <a:latin typeface="Calibri" panose="020F0502020204030204" pitchFamily="34" charset="0"/>
              </a:rPr>
              <a:t>We assume that 2.5 GW of floating will be installed in CA by 2030 (optimistically) so reaching 27.5 GW on the East Coast gets us to the 30 GW target</a:t>
            </a:r>
          </a:p>
          <a:p>
            <a:pPr marL="342900" marR="0" lvl="0" indent="-342900">
              <a:spcBef>
                <a:spcPts val="0"/>
              </a:spcBef>
              <a:spcAft>
                <a:spcPts val="0"/>
              </a:spcAft>
              <a:buFont typeface="Symbol" panose="05050102010706020507" pitchFamily="18" charset="2"/>
              <a:buChar char=""/>
            </a:pPr>
            <a:r>
              <a:rPr lang="en-US" sz="2000" dirty="0">
                <a:solidFill>
                  <a:srgbClr val="FF0000"/>
                </a:solidFill>
                <a:latin typeface="Calibri" panose="020F0502020204030204" pitchFamily="34" charset="0"/>
              </a:rPr>
              <a:t>Additional port/vessel investments need to be made 3 years before asset is available</a:t>
            </a:r>
          </a:p>
          <a:p>
            <a:pPr marL="800100" lvl="1" indent="-342900">
              <a:spcBef>
                <a:spcPts val="0"/>
              </a:spcBef>
              <a:buFont typeface="Symbol" panose="05050102010706020507" pitchFamily="18" charset="2"/>
              <a:buChar char=""/>
            </a:pPr>
            <a:r>
              <a:rPr lang="en-US" sz="2000" dirty="0">
                <a:solidFill>
                  <a:srgbClr val="FF0000"/>
                </a:solidFill>
                <a:latin typeface="Calibri" panose="020F0502020204030204" pitchFamily="34" charset="0"/>
              </a:rPr>
              <a:t>WTIV: $500M</a:t>
            </a:r>
          </a:p>
          <a:p>
            <a:pPr marL="800100" lvl="1" indent="-342900">
              <a:spcBef>
                <a:spcPts val="0"/>
              </a:spcBef>
              <a:buFont typeface="Symbol" panose="05050102010706020507" pitchFamily="18" charset="2"/>
              <a:buChar char=""/>
            </a:pPr>
            <a:r>
              <a:rPr lang="en-US" sz="2000" dirty="0">
                <a:solidFill>
                  <a:srgbClr val="FF0000"/>
                </a:solidFill>
                <a:latin typeface="Calibri" panose="020F0502020204030204" pitchFamily="34" charset="0"/>
              </a:rPr>
              <a:t>Port: $400M</a:t>
            </a:r>
            <a:endParaRPr lang="en-US" sz="2000" dirty="0">
              <a:solidFill>
                <a:srgbClr val="FF0000"/>
              </a:solidFill>
            </a:endParaRPr>
          </a:p>
        </p:txBody>
      </p:sp>
    </p:spTree>
    <p:extLst>
      <p:ext uri="{BB962C8B-B14F-4D97-AF65-F5344CB8AC3E}">
        <p14:creationId xmlns:p14="http://schemas.microsoft.com/office/powerpoint/2010/main" val="4197892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p:txBody>
          <a:bodyPr/>
          <a:lstStyle/>
          <a:p>
            <a:r>
              <a:rPr lang="en-US" dirty="0"/>
              <a:t>Deployment assessment with existing infrastructure</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1632126693"/>
              </p:ext>
            </p:extLst>
          </p:nvPr>
        </p:nvGraphicFramePr>
        <p:xfrm>
          <a:off x="867239" y="1616569"/>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821824547"/>
                  </a:ext>
                </a:extLst>
              </a:tr>
            </a:tbl>
          </a:graphicData>
        </a:graphic>
      </p:graphicFrame>
      <p:sp>
        <p:nvSpPr>
          <p:cNvPr id="7" name="TextBox 6">
            <a:extLst>
              <a:ext uri="{FF2B5EF4-FFF2-40B4-BE49-F238E27FC236}">
                <a16:creationId xmlns:a16="http://schemas.microsoft.com/office/drawing/2014/main" id="{A20E7DAB-9D8C-1505-5858-8477377C1CC9}"/>
              </a:ext>
            </a:extLst>
          </p:cNvPr>
          <p:cNvSpPr txBox="1"/>
          <p:nvPr/>
        </p:nvSpPr>
        <p:spPr>
          <a:xfrm>
            <a:off x="998987" y="4749550"/>
            <a:ext cx="4317849" cy="1384995"/>
          </a:xfrm>
          <a:prstGeom prst="rect">
            <a:avLst/>
          </a:prstGeom>
          <a:noFill/>
        </p:spPr>
        <p:txBody>
          <a:bodyPr wrap="none" rtlCol="0">
            <a:spAutoFit/>
          </a:bodyPr>
          <a:lstStyle/>
          <a:p>
            <a:r>
              <a:rPr lang="en-US" sz="1400" b="1" dirty="0"/>
              <a:t>Port assumptions </a:t>
            </a:r>
          </a:p>
          <a:p>
            <a:r>
              <a:rPr lang="en-US" sz="1400" dirty="0"/>
              <a:t>2023: New Bedford and New London</a:t>
            </a:r>
          </a:p>
          <a:p>
            <a:r>
              <a:rPr lang="en-US" sz="1400" dirty="0"/>
              <a:t>2024: Add Portsmouth Marine Terminal</a:t>
            </a:r>
          </a:p>
          <a:p>
            <a:r>
              <a:rPr lang="en-US" sz="1400" dirty="0"/>
              <a:t>2025: Add New Jersey Wind Port and Tradepoint Atlantic</a:t>
            </a:r>
          </a:p>
          <a:p>
            <a:r>
              <a:rPr lang="en-US" sz="1400" dirty="0"/>
              <a:t>2027: Add South Brooklyn Marine Terminal</a:t>
            </a:r>
          </a:p>
          <a:p>
            <a:endParaRPr lang="en-US" sz="1400" dirty="0"/>
          </a:p>
        </p:txBody>
      </p:sp>
      <p:sp>
        <p:nvSpPr>
          <p:cNvPr id="8" name="TextBox 7">
            <a:extLst>
              <a:ext uri="{FF2B5EF4-FFF2-40B4-BE49-F238E27FC236}">
                <a16:creationId xmlns:a16="http://schemas.microsoft.com/office/drawing/2014/main" id="{5BE1BA51-8063-DA8E-67D1-2DAF646217F5}"/>
              </a:ext>
            </a:extLst>
          </p:cNvPr>
          <p:cNvSpPr txBox="1"/>
          <p:nvPr/>
        </p:nvSpPr>
        <p:spPr>
          <a:xfrm>
            <a:off x="998987" y="3447686"/>
            <a:ext cx="5217710" cy="954107"/>
          </a:xfrm>
          <a:prstGeom prst="rect">
            <a:avLst/>
          </a:prstGeom>
          <a:noFill/>
        </p:spPr>
        <p:txBody>
          <a:bodyPr wrap="none" rtlCol="0">
            <a:spAutoFit/>
          </a:bodyPr>
          <a:lstStyle/>
          <a:p>
            <a:r>
              <a:rPr lang="en-US" sz="1400" b="1" dirty="0"/>
              <a:t>WTIV assumptions</a:t>
            </a:r>
          </a:p>
          <a:p>
            <a:r>
              <a:rPr lang="en-US" sz="1400" dirty="0"/>
              <a:t>2023: European WTIV available.  Replaced by Charybdis in early 2024</a:t>
            </a:r>
          </a:p>
          <a:p>
            <a:r>
              <a:rPr lang="en-US" sz="1400" dirty="0"/>
              <a:t>2025: Equinor/Maersk vessel available</a:t>
            </a:r>
          </a:p>
          <a:p>
            <a:r>
              <a:rPr lang="en-US" sz="1400" dirty="0"/>
              <a:t>2028: New WTIV built at Keppel </a:t>
            </a:r>
            <a:r>
              <a:rPr lang="en-US" sz="1400" dirty="0" err="1"/>
              <a:t>AmFELS</a:t>
            </a:r>
            <a:r>
              <a:rPr lang="en-US" sz="1400" dirty="0"/>
              <a:t> </a:t>
            </a:r>
          </a:p>
        </p:txBody>
      </p:sp>
    </p:spTree>
    <p:extLst>
      <p:ext uri="{BB962C8B-B14F-4D97-AF65-F5344CB8AC3E}">
        <p14:creationId xmlns:p14="http://schemas.microsoft.com/office/powerpoint/2010/main" val="572298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10;&#10;Description automatically generated with medium confidence">
            <a:extLst>
              <a:ext uri="{FF2B5EF4-FFF2-40B4-BE49-F238E27FC236}">
                <a16:creationId xmlns:a16="http://schemas.microsoft.com/office/drawing/2014/main" id="{793D711A-811B-E3A3-7333-9F52C56D9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176001" cy="6705600"/>
          </a:xfrm>
          <a:prstGeom prst="rect">
            <a:avLst/>
          </a:prstGeom>
        </p:spPr>
      </p:pic>
    </p:spTree>
    <p:extLst>
      <p:ext uri="{BB962C8B-B14F-4D97-AF65-F5344CB8AC3E}">
        <p14:creationId xmlns:p14="http://schemas.microsoft.com/office/powerpoint/2010/main" val="17372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p:txBody>
          <a:bodyPr/>
          <a:lstStyle/>
          <a:p>
            <a:r>
              <a:rPr lang="en-US" dirty="0"/>
              <a:t>Deployment assessment with existing ports and additional WTIVs</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385809011"/>
              </p:ext>
            </p:extLst>
          </p:nvPr>
        </p:nvGraphicFramePr>
        <p:xfrm>
          <a:off x="867239" y="1616569"/>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821824547"/>
                  </a:ext>
                </a:extLst>
              </a:tr>
            </a:tbl>
          </a:graphicData>
        </a:graphic>
      </p:graphicFrame>
      <p:sp>
        <p:nvSpPr>
          <p:cNvPr id="7" name="TextBox 6">
            <a:extLst>
              <a:ext uri="{FF2B5EF4-FFF2-40B4-BE49-F238E27FC236}">
                <a16:creationId xmlns:a16="http://schemas.microsoft.com/office/drawing/2014/main" id="{A20E7DAB-9D8C-1505-5858-8477377C1CC9}"/>
              </a:ext>
            </a:extLst>
          </p:cNvPr>
          <p:cNvSpPr txBox="1"/>
          <p:nvPr/>
        </p:nvSpPr>
        <p:spPr>
          <a:xfrm>
            <a:off x="998987" y="4885544"/>
            <a:ext cx="4317849" cy="1384995"/>
          </a:xfrm>
          <a:prstGeom prst="rect">
            <a:avLst/>
          </a:prstGeom>
          <a:noFill/>
        </p:spPr>
        <p:txBody>
          <a:bodyPr wrap="none" rtlCol="0">
            <a:spAutoFit/>
          </a:bodyPr>
          <a:lstStyle/>
          <a:p>
            <a:r>
              <a:rPr lang="en-US" sz="1400" b="1" dirty="0"/>
              <a:t>Port assumptions </a:t>
            </a:r>
          </a:p>
          <a:p>
            <a:r>
              <a:rPr lang="en-US" sz="1400" dirty="0"/>
              <a:t>2023: New Bedford and New London</a:t>
            </a:r>
          </a:p>
          <a:p>
            <a:r>
              <a:rPr lang="en-US" sz="1400" dirty="0"/>
              <a:t>2024: Add Portsmouth Marine Terminal</a:t>
            </a:r>
          </a:p>
          <a:p>
            <a:r>
              <a:rPr lang="en-US" sz="1400" dirty="0"/>
              <a:t>2025: Add New Jersey Wind Port and Tradepoint Atlantic</a:t>
            </a:r>
          </a:p>
          <a:p>
            <a:r>
              <a:rPr lang="en-US" sz="1400" dirty="0"/>
              <a:t>2027: Add South Brooklyn Marine Terminal</a:t>
            </a:r>
          </a:p>
          <a:p>
            <a:endParaRPr lang="en-US" sz="1400" dirty="0"/>
          </a:p>
        </p:txBody>
      </p:sp>
      <p:sp>
        <p:nvSpPr>
          <p:cNvPr id="8" name="TextBox 7">
            <a:extLst>
              <a:ext uri="{FF2B5EF4-FFF2-40B4-BE49-F238E27FC236}">
                <a16:creationId xmlns:a16="http://schemas.microsoft.com/office/drawing/2014/main" id="{5BE1BA51-8063-DA8E-67D1-2DAF646217F5}"/>
              </a:ext>
            </a:extLst>
          </p:cNvPr>
          <p:cNvSpPr txBox="1"/>
          <p:nvPr/>
        </p:nvSpPr>
        <p:spPr>
          <a:xfrm>
            <a:off x="998987" y="3447686"/>
            <a:ext cx="5217710" cy="1384995"/>
          </a:xfrm>
          <a:prstGeom prst="rect">
            <a:avLst/>
          </a:prstGeom>
          <a:noFill/>
        </p:spPr>
        <p:txBody>
          <a:bodyPr wrap="none" rtlCol="0">
            <a:spAutoFit/>
          </a:bodyPr>
          <a:lstStyle/>
          <a:p>
            <a:r>
              <a:rPr lang="en-US" sz="1400" b="1" dirty="0"/>
              <a:t>WTIV assumptions</a:t>
            </a:r>
          </a:p>
          <a:p>
            <a:r>
              <a:rPr lang="en-US" sz="1400" dirty="0"/>
              <a:t>2023: European WTIV available.  Replaced by Charybdis in early 2024</a:t>
            </a:r>
          </a:p>
          <a:p>
            <a:r>
              <a:rPr lang="en-US" sz="1400" dirty="0"/>
              <a:t>2025: Equinor/Maersk vessel available</a:t>
            </a:r>
          </a:p>
          <a:p>
            <a:r>
              <a:rPr lang="en-US" sz="1400" i="1" dirty="0"/>
              <a:t>2026: </a:t>
            </a:r>
            <a:r>
              <a:rPr lang="en-US" sz="1400" dirty="0"/>
              <a:t>New WTIV built at Keppel </a:t>
            </a:r>
            <a:r>
              <a:rPr lang="en-US" sz="1400" dirty="0" err="1"/>
              <a:t>AmFELS</a:t>
            </a:r>
            <a:endParaRPr lang="en-US" sz="1400" dirty="0"/>
          </a:p>
          <a:p>
            <a:r>
              <a:rPr lang="en-US" sz="1400" i="1" dirty="0"/>
              <a:t>2028: 2 new WTIVs built at other US shipyards</a:t>
            </a:r>
          </a:p>
          <a:p>
            <a:r>
              <a:rPr lang="en-US" sz="1400" i="1" dirty="0"/>
              <a:t>2029: New WTIV built at Keppel </a:t>
            </a:r>
            <a:r>
              <a:rPr lang="en-US" sz="1400" i="1" dirty="0" err="1"/>
              <a:t>AmFELS</a:t>
            </a:r>
            <a:endParaRPr lang="en-US" sz="1400" i="1" dirty="0"/>
          </a:p>
        </p:txBody>
      </p:sp>
      <p:sp>
        <p:nvSpPr>
          <p:cNvPr id="2" name="TextBox 1">
            <a:extLst>
              <a:ext uri="{FF2B5EF4-FFF2-40B4-BE49-F238E27FC236}">
                <a16:creationId xmlns:a16="http://schemas.microsoft.com/office/drawing/2014/main" id="{838651C0-F7B3-F331-B71B-5D18BEBC58E5}"/>
              </a:ext>
            </a:extLst>
          </p:cNvPr>
          <p:cNvSpPr txBox="1"/>
          <p:nvPr/>
        </p:nvSpPr>
        <p:spPr>
          <a:xfrm>
            <a:off x="7129915" y="4351373"/>
            <a:ext cx="2919838" cy="369332"/>
          </a:xfrm>
          <a:prstGeom prst="rect">
            <a:avLst/>
          </a:prstGeom>
          <a:noFill/>
        </p:spPr>
        <p:txBody>
          <a:bodyPr wrap="none" rtlCol="0">
            <a:spAutoFit/>
          </a:bodyPr>
          <a:lstStyle/>
          <a:p>
            <a:r>
              <a:rPr lang="en-US" i="1" dirty="0"/>
              <a:t>(Changes from baseline case)</a:t>
            </a:r>
          </a:p>
        </p:txBody>
      </p:sp>
      <p:cxnSp>
        <p:nvCxnSpPr>
          <p:cNvPr id="5" name="Straight Arrow Connector 4">
            <a:extLst>
              <a:ext uri="{FF2B5EF4-FFF2-40B4-BE49-F238E27FC236}">
                <a16:creationId xmlns:a16="http://schemas.microsoft.com/office/drawing/2014/main" id="{359EF0AA-A000-8896-D479-1D4657FB9D70}"/>
              </a:ext>
            </a:extLst>
          </p:cNvPr>
          <p:cNvCxnSpPr>
            <a:stCxn id="2" idx="1"/>
          </p:cNvCxnSpPr>
          <p:nvPr/>
        </p:nvCxnSpPr>
        <p:spPr>
          <a:xfrm flipH="1">
            <a:off x="4705350" y="4536039"/>
            <a:ext cx="2424565" cy="74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368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a:extLst>
              <a:ext uri="{FF2B5EF4-FFF2-40B4-BE49-F238E27FC236}">
                <a16:creationId xmlns:a16="http://schemas.microsoft.com/office/drawing/2014/main" id="{FF521C39-75DC-729D-DD4E-90B6DA8CC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0"/>
            <a:ext cx="11391900" cy="6835140"/>
          </a:xfrm>
          <a:prstGeom prst="rect">
            <a:avLst/>
          </a:prstGeom>
        </p:spPr>
      </p:pic>
    </p:spTree>
    <p:extLst>
      <p:ext uri="{BB962C8B-B14F-4D97-AF65-F5344CB8AC3E}">
        <p14:creationId xmlns:p14="http://schemas.microsoft.com/office/powerpoint/2010/main" val="52227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p:txBody>
          <a:bodyPr/>
          <a:lstStyle/>
          <a:p>
            <a:r>
              <a:rPr lang="en-US" dirty="0"/>
              <a:t>Deployment assessment with existing WTIVs and additional ports</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1063008441"/>
              </p:ext>
            </p:extLst>
          </p:nvPr>
        </p:nvGraphicFramePr>
        <p:xfrm>
          <a:off x="867239" y="1616569"/>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821824547"/>
                  </a:ext>
                </a:extLst>
              </a:tr>
            </a:tbl>
          </a:graphicData>
        </a:graphic>
      </p:graphicFrame>
      <p:sp>
        <p:nvSpPr>
          <p:cNvPr id="7" name="TextBox 6">
            <a:extLst>
              <a:ext uri="{FF2B5EF4-FFF2-40B4-BE49-F238E27FC236}">
                <a16:creationId xmlns:a16="http://schemas.microsoft.com/office/drawing/2014/main" id="{A20E7DAB-9D8C-1505-5858-8477377C1CC9}"/>
              </a:ext>
            </a:extLst>
          </p:cNvPr>
          <p:cNvSpPr txBox="1"/>
          <p:nvPr/>
        </p:nvSpPr>
        <p:spPr>
          <a:xfrm>
            <a:off x="998987" y="4749550"/>
            <a:ext cx="4317849" cy="1600438"/>
          </a:xfrm>
          <a:prstGeom prst="rect">
            <a:avLst/>
          </a:prstGeom>
          <a:noFill/>
        </p:spPr>
        <p:txBody>
          <a:bodyPr wrap="none" rtlCol="0">
            <a:spAutoFit/>
          </a:bodyPr>
          <a:lstStyle/>
          <a:p>
            <a:r>
              <a:rPr lang="en-US" sz="1400" b="1" dirty="0"/>
              <a:t>Port assumptions </a:t>
            </a:r>
          </a:p>
          <a:p>
            <a:r>
              <a:rPr lang="en-US" sz="1400" dirty="0"/>
              <a:t>2023: New Bedford and New London</a:t>
            </a:r>
          </a:p>
          <a:p>
            <a:r>
              <a:rPr lang="en-US" sz="1400" dirty="0"/>
              <a:t>2024: Add Portsmouth Marine Terminal</a:t>
            </a:r>
          </a:p>
          <a:p>
            <a:r>
              <a:rPr lang="en-US" sz="1400" dirty="0"/>
              <a:t>2025: Add New Jersey Wind Port and Tradepoint Atlantic</a:t>
            </a:r>
          </a:p>
          <a:p>
            <a:r>
              <a:rPr lang="en-US" sz="1400" dirty="0"/>
              <a:t>2027: Add South Brooklyn Marine Terminal and Salem</a:t>
            </a:r>
          </a:p>
          <a:p>
            <a:r>
              <a:rPr lang="en-US" sz="1400" i="1" dirty="0"/>
              <a:t>2028: Add New Jersey Wind Port (phase 2)</a:t>
            </a:r>
          </a:p>
          <a:p>
            <a:r>
              <a:rPr lang="en-US" sz="1400" i="1" dirty="0"/>
              <a:t>2029: Add Arthur Kill Terminal</a:t>
            </a:r>
          </a:p>
        </p:txBody>
      </p:sp>
      <p:sp>
        <p:nvSpPr>
          <p:cNvPr id="8" name="TextBox 7">
            <a:extLst>
              <a:ext uri="{FF2B5EF4-FFF2-40B4-BE49-F238E27FC236}">
                <a16:creationId xmlns:a16="http://schemas.microsoft.com/office/drawing/2014/main" id="{5BE1BA51-8063-DA8E-67D1-2DAF646217F5}"/>
              </a:ext>
            </a:extLst>
          </p:cNvPr>
          <p:cNvSpPr txBox="1"/>
          <p:nvPr/>
        </p:nvSpPr>
        <p:spPr>
          <a:xfrm>
            <a:off x="998987" y="3447686"/>
            <a:ext cx="5217710" cy="954107"/>
          </a:xfrm>
          <a:prstGeom prst="rect">
            <a:avLst/>
          </a:prstGeom>
          <a:noFill/>
        </p:spPr>
        <p:txBody>
          <a:bodyPr wrap="none" rtlCol="0">
            <a:spAutoFit/>
          </a:bodyPr>
          <a:lstStyle/>
          <a:p>
            <a:r>
              <a:rPr lang="en-US" sz="1400" b="1" dirty="0"/>
              <a:t>WTIV assumptions</a:t>
            </a:r>
          </a:p>
          <a:p>
            <a:r>
              <a:rPr lang="en-US" sz="1400" dirty="0"/>
              <a:t>2023: European WTIV available.  Replaced by Charybdis in early 2024</a:t>
            </a:r>
          </a:p>
          <a:p>
            <a:r>
              <a:rPr lang="en-US" sz="1400" dirty="0"/>
              <a:t>2025: Equinor/Maersk vessel available</a:t>
            </a:r>
          </a:p>
          <a:p>
            <a:r>
              <a:rPr lang="en-US" sz="1400" dirty="0"/>
              <a:t>2028: New WTIV built at Keppel </a:t>
            </a:r>
            <a:r>
              <a:rPr lang="en-US" sz="1400" dirty="0" err="1"/>
              <a:t>AmFELS</a:t>
            </a:r>
            <a:endParaRPr lang="en-US" sz="1400" dirty="0"/>
          </a:p>
        </p:txBody>
      </p:sp>
      <p:sp>
        <p:nvSpPr>
          <p:cNvPr id="9" name="TextBox 8">
            <a:extLst>
              <a:ext uri="{FF2B5EF4-FFF2-40B4-BE49-F238E27FC236}">
                <a16:creationId xmlns:a16="http://schemas.microsoft.com/office/drawing/2014/main" id="{4B4F380B-3635-E9B7-46D1-DCEFE3CA43FA}"/>
              </a:ext>
            </a:extLst>
          </p:cNvPr>
          <p:cNvSpPr txBox="1"/>
          <p:nvPr/>
        </p:nvSpPr>
        <p:spPr>
          <a:xfrm>
            <a:off x="7741401" y="5818223"/>
            <a:ext cx="2919838" cy="369332"/>
          </a:xfrm>
          <a:prstGeom prst="rect">
            <a:avLst/>
          </a:prstGeom>
          <a:noFill/>
        </p:spPr>
        <p:txBody>
          <a:bodyPr wrap="none" rtlCol="0">
            <a:spAutoFit/>
          </a:bodyPr>
          <a:lstStyle/>
          <a:p>
            <a:r>
              <a:rPr lang="en-US" i="1" dirty="0"/>
              <a:t>(Changes from baseline case)</a:t>
            </a:r>
          </a:p>
        </p:txBody>
      </p:sp>
      <p:cxnSp>
        <p:nvCxnSpPr>
          <p:cNvPr id="10" name="Straight Arrow Connector 9">
            <a:extLst>
              <a:ext uri="{FF2B5EF4-FFF2-40B4-BE49-F238E27FC236}">
                <a16:creationId xmlns:a16="http://schemas.microsoft.com/office/drawing/2014/main" id="{28E0DFC9-56FA-159D-F481-02B71D828650}"/>
              </a:ext>
            </a:extLst>
          </p:cNvPr>
          <p:cNvCxnSpPr>
            <a:stCxn id="9" idx="1"/>
          </p:cNvCxnSpPr>
          <p:nvPr/>
        </p:nvCxnSpPr>
        <p:spPr>
          <a:xfrm flipH="1">
            <a:off x="5316836" y="6002889"/>
            <a:ext cx="2424565" cy="74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62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4A9-7A3C-096E-C2B8-F624508F099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790AD904-86A9-1F66-2A08-61508F7D3C30}"/>
              </a:ext>
            </a:extLst>
          </p:cNvPr>
          <p:cNvSpPr>
            <a:spLocks noGrp="1"/>
          </p:cNvSpPr>
          <p:nvPr>
            <p:ph idx="1"/>
          </p:nvPr>
        </p:nvSpPr>
        <p:spPr/>
        <p:txBody>
          <a:bodyPr/>
          <a:lstStyle/>
          <a:p>
            <a:pPr marL="514350" indent="-514350">
              <a:buFont typeface="+mj-lt"/>
              <a:buAutoNum type="arabicPeriod"/>
            </a:pPr>
            <a:r>
              <a:rPr lang="en-US" dirty="0"/>
              <a:t>Define a baseline domestic supply chain scenario based on demand for facilities and feasible port locations</a:t>
            </a:r>
          </a:p>
          <a:p>
            <a:pPr marL="514350" indent="-514350">
              <a:buFont typeface="+mj-lt"/>
              <a:buAutoNum type="arabicPeriod"/>
            </a:pPr>
            <a:r>
              <a:rPr lang="en-US" dirty="0"/>
              <a:t>Establish a Gantt chart for construction of these facilities</a:t>
            </a:r>
          </a:p>
          <a:p>
            <a:pPr marL="514350" indent="-514350">
              <a:buFont typeface="+mj-lt"/>
              <a:buAutoNum type="arabicPeriod"/>
            </a:pPr>
            <a:r>
              <a:rPr lang="en-US" dirty="0"/>
              <a:t>Evaluate how the number of marshaling ports and WTIVs impact the deployment rate of East Coast pipeline</a:t>
            </a:r>
          </a:p>
          <a:p>
            <a:pPr marL="514350" indent="-514350">
              <a:buFont typeface="+mj-lt"/>
              <a:buAutoNum type="arabicPeriod"/>
            </a:pPr>
            <a:r>
              <a:rPr lang="en-US" dirty="0"/>
              <a:t>Establish a Gantt chart for installation of offshore wind projects</a:t>
            </a:r>
          </a:p>
          <a:p>
            <a:pPr marL="514350" indent="-514350">
              <a:buFont typeface="+mj-lt"/>
              <a:buAutoNum type="arabicPeriod"/>
            </a:pPr>
            <a:r>
              <a:rPr lang="en-US" dirty="0"/>
              <a:t>Identify key takeaways, barriers, and recommendations for stakeholders</a:t>
            </a:r>
          </a:p>
        </p:txBody>
      </p:sp>
    </p:spTree>
    <p:extLst>
      <p:ext uri="{BB962C8B-B14F-4D97-AF65-F5344CB8AC3E}">
        <p14:creationId xmlns:p14="http://schemas.microsoft.com/office/powerpoint/2010/main" val="3947017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4579F14D-06F7-E6B3-14D1-3EC4C736F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32" y="203200"/>
            <a:ext cx="11091334" cy="6654800"/>
          </a:xfrm>
          <a:prstGeom prst="rect">
            <a:avLst/>
          </a:prstGeom>
        </p:spPr>
      </p:pic>
    </p:spTree>
    <p:extLst>
      <p:ext uri="{BB962C8B-B14F-4D97-AF65-F5344CB8AC3E}">
        <p14:creationId xmlns:p14="http://schemas.microsoft.com/office/powerpoint/2010/main" val="1005789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p:txBody>
          <a:bodyPr>
            <a:normAutofit/>
          </a:bodyPr>
          <a:lstStyle/>
          <a:p>
            <a:r>
              <a:rPr lang="en-US" dirty="0"/>
              <a:t>Deployment assessment with additional US WTIVs and additional ports</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3056225894"/>
              </p:ext>
            </p:extLst>
          </p:nvPr>
        </p:nvGraphicFramePr>
        <p:xfrm>
          <a:off x="838200" y="1790448"/>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821824547"/>
                  </a:ext>
                </a:extLst>
              </a:tr>
            </a:tbl>
          </a:graphicData>
        </a:graphic>
      </p:graphicFrame>
      <p:sp>
        <p:nvSpPr>
          <p:cNvPr id="8" name="TextBox 7">
            <a:extLst>
              <a:ext uri="{FF2B5EF4-FFF2-40B4-BE49-F238E27FC236}">
                <a16:creationId xmlns:a16="http://schemas.microsoft.com/office/drawing/2014/main" id="{5BE1BA51-8063-DA8E-67D1-2DAF646217F5}"/>
              </a:ext>
            </a:extLst>
          </p:cNvPr>
          <p:cNvSpPr txBox="1"/>
          <p:nvPr/>
        </p:nvSpPr>
        <p:spPr>
          <a:xfrm>
            <a:off x="998987" y="3447686"/>
            <a:ext cx="5217710" cy="1384995"/>
          </a:xfrm>
          <a:prstGeom prst="rect">
            <a:avLst/>
          </a:prstGeom>
          <a:noFill/>
        </p:spPr>
        <p:txBody>
          <a:bodyPr wrap="none" rtlCol="0">
            <a:spAutoFit/>
          </a:bodyPr>
          <a:lstStyle/>
          <a:p>
            <a:r>
              <a:rPr lang="en-US" sz="1400" b="1" dirty="0"/>
              <a:t>WTIV assumptions</a:t>
            </a:r>
          </a:p>
          <a:p>
            <a:r>
              <a:rPr lang="en-US" sz="1400" dirty="0"/>
              <a:t>2023: European WTIV available.  Replaced by Charybdis in early 2024</a:t>
            </a:r>
          </a:p>
          <a:p>
            <a:r>
              <a:rPr lang="en-US" sz="1400" dirty="0"/>
              <a:t>2025: Equinor/Maersk vessel available</a:t>
            </a:r>
          </a:p>
          <a:p>
            <a:r>
              <a:rPr lang="en-US" sz="1400" i="1" dirty="0"/>
              <a:t>2026: </a:t>
            </a:r>
            <a:r>
              <a:rPr lang="en-US" sz="1400" dirty="0"/>
              <a:t>New WTIV built at Keppel </a:t>
            </a:r>
            <a:r>
              <a:rPr lang="en-US" sz="1400" dirty="0" err="1"/>
              <a:t>AmFELS</a:t>
            </a:r>
            <a:endParaRPr lang="en-US" sz="1400" dirty="0"/>
          </a:p>
          <a:p>
            <a:r>
              <a:rPr lang="en-US" sz="1400" i="1" dirty="0"/>
              <a:t>2028: 2 new WTIVs built at other US shipyards</a:t>
            </a:r>
          </a:p>
          <a:p>
            <a:r>
              <a:rPr lang="en-US" sz="1400" i="1" dirty="0"/>
              <a:t>2029: New WTIV built at Keppel </a:t>
            </a:r>
            <a:r>
              <a:rPr lang="en-US" sz="1400" i="1" dirty="0" err="1"/>
              <a:t>AmFELS</a:t>
            </a:r>
            <a:endParaRPr lang="en-US" sz="1400" i="1" dirty="0"/>
          </a:p>
        </p:txBody>
      </p:sp>
      <p:sp>
        <p:nvSpPr>
          <p:cNvPr id="9" name="TextBox 8">
            <a:extLst>
              <a:ext uri="{FF2B5EF4-FFF2-40B4-BE49-F238E27FC236}">
                <a16:creationId xmlns:a16="http://schemas.microsoft.com/office/drawing/2014/main" id="{8A777902-7435-E6C3-DC38-438742A48671}"/>
              </a:ext>
            </a:extLst>
          </p:cNvPr>
          <p:cNvSpPr txBox="1"/>
          <p:nvPr/>
        </p:nvSpPr>
        <p:spPr>
          <a:xfrm>
            <a:off x="998987" y="4749550"/>
            <a:ext cx="4317849" cy="1600438"/>
          </a:xfrm>
          <a:prstGeom prst="rect">
            <a:avLst/>
          </a:prstGeom>
          <a:noFill/>
        </p:spPr>
        <p:txBody>
          <a:bodyPr wrap="none" rtlCol="0">
            <a:spAutoFit/>
          </a:bodyPr>
          <a:lstStyle/>
          <a:p>
            <a:r>
              <a:rPr lang="en-US" sz="1400" b="1" dirty="0"/>
              <a:t>Port assumptions </a:t>
            </a:r>
          </a:p>
          <a:p>
            <a:r>
              <a:rPr lang="en-US" sz="1400" dirty="0"/>
              <a:t>2023: New Bedford and New London</a:t>
            </a:r>
          </a:p>
          <a:p>
            <a:r>
              <a:rPr lang="en-US" sz="1400" dirty="0"/>
              <a:t>2024: Add Portsmouth Marine Terminal</a:t>
            </a:r>
          </a:p>
          <a:p>
            <a:r>
              <a:rPr lang="en-US" sz="1400" dirty="0"/>
              <a:t>2025: Add New Jersey Wind Port and Tradepoint Atlantic</a:t>
            </a:r>
          </a:p>
          <a:p>
            <a:r>
              <a:rPr lang="en-US" sz="1400" dirty="0"/>
              <a:t>2027: Add South Brooklyn Marine Terminal </a:t>
            </a:r>
            <a:r>
              <a:rPr lang="en-US" sz="1400" i="1" dirty="0"/>
              <a:t>and Salem</a:t>
            </a:r>
          </a:p>
          <a:p>
            <a:r>
              <a:rPr lang="en-US" sz="1400" i="1" dirty="0"/>
              <a:t>2028: Add New Jersey Wind Port (phase 2)</a:t>
            </a:r>
          </a:p>
          <a:p>
            <a:r>
              <a:rPr lang="en-US" sz="1400" i="1" dirty="0"/>
              <a:t>2029: Add Arthur Kill Terminal</a:t>
            </a:r>
          </a:p>
        </p:txBody>
      </p:sp>
    </p:spTree>
    <p:extLst>
      <p:ext uri="{BB962C8B-B14F-4D97-AF65-F5344CB8AC3E}">
        <p14:creationId xmlns:p14="http://schemas.microsoft.com/office/powerpoint/2010/main" val="27147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89D83B5A-74C4-6BF9-CA25-F8481689B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1" y="107950"/>
            <a:ext cx="11070167" cy="6642100"/>
          </a:xfrm>
          <a:prstGeom prst="rect">
            <a:avLst/>
          </a:prstGeom>
        </p:spPr>
      </p:pic>
    </p:spTree>
    <p:extLst>
      <p:ext uri="{BB962C8B-B14F-4D97-AF65-F5344CB8AC3E}">
        <p14:creationId xmlns:p14="http://schemas.microsoft.com/office/powerpoint/2010/main" val="200341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p:txBody>
          <a:bodyPr>
            <a:normAutofit/>
          </a:bodyPr>
          <a:lstStyle/>
          <a:p>
            <a:r>
              <a:rPr lang="en-US" dirty="0"/>
              <a:t>Deployment assessment with additional US and European WTIVs and additional ports</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81631788"/>
              </p:ext>
            </p:extLst>
          </p:nvPr>
        </p:nvGraphicFramePr>
        <p:xfrm>
          <a:off x="838200" y="1790448"/>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3</a:t>
                      </a:r>
                    </a:p>
                  </a:txBody>
                  <a:tcPr/>
                </a:tc>
                <a:tc>
                  <a:txBody>
                    <a:bodyPr/>
                    <a:lstStyle/>
                    <a:p>
                      <a:r>
                        <a:rPr lang="en-US" dirty="0"/>
                        <a:t>5</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4</a:t>
                      </a:r>
                    </a:p>
                  </a:txBody>
                  <a:tcPr/>
                </a:tc>
                <a:tc>
                  <a:txBody>
                    <a:bodyPr/>
                    <a:lstStyle/>
                    <a:p>
                      <a:r>
                        <a:rPr lang="en-US" dirty="0"/>
                        <a:t>6</a:t>
                      </a:r>
                    </a:p>
                  </a:txBody>
                  <a:tcPr/>
                </a:tc>
                <a:tc>
                  <a:txBody>
                    <a:bodyPr/>
                    <a:lstStyle/>
                    <a:p>
                      <a:r>
                        <a:rPr lang="en-US" dirty="0"/>
                        <a:t>7</a:t>
                      </a:r>
                    </a:p>
                  </a:txBody>
                  <a:tcPr/>
                </a:tc>
                <a:tc>
                  <a:txBody>
                    <a:bodyPr/>
                    <a:lstStyle/>
                    <a:p>
                      <a:r>
                        <a:rPr lang="en-US" dirty="0"/>
                        <a:t>7</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val="2821824547"/>
                  </a:ext>
                </a:extLst>
              </a:tr>
            </a:tbl>
          </a:graphicData>
        </a:graphic>
      </p:graphicFrame>
      <p:sp>
        <p:nvSpPr>
          <p:cNvPr id="8" name="TextBox 7">
            <a:extLst>
              <a:ext uri="{FF2B5EF4-FFF2-40B4-BE49-F238E27FC236}">
                <a16:creationId xmlns:a16="http://schemas.microsoft.com/office/drawing/2014/main" id="{5BE1BA51-8063-DA8E-67D1-2DAF646217F5}"/>
              </a:ext>
            </a:extLst>
          </p:cNvPr>
          <p:cNvSpPr txBox="1"/>
          <p:nvPr/>
        </p:nvSpPr>
        <p:spPr>
          <a:xfrm>
            <a:off x="998987" y="3447686"/>
            <a:ext cx="8358250" cy="1384995"/>
          </a:xfrm>
          <a:prstGeom prst="rect">
            <a:avLst/>
          </a:prstGeom>
          <a:noFill/>
        </p:spPr>
        <p:txBody>
          <a:bodyPr wrap="none" rtlCol="0">
            <a:spAutoFit/>
          </a:bodyPr>
          <a:lstStyle/>
          <a:p>
            <a:r>
              <a:rPr lang="en-US" sz="1400" b="1" dirty="0"/>
              <a:t>WTIV assumptions</a:t>
            </a:r>
          </a:p>
          <a:p>
            <a:r>
              <a:rPr lang="en-US" sz="1400" i="1" dirty="0"/>
              <a:t>2023: 2 European WTIVs available.  One remains available to US market.  Other is replaced by Charybdis in 2024.</a:t>
            </a:r>
          </a:p>
          <a:p>
            <a:r>
              <a:rPr lang="en-US" sz="1400" dirty="0"/>
              <a:t>2025: Equinor/Maersk vessel available</a:t>
            </a:r>
          </a:p>
          <a:p>
            <a:r>
              <a:rPr lang="en-US" sz="1400" i="1" dirty="0"/>
              <a:t>2026: </a:t>
            </a:r>
            <a:r>
              <a:rPr lang="en-US" sz="1400" dirty="0"/>
              <a:t>New WTIV built at Keppel </a:t>
            </a:r>
            <a:r>
              <a:rPr lang="en-US" sz="1400" dirty="0" err="1"/>
              <a:t>AmFELS</a:t>
            </a:r>
            <a:endParaRPr lang="en-US" sz="1400" dirty="0"/>
          </a:p>
          <a:p>
            <a:r>
              <a:rPr lang="en-US" sz="1400" i="1" dirty="0"/>
              <a:t>2028: 2 new WTIVs built at other US shipyards</a:t>
            </a:r>
          </a:p>
          <a:p>
            <a:r>
              <a:rPr lang="en-US" sz="1400" i="1" dirty="0"/>
              <a:t>2029: New WTIV built at Keppel </a:t>
            </a:r>
            <a:r>
              <a:rPr lang="en-US" sz="1400" i="1" dirty="0" err="1"/>
              <a:t>AmFELS</a:t>
            </a:r>
            <a:endParaRPr lang="en-US" sz="1400" i="1" dirty="0"/>
          </a:p>
        </p:txBody>
      </p:sp>
      <p:sp>
        <p:nvSpPr>
          <p:cNvPr id="3" name="Rectangle 2">
            <a:extLst>
              <a:ext uri="{FF2B5EF4-FFF2-40B4-BE49-F238E27FC236}">
                <a16:creationId xmlns:a16="http://schemas.microsoft.com/office/drawing/2014/main" id="{3B83CE01-A15C-3E74-0680-EF22669CD707}"/>
              </a:ext>
            </a:extLst>
          </p:cNvPr>
          <p:cNvSpPr/>
          <p:nvPr/>
        </p:nvSpPr>
        <p:spPr>
          <a:xfrm>
            <a:off x="2999509" y="6291984"/>
            <a:ext cx="6192982" cy="401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optimistic scenario)</a:t>
            </a:r>
          </a:p>
        </p:txBody>
      </p:sp>
      <p:sp>
        <p:nvSpPr>
          <p:cNvPr id="9" name="TextBox 8">
            <a:extLst>
              <a:ext uri="{FF2B5EF4-FFF2-40B4-BE49-F238E27FC236}">
                <a16:creationId xmlns:a16="http://schemas.microsoft.com/office/drawing/2014/main" id="{8A777902-7435-E6C3-DC38-438742A48671}"/>
              </a:ext>
            </a:extLst>
          </p:cNvPr>
          <p:cNvSpPr txBox="1"/>
          <p:nvPr/>
        </p:nvSpPr>
        <p:spPr>
          <a:xfrm>
            <a:off x="998987" y="4749550"/>
            <a:ext cx="4317849" cy="1600438"/>
          </a:xfrm>
          <a:prstGeom prst="rect">
            <a:avLst/>
          </a:prstGeom>
          <a:noFill/>
        </p:spPr>
        <p:txBody>
          <a:bodyPr wrap="none" rtlCol="0">
            <a:spAutoFit/>
          </a:bodyPr>
          <a:lstStyle/>
          <a:p>
            <a:r>
              <a:rPr lang="en-US" sz="1400" b="1" dirty="0"/>
              <a:t>Port assumptions </a:t>
            </a:r>
          </a:p>
          <a:p>
            <a:r>
              <a:rPr lang="en-US" sz="1400" dirty="0"/>
              <a:t>2023: New Bedford and New London</a:t>
            </a:r>
          </a:p>
          <a:p>
            <a:r>
              <a:rPr lang="en-US" sz="1400" dirty="0"/>
              <a:t>2024: Add Portsmouth Marine Terminal</a:t>
            </a:r>
          </a:p>
          <a:p>
            <a:r>
              <a:rPr lang="en-US" sz="1400" dirty="0"/>
              <a:t>2025: Add New Jersey Wind Port and Tradepoint Atlantic</a:t>
            </a:r>
          </a:p>
          <a:p>
            <a:r>
              <a:rPr lang="en-US" sz="1400" dirty="0"/>
              <a:t>2027: Add South Brooklyn Marine Terminal and Salem</a:t>
            </a:r>
          </a:p>
          <a:p>
            <a:r>
              <a:rPr lang="en-US" sz="1400" i="1" dirty="0"/>
              <a:t>2028: Add New Jersey Wind Port (phase 2)</a:t>
            </a:r>
          </a:p>
          <a:p>
            <a:r>
              <a:rPr lang="en-US" sz="1400" i="1" dirty="0"/>
              <a:t>2029: Add Arthur Kill Terminal</a:t>
            </a:r>
          </a:p>
        </p:txBody>
      </p:sp>
    </p:spTree>
    <p:extLst>
      <p:ext uri="{BB962C8B-B14F-4D97-AF65-F5344CB8AC3E}">
        <p14:creationId xmlns:p14="http://schemas.microsoft.com/office/powerpoint/2010/main" val="2540015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10;&#10;Description automatically generated">
            <a:extLst>
              <a:ext uri="{FF2B5EF4-FFF2-40B4-BE49-F238E27FC236}">
                <a16:creationId xmlns:a16="http://schemas.microsoft.com/office/drawing/2014/main" id="{65D08B74-AC41-77CE-01CB-09CDB95FD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8" y="0"/>
            <a:ext cx="11239501" cy="6743700"/>
          </a:xfrm>
          <a:prstGeom prst="rect">
            <a:avLst/>
          </a:prstGeom>
        </p:spPr>
      </p:pic>
    </p:spTree>
    <p:extLst>
      <p:ext uri="{BB962C8B-B14F-4D97-AF65-F5344CB8AC3E}">
        <p14:creationId xmlns:p14="http://schemas.microsoft.com/office/powerpoint/2010/main" val="2486535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B604-0EC1-A53A-407D-5894BD889A6C}"/>
              </a:ext>
            </a:extLst>
          </p:cNvPr>
          <p:cNvSpPr>
            <a:spLocks noGrp="1"/>
          </p:cNvSpPr>
          <p:nvPr>
            <p:ph type="title"/>
          </p:nvPr>
        </p:nvSpPr>
        <p:spPr/>
        <p:txBody>
          <a:bodyPr/>
          <a:lstStyle/>
          <a:p>
            <a:r>
              <a:rPr lang="en-US" dirty="0"/>
              <a:t>Summary</a:t>
            </a:r>
          </a:p>
        </p:txBody>
      </p:sp>
      <p:pic>
        <p:nvPicPr>
          <p:cNvPr id="9" name="Picture 8" descr="Chart, bar chart&#10;&#10;Description automatically generated">
            <a:extLst>
              <a:ext uri="{FF2B5EF4-FFF2-40B4-BE49-F238E27FC236}">
                <a16:creationId xmlns:a16="http://schemas.microsoft.com/office/drawing/2014/main" id="{FFE2E6D7-A0E0-8C11-3D1E-02BA65006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200" y="108097"/>
            <a:ext cx="7856610" cy="6641806"/>
          </a:xfrm>
          <a:prstGeom prst="rect">
            <a:avLst/>
          </a:prstGeom>
        </p:spPr>
      </p:pic>
    </p:spTree>
    <p:extLst>
      <p:ext uri="{BB962C8B-B14F-4D97-AF65-F5344CB8AC3E}">
        <p14:creationId xmlns:p14="http://schemas.microsoft.com/office/powerpoint/2010/main" val="2501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FC58-7A80-ECBF-4D2B-E54E7B0D5FB3}"/>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CDA4F8C8-FBA1-27D0-CEEC-498442A3C00A}"/>
              </a:ext>
            </a:extLst>
          </p:cNvPr>
          <p:cNvSpPr>
            <a:spLocks noGrp="1"/>
          </p:cNvSpPr>
          <p:nvPr>
            <p:ph idx="1"/>
          </p:nvPr>
        </p:nvSpPr>
        <p:spPr/>
        <p:txBody>
          <a:bodyPr/>
          <a:lstStyle/>
          <a:p>
            <a:r>
              <a:rPr lang="en-US" dirty="0"/>
              <a:t>Existing infrastructure limits 2030 target by 50% (15.6 GW)</a:t>
            </a:r>
          </a:p>
          <a:p>
            <a:r>
              <a:rPr lang="en-US" dirty="0"/>
              <a:t>Steadily increasing the WTIV fleet to 6 by 2029 would significantly reduce this bottleneck at a total investment of at least $3B</a:t>
            </a:r>
          </a:p>
          <a:p>
            <a:r>
              <a:rPr lang="en-US" dirty="0"/>
              <a:t>Number of announced marshaling ports is likely sufficient to support the pipeline, but will require an additional investment of over $1B to get these ports constructed on time</a:t>
            </a:r>
          </a:p>
          <a:p>
            <a:r>
              <a:rPr lang="en-US" dirty="0"/>
              <a:t>Contracting at least 1 European WTIV in the early 2020s will help to alleviate bottlenecks in the second half of the decade.  This will probably be required to meet the 30 GW target given the lead time to build WTIVs</a:t>
            </a:r>
          </a:p>
          <a:p>
            <a:endParaRPr lang="en-US" dirty="0"/>
          </a:p>
        </p:txBody>
      </p:sp>
    </p:spTree>
    <p:extLst>
      <p:ext uri="{BB962C8B-B14F-4D97-AF65-F5344CB8AC3E}">
        <p14:creationId xmlns:p14="http://schemas.microsoft.com/office/powerpoint/2010/main" val="1031402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BF936B-7495-1C6A-72EC-0EE01F3CCCCB}"/>
              </a:ext>
            </a:extLst>
          </p:cNvPr>
          <p:cNvSpPr>
            <a:spLocks noGrp="1"/>
          </p:cNvSpPr>
          <p:nvPr>
            <p:ph type="title"/>
          </p:nvPr>
        </p:nvSpPr>
        <p:spPr/>
        <p:txBody>
          <a:bodyPr/>
          <a:lstStyle/>
          <a:p>
            <a:r>
              <a:rPr lang="en-US" dirty="0"/>
              <a:t>Old results</a:t>
            </a:r>
          </a:p>
        </p:txBody>
      </p:sp>
      <p:sp>
        <p:nvSpPr>
          <p:cNvPr id="5" name="Text Placeholder 4">
            <a:extLst>
              <a:ext uri="{FF2B5EF4-FFF2-40B4-BE49-F238E27FC236}">
                <a16:creationId xmlns:a16="http://schemas.microsoft.com/office/drawing/2014/main" id="{8B5ABA85-262B-9256-FFD5-7AB4058B0C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90104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p:txBody>
          <a:bodyPr/>
          <a:lstStyle/>
          <a:p>
            <a:r>
              <a:rPr lang="en-US" dirty="0"/>
              <a:t>Scenarios – high resource availability</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3325589858"/>
              </p:ext>
            </p:extLst>
          </p:nvPr>
        </p:nvGraphicFramePr>
        <p:xfrm>
          <a:off x="838199" y="1415952"/>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5</a:t>
                      </a:r>
                    </a:p>
                  </a:txBody>
                  <a:tcPr/>
                </a:tc>
                <a:tc>
                  <a:txBody>
                    <a:bodyPr/>
                    <a:lstStyle/>
                    <a:p>
                      <a:r>
                        <a:rPr lang="en-US" dirty="0"/>
                        <a:t>8</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2821824547"/>
                  </a:ext>
                </a:extLst>
              </a:tr>
            </a:tbl>
          </a:graphicData>
        </a:graphic>
      </p:graphicFrame>
      <p:sp>
        <p:nvSpPr>
          <p:cNvPr id="7" name="TextBox 6">
            <a:extLst>
              <a:ext uri="{FF2B5EF4-FFF2-40B4-BE49-F238E27FC236}">
                <a16:creationId xmlns:a16="http://schemas.microsoft.com/office/drawing/2014/main" id="{A20E7DAB-9D8C-1505-5858-8477377C1CC9}"/>
              </a:ext>
            </a:extLst>
          </p:cNvPr>
          <p:cNvSpPr txBox="1"/>
          <p:nvPr/>
        </p:nvSpPr>
        <p:spPr>
          <a:xfrm>
            <a:off x="998987" y="4749550"/>
            <a:ext cx="7022820" cy="1384995"/>
          </a:xfrm>
          <a:prstGeom prst="rect">
            <a:avLst/>
          </a:prstGeom>
          <a:noFill/>
        </p:spPr>
        <p:txBody>
          <a:bodyPr wrap="none" rtlCol="0">
            <a:spAutoFit/>
          </a:bodyPr>
          <a:lstStyle/>
          <a:p>
            <a:r>
              <a:rPr lang="en-US" sz="1400" b="1" dirty="0"/>
              <a:t>Port assumptions (pretty optimistic scenario)</a:t>
            </a:r>
          </a:p>
          <a:p>
            <a:r>
              <a:rPr lang="en-US" sz="1400" dirty="0"/>
              <a:t>2023: New Bedford and New London</a:t>
            </a:r>
          </a:p>
          <a:p>
            <a:r>
              <a:rPr lang="en-US" sz="1400" dirty="0"/>
              <a:t>2024: Add Portsmouth Marine Terminal, New Jersey Wind Port, Tradepoint Atlantic</a:t>
            </a:r>
          </a:p>
          <a:p>
            <a:r>
              <a:rPr lang="en-US" sz="1400" dirty="0"/>
              <a:t>2025:  Add Salem, South Brooklyn.  Expand New Jersey Wind Port to have 2 marshaling berths</a:t>
            </a:r>
          </a:p>
          <a:p>
            <a:r>
              <a:rPr lang="en-US" sz="1400" dirty="0"/>
              <a:t>2027: Add Arthur Kill</a:t>
            </a:r>
          </a:p>
          <a:p>
            <a:endParaRPr lang="en-US" sz="1400" dirty="0"/>
          </a:p>
        </p:txBody>
      </p:sp>
      <p:sp>
        <p:nvSpPr>
          <p:cNvPr id="8" name="TextBox 7">
            <a:extLst>
              <a:ext uri="{FF2B5EF4-FFF2-40B4-BE49-F238E27FC236}">
                <a16:creationId xmlns:a16="http://schemas.microsoft.com/office/drawing/2014/main" id="{5BE1BA51-8063-DA8E-67D1-2DAF646217F5}"/>
              </a:ext>
            </a:extLst>
          </p:cNvPr>
          <p:cNvSpPr txBox="1"/>
          <p:nvPr/>
        </p:nvSpPr>
        <p:spPr>
          <a:xfrm>
            <a:off x="998987" y="3266191"/>
            <a:ext cx="5217710" cy="1384995"/>
          </a:xfrm>
          <a:prstGeom prst="rect">
            <a:avLst/>
          </a:prstGeom>
          <a:noFill/>
        </p:spPr>
        <p:txBody>
          <a:bodyPr wrap="none" rtlCol="0">
            <a:spAutoFit/>
          </a:bodyPr>
          <a:lstStyle/>
          <a:p>
            <a:r>
              <a:rPr lang="en-US" sz="1400" b="1" dirty="0"/>
              <a:t>WTIV assumptions</a:t>
            </a:r>
          </a:p>
          <a:p>
            <a:r>
              <a:rPr lang="en-US" sz="1400" dirty="0"/>
              <a:t>2023: European WTIV available.  Replaced by Charybdis in early 2024</a:t>
            </a:r>
          </a:p>
          <a:p>
            <a:r>
              <a:rPr lang="en-US" sz="1400" dirty="0"/>
              <a:t>2025: Equinor/Maersk vessel available</a:t>
            </a:r>
          </a:p>
          <a:p>
            <a:r>
              <a:rPr lang="en-US" sz="1400" dirty="0"/>
              <a:t>2026: New WTIV built at Keppel </a:t>
            </a:r>
            <a:r>
              <a:rPr lang="en-US" sz="1400" dirty="0" err="1"/>
              <a:t>AmFELS</a:t>
            </a:r>
            <a:endParaRPr lang="en-US" sz="1400" dirty="0"/>
          </a:p>
          <a:p>
            <a:r>
              <a:rPr lang="en-US" sz="1400" dirty="0"/>
              <a:t>2028: 2 new WTIVs built at other US shipyards</a:t>
            </a:r>
          </a:p>
          <a:p>
            <a:r>
              <a:rPr lang="en-US" sz="1400" dirty="0"/>
              <a:t>2029: New WTIV built at Keppel </a:t>
            </a:r>
            <a:r>
              <a:rPr lang="en-US" sz="1400" dirty="0" err="1"/>
              <a:t>AmFELS</a:t>
            </a:r>
            <a:endParaRPr lang="en-US" sz="1400" dirty="0"/>
          </a:p>
        </p:txBody>
      </p:sp>
      <p:sp>
        <p:nvSpPr>
          <p:cNvPr id="9" name="TextBox 8">
            <a:extLst>
              <a:ext uri="{FF2B5EF4-FFF2-40B4-BE49-F238E27FC236}">
                <a16:creationId xmlns:a16="http://schemas.microsoft.com/office/drawing/2014/main" id="{A83EB097-BBE5-2D6F-A954-CB7CD536F955}"/>
              </a:ext>
            </a:extLst>
          </p:cNvPr>
          <p:cNvSpPr txBox="1"/>
          <p:nvPr/>
        </p:nvSpPr>
        <p:spPr>
          <a:xfrm>
            <a:off x="8021807" y="4702083"/>
            <a:ext cx="3960643" cy="2031325"/>
          </a:xfrm>
          <a:prstGeom prst="rect">
            <a:avLst/>
          </a:prstGeom>
          <a:noFill/>
        </p:spPr>
        <p:txBody>
          <a:bodyPr wrap="square" rtlCol="0">
            <a:spAutoFit/>
          </a:bodyPr>
          <a:lstStyle/>
          <a:p>
            <a:r>
              <a:rPr lang="en-US" sz="1400" b="1" dirty="0"/>
              <a:t>Port assumptions (more realistic schedule)</a:t>
            </a:r>
          </a:p>
          <a:p>
            <a:r>
              <a:rPr lang="en-US" sz="1400" b="1" dirty="0"/>
              <a:t>2023: New Bedford and New London</a:t>
            </a:r>
          </a:p>
          <a:p>
            <a:r>
              <a:rPr lang="en-US" sz="1400" b="1" dirty="0"/>
              <a:t>2024: Add Portsmouth Marine Terminal</a:t>
            </a:r>
          </a:p>
          <a:p>
            <a:r>
              <a:rPr lang="en-US" sz="1400" b="1" dirty="0"/>
              <a:t>2025: Tradepoint Atlantic</a:t>
            </a:r>
          </a:p>
          <a:p>
            <a:r>
              <a:rPr lang="en-US" sz="1400" b="1" dirty="0"/>
              <a:t>2026: NJWP</a:t>
            </a:r>
          </a:p>
          <a:p>
            <a:r>
              <a:rPr lang="en-US" sz="1400" dirty="0"/>
              <a:t>2027: Salem, SBMT</a:t>
            </a:r>
          </a:p>
          <a:p>
            <a:r>
              <a:rPr lang="en-US" sz="1400" dirty="0"/>
              <a:t>2028: NJWP 2</a:t>
            </a:r>
          </a:p>
          <a:p>
            <a:r>
              <a:rPr lang="en-US" sz="1400" dirty="0"/>
              <a:t>2029: AKT</a:t>
            </a:r>
          </a:p>
          <a:p>
            <a:r>
              <a:rPr lang="en-US" sz="1400" dirty="0"/>
              <a:t>2030:</a:t>
            </a:r>
          </a:p>
        </p:txBody>
      </p:sp>
      <p:sp>
        <p:nvSpPr>
          <p:cNvPr id="10" name="TextBox 9">
            <a:extLst>
              <a:ext uri="{FF2B5EF4-FFF2-40B4-BE49-F238E27FC236}">
                <a16:creationId xmlns:a16="http://schemas.microsoft.com/office/drawing/2014/main" id="{EA78E8CE-73BC-1FD5-856C-F357D21A8A2B}"/>
              </a:ext>
            </a:extLst>
          </p:cNvPr>
          <p:cNvSpPr txBox="1"/>
          <p:nvPr/>
        </p:nvSpPr>
        <p:spPr>
          <a:xfrm>
            <a:off x="8021807" y="3149111"/>
            <a:ext cx="4055893" cy="1600438"/>
          </a:xfrm>
          <a:prstGeom prst="rect">
            <a:avLst/>
          </a:prstGeom>
          <a:noFill/>
        </p:spPr>
        <p:txBody>
          <a:bodyPr wrap="square" rtlCol="0">
            <a:spAutoFit/>
          </a:bodyPr>
          <a:lstStyle/>
          <a:p>
            <a:r>
              <a:rPr lang="en-US" sz="1400" b="1" dirty="0"/>
              <a:t>WTIV assumptions (additional European WTIV)</a:t>
            </a:r>
          </a:p>
          <a:p>
            <a:r>
              <a:rPr lang="en-US" sz="1400" dirty="0"/>
              <a:t>2023: 2 European WTIV available.  Replaced by Charybdis in early 2024</a:t>
            </a:r>
          </a:p>
          <a:p>
            <a:r>
              <a:rPr lang="en-US" sz="1400" dirty="0"/>
              <a:t>2025: Equinor/Maersk vessel available</a:t>
            </a:r>
          </a:p>
          <a:p>
            <a:r>
              <a:rPr lang="en-US" sz="1400" dirty="0"/>
              <a:t>2026: New WTIV built at Keppel </a:t>
            </a:r>
            <a:r>
              <a:rPr lang="en-US" sz="1400" dirty="0" err="1"/>
              <a:t>AmFELS</a:t>
            </a:r>
            <a:endParaRPr lang="en-US" sz="1400" dirty="0"/>
          </a:p>
          <a:p>
            <a:r>
              <a:rPr lang="en-US" sz="1400" dirty="0"/>
              <a:t>2028: 2 new WTIVs built at other US shipyards</a:t>
            </a:r>
          </a:p>
          <a:p>
            <a:r>
              <a:rPr lang="en-US" sz="1400" dirty="0"/>
              <a:t>2029: New WTIV built at Keppel </a:t>
            </a:r>
            <a:r>
              <a:rPr lang="en-US" sz="1400" dirty="0" err="1"/>
              <a:t>AmFELS</a:t>
            </a:r>
            <a:endParaRPr lang="en-US" sz="1400" dirty="0"/>
          </a:p>
        </p:txBody>
      </p:sp>
    </p:spTree>
    <p:extLst>
      <p:ext uri="{BB962C8B-B14F-4D97-AF65-F5344CB8AC3E}">
        <p14:creationId xmlns:p14="http://schemas.microsoft.com/office/powerpoint/2010/main" val="414789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a:xfrm>
            <a:off x="838200" y="114447"/>
            <a:ext cx="10515600" cy="1325563"/>
          </a:xfrm>
        </p:spPr>
        <p:txBody>
          <a:bodyPr/>
          <a:lstStyle/>
          <a:p>
            <a:r>
              <a:rPr lang="en-US" dirty="0"/>
              <a:t>Scenarios – high resource availability</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3255756634"/>
              </p:ext>
            </p:extLst>
          </p:nvPr>
        </p:nvGraphicFramePr>
        <p:xfrm>
          <a:off x="1391872" y="5300055"/>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5</a:t>
                      </a:r>
                    </a:p>
                  </a:txBody>
                  <a:tcPr/>
                </a:tc>
                <a:tc>
                  <a:txBody>
                    <a:bodyPr/>
                    <a:lstStyle/>
                    <a:p>
                      <a:r>
                        <a:rPr lang="en-US" dirty="0"/>
                        <a:t>8</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2821824547"/>
                  </a:ext>
                </a:extLst>
              </a:tr>
            </a:tbl>
          </a:graphicData>
        </a:graphic>
      </p:graphicFrame>
      <p:pic>
        <p:nvPicPr>
          <p:cNvPr id="3" name="Picture 2" descr="A picture containing chart&#10;&#10;Description automatically generated">
            <a:extLst>
              <a:ext uri="{FF2B5EF4-FFF2-40B4-BE49-F238E27FC236}">
                <a16:creationId xmlns:a16="http://schemas.microsoft.com/office/drawing/2014/main" id="{D3961E73-EE81-6146-0B18-F5A8C232C5D8}"/>
              </a:ext>
            </a:extLst>
          </p:cNvPr>
          <p:cNvPicPr>
            <a:picLocks noChangeAspect="1"/>
          </p:cNvPicPr>
          <p:nvPr/>
        </p:nvPicPr>
        <p:blipFill rotWithShape="1">
          <a:blip r:embed="rId3">
            <a:extLst>
              <a:ext uri="{28A0092B-C50C-407E-A947-70E740481C1C}">
                <a14:useLocalDpi xmlns:a14="http://schemas.microsoft.com/office/drawing/2010/main" val="0"/>
              </a:ext>
            </a:extLst>
          </a:blip>
          <a:srcRect l="4812" t="6694" r="8901" b="7403"/>
          <a:stretch/>
        </p:blipFill>
        <p:spPr>
          <a:xfrm>
            <a:off x="2147580" y="1088537"/>
            <a:ext cx="6811861" cy="4068906"/>
          </a:xfrm>
          <a:prstGeom prst="rect">
            <a:avLst/>
          </a:prstGeom>
        </p:spPr>
      </p:pic>
    </p:spTree>
    <p:extLst>
      <p:ext uri="{BB962C8B-B14F-4D97-AF65-F5344CB8AC3E}">
        <p14:creationId xmlns:p14="http://schemas.microsoft.com/office/powerpoint/2010/main" val="172293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4385-B6E6-11F7-BAC2-AD5B76F3A679}"/>
              </a:ext>
            </a:extLst>
          </p:cNvPr>
          <p:cNvSpPr>
            <a:spLocks noGrp="1"/>
          </p:cNvSpPr>
          <p:nvPr>
            <p:ph type="title"/>
          </p:nvPr>
        </p:nvSpPr>
        <p:spPr/>
        <p:txBody>
          <a:bodyPr/>
          <a:lstStyle/>
          <a:p>
            <a:r>
              <a:rPr lang="en-US" dirty="0"/>
              <a:t>Baseline supply chain scenario</a:t>
            </a:r>
          </a:p>
        </p:txBody>
      </p:sp>
      <p:sp>
        <p:nvSpPr>
          <p:cNvPr id="4" name="Text Placeholder 3">
            <a:extLst>
              <a:ext uri="{FF2B5EF4-FFF2-40B4-BE49-F238E27FC236}">
                <a16:creationId xmlns:a16="http://schemas.microsoft.com/office/drawing/2014/main" id="{212340C2-D184-2364-3D84-61985BFE9A59}"/>
              </a:ext>
            </a:extLst>
          </p:cNvPr>
          <p:cNvSpPr>
            <a:spLocks noGrp="1"/>
          </p:cNvSpPr>
          <p:nvPr>
            <p:ph type="body" idx="1"/>
          </p:nvPr>
        </p:nvSpPr>
        <p:spPr/>
        <p:txBody>
          <a:bodyPr/>
          <a:lstStyle/>
          <a:p>
            <a:r>
              <a:rPr lang="en-US" dirty="0"/>
              <a:t>Accompanying data: Fabrication_port_screening.xlsx</a:t>
            </a:r>
          </a:p>
        </p:txBody>
      </p:sp>
    </p:spTree>
    <p:extLst>
      <p:ext uri="{BB962C8B-B14F-4D97-AF65-F5344CB8AC3E}">
        <p14:creationId xmlns:p14="http://schemas.microsoft.com/office/powerpoint/2010/main" val="60186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p:txBody>
          <a:bodyPr/>
          <a:lstStyle/>
          <a:p>
            <a:r>
              <a:rPr lang="en-US" dirty="0"/>
              <a:t>Scenarios – limited WTIVs</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1415405197"/>
              </p:ext>
            </p:extLst>
          </p:nvPr>
        </p:nvGraphicFramePr>
        <p:xfrm>
          <a:off x="838199" y="1415952"/>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5</a:t>
                      </a:r>
                    </a:p>
                  </a:txBody>
                  <a:tcPr/>
                </a:tc>
                <a:tc>
                  <a:txBody>
                    <a:bodyPr/>
                    <a:lstStyle/>
                    <a:p>
                      <a:r>
                        <a:rPr lang="en-US" dirty="0"/>
                        <a:t>8</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2821824547"/>
                  </a:ext>
                </a:extLst>
              </a:tr>
            </a:tbl>
          </a:graphicData>
        </a:graphic>
      </p:graphicFrame>
      <p:sp>
        <p:nvSpPr>
          <p:cNvPr id="7" name="TextBox 6">
            <a:extLst>
              <a:ext uri="{FF2B5EF4-FFF2-40B4-BE49-F238E27FC236}">
                <a16:creationId xmlns:a16="http://schemas.microsoft.com/office/drawing/2014/main" id="{A20E7DAB-9D8C-1505-5858-8477377C1CC9}"/>
              </a:ext>
            </a:extLst>
          </p:cNvPr>
          <p:cNvSpPr txBox="1"/>
          <p:nvPr/>
        </p:nvSpPr>
        <p:spPr>
          <a:xfrm>
            <a:off x="998987" y="5026387"/>
            <a:ext cx="7022820" cy="1384995"/>
          </a:xfrm>
          <a:prstGeom prst="rect">
            <a:avLst/>
          </a:prstGeom>
          <a:noFill/>
        </p:spPr>
        <p:txBody>
          <a:bodyPr wrap="none" rtlCol="0">
            <a:spAutoFit/>
          </a:bodyPr>
          <a:lstStyle/>
          <a:p>
            <a:r>
              <a:rPr lang="en-US" sz="1400" b="1" dirty="0"/>
              <a:t>Port assumptions</a:t>
            </a:r>
          </a:p>
          <a:p>
            <a:r>
              <a:rPr lang="en-US" sz="1400" dirty="0"/>
              <a:t>2023: New Bedford and New London</a:t>
            </a:r>
          </a:p>
          <a:p>
            <a:r>
              <a:rPr lang="en-US" sz="1400" dirty="0"/>
              <a:t>2024: Add Portsmouth Marine Terminal, New Jersey Wind Port, Tradepoint Atlantic</a:t>
            </a:r>
          </a:p>
          <a:p>
            <a:r>
              <a:rPr lang="en-US" sz="1400" dirty="0"/>
              <a:t>2025:  Add Salem, South Brooklyn.  Expand New Jersey Wind Port to have 2 marshaling berths</a:t>
            </a:r>
          </a:p>
          <a:p>
            <a:r>
              <a:rPr lang="en-US" sz="1400" dirty="0"/>
              <a:t>2027: Add Arthur Kill</a:t>
            </a:r>
          </a:p>
          <a:p>
            <a:endParaRPr lang="en-US" sz="1400" dirty="0"/>
          </a:p>
        </p:txBody>
      </p:sp>
      <p:sp>
        <p:nvSpPr>
          <p:cNvPr id="8" name="TextBox 7">
            <a:extLst>
              <a:ext uri="{FF2B5EF4-FFF2-40B4-BE49-F238E27FC236}">
                <a16:creationId xmlns:a16="http://schemas.microsoft.com/office/drawing/2014/main" id="{5BE1BA51-8063-DA8E-67D1-2DAF646217F5}"/>
              </a:ext>
            </a:extLst>
          </p:cNvPr>
          <p:cNvSpPr txBox="1"/>
          <p:nvPr/>
        </p:nvSpPr>
        <p:spPr>
          <a:xfrm>
            <a:off x="998987" y="3266191"/>
            <a:ext cx="5217710" cy="1169551"/>
          </a:xfrm>
          <a:prstGeom prst="rect">
            <a:avLst/>
          </a:prstGeom>
          <a:noFill/>
        </p:spPr>
        <p:txBody>
          <a:bodyPr wrap="none" rtlCol="0">
            <a:spAutoFit/>
          </a:bodyPr>
          <a:lstStyle/>
          <a:p>
            <a:r>
              <a:rPr lang="en-US" sz="1400" b="1" dirty="0"/>
              <a:t>WTIV assumptions</a:t>
            </a:r>
          </a:p>
          <a:p>
            <a:r>
              <a:rPr lang="en-US" sz="1400" dirty="0"/>
              <a:t>2023: European WTIV available.  Replaced by Charybdis in early 2024</a:t>
            </a:r>
          </a:p>
          <a:p>
            <a:r>
              <a:rPr lang="en-US" sz="1400" dirty="0"/>
              <a:t>2025: Equinor/Maersk vessel available</a:t>
            </a:r>
          </a:p>
          <a:p>
            <a:r>
              <a:rPr lang="en-US" sz="1400" dirty="0"/>
              <a:t>2028: New WTIV built at Keppel </a:t>
            </a:r>
            <a:r>
              <a:rPr lang="en-US" sz="1400" dirty="0" err="1"/>
              <a:t>AmFELS</a:t>
            </a:r>
            <a:endParaRPr lang="en-US" sz="1400" dirty="0"/>
          </a:p>
          <a:p>
            <a:r>
              <a:rPr lang="en-US" sz="1400" b="1" dirty="0"/>
              <a:t>(This is a pretty realistic scenario)</a:t>
            </a:r>
          </a:p>
        </p:txBody>
      </p:sp>
    </p:spTree>
    <p:extLst>
      <p:ext uri="{BB962C8B-B14F-4D97-AF65-F5344CB8AC3E}">
        <p14:creationId xmlns:p14="http://schemas.microsoft.com/office/powerpoint/2010/main" val="3941295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a:xfrm>
            <a:off x="838200" y="114447"/>
            <a:ext cx="10515600" cy="1325563"/>
          </a:xfrm>
        </p:spPr>
        <p:txBody>
          <a:bodyPr/>
          <a:lstStyle/>
          <a:p>
            <a:r>
              <a:rPr lang="en-US" dirty="0"/>
              <a:t>Scenarios – limited WTIVs</a:t>
            </a:r>
          </a:p>
        </p:txBody>
      </p:sp>
      <p:pic>
        <p:nvPicPr>
          <p:cNvPr id="5" name="Picture 4" descr="Chart&#10;&#10;Description automatically generated">
            <a:extLst>
              <a:ext uri="{FF2B5EF4-FFF2-40B4-BE49-F238E27FC236}">
                <a16:creationId xmlns:a16="http://schemas.microsoft.com/office/drawing/2014/main" id="{EF5EDFD2-CD41-19D2-B258-3F956D3D1C06}"/>
              </a:ext>
            </a:extLst>
          </p:cNvPr>
          <p:cNvPicPr>
            <a:picLocks noChangeAspect="1"/>
          </p:cNvPicPr>
          <p:nvPr/>
        </p:nvPicPr>
        <p:blipFill rotWithShape="1">
          <a:blip r:embed="rId2">
            <a:extLst>
              <a:ext uri="{28A0092B-C50C-407E-A947-70E740481C1C}">
                <a14:useLocalDpi xmlns:a14="http://schemas.microsoft.com/office/drawing/2010/main" val="0"/>
              </a:ext>
            </a:extLst>
          </a:blip>
          <a:srcRect l="3975" t="8601" r="6759" b="6537"/>
          <a:stretch/>
        </p:blipFill>
        <p:spPr>
          <a:xfrm>
            <a:off x="2037993" y="1179273"/>
            <a:ext cx="7224362" cy="4120782"/>
          </a:xfrm>
          <a:prstGeom prst="rect">
            <a:avLst/>
          </a:prstGeom>
        </p:spPr>
      </p:pic>
      <p:graphicFrame>
        <p:nvGraphicFramePr>
          <p:cNvPr id="7" name="Table 6">
            <a:extLst>
              <a:ext uri="{FF2B5EF4-FFF2-40B4-BE49-F238E27FC236}">
                <a16:creationId xmlns:a16="http://schemas.microsoft.com/office/drawing/2014/main" id="{BC3A67FD-7FFD-A948-2E1C-FD633096DB69}"/>
              </a:ext>
            </a:extLst>
          </p:cNvPr>
          <p:cNvGraphicFramePr>
            <a:graphicFrameLocks noGrp="1"/>
          </p:cNvGraphicFramePr>
          <p:nvPr>
            <p:extLst>
              <p:ext uri="{D42A27DB-BD31-4B8C-83A1-F6EECF244321}">
                <p14:modId xmlns:p14="http://schemas.microsoft.com/office/powerpoint/2010/main" val="2208606468"/>
              </p:ext>
            </p:extLst>
          </p:nvPr>
        </p:nvGraphicFramePr>
        <p:xfrm>
          <a:off x="1504743" y="5374640"/>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5</a:t>
                      </a:r>
                    </a:p>
                  </a:txBody>
                  <a:tcPr/>
                </a:tc>
                <a:tc>
                  <a:txBody>
                    <a:bodyPr/>
                    <a:lstStyle/>
                    <a:p>
                      <a:r>
                        <a:rPr lang="en-US" dirty="0"/>
                        <a:t>8</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2821824547"/>
                  </a:ext>
                </a:extLst>
              </a:tr>
            </a:tbl>
          </a:graphicData>
        </a:graphic>
      </p:graphicFrame>
    </p:spTree>
    <p:extLst>
      <p:ext uri="{BB962C8B-B14F-4D97-AF65-F5344CB8AC3E}">
        <p14:creationId xmlns:p14="http://schemas.microsoft.com/office/powerpoint/2010/main" val="352682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p:txBody>
          <a:bodyPr/>
          <a:lstStyle/>
          <a:p>
            <a:r>
              <a:rPr lang="en-US" dirty="0"/>
              <a:t>Scenarios – additional use of European WTIVs</a:t>
            </a:r>
          </a:p>
        </p:txBody>
      </p:sp>
      <p:graphicFrame>
        <p:nvGraphicFramePr>
          <p:cNvPr id="6" name="Table 6">
            <a:extLst>
              <a:ext uri="{FF2B5EF4-FFF2-40B4-BE49-F238E27FC236}">
                <a16:creationId xmlns:a16="http://schemas.microsoft.com/office/drawing/2014/main" id="{DCADD6F2-D9FF-BDF6-BC31-6E6FFBDB50F3}"/>
              </a:ext>
            </a:extLst>
          </p:cNvPr>
          <p:cNvGraphicFramePr>
            <a:graphicFrameLocks noGrp="1"/>
          </p:cNvGraphicFramePr>
          <p:nvPr>
            <p:extLst>
              <p:ext uri="{D42A27DB-BD31-4B8C-83A1-F6EECF244321}">
                <p14:modId xmlns:p14="http://schemas.microsoft.com/office/powerpoint/2010/main" val="3882412745"/>
              </p:ext>
            </p:extLst>
          </p:nvPr>
        </p:nvGraphicFramePr>
        <p:xfrm>
          <a:off x="838199" y="1415952"/>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5</a:t>
                      </a:r>
                    </a:p>
                  </a:txBody>
                  <a:tcPr/>
                </a:tc>
                <a:tc>
                  <a:txBody>
                    <a:bodyPr/>
                    <a:lstStyle/>
                    <a:p>
                      <a:r>
                        <a:rPr lang="en-US" dirty="0"/>
                        <a:t>8</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2821824547"/>
                  </a:ext>
                </a:extLst>
              </a:tr>
            </a:tbl>
          </a:graphicData>
        </a:graphic>
      </p:graphicFrame>
      <p:sp>
        <p:nvSpPr>
          <p:cNvPr id="7" name="TextBox 6">
            <a:extLst>
              <a:ext uri="{FF2B5EF4-FFF2-40B4-BE49-F238E27FC236}">
                <a16:creationId xmlns:a16="http://schemas.microsoft.com/office/drawing/2014/main" id="{A20E7DAB-9D8C-1505-5858-8477377C1CC9}"/>
              </a:ext>
            </a:extLst>
          </p:cNvPr>
          <p:cNvSpPr txBox="1"/>
          <p:nvPr/>
        </p:nvSpPr>
        <p:spPr>
          <a:xfrm>
            <a:off x="998987" y="4749550"/>
            <a:ext cx="7022820" cy="1384995"/>
          </a:xfrm>
          <a:prstGeom prst="rect">
            <a:avLst/>
          </a:prstGeom>
          <a:noFill/>
        </p:spPr>
        <p:txBody>
          <a:bodyPr wrap="none" rtlCol="0">
            <a:spAutoFit/>
          </a:bodyPr>
          <a:lstStyle/>
          <a:p>
            <a:r>
              <a:rPr lang="en-US" sz="1400" b="1" dirty="0"/>
              <a:t>Port assumptions</a:t>
            </a:r>
          </a:p>
          <a:p>
            <a:r>
              <a:rPr lang="en-US" sz="1400" dirty="0"/>
              <a:t>2023: New Bedford and New London</a:t>
            </a:r>
          </a:p>
          <a:p>
            <a:r>
              <a:rPr lang="en-US" sz="1400" dirty="0"/>
              <a:t>2024: Add Portsmouth Marine Terminal, New Jersey Wind Port, Tradepoint Atlantic</a:t>
            </a:r>
          </a:p>
          <a:p>
            <a:r>
              <a:rPr lang="en-US" sz="1400" dirty="0"/>
              <a:t>2025:  Add Salem, South Brooklyn.  Expand New Jersey Wind Port to have 2 marshaling berths</a:t>
            </a:r>
          </a:p>
          <a:p>
            <a:r>
              <a:rPr lang="en-US" sz="1400" dirty="0"/>
              <a:t>2027: Add Arthur Kill</a:t>
            </a:r>
          </a:p>
          <a:p>
            <a:endParaRPr lang="en-US" sz="1400" dirty="0"/>
          </a:p>
        </p:txBody>
      </p:sp>
      <p:sp>
        <p:nvSpPr>
          <p:cNvPr id="8" name="TextBox 7">
            <a:extLst>
              <a:ext uri="{FF2B5EF4-FFF2-40B4-BE49-F238E27FC236}">
                <a16:creationId xmlns:a16="http://schemas.microsoft.com/office/drawing/2014/main" id="{5BE1BA51-8063-DA8E-67D1-2DAF646217F5}"/>
              </a:ext>
            </a:extLst>
          </p:cNvPr>
          <p:cNvSpPr txBox="1"/>
          <p:nvPr/>
        </p:nvSpPr>
        <p:spPr>
          <a:xfrm>
            <a:off x="998987" y="3266191"/>
            <a:ext cx="8366521" cy="954107"/>
          </a:xfrm>
          <a:prstGeom prst="rect">
            <a:avLst/>
          </a:prstGeom>
          <a:noFill/>
        </p:spPr>
        <p:txBody>
          <a:bodyPr wrap="none" rtlCol="0">
            <a:spAutoFit/>
          </a:bodyPr>
          <a:lstStyle/>
          <a:p>
            <a:r>
              <a:rPr lang="en-US" sz="1400" b="1" dirty="0"/>
              <a:t>WTIV assumptions</a:t>
            </a:r>
          </a:p>
          <a:p>
            <a:r>
              <a:rPr lang="en-US" sz="1400" dirty="0"/>
              <a:t>2023: 2 European WTIVs available.  One remains available to US market.  Other is replaced by Charybdis in 2024.</a:t>
            </a:r>
          </a:p>
          <a:p>
            <a:r>
              <a:rPr lang="en-US" sz="1400" dirty="0"/>
              <a:t>2025: Equinor/Maersk vessel available</a:t>
            </a:r>
          </a:p>
          <a:p>
            <a:r>
              <a:rPr lang="en-US" sz="1400" dirty="0"/>
              <a:t>2028: New WTIV built at Keppel </a:t>
            </a:r>
            <a:r>
              <a:rPr lang="en-US" sz="1400" dirty="0" err="1"/>
              <a:t>AmFELS</a:t>
            </a:r>
            <a:endParaRPr lang="en-US" sz="1400" dirty="0"/>
          </a:p>
        </p:txBody>
      </p:sp>
    </p:spTree>
    <p:extLst>
      <p:ext uri="{BB962C8B-B14F-4D97-AF65-F5344CB8AC3E}">
        <p14:creationId xmlns:p14="http://schemas.microsoft.com/office/powerpoint/2010/main" val="1648607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C113A3-7671-7F1A-BE93-A7FF5E7F7B9D}"/>
              </a:ext>
            </a:extLst>
          </p:cNvPr>
          <p:cNvSpPr>
            <a:spLocks noGrp="1"/>
          </p:cNvSpPr>
          <p:nvPr>
            <p:ph type="title"/>
          </p:nvPr>
        </p:nvSpPr>
        <p:spPr>
          <a:xfrm>
            <a:off x="838200" y="0"/>
            <a:ext cx="10515600" cy="1325563"/>
          </a:xfrm>
        </p:spPr>
        <p:txBody>
          <a:bodyPr/>
          <a:lstStyle/>
          <a:p>
            <a:r>
              <a:rPr lang="en-US" dirty="0"/>
              <a:t>Scenarios – additional European WTIVs</a:t>
            </a:r>
          </a:p>
        </p:txBody>
      </p:sp>
      <p:graphicFrame>
        <p:nvGraphicFramePr>
          <p:cNvPr id="5" name="Table 6">
            <a:extLst>
              <a:ext uri="{FF2B5EF4-FFF2-40B4-BE49-F238E27FC236}">
                <a16:creationId xmlns:a16="http://schemas.microsoft.com/office/drawing/2014/main" id="{B8D3B135-B305-86A6-7068-59ABD8F6BAD7}"/>
              </a:ext>
            </a:extLst>
          </p:cNvPr>
          <p:cNvGraphicFramePr>
            <a:graphicFrameLocks noGrp="1"/>
          </p:cNvGraphicFramePr>
          <p:nvPr>
            <p:extLst>
              <p:ext uri="{D42A27DB-BD31-4B8C-83A1-F6EECF244321}">
                <p14:modId xmlns:p14="http://schemas.microsoft.com/office/powerpoint/2010/main" val="3060788297"/>
              </p:ext>
            </p:extLst>
          </p:nvPr>
        </p:nvGraphicFramePr>
        <p:xfrm>
          <a:off x="1660320" y="5260193"/>
          <a:ext cx="9182514" cy="1483360"/>
        </p:xfrm>
        <a:graphic>
          <a:graphicData uri="http://schemas.openxmlformats.org/drawingml/2006/table">
            <a:tbl>
              <a:tblPr firstRow="1" bandRow="1">
                <a:tableStyleId>{5C22544A-7EE6-4342-B048-85BDC9FD1C3A}</a:tableStyleId>
              </a:tblPr>
              <a:tblGrid>
                <a:gridCol w="1187514">
                  <a:extLst>
                    <a:ext uri="{9D8B030D-6E8A-4147-A177-3AD203B41FA5}">
                      <a16:colId xmlns:a16="http://schemas.microsoft.com/office/drawing/2014/main" val="2057514094"/>
                    </a:ext>
                  </a:extLst>
                </a:gridCol>
                <a:gridCol w="999375">
                  <a:extLst>
                    <a:ext uri="{9D8B030D-6E8A-4147-A177-3AD203B41FA5}">
                      <a16:colId xmlns:a16="http://schemas.microsoft.com/office/drawing/2014/main" val="4139695200"/>
                    </a:ext>
                  </a:extLst>
                </a:gridCol>
                <a:gridCol w="999375">
                  <a:extLst>
                    <a:ext uri="{9D8B030D-6E8A-4147-A177-3AD203B41FA5}">
                      <a16:colId xmlns:a16="http://schemas.microsoft.com/office/drawing/2014/main" val="1168503753"/>
                    </a:ext>
                  </a:extLst>
                </a:gridCol>
                <a:gridCol w="999375">
                  <a:extLst>
                    <a:ext uri="{9D8B030D-6E8A-4147-A177-3AD203B41FA5}">
                      <a16:colId xmlns:a16="http://schemas.microsoft.com/office/drawing/2014/main" val="465776553"/>
                    </a:ext>
                  </a:extLst>
                </a:gridCol>
                <a:gridCol w="999375">
                  <a:extLst>
                    <a:ext uri="{9D8B030D-6E8A-4147-A177-3AD203B41FA5}">
                      <a16:colId xmlns:a16="http://schemas.microsoft.com/office/drawing/2014/main" val="2042917074"/>
                    </a:ext>
                  </a:extLst>
                </a:gridCol>
                <a:gridCol w="999375">
                  <a:extLst>
                    <a:ext uri="{9D8B030D-6E8A-4147-A177-3AD203B41FA5}">
                      <a16:colId xmlns:a16="http://schemas.microsoft.com/office/drawing/2014/main" val="866681353"/>
                    </a:ext>
                  </a:extLst>
                </a:gridCol>
                <a:gridCol w="999375">
                  <a:extLst>
                    <a:ext uri="{9D8B030D-6E8A-4147-A177-3AD203B41FA5}">
                      <a16:colId xmlns:a16="http://schemas.microsoft.com/office/drawing/2014/main" val="570924843"/>
                    </a:ext>
                  </a:extLst>
                </a:gridCol>
                <a:gridCol w="999375">
                  <a:extLst>
                    <a:ext uri="{9D8B030D-6E8A-4147-A177-3AD203B41FA5}">
                      <a16:colId xmlns:a16="http://schemas.microsoft.com/office/drawing/2014/main" val="825407509"/>
                    </a:ext>
                  </a:extLst>
                </a:gridCol>
                <a:gridCol w="999375">
                  <a:extLst>
                    <a:ext uri="{9D8B030D-6E8A-4147-A177-3AD203B41FA5}">
                      <a16:colId xmlns:a16="http://schemas.microsoft.com/office/drawing/2014/main" val="2949814093"/>
                    </a:ext>
                  </a:extLst>
                </a:gridCol>
              </a:tblGrid>
              <a:tr h="370840">
                <a:tc>
                  <a:txBody>
                    <a:bodyPr/>
                    <a:lstStyle/>
                    <a:p>
                      <a:r>
                        <a:rPr lang="en-US" dirty="0"/>
                        <a:t>Resources</a:t>
                      </a:r>
                    </a:p>
                  </a:txBody>
                  <a:tcPr/>
                </a:tc>
                <a:tc>
                  <a:txBody>
                    <a:bodyPr/>
                    <a:lstStyle/>
                    <a:p>
                      <a:r>
                        <a:rPr lang="en-US" dirty="0"/>
                        <a:t>2023</a:t>
                      </a:r>
                    </a:p>
                  </a:txBody>
                  <a:tcPr/>
                </a:tc>
                <a:tc>
                  <a:txBody>
                    <a:bodyPr/>
                    <a:lstStyle/>
                    <a:p>
                      <a:r>
                        <a:rPr lang="en-US" dirty="0"/>
                        <a:t>2024</a:t>
                      </a:r>
                    </a:p>
                  </a:txBody>
                  <a:tcPr/>
                </a:tc>
                <a:tc>
                  <a:txBody>
                    <a:bodyPr/>
                    <a:lstStyle/>
                    <a:p>
                      <a:r>
                        <a:rPr lang="en-US" dirty="0"/>
                        <a:t>2025</a:t>
                      </a:r>
                    </a:p>
                  </a:txBody>
                  <a:tcPr/>
                </a:tc>
                <a:tc>
                  <a:txBody>
                    <a:bodyPr/>
                    <a:lstStyle/>
                    <a:p>
                      <a:r>
                        <a:rPr lang="en-US" dirty="0"/>
                        <a:t>2026</a:t>
                      </a:r>
                    </a:p>
                  </a:txBody>
                  <a:tcPr/>
                </a:tc>
                <a:tc>
                  <a:txBody>
                    <a:bodyPr/>
                    <a:lstStyle/>
                    <a:p>
                      <a:r>
                        <a:rPr lang="en-US" dirty="0"/>
                        <a:t>2027</a:t>
                      </a:r>
                    </a:p>
                  </a:txBody>
                  <a:tcPr/>
                </a:tc>
                <a:tc>
                  <a:txBody>
                    <a:bodyPr/>
                    <a:lstStyle/>
                    <a:p>
                      <a:r>
                        <a:rPr lang="en-US" dirty="0"/>
                        <a:t>2028</a:t>
                      </a:r>
                    </a:p>
                  </a:txBody>
                  <a:tcPr/>
                </a:tc>
                <a:tc>
                  <a:txBody>
                    <a:bodyPr/>
                    <a:lstStyle/>
                    <a:p>
                      <a:r>
                        <a:rPr lang="en-US" dirty="0"/>
                        <a:t>2029</a:t>
                      </a:r>
                    </a:p>
                  </a:txBody>
                  <a:tcPr/>
                </a:tc>
                <a:tc>
                  <a:txBody>
                    <a:bodyPr/>
                    <a:lstStyle/>
                    <a:p>
                      <a:r>
                        <a:rPr lang="en-US" dirty="0"/>
                        <a:t>2030</a:t>
                      </a:r>
                    </a:p>
                  </a:txBody>
                  <a:tcPr/>
                </a:tc>
                <a:extLst>
                  <a:ext uri="{0D108BD9-81ED-4DB2-BD59-A6C34878D82A}">
                    <a16:rowId xmlns:a16="http://schemas.microsoft.com/office/drawing/2014/main" val="131729480"/>
                  </a:ext>
                </a:extLst>
              </a:tr>
              <a:tr h="370840">
                <a:tc>
                  <a:txBody>
                    <a:bodyPr/>
                    <a:lstStyle/>
                    <a:p>
                      <a:r>
                        <a:rPr lang="en-US" dirty="0"/>
                        <a:t>Ports</a:t>
                      </a:r>
                    </a:p>
                  </a:txBody>
                  <a:tcPr/>
                </a:tc>
                <a:tc>
                  <a:txBody>
                    <a:bodyPr/>
                    <a:lstStyle/>
                    <a:p>
                      <a:r>
                        <a:rPr lang="en-US" dirty="0"/>
                        <a:t>2</a:t>
                      </a:r>
                    </a:p>
                  </a:txBody>
                  <a:tcPr/>
                </a:tc>
                <a:tc>
                  <a:txBody>
                    <a:bodyPr/>
                    <a:lstStyle/>
                    <a:p>
                      <a:r>
                        <a:rPr lang="en-US" dirty="0"/>
                        <a:t>5</a:t>
                      </a:r>
                    </a:p>
                  </a:txBody>
                  <a:tcPr/>
                </a:tc>
                <a:tc>
                  <a:txBody>
                    <a:bodyPr/>
                    <a:lstStyle/>
                    <a:p>
                      <a:r>
                        <a:rPr lang="en-US" dirty="0"/>
                        <a:t>8</a:t>
                      </a:r>
                    </a:p>
                  </a:txBody>
                  <a:tcPr/>
                </a:tc>
                <a:tc>
                  <a:txBody>
                    <a:bodyPr/>
                    <a:lstStyle/>
                    <a:p>
                      <a:r>
                        <a:rPr lang="en-US" dirty="0"/>
                        <a:t>8</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tc>
                  <a:txBody>
                    <a:bodyPr/>
                    <a:lstStyle/>
                    <a:p>
                      <a:r>
                        <a:rPr lang="en-US" dirty="0"/>
                        <a:t>9</a:t>
                      </a:r>
                    </a:p>
                  </a:txBody>
                  <a:tcPr/>
                </a:tc>
                <a:extLst>
                  <a:ext uri="{0D108BD9-81ED-4DB2-BD59-A6C34878D82A}">
                    <a16:rowId xmlns:a16="http://schemas.microsoft.com/office/drawing/2014/main" val="751256534"/>
                  </a:ext>
                </a:extLst>
              </a:tr>
              <a:tr h="370840">
                <a:tc>
                  <a:txBody>
                    <a:bodyPr/>
                    <a:lstStyle/>
                    <a:p>
                      <a:r>
                        <a:rPr lang="en-US" dirty="0"/>
                        <a:t>WTIV</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5</a:t>
                      </a:r>
                    </a:p>
                  </a:txBody>
                  <a:tcPr/>
                </a:tc>
                <a:tc>
                  <a:txBody>
                    <a:bodyPr/>
                    <a:lstStyle/>
                    <a:p>
                      <a:r>
                        <a:rPr lang="en-US" dirty="0"/>
                        <a:t>6</a:t>
                      </a:r>
                    </a:p>
                  </a:txBody>
                  <a:tcPr/>
                </a:tc>
                <a:tc>
                  <a:txBody>
                    <a:bodyPr/>
                    <a:lstStyle/>
                    <a:p>
                      <a:r>
                        <a:rPr lang="en-US" dirty="0"/>
                        <a:t>6</a:t>
                      </a:r>
                    </a:p>
                  </a:txBody>
                  <a:tcPr/>
                </a:tc>
                <a:extLst>
                  <a:ext uri="{0D108BD9-81ED-4DB2-BD59-A6C34878D82A}">
                    <a16:rowId xmlns:a16="http://schemas.microsoft.com/office/drawing/2014/main" val="1596682209"/>
                  </a:ext>
                </a:extLst>
              </a:tr>
              <a:tr h="370840">
                <a:tc>
                  <a:txBody>
                    <a:bodyPr/>
                    <a:lstStyle/>
                    <a:p>
                      <a:r>
                        <a:rPr lang="en-US" dirty="0"/>
                        <a:t>Feeders</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2821824547"/>
                  </a:ext>
                </a:extLst>
              </a:tr>
            </a:tbl>
          </a:graphicData>
        </a:graphic>
      </p:graphicFrame>
      <p:pic>
        <p:nvPicPr>
          <p:cNvPr id="7" name="Picture 6" descr="Chart&#10;&#10;Description automatically generated with low confidence">
            <a:extLst>
              <a:ext uri="{FF2B5EF4-FFF2-40B4-BE49-F238E27FC236}">
                <a16:creationId xmlns:a16="http://schemas.microsoft.com/office/drawing/2014/main" id="{2534095A-4B13-1419-B9FB-474BE2844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36612"/>
            <a:ext cx="7372636" cy="4423581"/>
          </a:xfrm>
          <a:prstGeom prst="rect">
            <a:avLst/>
          </a:prstGeom>
        </p:spPr>
      </p:pic>
    </p:spTree>
    <p:extLst>
      <p:ext uri="{BB962C8B-B14F-4D97-AF65-F5344CB8AC3E}">
        <p14:creationId xmlns:p14="http://schemas.microsoft.com/office/powerpoint/2010/main" val="1592286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AD7F-3A6A-C007-1F2A-BD50F6B14E6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86603588-5CAA-E2CA-C331-6BAE71151801}"/>
              </a:ext>
            </a:extLst>
          </p:cNvPr>
          <p:cNvSpPr>
            <a:spLocks noGrp="1"/>
          </p:cNvSpPr>
          <p:nvPr>
            <p:ph idx="1"/>
          </p:nvPr>
        </p:nvSpPr>
        <p:spPr/>
        <p:txBody>
          <a:bodyPr/>
          <a:lstStyle/>
          <a:p>
            <a:r>
              <a:rPr lang="en-US" dirty="0"/>
              <a:t>Review results for accuracy</a:t>
            </a:r>
          </a:p>
          <a:p>
            <a:r>
              <a:rPr lang="en-US" dirty="0"/>
              <a:t>Consider expanding to include fabrication port demand</a:t>
            </a:r>
          </a:p>
          <a:p>
            <a:pPr lvl="1"/>
            <a:r>
              <a:rPr lang="en-US" dirty="0"/>
              <a:t>Multiplier from number of marshaling ports?</a:t>
            </a:r>
          </a:p>
          <a:p>
            <a:r>
              <a:rPr lang="en-US" dirty="0"/>
              <a:t>Explore additional scenarios</a:t>
            </a:r>
          </a:p>
          <a:p>
            <a:pPr lvl="1"/>
            <a:r>
              <a:rPr lang="en-US" dirty="0"/>
              <a:t>Limited feeder barges</a:t>
            </a:r>
          </a:p>
          <a:p>
            <a:pPr lvl="1"/>
            <a:r>
              <a:rPr lang="en-US" dirty="0"/>
              <a:t>Delays in port availability/construction</a:t>
            </a:r>
          </a:p>
          <a:p>
            <a:r>
              <a:rPr lang="en-US" dirty="0"/>
              <a:t>Write up into PPT, roadmap report</a:t>
            </a:r>
          </a:p>
          <a:p>
            <a:pPr lvl="1"/>
            <a:endParaRPr lang="en-US" dirty="0"/>
          </a:p>
        </p:txBody>
      </p:sp>
    </p:spTree>
    <p:extLst>
      <p:ext uri="{BB962C8B-B14F-4D97-AF65-F5344CB8AC3E}">
        <p14:creationId xmlns:p14="http://schemas.microsoft.com/office/powerpoint/2010/main" val="382360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C6C1-CFB6-643B-D746-DD04DBE5F30A}"/>
              </a:ext>
            </a:extLst>
          </p:cNvPr>
          <p:cNvSpPr>
            <a:spLocks noGrp="1"/>
          </p:cNvSpPr>
          <p:nvPr>
            <p:ph type="title"/>
          </p:nvPr>
        </p:nvSpPr>
        <p:spPr/>
        <p:txBody>
          <a:bodyPr/>
          <a:lstStyle/>
          <a:p>
            <a:r>
              <a:rPr lang="en-US" dirty="0"/>
              <a:t>Demand for supply chain facilities</a:t>
            </a:r>
          </a:p>
        </p:txBody>
      </p:sp>
      <p:sp>
        <p:nvSpPr>
          <p:cNvPr id="3" name="Content Placeholder 2">
            <a:extLst>
              <a:ext uri="{FF2B5EF4-FFF2-40B4-BE49-F238E27FC236}">
                <a16:creationId xmlns:a16="http://schemas.microsoft.com/office/drawing/2014/main" id="{BBD323AE-7B1A-D3A3-B335-0DE26D5AB5BF}"/>
              </a:ext>
            </a:extLst>
          </p:cNvPr>
          <p:cNvSpPr>
            <a:spLocks noGrp="1"/>
          </p:cNvSpPr>
          <p:nvPr>
            <p:ph idx="1"/>
          </p:nvPr>
        </p:nvSpPr>
        <p:spPr>
          <a:xfrm>
            <a:off x="380999" y="1618260"/>
            <a:ext cx="5142722" cy="1253135"/>
          </a:xfrm>
        </p:spPr>
        <p:txBody>
          <a:bodyPr>
            <a:normAutofit fontScale="70000" lnSpcReduction="20000"/>
          </a:bodyPr>
          <a:lstStyle/>
          <a:p>
            <a:r>
              <a:rPr lang="en-US" dirty="0"/>
              <a:t>Establish the demand for major component facilities based on expected throughput of each facility</a:t>
            </a:r>
          </a:p>
          <a:p>
            <a:pPr lvl="1"/>
            <a:r>
              <a:rPr lang="en-US" dirty="0"/>
              <a:t>Annual demand from Shields et al, 2022</a:t>
            </a:r>
          </a:p>
          <a:p>
            <a:pPr lvl="1"/>
            <a:r>
              <a:rPr lang="en-US" dirty="0"/>
              <a:t>Example: blade facility</a:t>
            </a:r>
          </a:p>
        </p:txBody>
      </p:sp>
      <p:pic>
        <p:nvPicPr>
          <p:cNvPr id="4" name="Picture 3" descr="Chart, bar chart&#10;&#10;Description automatically generated">
            <a:extLst>
              <a:ext uri="{FF2B5EF4-FFF2-40B4-BE49-F238E27FC236}">
                <a16:creationId xmlns:a16="http://schemas.microsoft.com/office/drawing/2014/main" id="{0F74C151-FBAE-AF3D-3522-8F459007D614}"/>
              </a:ext>
            </a:extLst>
          </p:cNvPr>
          <p:cNvPicPr>
            <a:picLocks noChangeAspect="1"/>
          </p:cNvPicPr>
          <p:nvPr/>
        </p:nvPicPr>
        <p:blipFill>
          <a:blip r:embed="rId2"/>
          <a:stretch>
            <a:fillRect/>
          </a:stretch>
        </p:blipFill>
        <p:spPr>
          <a:xfrm>
            <a:off x="7024732" y="2838803"/>
            <a:ext cx="4329068" cy="4028438"/>
          </a:xfrm>
          <a:prstGeom prst="rect">
            <a:avLst/>
          </a:prstGeom>
        </p:spPr>
      </p:pic>
      <p:pic>
        <p:nvPicPr>
          <p:cNvPr id="5" name="Picture 4" descr="Chart, line chart, histogram&#10;&#10;Description automatically generated">
            <a:extLst>
              <a:ext uri="{FF2B5EF4-FFF2-40B4-BE49-F238E27FC236}">
                <a16:creationId xmlns:a16="http://schemas.microsoft.com/office/drawing/2014/main" id="{E99A4380-B084-B49E-DE0F-F306209D06ED}"/>
              </a:ext>
            </a:extLst>
          </p:cNvPr>
          <p:cNvPicPr>
            <a:picLocks noChangeAspect="1"/>
          </p:cNvPicPr>
          <p:nvPr/>
        </p:nvPicPr>
        <p:blipFill>
          <a:blip r:embed="rId3"/>
          <a:stretch>
            <a:fillRect/>
          </a:stretch>
        </p:blipFill>
        <p:spPr>
          <a:xfrm>
            <a:off x="746249" y="3138541"/>
            <a:ext cx="4412221" cy="3428962"/>
          </a:xfrm>
          <a:prstGeom prst="rect">
            <a:avLst/>
          </a:prstGeom>
        </p:spPr>
      </p:pic>
      <p:sp>
        <p:nvSpPr>
          <p:cNvPr id="6" name="Content Placeholder 2">
            <a:extLst>
              <a:ext uri="{FF2B5EF4-FFF2-40B4-BE49-F238E27FC236}">
                <a16:creationId xmlns:a16="http://schemas.microsoft.com/office/drawing/2014/main" id="{97292F76-9DAF-C90C-160E-DAFE93DF57F6}"/>
              </a:ext>
            </a:extLst>
          </p:cNvPr>
          <p:cNvSpPr txBox="1">
            <a:spLocks/>
          </p:cNvSpPr>
          <p:nvPr/>
        </p:nvSpPr>
        <p:spPr>
          <a:xfrm>
            <a:off x="6952860" y="1618260"/>
            <a:ext cx="5475515" cy="1031634"/>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Repeat for each major component</a:t>
            </a:r>
          </a:p>
          <a:p>
            <a:pPr lvl="1"/>
            <a:r>
              <a:rPr lang="en-US" dirty="0"/>
              <a:t>25 required East Coast facilities</a:t>
            </a:r>
          </a:p>
          <a:p>
            <a:pPr lvl="1"/>
            <a:r>
              <a:rPr lang="en-US" dirty="0"/>
              <a:t>12 already announced</a:t>
            </a:r>
          </a:p>
          <a:p>
            <a:pPr lvl="1"/>
            <a:r>
              <a:rPr lang="en-US" dirty="0"/>
              <a:t>Will require additional floating facilities (WC turbine supply chain, mooring, anchors)</a:t>
            </a:r>
          </a:p>
          <a:p>
            <a:pPr lvl="1"/>
            <a:endParaRPr lang="en-US" dirty="0"/>
          </a:p>
          <a:p>
            <a:pPr lvl="1"/>
            <a:endParaRPr lang="en-US" dirty="0"/>
          </a:p>
        </p:txBody>
      </p:sp>
    </p:spTree>
    <p:extLst>
      <p:ext uri="{BB962C8B-B14F-4D97-AF65-F5344CB8AC3E}">
        <p14:creationId xmlns:p14="http://schemas.microsoft.com/office/powerpoint/2010/main" val="3735392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B539-26A9-1549-F1FB-A612036DC048}"/>
              </a:ext>
            </a:extLst>
          </p:cNvPr>
          <p:cNvSpPr>
            <a:spLocks noGrp="1"/>
          </p:cNvSpPr>
          <p:nvPr>
            <p:ph type="title"/>
          </p:nvPr>
        </p:nvSpPr>
        <p:spPr/>
        <p:txBody>
          <a:bodyPr/>
          <a:lstStyle/>
          <a:p>
            <a:r>
              <a:rPr lang="en-US" dirty="0"/>
              <a:t>Manufacturing port facility requirements</a:t>
            </a:r>
            <a:br>
              <a:rPr lang="en-US" dirty="0"/>
            </a:br>
            <a:r>
              <a:rPr lang="en-US" sz="2000" dirty="0"/>
              <a:t>(Currently being reviewed by industry)</a:t>
            </a:r>
            <a:endParaRPr lang="en-US" dirty="0"/>
          </a:p>
        </p:txBody>
      </p:sp>
      <p:graphicFrame>
        <p:nvGraphicFramePr>
          <p:cNvPr id="4" name="Table 3">
            <a:extLst>
              <a:ext uri="{FF2B5EF4-FFF2-40B4-BE49-F238E27FC236}">
                <a16:creationId xmlns:a16="http://schemas.microsoft.com/office/drawing/2014/main" id="{0D612484-8C8C-B172-C6B1-26389ABF74E4}"/>
              </a:ext>
            </a:extLst>
          </p:cNvPr>
          <p:cNvGraphicFramePr>
            <a:graphicFrameLocks noGrp="1"/>
          </p:cNvGraphicFramePr>
          <p:nvPr>
            <p:extLst>
              <p:ext uri="{D42A27DB-BD31-4B8C-83A1-F6EECF244321}">
                <p14:modId xmlns:p14="http://schemas.microsoft.com/office/powerpoint/2010/main" val="887969878"/>
              </p:ext>
            </p:extLst>
          </p:nvPr>
        </p:nvGraphicFramePr>
        <p:xfrm>
          <a:off x="951722" y="2414831"/>
          <a:ext cx="10515600" cy="2330291"/>
        </p:xfrm>
        <a:graphic>
          <a:graphicData uri="http://schemas.openxmlformats.org/drawingml/2006/table">
            <a:tbl>
              <a:tblPr>
                <a:tableStyleId>{5C22544A-7EE6-4342-B048-85BDC9FD1C3A}</a:tableStyleId>
              </a:tblPr>
              <a:tblGrid>
                <a:gridCol w="1736393">
                  <a:extLst>
                    <a:ext uri="{9D8B030D-6E8A-4147-A177-3AD203B41FA5}">
                      <a16:colId xmlns:a16="http://schemas.microsoft.com/office/drawing/2014/main" val="1524845918"/>
                    </a:ext>
                  </a:extLst>
                </a:gridCol>
                <a:gridCol w="1680829">
                  <a:extLst>
                    <a:ext uri="{9D8B030D-6E8A-4147-A177-3AD203B41FA5}">
                      <a16:colId xmlns:a16="http://schemas.microsoft.com/office/drawing/2014/main" val="274845092"/>
                    </a:ext>
                  </a:extLst>
                </a:gridCol>
                <a:gridCol w="1722503">
                  <a:extLst>
                    <a:ext uri="{9D8B030D-6E8A-4147-A177-3AD203B41FA5}">
                      <a16:colId xmlns:a16="http://schemas.microsoft.com/office/drawing/2014/main" val="2502947955"/>
                    </a:ext>
                  </a:extLst>
                </a:gridCol>
                <a:gridCol w="2250366">
                  <a:extLst>
                    <a:ext uri="{9D8B030D-6E8A-4147-A177-3AD203B41FA5}">
                      <a16:colId xmlns:a16="http://schemas.microsoft.com/office/drawing/2014/main" val="3767595776"/>
                    </a:ext>
                  </a:extLst>
                </a:gridCol>
                <a:gridCol w="1791958">
                  <a:extLst>
                    <a:ext uri="{9D8B030D-6E8A-4147-A177-3AD203B41FA5}">
                      <a16:colId xmlns:a16="http://schemas.microsoft.com/office/drawing/2014/main" val="1474877099"/>
                    </a:ext>
                  </a:extLst>
                </a:gridCol>
                <a:gridCol w="1333551">
                  <a:extLst>
                    <a:ext uri="{9D8B030D-6E8A-4147-A177-3AD203B41FA5}">
                      <a16:colId xmlns:a16="http://schemas.microsoft.com/office/drawing/2014/main" val="1155835384"/>
                    </a:ext>
                  </a:extLst>
                </a:gridCol>
              </a:tblGrid>
              <a:tr h="432019">
                <a:tc>
                  <a:txBody>
                    <a:bodyPr/>
                    <a:lstStyle/>
                    <a:p>
                      <a:pPr algn="l" fontAlgn="b"/>
                      <a:r>
                        <a:rPr lang="en-US" sz="1100" u="none" strike="noStrike" dirty="0">
                          <a:effectLst/>
                        </a:rPr>
                        <a:t>Component</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dirty="0">
                          <a:effectLst/>
                        </a:rPr>
                        <a:t>Minimum laydown area (acres)</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dirty="0">
                          <a:effectLst/>
                        </a:rPr>
                        <a:t>Quayside length (m)</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dirty="0">
                          <a:effectLst/>
                        </a:rPr>
                        <a:t>Draft (m)</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dirty="0">
                          <a:effectLst/>
                        </a:rPr>
                        <a:t>Bearing capacity (t/m2)</a:t>
                      </a:r>
                      <a:endParaRPr lang="en-US" sz="11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1100" u="none" strike="noStrike" dirty="0">
                          <a:effectLst/>
                        </a:rPr>
                        <a:t>Required air draft (m)</a:t>
                      </a:r>
                      <a:endParaRPr lang="en-US" sz="11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60306261"/>
                  </a:ext>
                </a:extLst>
              </a:tr>
              <a:tr h="237284">
                <a:tc>
                  <a:txBody>
                    <a:bodyPr/>
                    <a:lstStyle/>
                    <a:p>
                      <a:pPr algn="l" fontAlgn="b"/>
                      <a:r>
                        <a:rPr lang="en-US" sz="1100" u="none" strike="noStrike" dirty="0">
                          <a:effectLst/>
                        </a:rPr>
                        <a:t>Blade</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0840690"/>
                  </a:ext>
                </a:extLst>
              </a:tr>
              <a:tr h="237284">
                <a:tc>
                  <a:txBody>
                    <a:bodyPr/>
                    <a:lstStyle/>
                    <a:p>
                      <a:pPr algn="l" fontAlgn="b"/>
                      <a:r>
                        <a:rPr lang="en-US" sz="1100" u="none" strike="noStrike" dirty="0">
                          <a:effectLst/>
                        </a:rPr>
                        <a:t>Nacelle</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30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81605575"/>
                  </a:ext>
                </a:extLst>
              </a:tr>
              <a:tr h="237284">
                <a:tc>
                  <a:txBody>
                    <a:bodyPr/>
                    <a:lstStyle/>
                    <a:p>
                      <a:pPr algn="l" fontAlgn="b"/>
                      <a:r>
                        <a:rPr lang="en-US" sz="1100" u="none" strike="noStrike">
                          <a:effectLst/>
                        </a:rPr>
                        <a:t>Tower</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35</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52841882"/>
                  </a:ext>
                </a:extLst>
              </a:tr>
              <a:tr h="237284">
                <a:tc>
                  <a:txBody>
                    <a:bodyPr/>
                    <a:lstStyle/>
                    <a:p>
                      <a:pPr algn="l" fontAlgn="b"/>
                      <a:r>
                        <a:rPr lang="en-US" sz="1100" u="none" strike="noStrike">
                          <a:effectLst/>
                        </a:rPr>
                        <a:t>Monopile</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80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4853977"/>
                  </a:ext>
                </a:extLst>
              </a:tr>
              <a:tr h="237284">
                <a:tc>
                  <a:txBody>
                    <a:bodyPr/>
                    <a:lstStyle/>
                    <a:p>
                      <a:pPr algn="l" fontAlgn="b"/>
                      <a:r>
                        <a:rPr lang="en-US" sz="1100" u="none" strike="noStrike" dirty="0">
                          <a:effectLst/>
                        </a:rPr>
                        <a:t>Jacket</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80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200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60</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09454956"/>
                  </a:ext>
                </a:extLst>
              </a:tr>
              <a:tr h="237284">
                <a:tc>
                  <a:txBody>
                    <a:bodyPr/>
                    <a:lstStyle/>
                    <a:p>
                      <a:pPr algn="l" fontAlgn="b"/>
                      <a:r>
                        <a:rPr lang="en-US" sz="1100" u="none" strike="noStrike">
                          <a:effectLst/>
                        </a:rPr>
                        <a:t>Cable </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150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26670710"/>
                  </a:ext>
                </a:extLst>
              </a:tr>
              <a:tr h="237284">
                <a:tc>
                  <a:txBody>
                    <a:bodyPr/>
                    <a:lstStyle/>
                    <a:p>
                      <a:pPr algn="l" fontAlgn="b"/>
                      <a:r>
                        <a:rPr lang="en-US" sz="1100" u="none" strike="noStrike">
                          <a:effectLst/>
                        </a:rPr>
                        <a:t>Transition piece</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02625675"/>
                  </a:ext>
                </a:extLst>
              </a:tr>
              <a:tr h="237284">
                <a:tc>
                  <a:txBody>
                    <a:bodyPr/>
                    <a:lstStyle/>
                    <a:p>
                      <a:pPr algn="l" fontAlgn="b"/>
                      <a:r>
                        <a:rPr lang="en-US" sz="1100" u="none" strike="noStrike">
                          <a:effectLst/>
                        </a:rPr>
                        <a:t>Steel plate</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200</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200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1100" u="none" strike="noStrike" dirty="0">
                          <a:effectLst/>
                        </a:rPr>
                        <a:t>25</a:t>
                      </a:r>
                      <a:endParaRPr lang="en-US" sz="11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02450793"/>
                  </a:ext>
                </a:extLst>
              </a:tr>
            </a:tbl>
          </a:graphicData>
        </a:graphic>
      </p:graphicFrame>
    </p:spTree>
    <p:extLst>
      <p:ext uri="{BB962C8B-B14F-4D97-AF65-F5344CB8AC3E}">
        <p14:creationId xmlns:p14="http://schemas.microsoft.com/office/powerpoint/2010/main" val="247842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726B-2A38-29AA-1F95-B02D42E3C8A2}"/>
              </a:ext>
            </a:extLst>
          </p:cNvPr>
          <p:cNvSpPr>
            <a:spLocks noGrp="1"/>
          </p:cNvSpPr>
          <p:nvPr>
            <p:ph type="title"/>
          </p:nvPr>
        </p:nvSpPr>
        <p:spPr/>
        <p:txBody>
          <a:bodyPr/>
          <a:lstStyle/>
          <a:p>
            <a:r>
              <a:rPr lang="en-US" dirty="0"/>
              <a:t>Screen list of existing ports</a:t>
            </a:r>
          </a:p>
        </p:txBody>
      </p:sp>
      <p:graphicFrame>
        <p:nvGraphicFramePr>
          <p:cNvPr id="4" name="Content Placeholder 3">
            <a:extLst>
              <a:ext uri="{FF2B5EF4-FFF2-40B4-BE49-F238E27FC236}">
                <a16:creationId xmlns:a16="http://schemas.microsoft.com/office/drawing/2014/main" id="{1D6D21A7-6191-72D0-7F20-48CB920CFDA0}"/>
              </a:ext>
            </a:extLst>
          </p:cNvPr>
          <p:cNvGraphicFramePr>
            <a:graphicFrameLocks noGrp="1"/>
          </p:cNvGraphicFramePr>
          <p:nvPr>
            <p:ph idx="1"/>
            <p:extLst>
              <p:ext uri="{D42A27DB-BD31-4B8C-83A1-F6EECF244321}">
                <p14:modId xmlns:p14="http://schemas.microsoft.com/office/powerpoint/2010/main" val="2149985260"/>
              </p:ext>
            </p:extLst>
          </p:nvPr>
        </p:nvGraphicFramePr>
        <p:xfrm>
          <a:off x="4940415" y="1937857"/>
          <a:ext cx="6867533" cy="1832616"/>
        </p:xfrm>
        <a:graphic>
          <a:graphicData uri="http://schemas.openxmlformats.org/drawingml/2006/table">
            <a:tbl>
              <a:tblPr>
                <a:tableStyleId>{5C22544A-7EE6-4342-B048-85BDC9FD1C3A}</a:tableStyleId>
              </a:tblPr>
              <a:tblGrid>
                <a:gridCol w="1810944">
                  <a:extLst>
                    <a:ext uri="{9D8B030D-6E8A-4147-A177-3AD203B41FA5}">
                      <a16:colId xmlns:a16="http://schemas.microsoft.com/office/drawing/2014/main" val="2786314928"/>
                    </a:ext>
                  </a:extLst>
                </a:gridCol>
                <a:gridCol w="355573">
                  <a:extLst>
                    <a:ext uri="{9D8B030D-6E8A-4147-A177-3AD203B41FA5}">
                      <a16:colId xmlns:a16="http://schemas.microsoft.com/office/drawing/2014/main" val="1357060240"/>
                    </a:ext>
                  </a:extLst>
                </a:gridCol>
                <a:gridCol w="843453">
                  <a:extLst>
                    <a:ext uri="{9D8B030D-6E8A-4147-A177-3AD203B41FA5}">
                      <a16:colId xmlns:a16="http://schemas.microsoft.com/office/drawing/2014/main" val="3426527882"/>
                    </a:ext>
                  </a:extLst>
                </a:gridCol>
                <a:gridCol w="636724">
                  <a:extLst>
                    <a:ext uri="{9D8B030D-6E8A-4147-A177-3AD203B41FA5}">
                      <a16:colId xmlns:a16="http://schemas.microsoft.com/office/drawing/2014/main" val="4201987535"/>
                    </a:ext>
                  </a:extLst>
                </a:gridCol>
                <a:gridCol w="673936">
                  <a:extLst>
                    <a:ext uri="{9D8B030D-6E8A-4147-A177-3AD203B41FA5}">
                      <a16:colId xmlns:a16="http://schemas.microsoft.com/office/drawing/2014/main" val="1670263845"/>
                    </a:ext>
                  </a:extLst>
                </a:gridCol>
                <a:gridCol w="500284">
                  <a:extLst>
                    <a:ext uri="{9D8B030D-6E8A-4147-A177-3AD203B41FA5}">
                      <a16:colId xmlns:a16="http://schemas.microsoft.com/office/drawing/2014/main" val="3253907122"/>
                    </a:ext>
                  </a:extLst>
                </a:gridCol>
                <a:gridCol w="591246">
                  <a:extLst>
                    <a:ext uri="{9D8B030D-6E8A-4147-A177-3AD203B41FA5}">
                      <a16:colId xmlns:a16="http://schemas.microsoft.com/office/drawing/2014/main" val="2205855530"/>
                    </a:ext>
                  </a:extLst>
                </a:gridCol>
                <a:gridCol w="740090">
                  <a:extLst>
                    <a:ext uri="{9D8B030D-6E8A-4147-A177-3AD203B41FA5}">
                      <a16:colId xmlns:a16="http://schemas.microsoft.com/office/drawing/2014/main" val="1729661397"/>
                    </a:ext>
                  </a:extLst>
                </a:gridCol>
                <a:gridCol w="715283">
                  <a:extLst>
                    <a:ext uri="{9D8B030D-6E8A-4147-A177-3AD203B41FA5}">
                      <a16:colId xmlns:a16="http://schemas.microsoft.com/office/drawing/2014/main" val="529764124"/>
                    </a:ext>
                  </a:extLst>
                </a:gridCol>
              </a:tblGrid>
              <a:tr h="278342">
                <a:tc>
                  <a:txBody>
                    <a:bodyPr/>
                    <a:lstStyle/>
                    <a:p>
                      <a:pPr algn="l" fontAlgn="ctr"/>
                      <a:r>
                        <a:rPr lang="en-US" sz="1000" u="none" strike="noStrike">
                          <a:effectLst/>
                        </a:rPr>
                        <a:t>Port</a:t>
                      </a:r>
                      <a:endParaRPr lang="en-US" sz="10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State</a:t>
                      </a:r>
                      <a:endParaRPr lang="en-US" sz="10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Region</a:t>
                      </a:r>
                      <a:endParaRPr lang="en-US" sz="10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dirty="0">
                          <a:effectLst/>
                        </a:rPr>
                        <a:t>Laydown area (acres)</a:t>
                      </a:r>
                      <a:endParaRPr lang="en-US" sz="1000" b="1"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dirty="0">
                          <a:effectLst/>
                        </a:rPr>
                        <a:t>Quayside length (m)</a:t>
                      </a:r>
                      <a:endParaRPr lang="en-US" sz="1000" b="1"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dirty="0">
                          <a:effectLst/>
                        </a:rPr>
                        <a:t>Berth depth (m)</a:t>
                      </a:r>
                      <a:endParaRPr lang="en-US" sz="1000" b="1"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dirty="0">
                          <a:effectLst/>
                        </a:rPr>
                        <a:t>Channel depth (m)</a:t>
                      </a:r>
                      <a:endParaRPr lang="en-US" sz="1000" b="1"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dirty="0">
                          <a:effectLst/>
                        </a:rPr>
                        <a:t>Bearing capacity (t/m2)</a:t>
                      </a:r>
                      <a:endParaRPr lang="en-US" sz="1000" b="1" i="0" u="none" strike="noStrike" dirty="0">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dirty="0">
                          <a:effectLst/>
                        </a:rPr>
                        <a:t>Air draft restriction (m)</a:t>
                      </a:r>
                      <a:endParaRPr lang="en-US" sz="10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494537212"/>
                  </a:ext>
                </a:extLst>
              </a:tr>
              <a:tr h="80514">
                <a:tc>
                  <a:txBody>
                    <a:bodyPr/>
                    <a:lstStyle/>
                    <a:p>
                      <a:pPr algn="l" fontAlgn="ctr"/>
                      <a:r>
                        <a:rPr lang="en-US" sz="1000" u="none" strike="noStrike" dirty="0">
                          <a:effectLst/>
                        </a:rPr>
                        <a:t>Searsport</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ME</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North Atlantic</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80</a:t>
                      </a:r>
                      <a:endParaRPr lang="en-US" sz="1000" b="0" i="0" u="none" strike="noStrike" dirty="0">
                        <a:solidFill>
                          <a:srgbClr val="FF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488</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12.2</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10.67</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999</a:t>
                      </a: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505719002"/>
                  </a:ext>
                </a:extLst>
              </a:tr>
              <a:tr h="152877">
                <a:tc>
                  <a:txBody>
                    <a:bodyPr/>
                    <a:lstStyle/>
                    <a:p>
                      <a:pPr algn="l" fontAlgn="ctr"/>
                      <a:r>
                        <a:rPr lang="en-US" sz="1000" u="none" strike="noStrike" dirty="0">
                          <a:effectLst/>
                        </a:rPr>
                        <a:t>General Dynamics Bath Iron Works</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ME</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North Atlantic</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72</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9.7</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6.7</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999</a:t>
                      </a: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51149547"/>
                  </a:ext>
                </a:extLst>
              </a:tr>
              <a:tr h="152877">
                <a:tc>
                  <a:txBody>
                    <a:bodyPr/>
                    <a:lstStyle/>
                    <a:p>
                      <a:pPr algn="l" fontAlgn="ctr"/>
                      <a:r>
                        <a:rPr lang="en-US" sz="1000" u="none" strike="noStrike">
                          <a:effectLst/>
                        </a:rPr>
                        <a:t>Schiller Newington, Portsmouth</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NH</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North Atlantic</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150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11.2</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10.67</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40.8</a:t>
                      </a: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865651178"/>
                  </a:ext>
                </a:extLst>
              </a:tr>
              <a:tr h="152877">
                <a:tc>
                  <a:txBody>
                    <a:bodyPr/>
                    <a:lstStyle/>
                    <a:p>
                      <a:pPr algn="l" fontAlgn="ctr"/>
                      <a:r>
                        <a:rPr lang="en-US" sz="1000" u="none" strike="noStrike" dirty="0">
                          <a:effectLst/>
                        </a:rPr>
                        <a:t>Salem</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MA</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North Atlantic</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42</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484</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9.75</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9.75</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999</a:t>
                      </a: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831176757"/>
                  </a:ext>
                </a:extLst>
              </a:tr>
              <a:tr h="152877">
                <a:tc>
                  <a:txBody>
                    <a:bodyPr/>
                    <a:lstStyle/>
                    <a:p>
                      <a:pPr algn="l" fontAlgn="ctr"/>
                      <a:r>
                        <a:rPr lang="en-US" sz="1000" u="none" strike="noStrike" dirty="0">
                          <a:effectLst/>
                        </a:rPr>
                        <a:t>GE Aviation, Lynn</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MA</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North Atlantic</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2.44</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2.1</a:t>
                      </a: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61144027"/>
                  </a:ext>
                </a:extLst>
              </a:tr>
              <a:tr h="152877">
                <a:tc>
                  <a:txBody>
                    <a:bodyPr/>
                    <a:lstStyle/>
                    <a:p>
                      <a:pPr algn="l" fontAlgn="ctr"/>
                      <a:r>
                        <a:rPr lang="en-US" sz="1000" u="none" strike="noStrike" dirty="0">
                          <a:effectLst/>
                        </a:rPr>
                        <a:t>NSTAR facility, Lynn?</a:t>
                      </a:r>
                      <a:endParaRPr lang="en-US" sz="1000" b="1" i="1" u="none" strike="noStrike" dirty="0">
                        <a:solidFill>
                          <a:srgbClr val="757171"/>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MA</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North Atlantic</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40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999</a:t>
                      </a: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576265380"/>
                  </a:ext>
                </a:extLst>
              </a:tr>
              <a:tr h="152877">
                <a:tc>
                  <a:txBody>
                    <a:bodyPr/>
                    <a:lstStyle/>
                    <a:p>
                      <a:pPr algn="l" fontAlgn="ctr"/>
                      <a:r>
                        <a:rPr lang="en-US" sz="1000" u="none" strike="noStrike" dirty="0">
                          <a:effectLst/>
                        </a:rPr>
                        <a:t>Mystic River, Everett</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MA</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North Atlantic</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80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380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11.5</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12.2</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41.15</a:t>
                      </a: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27889335"/>
                  </a:ext>
                </a:extLst>
              </a:tr>
              <a:tr h="152877">
                <a:tc>
                  <a:txBody>
                    <a:bodyPr/>
                    <a:lstStyle/>
                    <a:p>
                      <a:pPr algn="l" fontAlgn="ctr"/>
                      <a:r>
                        <a:rPr lang="en-US" sz="1000" u="none" strike="noStrike" dirty="0">
                          <a:effectLst/>
                        </a:rPr>
                        <a:t>New Bedford</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MA</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1000" u="none" strike="noStrike">
                          <a:effectLst/>
                        </a:rPr>
                        <a:t>North Atlantic</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30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366</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9.1</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9.1</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000" u="none" strike="noStrike" dirty="0">
                          <a:effectLst/>
                        </a:rPr>
                        <a:t>999</a:t>
                      </a: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084987838"/>
                  </a:ext>
                </a:extLst>
              </a:tr>
              <a:tr h="152877">
                <a:tc>
                  <a:txBody>
                    <a:bodyPr/>
                    <a:lstStyle/>
                    <a:p>
                      <a:pPr algn="l" fontAlgn="ctr"/>
                      <a:r>
                        <a:rPr lang="en-US" sz="1000" b="0" i="0" u="none" strike="noStrike" dirty="0" err="1">
                          <a:solidFill>
                            <a:srgbClr val="000000"/>
                          </a:solidFill>
                          <a:effectLst/>
                          <a:latin typeface="Calibri" panose="020F0502020204030204" pitchFamily="34" charset="0"/>
                        </a:rPr>
                        <a:t>etc</a:t>
                      </a:r>
                      <a:endParaRPr lang="en-US" sz="10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10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US" sz="10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448773590"/>
                  </a:ext>
                </a:extLst>
              </a:tr>
            </a:tbl>
          </a:graphicData>
        </a:graphic>
      </p:graphicFrame>
      <p:sp>
        <p:nvSpPr>
          <p:cNvPr id="5" name="Content Placeholder 2">
            <a:extLst>
              <a:ext uri="{FF2B5EF4-FFF2-40B4-BE49-F238E27FC236}">
                <a16:creationId xmlns:a16="http://schemas.microsoft.com/office/drawing/2014/main" id="{3E677E1D-EDFB-B929-6B45-71650D5AB6B1}"/>
              </a:ext>
            </a:extLst>
          </p:cNvPr>
          <p:cNvSpPr txBox="1">
            <a:spLocks/>
          </p:cNvSpPr>
          <p:nvPr/>
        </p:nvSpPr>
        <p:spPr>
          <a:xfrm>
            <a:off x="838200" y="1825625"/>
            <a:ext cx="3960303" cy="46672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Populate database of port characteristics</a:t>
            </a:r>
          </a:p>
          <a:p>
            <a:r>
              <a:rPr lang="en-US" dirty="0"/>
              <a:t>Add flags for:</a:t>
            </a:r>
          </a:p>
          <a:p>
            <a:pPr lvl="1"/>
            <a:r>
              <a:rPr lang="en-US" dirty="0"/>
              <a:t>States with existing offtake agreements/OSW targets</a:t>
            </a:r>
          </a:p>
          <a:p>
            <a:pPr lvl="2"/>
            <a:r>
              <a:rPr lang="en-US" dirty="0"/>
              <a:t>NY, NJ, MA, CT, MD, VA, NC, RI</a:t>
            </a:r>
          </a:p>
          <a:p>
            <a:pPr lvl="1"/>
            <a:r>
              <a:rPr lang="en-US" dirty="0"/>
              <a:t>Ports with existing OSW or other industry commitments</a:t>
            </a:r>
          </a:p>
          <a:p>
            <a:pPr lvl="2"/>
            <a:r>
              <a:rPr lang="en-US" dirty="0"/>
              <a:t>New Bedford, Brayton Point, Salem, Prov Port, State Pier, South Brooklyn, Albany, </a:t>
            </a:r>
            <a:r>
              <a:rPr lang="en-US" dirty="0" err="1"/>
              <a:t>Pauslboro</a:t>
            </a:r>
            <a:r>
              <a:rPr lang="en-US" dirty="0"/>
              <a:t>, Tradepoint Atlantic, Portsmouth, Savannah, Jacksonville, Miami, Mobile</a:t>
            </a:r>
          </a:p>
          <a:p>
            <a:r>
              <a:rPr lang="en-US" dirty="0"/>
              <a:t>Screen out facilities that do not meet (or are close to) port facility requirements</a:t>
            </a:r>
          </a:p>
        </p:txBody>
      </p:sp>
    </p:spTree>
    <p:extLst>
      <p:ext uri="{BB962C8B-B14F-4D97-AF65-F5344CB8AC3E}">
        <p14:creationId xmlns:p14="http://schemas.microsoft.com/office/powerpoint/2010/main" val="295609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AC60-A215-03BB-0D67-DA9C9F799C37}"/>
              </a:ext>
            </a:extLst>
          </p:cNvPr>
          <p:cNvSpPr>
            <a:spLocks noGrp="1"/>
          </p:cNvSpPr>
          <p:nvPr>
            <p:ph type="title"/>
          </p:nvPr>
        </p:nvSpPr>
        <p:spPr/>
        <p:txBody>
          <a:bodyPr/>
          <a:lstStyle/>
          <a:p>
            <a:r>
              <a:rPr lang="en-US" dirty="0"/>
              <a:t>Identify preferred fabrication ports</a:t>
            </a:r>
          </a:p>
        </p:txBody>
      </p:sp>
      <p:sp>
        <p:nvSpPr>
          <p:cNvPr id="3" name="Content Placeholder 2">
            <a:extLst>
              <a:ext uri="{FF2B5EF4-FFF2-40B4-BE49-F238E27FC236}">
                <a16:creationId xmlns:a16="http://schemas.microsoft.com/office/drawing/2014/main" id="{186D37D0-FE60-56A3-8A4B-49B3B0126447}"/>
              </a:ext>
            </a:extLst>
          </p:cNvPr>
          <p:cNvSpPr>
            <a:spLocks noGrp="1"/>
          </p:cNvSpPr>
          <p:nvPr>
            <p:ph idx="1"/>
          </p:nvPr>
        </p:nvSpPr>
        <p:spPr>
          <a:xfrm>
            <a:off x="838200" y="1364231"/>
            <a:ext cx="10515600" cy="4351338"/>
          </a:xfrm>
        </p:spPr>
        <p:txBody>
          <a:bodyPr/>
          <a:lstStyle/>
          <a:p>
            <a:r>
              <a:rPr lang="en-US" dirty="0"/>
              <a:t>Preferences used to prioritize ports for component fabrication:</a:t>
            </a:r>
          </a:p>
          <a:p>
            <a:pPr lvl="1"/>
            <a:endParaRPr lang="en-US" dirty="0"/>
          </a:p>
        </p:txBody>
      </p:sp>
      <p:graphicFrame>
        <p:nvGraphicFramePr>
          <p:cNvPr id="4" name="Table 4">
            <a:extLst>
              <a:ext uri="{FF2B5EF4-FFF2-40B4-BE49-F238E27FC236}">
                <a16:creationId xmlns:a16="http://schemas.microsoft.com/office/drawing/2014/main" id="{88AF8C2E-7310-0FF3-C16C-C20AC730C33E}"/>
              </a:ext>
            </a:extLst>
          </p:cNvPr>
          <p:cNvGraphicFramePr>
            <a:graphicFrameLocks noGrp="1"/>
          </p:cNvGraphicFramePr>
          <p:nvPr>
            <p:extLst>
              <p:ext uri="{D42A27DB-BD31-4B8C-83A1-F6EECF244321}">
                <p14:modId xmlns:p14="http://schemas.microsoft.com/office/powerpoint/2010/main" val="4024339693"/>
              </p:ext>
            </p:extLst>
          </p:nvPr>
        </p:nvGraphicFramePr>
        <p:xfrm>
          <a:off x="838200" y="1835402"/>
          <a:ext cx="10814108" cy="4759960"/>
        </p:xfrm>
        <a:graphic>
          <a:graphicData uri="http://schemas.openxmlformats.org/drawingml/2006/table">
            <a:tbl>
              <a:tblPr firstRow="1" bandRow="1">
                <a:tableStyleId>{5C22544A-7EE6-4342-B048-85BDC9FD1C3A}</a:tableStyleId>
              </a:tblPr>
              <a:tblGrid>
                <a:gridCol w="4354585">
                  <a:extLst>
                    <a:ext uri="{9D8B030D-6E8A-4147-A177-3AD203B41FA5}">
                      <a16:colId xmlns:a16="http://schemas.microsoft.com/office/drawing/2014/main" val="758427171"/>
                    </a:ext>
                  </a:extLst>
                </a:gridCol>
                <a:gridCol w="6459523">
                  <a:extLst>
                    <a:ext uri="{9D8B030D-6E8A-4147-A177-3AD203B41FA5}">
                      <a16:colId xmlns:a16="http://schemas.microsoft.com/office/drawing/2014/main" val="1285794049"/>
                    </a:ext>
                  </a:extLst>
                </a:gridCol>
              </a:tblGrid>
              <a:tr h="370840">
                <a:tc>
                  <a:txBody>
                    <a:bodyPr/>
                    <a:lstStyle/>
                    <a:p>
                      <a:r>
                        <a:rPr lang="en-US" dirty="0"/>
                        <a:t>Preference</a:t>
                      </a:r>
                    </a:p>
                  </a:txBody>
                  <a:tcPr/>
                </a:tc>
                <a:tc>
                  <a:txBody>
                    <a:bodyPr/>
                    <a:lstStyle/>
                    <a:p>
                      <a:r>
                        <a:rPr lang="en-US" dirty="0"/>
                        <a:t>Justification</a:t>
                      </a:r>
                    </a:p>
                  </a:txBody>
                  <a:tcPr/>
                </a:tc>
                <a:extLst>
                  <a:ext uri="{0D108BD9-81ED-4DB2-BD59-A6C34878D82A}">
                    <a16:rowId xmlns:a16="http://schemas.microsoft.com/office/drawing/2014/main" val="3902263230"/>
                  </a:ext>
                </a:extLst>
              </a:tr>
              <a:tr h="370840">
                <a:tc>
                  <a:txBody>
                    <a:bodyPr/>
                    <a:lstStyle/>
                    <a:p>
                      <a:r>
                        <a:rPr lang="en-US" dirty="0"/>
                        <a:t>Higher laydown area</a:t>
                      </a:r>
                    </a:p>
                  </a:txBody>
                  <a:tcPr/>
                </a:tc>
                <a:tc>
                  <a:txBody>
                    <a:bodyPr/>
                    <a:lstStyle/>
                    <a:p>
                      <a:r>
                        <a:rPr lang="en-US" dirty="0"/>
                        <a:t>OEMs prefer larger laydown areas to provide a larger buffer to alleviate project delays</a:t>
                      </a:r>
                    </a:p>
                  </a:txBody>
                  <a:tcPr/>
                </a:tc>
                <a:extLst>
                  <a:ext uri="{0D108BD9-81ED-4DB2-BD59-A6C34878D82A}">
                    <a16:rowId xmlns:a16="http://schemas.microsoft.com/office/drawing/2014/main" val="430337165"/>
                  </a:ext>
                </a:extLst>
              </a:tr>
              <a:tr h="370840">
                <a:tc>
                  <a:txBody>
                    <a:bodyPr/>
                    <a:lstStyle/>
                    <a:p>
                      <a:r>
                        <a:rPr lang="en-US" dirty="0"/>
                        <a:t>Lower labor costs for workforce-intensive components</a:t>
                      </a:r>
                    </a:p>
                  </a:txBody>
                  <a:tcPr/>
                </a:tc>
                <a:tc>
                  <a:txBody>
                    <a:bodyPr/>
                    <a:lstStyle/>
                    <a:p>
                      <a:r>
                        <a:rPr lang="en-US" dirty="0"/>
                        <a:t>Facilities with higher number of FTEs (monopiles, jackets, blades) prefer to be in South Atlantic/GOM to reduce labor costs</a:t>
                      </a:r>
                    </a:p>
                  </a:txBody>
                  <a:tcPr/>
                </a:tc>
                <a:extLst>
                  <a:ext uri="{0D108BD9-81ED-4DB2-BD59-A6C34878D82A}">
                    <a16:rowId xmlns:a16="http://schemas.microsoft.com/office/drawing/2014/main" val="1873434430"/>
                  </a:ext>
                </a:extLst>
              </a:tr>
              <a:tr h="370840">
                <a:tc>
                  <a:txBody>
                    <a:bodyPr/>
                    <a:lstStyle/>
                    <a:p>
                      <a:r>
                        <a:rPr lang="en-US" dirty="0"/>
                        <a:t>Ports without existing OSW commitments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Existing/announced manufacturing/fabrication ports do not have room for further expansion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(exception: New Jersey Wind Port, which is already aiming to attract new manufacturers as part of Phase 2 expansion)</a:t>
                      </a:r>
                    </a:p>
                  </a:txBody>
                  <a:tcPr/>
                </a:tc>
                <a:extLst>
                  <a:ext uri="{0D108BD9-81ED-4DB2-BD59-A6C34878D82A}">
                    <a16:rowId xmlns:a16="http://schemas.microsoft.com/office/drawing/2014/main" val="1034723131"/>
                  </a:ext>
                </a:extLst>
              </a:tr>
              <a:tr h="370840">
                <a:tc>
                  <a:txBody>
                    <a:bodyPr/>
                    <a:lstStyle/>
                    <a:p>
                      <a:r>
                        <a:rPr lang="en-US" dirty="0"/>
                        <a:t>Less congested ports</a:t>
                      </a:r>
                    </a:p>
                  </a:txBody>
                  <a:tcPr/>
                </a:tc>
                <a:tc>
                  <a:txBody>
                    <a:bodyPr/>
                    <a:lstStyle/>
                    <a:p>
                      <a:r>
                        <a:rPr lang="en-US" dirty="0"/>
                        <a:t>Major shipping ports are too congested/busy to accommodate OSW manufacturing</a:t>
                      </a:r>
                    </a:p>
                  </a:txBody>
                  <a:tcPr/>
                </a:tc>
                <a:extLst>
                  <a:ext uri="{0D108BD9-81ED-4DB2-BD59-A6C34878D82A}">
                    <a16:rowId xmlns:a16="http://schemas.microsoft.com/office/drawing/2014/main" val="1104796588"/>
                  </a:ext>
                </a:extLst>
              </a:tr>
              <a:tr h="370840">
                <a:tc>
                  <a:txBody>
                    <a:bodyPr/>
                    <a:lstStyle/>
                    <a:p>
                      <a:r>
                        <a:rPr lang="en-US" dirty="0"/>
                        <a:t>Ports in states with OSW commitments</a:t>
                      </a:r>
                    </a:p>
                  </a:txBody>
                  <a:tcPr/>
                </a:tc>
                <a:tc>
                  <a:txBody>
                    <a:bodyPr/>
                    <a:lstStyle/>
                    <a:p>
                      <a:r>
                        <a:rPr lang="en-US" dirty="0"/>
                        <a:t>New manufacturing facilities are more likely to get built in states with OSW targets/procurements to satisfy local content</a:t>
                      </a:r>
                    </a:p>
                  </a:txBody>
                  <a:tcPr/>
                </a:tc>
                <a:extLst>
                  <a:ext uri="{0D108BD9-81ED-4DB2-BD59-A6C34878D82A}">
                    <a16:rowId xmlns:a16="http://schemas.microsoft.com/office/drawing/2014/main" val="1227874803"/>
                  </a:ext>
                </a:extLst>
              </a:tr>
              <a:tr h="370840">
                <a:tc>
                  <a:txBody>
                    <a:bodyPr/>
                    <a:lstStyle/>
                    <a:p>
                      <a:r>
                        <a:rPr lang="en-US" dirty="0"/>
                        <a:t>Supply chain facilities are (roughly) evenly distributed among different states</a:t>
                      </a:r>
                    </a:p>
                  </a:txBody>
                  <a:tcPr/>
                </a:tc>
                <a:tc>
                  <a:txBody>
                    <a:bodyPr/>
                    <a:lstStyle/>
                    <a:p>
                      <a:r>
                        <a:rPr lang="en-US" dirty="0"/>
                        <a:t>Benefits will be more evenly distributed with Tier 1 facilities located in a range of states instead of clustered in Northeast. </a:t>
                      </a:r>
                    </a:p>
                  </a:txBody>
                  <a:tcPr/>
                </a:tc>
                <a:extLst>
                  <a:ext uri="{0D108BD9-81ED-4DB2-BD59-A6C34878D82A}">
                    <a16:rowId xmlns:a16="http://schemas.microsoft.com/office/drawing/2014/main" val="2485596715"/>
                  </a:ext>
                </a:extLst>
              </a:tr>
            </a:tbl>
          </a:graphicData>
        </a:graphic>
      </p:graphicFrame>
    </p:spTree>
    <p:extLst>
      <p:ext uri="{BB962C8B-B14F-4D97-AF65-F5344CB8AC3E}">
        <p14:creationId xmlns:p14="http://schemas.microsoft.com/office/powerpoint/2010/main" val="354034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AF50-D694-EF02-B139-2FD94D571EAE}"/>
              </a:ext>
            </a:extLst>
          </p:cNvPr>
          <p:cNvSpPr>
            <a:spLocks noGrp="1"/>
          </p:cNvSpPr>
          <p:nvPr>
            <p:ph type="title"/>
          </p:nvPr>
        </p:nvSpPr>
        <p:spPr/>
        <p:txBody>
          <a:bodyPr/>
          <a:lstStyle/>
          <a:p>
            <a:r>
              <a:rPr lang="en-US" dirty="0"/>
              <a:t>Define high level port construction timelines and costs</a:t>
            </a:r>
          </a:p>
        </p:txBody>
      </p:sp>
      <p:sp>
        <p:nvSpPr>
          <p:cNvPr id="3" name="Content Placeholder 2">
            <a:extLst>
              <a:ext uri="{FF2B5EF4-FFF2-40B4-BE49-F238E27FC236}">
                <a16:creationId xmlns:a16="http://schemas.microsoft.com/office/drawing/2014/main" id="{0216BE93-C157-7A55-0348-C718A9CF0331}"/>
              </a:ext>
            </a:extLst>
          </p:cNvPr>
          <p:cNvSpPr>
            <a:spLocks noGrp="1"/>
          </p:cNvSpPr>
          <p:nvPr>
            <p:ph idx="1"/>
          </p:nvPr>
        </p:nvSpPr>
        <p:spPr/>
        <p:txBody>
          <a:bodyPr>
            <a:normAutofit/>
          </a:bodyPr>
          <a:lstStyle/>
          <a:p>
            <a:r>
              <a:rPr lang="en-US" dirty="0"/>
              <a:t>Assumptions:</a:t>
            </a:r>
          </a:p>
          <a:p>
            <a:pPr lvl="1"/>
            <a:r>
              <a:rPr lang="en-US" dirty="0"/>
              <a:t>2 years of permitting and construction.  May include some combination of expanding laydown area, bearing capacity upgrades, dredging.  </a:t>
            </a:r>
          </a:p>
          <a:p>
            <a:pPr lvl="2"/>
            <a:r>
              <a:rPr lang="en-US" dirty="0"/>
              <a:t>Preliminary screening indicates that there are no ready-made ports that meet all manufacturing port requirement</a:t>
            </a:r>
          </a:p>
          <a:p>
            <a:pPr lvl="1"/>
            <a:r>
              <a:rPr lang="en-US" dirty="0"/>
              <a:t>Assign costs for each type of upgrade (</a:t>
            </a:r>
            <a:r>
              <a:rPr lang="en-US" dirty="0">
                <a:solidFill>
                  <a:srgbClr val="FF0000"/>
                </a:solidFill>
              </a:rPr>
              <a:t>request feedback on these values</a:t>
            </a:r>
            <a:r>
              <a:rPr lang="en-US" dirty="0"/>
              <a:t>)</a:t>
            </a:r>
          </a:p>
          <a:p>
            <a:pPr lvl="2"/>
            <a:r>
              <a:rPr lang="en-US" dirty="0"/>
              <a:t>Expand laydown area: $100M</a:t>
            </a:r>
          </a:p>
          <a:p>
            <a:pPr lvl="2"/>
            <a:r>
              <a:rPr lang="en-US" dirty="0"/>
              <a:t>Expand berthage: $50M</a:t>
            </a:r>
          </a:p>
          <a:p>
            <a:pPr lvl="2"/>
            <a:r>
              <a:rPr lang="en-US" dirty="0"/>
              <a:t>Dredge berth: $50M</a:t>
            </a:r>
          </a:p>
          <a:p>
            <a:pPr lvl="2"/>
            <a:r>
              <a:rPr lang="en-US" dirty="0"/>
              <a:t>Dredge channel: $100M</a:t>
            </a:r>
          </a:p>
          <a:p>
            <a:pPr lvl="2"/>
            <a:r>
              <a:rPr lang="en-US" dirty="0"/>
              <a:t>Increase bearing capacity: $50M</a:t>
            </a:r>
          </a:p>
          <a:p>
            <a:pPr lvl="1"/>
            <a:r>
              <a:rPr lang="en-US" dirty="0"/>
              <a:t>Assume announcement dates of 2023 for all hypothetical </a:t>
            </a:r>
            <a:r>
              <a:rPr lang="en-US" dirty="0" err="1"/>
              <a:t>facilties</a:t>
            </a:r>
            <a:r>
              <a:rPr lang="en-US" dirty="0"/>
              <a:t> </a:t>
            </a:r>
          </a:p>
        </p:txBody>
      </p:sp>
    </p:spTree>
    <p:extLst>
      <p:ext uri="{BB962C8B-B14F-4D97-AF65-F5344CB8AC3E}">
        <p14:creationId xmlns:p14="http://schemas.microsoft.com/office/powerpoint/2010/main" val="417535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5809-57F6-E959-E2C8-19C80B46F565}"/>
              </a:ext>
            </a:extLst>
          </p:cNvPr>
          <p:cNvSpPr>
            <a:spLocks noGrp="1"/>
          </p:cNvSpPr>
          <p:nvPr>
            <p:ph type="title"/>
          </p:nvPr>
        </p:nvSpPr>
        <p:spPr/>
        <p:txBody>
          <a:bodyPr/>
          <a:lstStyle/>
          <a:p>
            <a:r>
              <a:rPr lang="en-US" dirty="0"/>
              <a:t>Baseline scenario for OSW fabrication ports</a:t>
            </a:r>
            <a:br>
              <a:rPr lang="en-US" dirty="0"/>
            </a:br>
            <a:r>
              <a:rPr lang="en-US" sz="2800" dirty="0">
                <a:solidFill>
                  <a:srgbClr val="FF0000"/>
                </a:solidFill>
              </a:rPr>
              <a:t>Request feedback on how reasonable this is</a:t>
            </a:r>
            <a:endParaRPr lang="en-US" dirty="0">
              <a:solidFill>
                <a:srgbClr val="FF0000"/>
              </a:solidFill>
            </a:endParaRPr>
          </a:p>
        </p:txBody>
      </p:sp>
      <p:graphicFrame>
        <p:nvGraphicFramePr>
          <p:cNvPr id="4" name="Table 3">
            <a:extLst>
              <a:ext uri="{FF2B5EF4-FFF2-40B4-BE49-F238E27FC236}">
                <a16:creationId xmlns:a16="http://schemas.microsoft.com/office/drawing/2014/main" id="{E97898FB-DFD4-9485-86C6-1BB497341CAD}"/>
              </a:ext>
            </a:extLst>
          </p:cNvPr>
          <p:cNvGraphicFramePr>
            <a:graphicFrameLocks noGrp="1"/>
          </p:cNvGraphicFramePr>
          <p:nvPr>
            <p:extLst>
              <p:ext uri="{D42A27DB-BD31-4B8C-83A1-F6EECF244321}">
                <p14:modId xmlns:p14="http://schemas.microsoft.com/office/powerpoint/2010/main" val="1562934335"/>
              </p:ext>
            </p:extLst>
          </p:nvPr>
        </p:nvGraphicFramePr>
        <p:xfrm>
          <a:off x="636863" y="1891713"/>
          <a:ext cx="10515602" cy="4017826"/>
        </p:xfrm>
        <a:graphic>
          <a:graphicData uri="http://schemas.openxmlformats.org/drawingml/2006/table">
            <a:tbl>
              <a:tblPr>
                <a:tableStyleId>{5C22544A-7EE6-4342-B048-85BDC9FD1C3A}</a:tableStyleId>
              </a:tblPr>
              <a:tblGrid>
                <a:gridCol w="863888">
                  <a:extLst>
                    <a:ext uri="{9D8B030D-6E8A-4147-A177-3AD203B41FA5}">
                      <a16:colId xmlns:a16="http://schemas.microsoft.com/office/drawing/2014/main" val="2966083431"/>
                    </a:ext>
                  </a:extLst>
                </a:gridCol>
                <a:gridCol w="943326">
                  <a:extLst>
                    <a:ext uri="{9D8B030D-6E8A-4147-A177-3AD203B41FA5}">
                      <a16:colId xmlns:a16="http://schemas.microsoft.com/office/drawing/2014/main" val="2295099539"/>
                    </a:ext>
                  </a:extLst>
                </a:gridCol>
                <a:gridCol w="2224263">
                  <a:extLst>
                    <a:ext uri="{9D8B030D-6E8A-4147-A177-3AD203B41FA5}">
                      <a16:colId xmlns:a16="http://schemas.microsoft.com/office/drawing/2014/main" val="1966116756"/>
                    </a:ext>
                  </a:extLst>
                </a:gridCol>
                <a:gridCol w="476628">
                  <a:extLst>
                    <a:ext uri="{9D8B030D-6E8A-4147-A177-3AD203B41FA5}">
                      <a16:colId xmlns:a16="http://schemas.microsoft.com/office/drawing/2014/main" val="1903955441"/>
                    </a:ext>
                  </a:extLst>
                </a:gridCol>
                <a:gridCol w="863888">
                  <a:extLst>
                    <a:ext uri="{9D8B030D-6E8A-4147-A177-3AD203B41FA5}">
                      <a16:colId xmlns:a16="http://schemas.microsoft.com/office/drawing/2014/main" val="2401609559"/>
                    </a:ext>
                  </a:extLst>
                </a:gridCol>
                <a:gridCol w="983045">
                  <a:extLst>
                    <a:ext uri="{9D8B030D-6E8A-4147-A177-3AD203B41FA5}">
                      <a16:colId xmlns:a16="http://schemas.microsoft.com/office/drawing/2014/main" val="2555113589"/>
                    </a:ext>
                  </a:extLst>
                </a:gridCol>
                <a:gridCol w="1062483">
                  <a:extLst>
                    <a:ext uri="{9D8B030D-6E8A-4147-A177-3AD203B41FA5}">
                      <a16:colId xmlns:a16="http://schemas.microsoft.com/office/drawing/2014/main" val="2753795024"/>
                    </a:ext>
                  </a:extLst>
                </a:gridCol>
                <a:gridCol w="1201499">
                  <a:extLst>
                    <a:ext uri="{9D8B030D-6E8A-4147-A177-3AD203B41FA5}">
                      <a16:colId xmlns:a16="http://schemas.microsoft.com/office/drawing/2014/main" val="3766888007"/>
                    </a:ext>
                  </a:extLst>
                </a:gridCol>
                <a:gridCol w="943326">
                  <a:extLst>
                    <a:ext uri="{9D8B030D-6E8A-4147-A177-3AD203B41FA5}">
                      <a16:colId xmlns:a16="http://schemas.microsoft.com/office/drawing/2014/main" val="2478949012"/>
                    </a:ext>
                  </a:extLst>
                </a:gridCol>
                <a:gridCol w="953256">
                  <a:extLst>
                    <a:ext uri="{9D8B030D-6E8A-4147-A177-3AD203B41FA5}">
                      <a16:colId xmlns:a16="http://schemas.microsoft.com/office/drawing/2014/main" val="622789521"/>
                    </a:ext>
                  </a:extLst>
                </a:gridCol>
              </a:tblGrid>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Location</a:t>
                      </a:r>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Timeline</a:t>
                      </a:r>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US" sz="9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00270554"/>
                  </a:ext>
                </a:extLst>
              </a:tr>
              <a:tr h="262145">
                <a:tc>
                  <a:txBody>
                    <a:bodyPr/>
                    <a:lstStyle/>
                    <a:p>
                      <a:pPr algn="l" fontAlgn="b"/>
                      <a:r>
                        <a:rPr lang="en-US" sz="900" u="none" strike="noStrike">
                          <a:effectLst/>
                        </a:rPr>
                        <a:t>Component</a:t>
                      </a:r>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Factory</a:t>
                      </a:r>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Port</a:t>
                      </a:r>
                      <a:endParaRPr lang="en-US"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State</a:t>
                      </a:r>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Region</a:t>
                      </a:r>
                      <a:endParaRPr lang="en-US"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Announcement date</a:t>
                      </a:r>
                      <a:endParaRPr lang="en-US"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Port upgrade duration (yrs)</a:t>
                      </a:r>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Facility construction (yrs)</a:t>
                      </a:r>
                      <a:endParaRPr lang="en-US" sz="9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Port/facility overlap (%)</a:t>
                      </a:r>
                      <a:endParaRPr lang="en-US"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Operational date</a:t>
                      </a:r>
                      <a:endParaRPr lang="en-US" sz="9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27218637"/>
                  </a:ext>
                </a:extLst>
              </a:tr>
              <a:tr h="143981">
                <a:tc>
                  <a:txBody>
                    <a:bodyPr/>
                    <a:lstStyle/>
                    <a:p>
                      <a:pPr algn="l" fontAlgn="b"/>
                      <a:r>
                        <a:rPr lang="en-US" sz="900" u="none" strike="noStrike" dirty="0">
                          <a:effectLst/>
                        </a:rPr>
                        <a:t>Blade</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SGRE</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Portsmouth Marine Terminal</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VA</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South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2024</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90664188"/>
                  </a:ext>
                </a:extLst>
              </a:tr>
              <a:tr h="143981">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Blade 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General Cargo Terminal at Port of Wilmington</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NC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South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2027</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16072368"/>
                  </a:ext>
                </a:extLst>
              </a:tr>
              <a:tr h="143981">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Blade 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Newport News Marine Terminal</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VA</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South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2027</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58952899"/>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Blade 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New Jersey Wind Port</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NJ</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Central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2030</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4214328"/>
                  </a:ext>
                </a:extLst>
              </a:tr>
              <a:tr h="143981">
                <a:tc>
                  <a:txBody>
                    <a:bodyPr/>
                    <a:lstStyle/>
                    <a:p>
                      <a:pPr algn="l" fontAlgn="b"/>
                      <a:r>
                        <a:rPr lang="en-US" sz="900" u="none" strike="noStrike" dirty="0">
                          <a:effectLst/>
                        </a:rPr>
                        <a:t>Nacelle</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GE</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New Jersey Wind Port</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NJ</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Central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0.333333333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2025</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59435235"/>
                  </a:ext>
                </a:extLst>
              </a:tr>
              <a:tr h="143981">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Vestas</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New Jersey Wind Port</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NJ</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Central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0.333333333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2025</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0848110"/>
                  </a:ext>
                </a:extLst>
              </a:tr>
              <a:tr h="143981">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Nacelle 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GE Aviation, Lynn</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MA</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North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2029</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70610721"/>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Nacelle 2</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South Quay</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RI</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North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2029</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26449640"/>
                  </a:ext>
                </a:extLst>
              </a:tr>
              <a:tr h="143981">
                <a:tc>
                  <a:txBody>
                    <a:bodyPr/>
                    <a:lstStyle/>
                    <a:p>
                      <a:pPr algn="l" fontAlgn="b"/>
                      <a:r>
                        <a:rPr lang="en-US" sz="900" u="none" strike="noStrike" dirty="0">
                          <a:effectLst/>
                        </a:rPr>
                        <a:t>Tower</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err="1">
                          <a:effectLst/>
                        </a:rPr>
                        <a:t>Marmen</a:t>
                      </a:r>
                      <a:r>
                        <a:rPr lang="en-US" sz="900" u="none" strike="noStrike" dirty="0">
                          <a:effectLst/>
                        </a:rPr>
                        <a:t> </a:t>
                      </a:r>
                      <a:r>
                        <a:rPr lang="en-US" sz="900" u="none" strike="noStrike" dirty="0" err="1">
                          <a:effectLst/>
                        </a:rPr>
                        <a:t>Welcon</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Port of Albany</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NY</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Central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0.8</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2024</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47893688"/>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Tower 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Tradepoint Atlantic</a:t>
                      </a:r>
                      <a:endParaRPr lang="en-US" sz="900" b="0" i="0" u="none" strike="noStrike">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MD</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South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2027</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73042143"/>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Tower 2</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Searsport</a:t>
                      </a:r>
                      <a:endParaRPr lang="en-US" sz="900" b="0" i="0" u="none" strike="noStrike">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ME</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North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2027</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31167394"/>
                  </a:ext>
                </a:extLst>
              </a:tr>
              <a:tr h="143981">
                <a:tc>
                  <a:txBody>
                    <a:bodyPr/>
                    <a:lstStyle/>
                    <a:p>
                      <a:pPr algn="l" fontAlgn="b"/>
                      <a:r>
                        <a:rPr lang="en-US" sz="900" u="none" strike="noStrike">
                          <a:effectLst/>
                        </a:rPr>
                        <a:t>Monopile</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EEW</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Port of Paulsboro</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NJ</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Central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2023</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02321"/>
                  </a:ext>
                </a:extLst>
              </a:tr>
              <a:tr h="143981">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US Wind</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Tradepoint Atlantic</a:t>
                      </a:r>
                      <a:endParaRPr lang="en-US" sz="900" b="0" i="0" u="none" strike="noStrike">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NJ</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South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3.5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2024</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41512646"/>
                  </a:ext>
                </a:extLst>
              </a:tr>
              <a:tr h="143981">
                <a:tc>
                  <a:txBody>
                    <a:bodyPr/>
                    <a:lstStyle/>
                    <a:p>
                      <a:pPr algn="l" fontAlgn="b"/>
                      <a:r>
                        <a:rPr lang="en-US" sz="900" u="none" strike="noStrike">
                          <a:effectLst/>
                        </a:rPr>
                        <a:t>Jacket</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Jacket 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Port of New Orleans</a:t>
                      </a:r>
                      <a:endParaRPr lang="en-US" sz="900" b="0" i="0" u="none" strike="noStrike">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LA</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Gulf of Mexico</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2023</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2025</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22006809"/>
                  </a:ext>
                </a:extLst>
              </a:tr>
              <a:tr h="143981">
                <a:tc>
                  <a:txBody>
                    <a:bodyPr/>
                    <a:lstStyle/>
                    <a:p>
                      <a:pPr algn="l" fontAlgn="b"/>
                      <a:r>
                        <a:rPr lang="en-US" sz="900" u="none" strike="noStrike" dirty="0">
                          <a:effectLst/>
                        </a:rPr>
                        <a:t>Transition piece</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Smulders</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Port of Albany</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NY</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Central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0.25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2025</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23167146"/>
                  </a:ext>
                </a:extLst>
              </a:tr>
              <a:tr h="143981">
                <a:tc>
                  <a:txBody>
                    <a:bodyPr/>
                    <a:lstStyle/>
                    <a:p>
                      <a:pPr algn="l" fontAlgn="b"/>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TP 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Port of </a:t>
                      </a:r>
                      <a:r>
                        <a:rPr lang="en-US" sz="900" u="none" strike="noStrike" dirty="0" err="1">
                          <a:effectLst/>
                        </a:rPr>
                        <a:t>Coeymans</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NY</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Central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2027</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9058839"/>
                  </a:ext>
                </a:extLst>
              </a:tr>
              <a:tr h="143981">
                <a:tc>
                  <a:txBody>
                    <a:bodyPr/>
                    <a:lstStyle/>
                    <a:p>
                      <a:pPr algn="l" fontAlgn="b"/>
                      <a:r>
                        <a:rPr lang="en-US" sz="900" u="none" strike="noStrike">
                          <a:effectLst/>
                        </a:rPr>
                        <a:t>Array cable</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Hellenic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Tradepoint Atlantic</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MD</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South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2027</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547358193"/>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Array cable 1</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Arthur Kill Terminal</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NY</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Central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3.5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0.2</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2030</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89913323"/>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Array cable 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Mystic River, Everett</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dirty="0">
                          <a:effectLst/>
                        </a:rPr>
                        <a:t>MA</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North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2028</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63462823"/>
                  </a:ext>
                </a:extLst>
              </a:tr>
              <a:tr h="143981">
                <a:tc>
                  <a:txBody>
                    <a:bodyPr/>
                    <a:lstStyle/>
                    <a:p>
                      <a:pPr algn="l" fontAlgn="b"/>
                      <a:r>
                        <a:rPr lang="en-US" sz="900" u="none" strike="noStrike">
                          <a:effectLst/>
                        </a:rPr>
                        <a:t>Export cable</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Nexans</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Goose Island</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SC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South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2018</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n/a</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n/a</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n/a</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2020</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64193032"/>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Prysmian</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Brayton Point</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MA</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North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2027</a:t>
                      </a:r>
                      <a:endParaRPr lang="en-US"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07428543"/>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Export cable 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ctr"/>
                      <a:r>
                        <a:rPr lang="en-US" sz="900" u="none" strike="noStrike" dirty="0">
                          <a:effectLst/>
                        </a:rPr>
                        <a:t>Quonset Business Park / Port of </a:t>
                      </a:r>
                      <a:r>
                        <a:rPr lang="en-US" sz="900" u="none" strike="noStrike" dirty="0" err="1">
                          <a:effectLst/>
                        </a:rPr>
                        <a:t>Davisville</a:t>
                      </a:r>
                      <a:endParaRPr lang="en-US" sz="9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en-US" sz="900" u="none" strike="noStrike">
                          <a:effectLst/>
                        </a:rPr>
                        <a:t>RI</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North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2030</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04932058"/>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Export cable 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ctr"/>
                      <a:r>
                        <a:rPr lang="en-US" sz="900" u="none" strike="noStrike" dirty="0">
                          <a:effectLst/>
                        </a:rPr>
                        <a:t>Radio Island, Morehead City</a:t>
                      </a:r>
                      <a:endParaRPr lang="en-US" sz="9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en-US" sz="900" u="none" strike="noStrike">
                          <a:effectLst/>
                        </a:rPr>
                        <a:t>NC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South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2030</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84053584"/>
                  </a:ext>
                </a:extLst>
              </a:tr>
              <a:tr h="143981">
                <a:tc>
                  <a:txBody>
                    <a:bodyPr/>
                    <a:lstStyle/>
                    <a:p>
                      <a:pPr algn="l" fontAlgn="b"/>
                      <a:r>
                        <a:rPr lang="en-US" sz="900" u="none" strike="noStrike">
                          <a:effectLst/>
                        </a:rPr>
                        <a:t>Steel plates</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Nucor</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Brandenburg </a:t>
                      </a:r>
                      <a:endParaRPr lang="en-US" sz="900" b="0" i="0" u="none" strike="noStrike" dirty="0">
                        <a:solidFill>
                          <a:srgbClr val="000000"/>
                        </a:solidFill>
                        <a:effectLst/>
                        <a:latin typeface="Calibri" panose="020F0502020204030204" pitchFamily="34" charset="0"/>
                      </a:endParaRPr>
                    </a:p>
                  </a:txBody>
                  <a:tcPr marL="74473" marR="0" marT="0" marB="0" anchor="b"/>
                </a:tc>
                <a:tc>
                  <a:txBody>
                    <a:bodyPr/>
                    <a:lstStyle/>
                    <a:p>
                      <a:pPr algn="l" fontAlgn="b"/>
                      <a:r>
                        <a:rPr lang="en-US" sz="900" u="none" strike="noStrike">
                          <a:effectLst/>
                        </a:rPr>
                        <a:t>KY</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South Atlantic</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73896079"/>
                  </a:ext>
                </a:extLst>
              </a:tr>
              <a:tr h="143981">
                <a:tc>
                  <a:txBody>
                    <a:bodyPr/>
                    <a:lstStyle/>
                    <a:p>
                      <a:pPr algn="l" fontAlgn="b"/>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Steel plate 1</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dirty="0">
                          <a:effectLst/>
                        </a:rPr>
                        <a:t>Port of Brunswick</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GA</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900" u="none" strike="noStrike">
                          <a:effectLst/>
                        </a:rPr>
                        <a:t>South Atlantic</a:t>
                      </a:r>
                      <a:endParaRPr lang="en-US" sz="9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2023</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US" sz="900" u="none" strike="noStrike" dirty="0">
                          <a:effectLst/>
                        </a:rPr>
                        <a:t>2029</a:t>
                      </a:r>
                      <a:endParaRPr lang="en-US"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76428621"/>
                  </a:ext>
                </a:extLst>
              </a:tr>
            </a:tbl>
          </a:graphicData>
        </a:graphic>
      </p:graphicFrame>
      <p:sp>
        <p:nvSpPr>
          <p:cNvPr id="5" name="TextBox 4">
            <a:extLst>
              <a:ext uri="{FF2B5EF4-FFF2-40B4-BE49-F238E27FC236}">
                <a16:creationId xmlns:a16="http://schemas.microsoft.com/office/drawing/2014/main" id="{E08BD86C-C4CE-C3A6-804F-5A458A114377}"/>
              </a:ext>
            </a:extLst>
          </p:cNvPr>
          <p:cNvSpPr txBox="1"/>
          <p:nvPr/>
        </p:nvSpPr>
        <p:spPr>
          <a:xfrm>
            <a:off x="517454" y="6308209"/>
            <a:ext cx="8122160" cy="369332"/>
          </a:xfrm>
          <a:prstGeom prst="rect">
            <a:avLst/>
          </a:prstGeom>
          <a:noFill/>
        </p:spPr>
        <p:txBody>
          <a:bodyPr wrap="none" rtlCol="0">
            <a:spAutoFit/>
          </a:bodyPr>
          <a:lstStyle/>
          <a:p>
            <a:r>
              <a:rPr lang="en-US" dirty="0"/>
              <a:t>Includes announced facilities and additional required facilities (</a:t>
            </a:r>
            <a:r>
              <a:rPr lang="en-US" dirty="0" err="1"/>
              <a:t>ie</a:t>
            </a:r>
            <a:r>
              <a:rPr lang="en-US" dirty="0"/>
              <a:t>, Blade 1, Blade 2,..)</a:t>
            </a:r>
          </a:p>
        </p:txBody>
      </p:sp>
    </p:spTree>
    <p:extLst>
      <p:ext uri="{BB962C8B-B14F-4D97-AF65-F5344CB8AC3E}">
        <p14:creationId xmlns:p14="http://schemas.microsoft.com/office/powerpoint/2010/main" val="377442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9ca3097-9b02-4c7e-a53c-44fd75dac719">
      <Terms xmlns="http://schemas.microsoft.com/office/infopath/2007/PartnerControls"/>
    </lcf76f155ced4ddcb4097134ff3c332f>
    <TaxCatchAll xmlns="9d243334-91b0-49f8-80ba-e6cbe787c2a1"/>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F0562B1FAF864A9763A8A82C259F65" ma:contentTypeVersion="11" ma:contentTypeDescription="Create a new document." ma:contentTypeScope="" ma:versionID="a5e0014e64113d2c9d5ac420e7c2b652">
  <xsd:schema xmlns:xsd="http://www.w3.org/2001/XMLSchema" xmlns:xs="http://www.w3.org/2001/XMLSchema" xmlns:p="http://schemas.microsoft.com/office/2006/metadata/properties" xmlns:ns2="69ca3097-9b02-4c7e-a53c-44fd75dac719" xmlns:ns3="9d243334-91b0-49f8-80ba-e6cbe787c2a1" targetNamespace="http://schemas.microsoft.com/office/2006/metadata/properties" ma:root="true" ma:fieldsID="77eb6c2c731613b597d26c214f6dec4d" ns2:_="" ns3:_="">
    <xsd:import namespace="69ca3097-9b02-4c7e-a53c-44fd75dac719"/>
    <xsd:import namespace="9d243334-91b0-49f8-80ba-e6cbe787c2a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ca3097-9b02-4c7e-a53c-44fd75dac7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834da80-57da-4863-8816-2e6886d1e86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243334-91b0-49f8-80ba-e6cbe787c2a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3f569d93-a9b2-4dc4-9939-91bdfc578a91}" ma:internalName="TaxCatchAll" ma:showField="CatchAllData" ma:web="9d243334-91b0-49f8-80ba-e6cbe787c2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11A7D2-ADD8-4691-8B2B-59BAAA6B7AB1}">
  <ds:schemaRefs>
    <ds:schemaRef ds:uri="http://schemas.microsoft.com/sharepoint/v3/contenttype/forms"/>
  </ds:schemaRefs>
</ds:datastoreItem>
</file>

<file path=customXml/itemProps2.xml><?xml version="1.0" encoding="utf-8"?>
<ds:datastoreItem xmlns:ds="http://schemas.openxmlformats.org/officeDocument/2006/customXml" ds:itemID="{03602E36-DA7C-49AE-8CB6-2AB7AD3027D2}">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69ca3097-9b02-4c7e-a53c-44fd75dac719"/>
    <ds:schemaRef ds:uri="http://schemas.openxmlformats.org/package/2006/metadata/core-properties"/>
    <ds:schemaRef ds:uri="http://purl.org/dc/terms/"/>
    <ds:schemaRef ds:uri="9d243334-91b0-49f8-80ba-e6cbe787c2a1"/>
    <ds:schemaRef ds:uri="http://www.w3.org/XML/1998/namespace"/>
    <ds:schemaRef ds:uri="http://purl.org/dc/dcmitype/"/>
  </ds:schemaRefs>
</ds:datastoreItem>
</file>

<file path=customXml/itemProps3.xml><?xml version="1.0" encoding="utf-8"?>
<ds:datastoreItem xmlns:ds="http://schemas.openxmlformats.org/officeDocument/2006/customXml" ds:itemID="{859082B3-3738-4A44-9DB1-E156E72D0C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ca3097-9b02-4c7e-a53c-44fd75dac719"/>
    <ds:schemaRef ds:uri="9d243334-91b0-49f8-80ba-e6cbe787c2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24675</TotalTime>
  <Words>3497</Words>
  <Application>Microsoft Office PowerPoint</Application>
  <PresentationFormat>Widescreen</PresentationFormat>
  <Paragraphs>1081</Paragraphs>
  <Slides>34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Symbol</vt:lpstr>
      <vt:lpstr>Office Theme</vt:lpstr>
      <vt:lpstr>Manufacturing, ports, and vessels assessment</vt:lpstr>
      <vt:lpstr>Goals</vt:lpstr>
      <vt:lpstr>Baseline supply chain scenario</vt:lpstr>
      <vt:lpstr>Demand for supply chain facilities</vt:lpstr>
      <vt:lpstr>Manufacturing port facility requirements (Currently being reviewed by industry)</vt:lpstr>
      <vt:lpstr>Screen list of existing ports</vt:lpstr>
      <vt:lpstr>Identify preferred fabrication ports</vt:lpstr>
      <vt:lpstr>Define high level port construction timelines and costs</vt:lpstr>
      <vt:lpstr>Baseline scenario for OSW fabrication ports Request feedback on how reasonable this is</vt:lpstr>
      <vt:lpstr>Baseline scenario for OSW fabrication ports</vt:lpstr>
      <vt:lpstr>Next steps</vt:lpstr>
      <vt:lpstr>Marshaling and WTIV bottleneck assessment</vt:lpstr>
      <vt:lpstr>Approach</vt:lpstr>
      <vt:lpstr>Assumptions and caveats</vt:lpstr>
      <vt:lpstr>Deployment assessment with existing infrastructure</vt:lpstr>
      <vt:lpstr>PowerPoint Presentation</vt:lpstr>
      <vt:lpstr>Deployment assessment with existing ports and additional WTIVs</vt:lpstr>
      <vt:lpstr>PowerPoint Presentation</vt:lpstr>
      <vt:lpstr>Deployment assessment with existing WTIVs and additional ports</vt:lpstr>
      <vt:lpstr>PowerPoint Presentation</vt:lpstr>
      <vt:lpstr>Deployment assessment with additional US WTIVs and additional ports</vt:lpstr>
      <vt:lpstr>PowerPoint Presentation</vt:lpstr>
      <vt:lpstr>Deployment assessment with additional US and European WTIVs and additional ports</vt:lpstr>
      <vt:lpstr>PowerPoint Presentation</vt:lpstr>
      <vt:lpstr>Summary</vt:lpstr>
      <vt:lpstr>Key takeaways</vt:lpstr>
      <vt:lpstr>Old results</vt:lpstr>
      <vt:lpstr>Scenarios – high resource availability</vt:lpstr>
      <vt:lpstr>Scenarios – high resource availability</vt:lpstr>
      <vt:lpstr>Scenarios – limited WTIVs</vt:lpstr>
      <vt:lpstr>Scenarios – limited WTIVs</vt:lpstr>
      <vt:lpstr>Scenarios – additional use of European WTIVs</vt:lpstr>
      <vt:lpstr>Scenarios – additional European WTIVs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ports, and vessels assessment</dc:title>
  <dc:creator>Shields, Matt</dc:creator>
  <cp:lastModifiedBy>Shields, Matt</cp:lastModifiedBy>
  <cp:revision>10</cp:revision>
  <dcterms:created xsi:type="dcterms:W3CDTF">2022-06-17T20:40:57Z</dcterms:created>
  <dcterms:modified xsi:type="dcterms:W3CDTF">2022-07-06T18:09:11Z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0x01010061F0562B1FAF864A9763A8A82C259F65</vt:lpwstr>
  </property>
</Properties>
</file>