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66" r:id="rId8"/>
    <p:sldId id="271" r:id="rId9"/>
    <p:sldId id="270" r:id="rId10"/>
    <p:sldId id="269" r:id="rId11"/>
    <p:sldId id="268" r:id="rId12"/>
    <p:sldId id="259" r:id="rId13"/>
    <p:sldId id="275" r:id="rId14"/>
    <p:sldId id="272" r:id="rId15"/>
    <p:sldId id="278" r:id="rId16"/>
    <p:sldId id="277" r:id="rId17"/>
    <p:sldId id="276" r:id="rId18"/>
    <p:sldId id="260" r:id="rId19"/>
    <p:sldId id="282" r:id="rId20"/>
    <p:sldId id="281" r:id="rId21"/>
    <p:sldId id="280" r:id="rId22"/>
    <p:sldId id="279" r:id="rId23"/>
    <p:sldId id="261" r:id="rId24"/>
    <p:sldId id="262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346B25-E962-4C63-9B50-33E18CB467CD}" type="datetimeFigureOut">
              <a:rPr lang="ru-RU" smtClean="0"/>
              <a:pPr/>
              <a:t>03.03.2020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459F2-2C59-4268-95F7-81313092E4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346B25-E962-4C63-9B50-33E18CB467CD}" type="datetimeFigureOut">
              <a:rPr lang="ru-RU" smtClean="0"/>
              <a:pPr/>
              <a:t>03.03.2020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459F2-2C59-4268-95F7-81313092E4A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346B25-E962-4C63-9B50-33E18CB467CD}" type="datetimeFigureOut">
              <a:rPr lang="ru-RU" smtClean="0"/>
              <a:pPr/>
              <a:t>03.03.2020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459F2-2C59-4268-95F7-81313092E4A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346B25-E962-4C63-9B50-33E18CB467CD}" type="datetimeFigureOut">
              <a:rPr lang="ru-RU" smtClean="0"/>
              <a:pPr/>
              <a:t>03.03.2020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459F2-2C59-4268-95F7-81313092E4A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346B25-E962-4C63-9B50-33E18CB467CD}" type="datetimeFigureOut">
              <a:rPr lang="ru-RU" smtClean="0"/>
              <a:pPr/>
              <a:t>03.03.2020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459F2-2C59-4268-95F7-81313092E4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346B25-E962-4C63-9B50-33E18CB467CD}" type="datetimeFigureOut">
              <a:rPr lang="ru-RU" smtClean="0"/>
              <a:pPr/>
              <a:t>03.03.2020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459F2-2C59-4268-95F7-81313092E4A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346B25-E962-4C63-9B50-33E18CB467CD}" type="datetimeFigureOut">
              <a:rPr lang="ru-RU" smtClean="0"/>
              <a:pPr/>
              <a:t>03.03.2020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459F2-2C59-4268-95F7-81313092E4A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346B25-E962-4C63-9B50-33E18CB467CD}" type="datetimeFigureOut">
              <a:rPr lang="ru-RU" smtClean="0"/>
              <a:pPr/>
              <a:t>03.03.2020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459F2-2C59-4268-95F7-81313092E4A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346B25-E962-4C63-9B50-33E18CB467CD}" type="datetimeFigureOut">
              <a:rPr lang="ru-RU" smtClean="0"/>
              <a:pPr/>
              <a:t>03.03.2020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459F2-2C59-4268-95F7-81313092E4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346B25-E962-4C63-9B50-33E18CB467CD}" type="datetimeFigureOut">
              <a:rPr lang="ru-RU" smtClean="0"/>
              <a:pPr/>
              <a:t>03.03.2020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459F2-2C59-4268-95F7-81313092E4A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346B25-E962-4C63-9B50-33E18CB467CD}" type="datetimeFigureOut">
              <a:rPr lang="ru-RU" smtClean="0"/>
              <a:pPr/>
              <a:t>03.03.2020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459F2-2C59-4268-95F7-81313092E4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3346B25-E962-4C63-9B50-33E18CB467CD}" type="datetimeFigureOut">
              <a:rPr lang="ru-RU" smtClean="0"/>
              <a:pPr/>
              <a:t>03.03.2020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7A459F2-2C59-4268-95F7-81313092E4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Объекты ядра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объектов ядра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Файлы</a:t>
            </a:r>
            <a:r>
              <a:rPr lang="en-US" sz="2400" dirty="0" smtClean="0"/>
              <a:t> (file objects)</a:t>
            </a:r>
            <a:r>
              <a:rPr lang="ru-RU" sz="2400" dirty="0" smtClean="0"/>
              <a:t>, проекции файлов в память</a:t>
            </a:r>
            <a:r>
              <a:rPr lang="en-US" sz="2400" dirty="0" smtClean="0"/>
              <a:t> (file-mapping</a:t>
            </a:r>
            <a:r>
              <a:rPr lang="ru-RU" sz="2400" dirty="0" smtClean="0"/>
              <a:t> </a:t>
            </a:r>
            <a:r>
              <a:rPr lang="en-US" sz="2400" dirty="0" smtClean="0"/>
              <a:t>objects)</a:t>
            </a:r>
          </a:p>
          <a:p>
            <a:r>
              <a:rPr lang="ru-RU" sz="2400" dirty="0" smtClean="0"/>
              <a:t>Процессы (</a:t>
            </a:r>
            <a:r>
              <a:rPr lang="en-US" sz="2400" dirty="0" smtClean="0"/>
              <a:t>process)</a:t>
            </a:r>
            <a:r>
              <a:rPr lang="ru-RU" sz="2400" dirty="0" smtClean="0"/>
              <a:t>, потоки</a:t>
            </a:r>
            <a:r>
              <a:rPr lang="en-US" sz="2400" dirty="0" smtClean="0"/>
              <a:t> (threads), </a:t>
            </a:r>
            <a:r>
              <a:rPr lang="ru-RU" sz="2400" dirty="0" smtClean="0"/>
              <a:t>задания (</a:t>
            </a:r>
            <a:r>
              <a:rPr lang="en-US" sz="2400" dirty="0" smtClean="0"/>
              <a:t>jobs)</a:t>
            </a:r>
            <a:endParaRPr lang="ru-RU" sz="2400" dirty="0" smtClean="0"/>
          </a:p>
          <a:p>
            <a:r>
              <a:rPr lang="ru-RU" sz="2400" dirty="0" smtClean="0"/>
              <a:t>Объекты синхронизации</a:t>
            </a:r>
            <a:r>
              <a:rPr lang="en-US" sz="2400" dirty="0" smtClean="0"/>
              <a:t>:</a:t>
            </a:r>
            <a:r>
              <a:rPr lang="ru-RU" sz="2400" dirty="0" smtClean="0"/>
              <a:t> события </a:t>
            </a:r>
            <a:r>
              <a:rPr lang="en-US" sz="2400" dirty="0" smtClean="0"/>
              <a:t>(events)</a:t>
            </a:r>
            <a:r>
              <a:rPr lang="ru-RU" sz="2400" dirty="0" smtClean="0"/>
              <a:t>, семафоры</a:t>
            </a:r>
            <a:r>
              <a:rPr lang="en-US" sz="2400" dirty="0" smtClean="0"/>
              <a:t> </a:t>
            </a:r>
            <a:r>
              <a:rPr lang="ru-RU" sz="2400" dirty="0" smtClean="0"/>
              <a:t>(</a:t>
            </a:r>
            <a:r>
              <a:rPr lang="en-US" sz="2400" dirty="0" smtClean="0"/>
              <a:t>semaphore objects)</a:t>
            </a:r>
            <a:r>
              <a:rPr lang="ru-RU" sz="2400" dirty="0" smtClean="0"/>
              <a:t>, </a:t>
            </a:r>
            <a:r>
              <a:rPr lang="ru-RU" sz="2400" dirty="0" err="1" smtClean="0"/>
              <a:t>мьютексы</a:t>
            </a:r>
            <a:r>
              <a:rPr lang="ru-RU" sz="2400" dirty="0" smtClean="0"/>
              <a:t> (</a:t>
            </a:r>
            <a:r>
              <a:rPr lang="en-US" sz="2400" dirty="0" err="1" smtClean="0"/>
              <a:t>mutex</a:t>
            </a:r>
            <a:r>
              <a:rPr lang="en-US" sz="2400" dirty="0" smtClean="0"/>
              <a:t> objects)</a:t>
            </a:r>
          </a:p>
          <a:p>
            <a:r>
              <a:rPr lang="ru-RU" sz="2400" dirty="0" smtClean="0"/>
              <a:t>Ожидаемые таймеры (</a:t>
            </a:r>
            <a:r>
              <a:rPr lang="en-US" sz="2400" dirty="0" err="1" smtClean="0"/>
              <a:t>waitable</a:t>
            </a:r>
            <a:r>
              <a:rPr lang="en-US" sz="2400" dirty="0" smtClean="0"/>
              <a:t> timers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r>
              <a:rPr lang="ru-RU" sz="2400" dirty="0" smtClean="0"/>
              <a:t>Почтовые ящики (</a:t>
            </a:r>
            <a:r>
              <a:rPr lang="en-US" sz="2400" dirty="0" err="1" smtClean="0"/>
              <a:t>mailslots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ru-RU" sz="24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объектов ядра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Файлы</a:t>
            </a:r>
            <a:r>
              <a:rPr lang="en-US" sz="2400" dirty="0" smtClean="0"/>
              <a:t> (file objects)</a:t>
            </a:r>
            <a:r>
              <a:rPr lang="ru-RU" sz="2400" dirty="0" smtClean="0"/>
              <a:t>, проекции файлов в память</a:t>
            </a:r>
            <a:r>
              <a:rPr lang="en-US" sz="2400" dirty="0" smtClean="0"/>
              <a:t> (file-mapping</a:t>
            </a:r>
            <a:r>
              <a:rPr lang="ru-RU" sz="2400" dirty="0" smtClean="0"/>
              <a:t> </a:t>
            </a:r>
            <a:r>
              <a:rPr lang="en-US" sz="2400" dirty="0" smtClean="0"/>
              <a:t>objects)</a:t>
            </a:r>
          </a:p>
          <a:p>
            <a:r>
              <a:rPr lang="ru-RU" sz="2400" dirty="0" smtClean="0"/>
              <a:t>Процессы (</a:t>
            </a:r>
            <a:r>
              <a:rPr lang="en-US" sz="2400" dirty="0" smtClean="0"/>
              <a:t>process)</a:t>
            </a:r>
            <a:r>
              <a:rPr lang="ru-RU" sz="2400" dirty="0" smtClean="0"/>
              <a:t>, потоки</a:t>
            </a:r>
            <a:r>
              <a:rPr lang="en-US" sz="2400" dirty="0" smtClean="0"/>
              <a:t> (threads), </a:t>
            </a:r>
            <a:r>
              <a:rPr lang="ru-RU" sz="2400" dirty="0" smtClean="0"/>
              <a:t>задания (</a:t>
            </a:r>
            <a:r>
              <a:rPr lang="en-US" sz="2400" dirty="0" smtClean="0"/>
              <a:t>jobs)</a:t>
            </a:r>
            <a:endParaRPr lang="ru-RU" sz="2400" dirty="0" smtClean="0"/>
          </a:p>
          <a:p>
            <a:r>
              <a:rPr lang="ru-RU" sz="2400" dirty="0" smtClean="0"/>
              <a:t>Объекты синхронизации</a:t>
            </a:r>
            <a:r>
              <a:rPr lang="en-US" sz="2400" dirty="0" smtClean="0"/>
              <a:t>:</a:t>
            </a:r>
            <a:r>
              <a:rPr lang="ru-RU" sz="2400" dirty="0" smtClean="0"/>
              <a:t> события </a:t>
            </a:r>
            <a:r>
              <a:rPr lang="en-US" sz="2400" dirty="0" smtClean="0"/>
              <a:t>(events)</a:t>
            </a:r>
            <a:r>
              <a:rPr lang="ru-RU" sz="2400" dirty="0" smtClean="0"/>
              <a:t>, семафоры</a:t>
            </a:r>
            <a:r>
              <a:rPr lang="en-US" sz="2400" dirty="0" smtClean="0"/>
              <a:t> </a:t>
            </a:r>
            <a:r>
              <a:rPr lang="ru-RU" sz="2400" dirty="0" smtClean="0"/>
              <a:t>(</a:t>
            </a:r>
            <a:r>
              <a:rPr lang="en-US" sz="2400" dirty="0" smtClean="0"/>
              <a:t>semaphore objects)</a:t>
            </a:r>
            <a:r>
              <a:rPr lang="ru-RU" sz="2400" dirty="0" smtClean="0"/>
              <a:t>, </a:t>
            </a:r>
            <a:r>
              <a:rPr lang="ru-RU" sz="2400" dirty="0" err="1" smtClean="0"/>
              <a:t>мьютексы</a:t>
            </a:r>
            <a:r>
              <a:rPr lang="ru-RU" sz="2400" dirty="0" smtClean="0"/>
              <a:t> (</a:t>
            </a:r>
            <a:r>
              <a:rPr lang="en-US" sz="2400" dirty="0" err="1" smtClean="0"/>
              <a:t>mutex</a:t>
            </a:r>
            <a:r>
              <a:rPr lang="en-US" sz="2400" dirty="0" smtClean="0"/>
              <a:t> objects)</a:t>
            </a:r>
          </a:p>
          <a:p>
            <a:r>
              <a:rPr lang="ru-RU" sz="2400" dirty="0" smtClean="0"/>
              <a:t>Ожидаемые таймеры (</a:t>
            </a:r>
            <a:r>
              <a:rPr lang="en-US" sz="2400" dirty="0" err="1" smtClean="0"/>
              <a:t>waitable</a:t>
            </a:r>
            <a:r>
              <a:rPr lang="en-US" sz="2400" dirty="0" smtClean="0"/>
              <a:t> timers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r>
              <a:rPr lang="ru-RU" sz="2400" dirty="0" smtClean="0"/>
              <a:t>Почтовые ящики (</a:t>
            </a:r>
            <a:r>
              <a:rPr lang="en-US" sz="2400" dirty="0" err="1" smtClean="0"/>
              <a:t>mailslots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r>
              <a:rPr lang="ru-RU" sz="2400" dirty="0" smtClean="0"/>
              <a:t>Каналы обмена данными (</a:t>
            </a:r>
            <a:r>
              <a:rPr lang="en-US" sz="2400" dirty="0" smtClean="0"/>
              <a:t>pipes)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ru-RU" sz="24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43768" y="785794"/>
            <a:ext cx="1857388" cy="22145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Файл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643834" y="142873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285852" y="1500174"/>
            <a:ext cx="2071702" cy="1571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00298" y="3857628"/>
            <a:ext cx="6143668" cy="2714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571604" y="2500306"/>
            <a:ext cx="166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Приложение </a:t>
            </a:r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000892" y="6143644"/>
            <a:ext cx="104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Ядро ОС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286776" y="257174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Диск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715272" y="171448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Файл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43768" y="785794"/>
            <a:ext cx="1857388" cy="22145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Файл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643834" y="142873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285852" y="1500174"/>
            <a:ext cx="2071702" cy="1571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00298" y="3857628"/>
            <a:ext cx="6143668" cy="2714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571604" y="2500306"/>
            <a:ext cx="166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Приложение </a:t>
            </a:r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000892" y="6143644"/>
            <a:ext cx="104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Ядро ОС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286776" y="257174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Диск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715272" y="171448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Файл</a:t>
            </a:r>
            <a:endParaRPr lang="ru-RU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3500430" y="2285992"/>
            <a:ext cx="2214578" cy="1857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57686" y="2643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43768" y="785794"/>
            <a:ext cx="1857388" cy="22145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Файл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643834" y="142873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285852" y="1500174"/>
            <a:ext cx="2071702" cy="1571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00298" y="3857628"/>
            <a:ext cx="6143668" cy="2714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571604" y="2500306"/>
            <a:ext cx="166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Приложение </a:t>
            </a:r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000892" y="6143644"/>
            <a:ext cx="104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Ядро ОС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286776" y="257174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Диск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715272" y="171448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Файл</a:t>
            </a:r>
            <a:endParaRPr lang="ru-RU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3500430" y="2285992"/>
            <a:ext cx="2214578" cy="1857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rot="5400000" flipH="1" flipV="1">
            <a:off x="5572132" y="2285992"/>
            <a:ext cx="2143140" cy="1714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57686" y="2643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286512" y="27860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43768" y="785794"/>
            <a:ext cx="1857388" cy="22145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Файл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643834" y="142873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285852" y="1500174"/>
            <a:ext cx="2071702" cy="1571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00298" y="3857628"/>
            <a:ext cx="6143668" cy="2714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571604" y="2500306"/>
            <a:ext cx="166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Приложение </a:t>
            </a:r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000892" y="6143644"/>
            <a:ext cx="104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Ядро ОС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286776" y="257174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Диск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715272" y="171448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Файл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072330" y="4000504"/>
            <a:ext cx="142876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7143768" y="450057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object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7500958" y="414338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ОЯ</a:t>
            </a:r>
            <a:endParaRPr lang="ru-RU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3500430" y="2285992"/>
            <a:ext cx="2214578" cy="1857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rot="5400000" flipH="1" flipV="1">
            <a:off x="5572132" y="2285992"/>
            <a:ext cx="2143140" cy="1714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endCxn id="14" idx="0"/>
          </p:cNvCxnSpPr>
          <p:nvPr/>
        </p:nvCxnSpPr>
        <p:spPr>
          <a:xfrm rot="5400000">
            <a:off x="7179487" y="3107529"/>
            <a:ext cx="150019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57686" y="2643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286512" y="27860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500958" y="32861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43768" y="785794"/>
            <a:ext cx="1857388" cy="22145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Файл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643834" y="142873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285852" y="1500174"/>
            <a:ext cx="2071702" cy="1571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00298" y="3857628"/>
            <a:ext cx="6143668" cy="2714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571604" y="2500306"/>
            <a:ext cx="166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Приложение </a:t>
            </a:r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000892" y="6143644"/>
            <a:ext cx="104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Ядро ОС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286776" y="257174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Диск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715272" y="171448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Файл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714612" y="4143380"/>
            <a:ext cx="2714644" cy="2143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072330" y="4000504"/>
            <a:ext cx="142876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7143768" y="450057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object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7500958" y="414338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ОЯ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2857488" y="5572140"/>
            <a:ext cx="2520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Таблица дескрипторов</a:t>
            </a:r>
            <a:endParaRPr lang="en-US" dirty="0" smtClean="0"/>
          </a:p>
          <a:p>
            <a:r>
              <a:rPr lang="ru-RU" dirty="0" smtClean="0"/>
              <a:t>Приложения </a:t>
            </a:r>
            <a:r>
              <a:rPr lang="en-US" dirty="0" smtClean="0"/>
              <a:t>X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928926" y="4286256"/>
            <a:ext cx="2286016" cy="3571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3428992" y="4286256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r>
              <a:rPr lang="ru-RU" dirty="0" smtClean="0"/>
              <a:t> </a:t>
            </a:r>
            <a:r>
              <a:rPr lang="en-US" dirty="0" smtClean="0"/>
              <a:t>Handle</a:t>
            </a:r>
            <a:endParaRPr lang="ru-RU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3500430" y="2285992"/>
            <a:ext cx="2214578" cy="1857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rot="5400000" flipH="1" flipV="1">
            <a:off x="5572132" y="2285992"/>
            <a:ext cx="2143140" cy="1714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endCxn id="14" idx="0"/>
          </p:cNvCxnSpPr>
          <p:nvPr/>
        </p:nvCxnSpPr>
        <p:spPr>
          <a:xfrm rot="5400000">
            <a:off x="7179487" y="3107529"/>
            <a:ext cx="150019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14" idx="1"/>
            <a:endCxn id="20" idx="3"/>
          </p:cNvCxnSpPr>
          <p:nvPr/>
        </p:nvCxnSpPr>
        <p:spPr>
          <a:xfrm rot="10800000" flipV="1">
            <a:off x="5214942" y="4457703"/>
            <a:ext cx="1857388" cy="7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57686" y="2643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286512" y="27860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500958" y="32861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215074" y="40719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43768" y="785794"/>
            <a:ext cx="1857388" cy="22145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Файл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643834" y="142873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285852" y="1500174"/>
            <a:ext cx="2071702" cy="1571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00298" y="3857628"/>
            <a:ext cx="6143668" cy="2714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571604" y="2500306"/>
            <a:ext cx="166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Приложение </a:t>
            </a:r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000892" y="6143644"/>
            <a:ext cx="104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Ядро ОС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286776" y="257174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Диск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715272" y="171448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Файл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714612" y="4143380"/>
            <a:ext cx="2714644" cy="2143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072330" y="4000504"/>
            <a:ext cx="142876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7143768" y="450057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object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7500958" y="414338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ОЯ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2857488" y="5572140"/>
            <a:ext cx="2520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Таблица дескрипторов</a:t>
            </a:r>
            <a:endParaRPr lang="en-US" dirty="0" smtClean="0"/>
          </a:p>
          <a:p>
            <a:r>
              <a:rPr lang="ru-RU" dirty="0" smtClean="0"/>
              <a:t>Приложения </a:t>
            </a:r>
            <a:r>
              <a:rPr lang="en-US" dirty="0" smtClean="0"/>
              <a:t>X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928926" y="4286256"/>
            <a:ext cx="2286016" cy="3571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3428992" y="4286256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r>
              <a:rPr lang="ru-RU" dirty="0" smtClean="0"/>
              <a:t> </a:t>
            </a:r>
            <a:r>
              <a:rPr lang="en-US" dirty="0" smtClean="0"/>
              <a:t>Handle</a:t>
            </a:r>
            <a:endParaRPr lang="ru-RU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3500430" y="2285992"/>
            <a:ext cx="2214578" cy="1857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rot="5400000" flipH="1" flipV="1">
            <a:off x="5572132" y="2285992"/>
            <a:ext cx="2143140" cy="1714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endCxn id="14" idx="0"/>
          </p:cNvCxnSpPr>
          <p:nvPr/>
        </p:nvCxnSpPr>
        <p:spPr>
          <a:xfrm rot="5400000">
            <a:off x="7179487" y="3107529"/>
            <a:ext cx="150019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14" idx="1"/>
            <a:endCxn id="20" idx="3"/>
          </p:cNvCxnSpPr>
          <p:nvPr/>
        </p:nvCxnSpPr>
        <p:spPr>
          <a:xfrm rot="10800000" flipV="1">
            <a:off x="5214942" y="4457703"/>
            <a:ext cx="1857388" cy="7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21" idx="0"/>
          </p:cNvCxnSpPr>
          <p:nvPr/>
        </p:nvCxnSpPr>
        <p:spPr>
          <a:xfrm rot="16200000" flipV="1">
            <a:off x="2833803" y="3024057"/>
            <a:ext cx="1357322" cy="1167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57686" y="2643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286512" y="27860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500958" y="32861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215074" y="40719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571868" y="32861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ru-RU" dirty="0" smtClean="0"/>
              <a:t>Жизненный цикл ОЯ</a:t>
            </a:r>
            <a:endParaRPr lang="ru-RU" dirty="0"/>
          </a:p>
        </p:txBody>
      </p:sp>
      <p:sp>
        <p:nvSpPr>
          <p:cNvPr id="10" name="Содержимое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/>
          <a:lstStyle/>
          <a:p>
            <a:r>
              <a:rPr lang="ru-RU" sz="2400" dirty="0" smtClean="0"/>
              <a:t>Все объекты создаются функциями </a:t>
            </a:r>
            <a:r>
              <a:rPr lang="en-US" sz="2400" dirty="0" err="1" smtClean="0"/>
              <a:t>CreateXXX</a:t>
            </a:r>
            <a:endParaRPr lang="ru-RU" sz="2400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ru-RU" dirty="0" smtClean="0"/>
              <a:t>Жизненный цикл ОЯ</a:t>
            </a:r>
            <a:endParaRPr lang="ru-RU" dirty="0"/>
          </a:p>
        </p:txBody>
      </p:sp>
      <p:sp>
        <p:nvSpPr>
          <p:cNvPr id="10" name="Содержимое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/>
          <a:lstStyle/>
          <a:p>
            <a:r>
              <a:rPr lang="ru-RU" sz="2400" dirty="0" smtClean="0"/>
              <a:t>Все объекты создаются функциями </a:t>
            </a:r>
            <a:r>
              <a:rPr lang="en-US" sz="2400" dirty="0" err="1" smtClean="0"/>
              <a:t>CreateXXX</a:t>
            </a:r>
            <a:endParaRPr lang="ru-RU" sz="2400" dirty="0" smtClean="0"/>
          </a:p>
          <a:p>
            <a:r>
              <a:rPr lang="ru-RU" sz="2400" dirty="0" smtClean="0"/>
              <a:t>Все функции возвращают дескриптор </a:t>
            </a:r>
            <a:r>
              <a:rPr lang="en-US" sz="2400" dirty="0" smtClean="0"/>
              <a:t>(HANDLE). </a:t>
            </a:r>
            <a:r>
              <a:rPr lang="ru-RU" sz="2400" dirty="0" smtClean="0"/>
              <a:t>Увеличивается счетчик пользователей ОЯ.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Объекты ядра (ОЯ)- структуры данных, создаваемые ОС для управления различными ресурсами.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ru-RU" dirty="0" smtClean="0"/>
              <a:t>Жизненный цикл ОЯ</a:t>
            </a:r>
            <a:endParaRPr lang="ru-RU" dirty="0"/>
          </a:p>
        </p:txBody>
      </p:sp>
      <p:sp>
        <p:nvSpPr>
          <p:cNvPr id="10" name="Содержимое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/>
          <a:lstStyle/>
          <a:p>
            <a:r>
              <a:rPr lang="ru-RU" sz="2400" dirty="0" smtClean="0"/>
              <a:t>Все объекты создаются функциями </a:t>
            </a:r>
            <a:r>
              <a:rPr lang="en-US" sz="2400" dirty="0" err="1" smtClean="0"/>
              <a:t>CreateXXX</a:t>
            </a:r>
            <a:endParaRPr lang="ru-RU" sz="2400" dirty="0" smtClean="0"/>
          </a:p>
          <a:p>
            <a:r>
              <a:rPr lang="ru-RU" sz="2400" dirty="0" smtClean="0"/>
              <a:t>Все функции возвращают дескриптор </a:t>
            </a:r>
            <a:r>
              <a:rPr lang="en-US" sz="2400" dirty="0" smtClean="0"/>
              <a:t>(HANDLE). </a:t>
            </a:r>
            <a:r>
              <a:rPr lang="ru-RU" sz="2400" dirty="0" smtClean="0"/>
              <a:t>Увеличивается счетчик пользователей ОЯ.</a:t>
            </a:r>
          </a:p>
          <a:p>
            <a:r>
              <a:rPr lang="ru-RU" sz="2400" dirty="0" smtClean="0"/>
              <a:t>Управляем объектом - передаем в функции дескриптор.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ru-RU" dirty="0" smtClean="0"/>
              <a:t>Жизненный цикл ОЯ</a:t>
            </a:r>
            <a:endParaRPr lang="ru-RU" dirty="0"/>
          </a:p>
        </p:txBody>
      </p:sp>
      <p:sp>
        <p:nvSpPr>
          <p:cNvPr id="10" name="Содержимое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/>
          <a:lstStyle/>
          <a:p>
            <a:r>
              <a:rPr lang="ru-RU" sz="2400" dirty="0" smtClean="0"/>
              <a:t>Все объекты создаются функциями </a:t>
            </a:r>
            <a:r>
              <a:rPr lang="en-US" sz="2400" dirty="0" err="1" smtClean="0"/>
              <a:t>CreateXXX</a:t>
            </a:r>
            <a:endParaRPr lang="ru-RU" sz="2400" dirty="0" smtClean="0"/>
          </a:p>
          <a:p>
            <a:r>
              <a:rPr lang="ru-RU" sz="2400" dirty="0" smtClean="0"/>
              <a:t>Все функции возвращают дескриптор </a:t>
            </a:r>
            <a:r>
              <a:rPr lang="en-US" sz="2400" dirty="0" smtClean="0"/>
              <a:t>(HANDLE). </a:t>
            </a:r>
            <a:r>
              <a:rPr lang="ru-RU" sz="2400" dirty="0" smtClean="0"/>
              <a:t>Увеличивается счетчик пользователей ОЯ.</a:t>
            </a:r>
          </a:p>
          <a:p>
            <a:r>
              <a:rPr lang="ru-RU" sz="2400" dirty="0" smtClean="0"/>
              <a:t>Управляем объектом - передаем в функции дескриптор.</a:t>
            </a:r>
          </a:p>
          <a:p>
            <a:r>
              <a:rPr lang="ru-RU" sz="2400" dirty="0" smtClean="0"/>
              <a:t>Объект нам стал не нужен - дескриптор надо закрыть функцией </a:t>
            </a:r>
            <a:r>
              <a:rPr lang="en-US" sz="2400" dirty="0" err="1" smtClean="0"/>
              <a:t>CloseHandle</a:t>
            </a:r>
            <a:r>
              <a:rPr lang="ru-RU" sz="2400" dirty="0" smtClean="0"/>
              <a:t>. Уменьшается счетчик пользователей.</a:t>
            </a:r>
            <a:endParaRPr lang="en-US" sz="2400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ru-RU" dirty="0" smtClean="0"/>
              <a:t>Жизненный цикл ОЯ</a:t>
            </a:r>
            <a:endParaRPr lang="ru-RU" dirty="0"/>
          </a:p>
        </p:txBody>
      </p:sp>
      <p:sp>
        <p:nvSpPr>
          <p:cNvPr id="10" name="Содержимое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/>
          <a:lstStyle/>
          <a:p>
            <a:r>
              <a:rPr lang="ru-RU" sz="2400" dirty="0" smtClean="0"/>
              <a:t>Все объекты создаются функциями </a:t>
            </a:r>
            <a:r>
              <a:rPr lang="en-US" sz="2400" dirty="0" err="1" smtClean="0"/>
              <a:t>CreateXXX</a:t>
            </a:r>
            <a:endParaRPr lang="ru-RU" sz="2400" dirty="0" smtClean="0"/>
          </a:p>
          <a:p>
            <a:r>
              <a:rPr lang="ru-RU" sz="2400" dirty="0" smtClean="0"/>
              <a:t>Все функции возвращают дескриптор </a:t>
            </a:r>
            <a:r>
              <a:rPr lang="en-US" sz="2400" dirty="0" smtClean="0"/>
              <a:t>(HANDLE). </a:t>
            </a:r>
            <a:r>
              <a:rPr lang="ru-RU" sz="2400" dirty="0" smtClean="0"/>
              <a:t>Увеличивается счетчик пользователей ОЯ.</a:t>
            </a:r>
          </a:p>
          <a:p>
            <a:r>
              <a:rPr lang="ru-RU" sz="2400" dirty="0" smtClean="0"/>
              <a:t>Управляем объектом - передаем в функции дескриптор.</a:t>
            </a:r>
          </a:p>
          <a:p>
            <a:r>
              <a:rPr lang="ru-RU" sz="2400" dirty="0" smtClean="0"/>
              <a:t>Объект нам стал не нужен - дескриптор надо закрыть функцией </a:t>
            </a:r>
            <a:r>
              <a:rPr lang="en-US" sz="2400" dirty="0" err="1" smtClean="0"/>
              <a:t>CloseHandle</a:t>
            </a:r>
            <a:r>
              <a:rPr lang="ru-RU" sz="2400" dirty="0" smtClean="0"/>
              <a:t>. Уменьшается счетчик пользователей.</a:t>
            </a:r>
            <a:endParaRPr lang="en-US" sz="2400" dirty="0" smtClean="0"/>
          </a:p>
          <a:p>
            <a:r>
              <a:rPr lang="ru-RU" sz="2400" dirty="0" smtClean="0"/>
              <a:t>ОС уничтожит ОЯ только в том случае, если он никому больше не нужен.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</a:t>
            </a:r>
            <a:r>
              <a:rPr lang="ru-RU" dirty="0" smtClean="0"/>
              <a:t> Файл</a:t>
            </a:r>
            <a:endParaRPr lang="ru-RU" dirty="0"/>
          </a:p>
        </p:txBody>
      </p:sp>
      <p:sp>
        <p:nvSpPr>
          <p:cNvPr id="17" name="Текст 2"/>
          <p:cNvSpPr txBox="1">
            <a:spLocks/>
          </p:cNvSpPr>
          <p:nvPr/>
        </p:nvSpPr>
        <p:spPr>
          <a:xfrm>
            <a:off x="1285852" y="1571612"/>
            <a:ext cx="7358114" cy="4572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t" anchorCtr="0"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HANDLE </a:t>
            </a:r>
            <a:r>
              <a:rPr lang="en-US" sz="2800" dirty="0" err="1" smtClean="0"/>
              <a:t>hFile</a:t>
            </a:r>
            <a:r>
              <a:rPr lang="en-US" sz="2800" dirty="0" smtClean="0"/>
              <a:t> =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CreateFile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...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);</a:t>
            </a:r>
            <a:endParaRPr kumimoji="0" lang="ru-RU" sz="2800" b="0" i="0" u="none" strike="noStrike" kern="1200" cap="none" spc="0" normalizeH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800" dirty="0" smtClean="0"/>
              <a:t>if( </a:t>
            </a:r>
            <a:r>
              <a:rPr lang="en-US" sz="2800" dirty="0" err="1" smtClean="0"/>
              <a:t>hFile</a:t>
            </a:r>
            <a:r>
              <a:rPr lang="en-US" sz="2800" dirty="0" smtClean="0"/>
              <a:t> == INVALID_HANDLE_VALUE )</a:t>
            </a:r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//</a:t>
            </a:r>
            <a:r>
              <a:rPr kumimoji="0" lang="ru-RU" sz="28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Файл создать не удалось</a:t>
            </a:r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WriteFile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hFile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... );</a:t>
            </a:r>
            <a:endParaRPr kumimoji="0" lang="ru-RU" sz="2800" b="0" i="0" u="none" strike="noStrike" kern="1200" cap="none" spc="0" normalizeH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sz="2800" baseline="0" dirty="0" err="1" smtClean="0"/>
              <a:t>CloseHandle</a:t>
            </a:r>
            <a:r>
              <a:rPr lang="en-US" sz="2800" baseline="0" dirty="0" smtClean="0"/>
              <a:t>( </a:t>
            </a:r>
            <a:r>
              <a:rPr lang="en-US" sz="2800" baseline="0" dirty="0" err="1" smtClean="0"/>
              <a:t>hFile</a:t>
            </a:r>
            <a:r>
              <a:rPr lang="en-US" sz="2800" baseline="0" dirty="0" smtClean="0"/>
              <a:t> );</a:t>
            </a:r>
            <a:endParaRPr lang="ru-RU" sz="2800" baseline="0" dirty="0" smtClean="0"/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</a:t>
            </a:r>
            <a:r>
              <a:rPr lang="ru-RU" dirty="0" smtClean="0"/>
              <a:t> Дочерний процесс</a:t>
            </a:r>
            <a:endParaRPr lang="ru-RU" dirty="0"/>
          </a:p>
        </p:txBody>
      </p:sp>
      <p:sp>
        <p:nvSpPr>
          <p:cNvPr id="29" name="Текст 2"/>
          <p:cNvSpPr txBox="1">
            <a:spLocks/>
          </p:cNvSpPr>
          <p:nvPr/>
        </p:nvSpPr>
        <p:spPr>
          <a:xfrm>
            <a:off x="1285852" y="1357298"/>
            <a:ext cx="7358114" cy="5000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t" anchorCtr="0"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800" dirty="0" smtClean="0"/>
              <a:t>PROCESS_INFORMATION</a:t>
            </a:r>
            <a:r>
              <a:rPr lang="ru-RU" sz="2800" dirty="0" smtClean="0"/>
              <a:t>   </a:t>
            </a:r>
            <a:r>
              <a:rPr lang="en-US" sz="2800" dirty="0" smtClean="0"/>
              <a:t>pi;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CreateProcess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..., &amp;pi, ... );</a:t>
            </a:r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CloseHandle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pi.</a:t>
            </a:r>
            <a:r>
              <a:rPr lang="en-US" sz="2800" dirty="0" err="1" smtClean="0"/>
              <a:t>hThread</a:t>
            </a:r>
            <a:r>
              <a:rPr lang="en-US" sz="2800" dirty="0" smtClean="0"/>
              <a:t> );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800" dirty="0" err="1" smtClean="0"/>
              <a:t>TerminateProcess</a:t>
            </a:r>
            <a:r>
              <a:rPr lang="en-US" sz="2800" dirty="0" smtClean="0"/>
              <a:t>( </a:t>
            </a:r>
            <a:r>
              <a:rPr lang="en-US" sz="2800" dirty="0" err="1" smtClean="0"/>
              <a:t>pi.hProcess</a:t>
            </a:r>
            <a:r>
              <a:rPr lang="en-US" sz="2800" dirty="0" smtClean="0"/>
              <a:t>, 666 ); </a:t>
            </a:r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GetExitCode</a:t>
            </a:r>
            <a:r>
              <a:rPr lang="en-US" sz="2800" dirty="0" smtClean="0"/>
              <a:t>Process( </a:t>
            </a:r>
            <a:r>
              <a:rPr lang="en-US" sz="2800" dirty="0" err="1" smtClean="0"/>
              <a:t>pi.hProcess</a:t>
            </a:r>
            <a:r>
              <a:rPr lang="en-US" sz="2800" dirty="0" smtClean="0"/>
              <a:t> );</a:t>
            </a:r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sz="2800" baseline="0" dirty="0" err="1" smtClean="0"/>
              <a:t>CloseHandle</a:t>
            </a:r>
            <a:r>
              <a:rPr lang="en-US" sz="2800" baseline="0" dirty="0" smtClean="0"/>
              <a:t>( </a:t>
            </a:r>
            <a:r>
              <a:rPr lang="en-US" sz="2800" baseline="0" dirty="0" err="1" smtClean="0"/>
              <a:t>pi.hProcess</a:t>
            </a:r>
            <a:r>
              <a:rPr lang="en-US" sz="2800" baseline="0" dirty="0" smtClean="0"/>
              <a:t> );</a:t>
            </a:r>
            <a:endParaRPr lang="ru-RU" sz="2800" baseline="0" dirty="0" smtClean="0"/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Объекты ядра (ОЯ)- структуры данных, создаваемые ОС для управления различными ресурсами.</a:t>
            </a:r>
          </a:p>
          <a:p>
            <a:r>
              <a:rPr lang="ru-RU" sz="2800" dirty="0" smtClean="0"/>
              <a:t>ОЯ располагаются в памяти ядра ОС и принадлежат только ему, прямой доступ к данным ОЯ из приложения невозможен.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Объекты ядра (ОЯ)- структуры данных, создаваемые ОС для управления различными ресурсами.</a:t>
            </a:r>
          </a:p>
          <a:p>
            <a:r>
              <a:rPr lang="ru-RU" sz="2800" dirty="0" smtClean="0"/>
              <a:t>ОЯ располагаются в памяти ядра ОС и принадлежат только ему, прямой доступ к данным ОЯ из приложения невозможен.</a:t>
            </a:r>
          </a:p>
          <a:p>
            <a:r>
              <a:rPr lang="ru-RU" sz="2800" dirty="0" smtClean="0"/>
              <a:t>Для доступа к ОЯ приложению выдается дескриптор (</a:t>
            </a:r>
            <a:r>
              <a:rPr lang="en-US" sz="2800" dirty="0" smtClean="0"/>
              <a:t>HANDLE)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Объекты ядра (ОЯ)- структуры данных, создаваемые ОС для управления различными ресурсами.</a:t>
            </a:r>
          </a:p>
          <a:p>
            <a:r>
              <a:rPr lang="ru-RU" sz="2800" dirty="0" smtClean="0"/>
              <a:t>ОЯ располагаются в памяти ядра ОС и принадлежат только ему, прямой доступ к данным ОЯ из приложения невозможен.</a:t>
            </a:r>
          </a:p>
          <a:p>
            <a:r>
              <a:rPr lang="ru-RU" sz="2800" dirty="0" smtClean="0"/>
              <a:t>Для доступа к ОЯ приложению выдается дескриптор (</a:t>
            </a:r>
            <a:r>
              <a:rPr lang="en-US" sz="2800" dirty="0" smtClean="0"/>
              <a:t>HANDLE)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r>
              <a:rPr lang="ru-RU" sz="2800" dirty="0" smtClean="0"/>
              <a:t>ОС контролирует права доступа к ОЯ, ведет учет пользователей.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объектов ядра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Файлы</a:t>
            </a:r>
            <a:r>
              <a:rPr lang="en-US" sz="2400" dirty="0" smtClean="0"/>
              <a:t> (file objects)</a:t>
            </a:r>
            <a:r>
              <a:rPr lang="ru-RU" sz="2400" dirty="0" smtClean="0"/>
              <a:t>, проекции файлов в память</a:t>
            </a:r>
            <a:r>
              <a:rPr lang="en-US" sz="2400" dirty="0" smtClean="0"/>
              <a:t> (file-mapping</a:t>
            </a:r>
            <a:r>
              <a:rPr lang="ru-RU" sz="2400" dirty="0" smtClean="0"/>
              <a:t> </a:t>
            </a:r>
            <a:r>
              <a:rPr lang="en-US" sz="2400" dirty="0" smtClean="0"/>
              <a:t>objects)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ru-RU" sz="24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объектов ядра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Файлы</a:t>
            </a:r>
            <a:r>
              <a:rPr lang="en-US" sz="2400" dirty="0" smtClean="0"/>
              <a:t> (file objects)</a:t>
            </a:r>
            <a:r>
              <a:rPr lang="ru-RU" sz="2400" dirty="0" smtClean="0"/>
              <a:t>, проекции файлов в память</a:t>
            </a:r>
            <a:r>
              <a:rPr lang="en-US" sz="2400" dirty="0" smtClean="0"/>
              <a:t> (file-mapping</a:t>
            </a:r>
            <a:r>
              <a:rPr lang="ru-RU" sz="2400" dirty="0" smtClean="0"/>
              <a:t> </a:t>
            </a:r>
            <a:r>
              <a:rPr lang="en-US" sz="2400" dirty="0" smtClean="0"/>
              <a:t>objects)</a:t>
            </a:r>
          </a:p>
          <a:p>
            <a:r>
              <a:rPr lang="ru-RU" sz="2400" dirty="0" smtClean="0"/>
              <a:t>Процессы (</a:t>
            </a:r>
            <a:r>
              <a:rPr lang="en-US" sz="2400" dirty="0" smtClean="0"/>
              <a:t>process)</a:t>
            </a:r>
            <a:r>
              <a:rPr lang="ru-RU" sz="2400" dirty="0" smtClean="0"/>
              <a:t>, потоки</a:t>
            </a:r>
            <a:r>
              <a:rPr lang="en-US" sz="2400" dirty="0" smtClean="0"/>
              <a:t> (threads), </a:t>
            </a:r>
            <a:r>
              <a:rPr lang="ru-RU" sz="2400" dirty="0" smtClean="0"/>
              <a:t>задания (</a:t>
            </a:r>
            <a:r>
              <a:rPr lang="en-US" sz="2400" dirty="0" smtClean="0"/>
              <a:t>jobs)</a:t>
            </a:r>
            <a:endParaRPr lang="ru-RU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ru-RU" sz="24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объектов ядра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Файлы</a:t>
            </a:r>
            <a:r>
              <a:rPr lang="en-US" sz="2400" dirty="0" smtClean="0"/>
              <a:t> (file objects)</a:t>
            </a:r>
            <a:r>
              <a:rPr lang="ru-RU" sz="2400" dirty="0" smtClean="0"/>
              <a:t>, проекции файлов в память</a:t>
            </a:r>
            <a:r>
              <a:rPr lang="en-US" sz="2400" dirty="0" smtClean="0"/>
              <a:t> (file-mapping</a:t>
            </a:r>
            <a:r>
              <a:rPr lang="ru-RU" sz="2400" dirty="0" smtClean="0"/>
              <a:t> </a:t>
            </a:r>
            <a:r>
              <a:rPr lang="en-US" sz="2400" dirty="0" smtClean="0"/>
              <a:t>objects)</a:t>
            </a:r>
          </a:p>
          <a:p>
            <a:r>
              <a:rPr lang="ru-RU" sz="2400" dirty="0" smtClean="0"/>
              <a:t>Процессы (</a:t>
            </a:r>
            <a:r>
              <a:rPr lang="en-US" sz="2400" dirty="0" smtClean="0"/>
              <a:t>process)</a:t>
            </a:r>
            <a:r>
              <a:rPr lang="ru-RU" sz="2400" dirty="0" smtClean="0"/>
              <a:t>, потоки</a:t>
            </a:r>
            <a:r>
              <a:rPr lang="en-US" sz="2400" dirty="0" smtClean="0"/>
              <a:t> (threads), </a:t>
            </a:r>
            <a:r>
              <a:rPr lang="ru-RU" sz="2400" dirty="0" smtClean="0"/>
              <a:t>задания (</a:t>
            </a:r>
            <a:r>
              <a:rPr lang="en-US" sz="2400" dirty="0" smtClean="0"/>
              <a:t>jobs)</a:t>
            </a:r>
            <a:endParaRPr lang="ru-RU" sz="2400" dirty="0" smtClean="0"/>
          </a:p>
          <a:p>
            <a:r>
              <a:rPr lang="ru-RU" sz="2400" dirty="0" smtClean="0"/>
              <a:t>Объекты синхронизации</a:t>
            </a:r>
            <a:r>
              <a:rPr lang="en-US" sz="2400" dirty="0" smtClean="0"/>
              <a:t>:</a:t>
            </a:r>
            <a:r>
              <a:rPr lang="ru-RU" sz="2400" dirty="0" smtClean="0"/>
              <a:t> события </a:t>
            </a:r>
            <a:r>
              <a:rPr lang="en-US" sz="2400" dirty="0" smtClean="0"/>
              <a:t>(events)</a:t>
            </a:r>
            <a:r>
              <a:rPr lang="ru-RU" sz="2400" dirty="0" smtClean="0"/>
              <a:t>, семафоры</a:t>
            </a:r>
            <a:r>
              <a:rPr lang="en-US" sz="2400" dirty="0" smtClean="0"/>
              <a:t> </a:t>
            </a:r>
            <a:r>
              <a:rPr lang="ru-RU" sz="2400" dirty="0" smtClean="0"/>
              <a:t>(</a:t>
            </a:r>
            <a:r>
              <a:rPr lang="en-US" sz="2400" dirty="0" smtClean="0"/>
              <a:t>semaphore objects)</a:t>
            </a:r>
            <a:r>
              <a:rPr lang="ru-RU" sz="2400" dirty="0" smtClean="0"/>
              <a:t>, </a:t>
            </a:r>
            <a:r>
              <a:rPr lang="ru-RU" sz="2400" dirty="0" err="1" smtClean="0"/>
              <a:t>мьютексы</a:t>
            </a:r>
            <a:r>
              <a:rPr lang="ru-RU" sz="2400" dirty="0" smtClean="0"/>
              <a:t> (</a:t>
            </a:r>
            <a:r>
              <a:rPr lang="en-US" sz="2400" dirty="0" err="1" smtClean="0"/>
              <a:t>mutex</a:t>
            </a:r>
            <a:r>
              <a:rPr lang="en-US" sz="2400" dirty="0" smtClean="0"/>
              <a:t> objects)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ru-RU" sz="24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объектов ядра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Файлы</a:t>
            </a:r>
            <a:r>
              <a:rPr lang="en-US" sz="2400" dirty="0" smtClean="0"/>
              <a:t> (file objects)</a:t>
            </a:r>
            <a:r>
              <a:rPr lang="ru-RU" sz="2400" dirty="0" smtClean="0"/>
              <a:t>, проекции файлов в память</a:t>
            </a:r>
            <a:r>
              <a:rPr lang="en-US" sz="2400" dirty="0" smtClean="0"/>
              <a:t> (file-mapping</a:t>
            </a:r>
            <a:r>
              <a:rPr lang="ru-RU" sz="2400" dirty="0" smtClean="0"/>
              <a:t> </a:t>
            </a:r>
            <a:r>
              <a:rPr lang="en-US" sz="2400" dirty="0" smtClean="0"/>
              <a:t>objects)</a:t>
            </a:r>
          </a:p>
          <a:p>
            <a:r>
              <a:rPr lang="ru-RU" sz="2400" dirty="0" smtClean="0"/>
              <a:t>Процессы (</a:t>
            </a:r>
            <a:r>
              <a:rPr lang="en-US" sz="2400" dirty="0" smtClean="0"/>
              <a:t>process)</a:t>
            </a:r>
            <a:r>
              <a:rPr lang="ru-RU" sz="2400" dirty="0" smtClean="0"/>
              <a:t>, потоки</a:t>
            </a:r>
            <a:r>
              <a:rPr lang="en-US" sz="2400" dirty="0" smtClean="0"/>
              <a:t> (threads), </a:t>
            </a:r>
            <a:r>
              <a:rPr lang="ru-RU" sz="2400" dirty="0" smtClean="0"/>
              <a:t>задания (</a:t>
            </a:r>
            <a:r>
              <a:rPr lang="en-US" sz="2400" dirty="0" smtClean="0"/>
              <a:t>jobs)</a:t>
            </a:r>
            <a:endParaRPr lang="ru-RU" sz="2400" dirty="0" smtClean="0"/>
          </a:p>
          <a:p>
            <a:r>
              <a:rPr lang="ru-RU" sz="2400" dirty="0" smtClean="0"/>
              <a:t>Объекты синхронизации</a:t>
            </a:r>
            <a:r>
              <a:rPr lang="en-US" sz="2400" dirty="0" smtClean="0"/>
              <a:t>:</a:t>
            </a:r>
            <a:r>
              <a:rPr lang="ru-RU" sz="2400" dirty="0" smtClean="0"/>
              <a:t> события </a:t>
            </a:r>
            <a:r>
              <a:rPr lang="en-US" sz="2400" dirty="0" smtClean="0"/>
              <a:t>(events)</a:t>
            </a:r>
            <a:r>
              <a:rPr lang="ru-RU" sz="2400" dirty="0" smtClean="0"/>
              <a:t>, семафоры</a:t>
            </a:r>
            <a:r>
              <a:rPr lang="en-US" sz="2400" dirty="0" smtClean="0"/>
              <a:t> </a:t>
            </a:r>
            <a:r>
              <a:rPr lang="ru-RU" sz="2400" dirty="0" smtClean="0"/>
              <a:t>(</a:t>
            </a:r>
            <a:r>
              <a:rPr lang="en-US" sz="2400" dirty="0" smtClean="0"/>
              <a:t>semaphore objects)</a:t>
            </a:r>
            <a:r>
              <a:rPr lang="ru-RU" sz="2400" dirty="0" smtClean="0"/>
              <a:t>, </a:t>
            </a:r>
            <a:r>
              <a:rPr lang="ru-RU" sz="2400" dirty="0" err="1" smtClean="0"/>
              <a:t>мьютексы</a:t>
            </a:r>
            <a:r>
              <a:rPr lang="ru-RU" sz="2400" dirty="0" smtClean="0"/>
              <a:t> (</a:t>
            </a:r>
            <a:r>
              <a:rPr lang="en-US" sz="2400" dirty="0" err="1" smtClean="0"/>
              <a:t>mutex</a:t>
            </a:r>
            <a:r>
              <a:rPr lang="en-US" sz="2400" dirty="0" smtClean="0"/>
              <a:t> objects)</a:t>
            </a:r>
          </a:p>
          <a:p>
            <a:r>
              <a:rPr lang="ru-RU" sz="2400" dirty="0" smtClean="0"/>
              <a:t>Ожидаемые таймеры (</a:t>
            </a:r>
            <a:r>
              <a:rPr lang="en-US" sz="2400" dirty="0" err="1" smtClean="0"/>
              <a:t>waitable</a:t>
            </a:r>
            <a:r>
              <a:rPr lang="en-US" sz="2400" dirty="0" smtClean="0"/>
              <a:t> timers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ru-RU" sz="24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243</TotalTime>
  <Words>738</Words>
  <Application>Microsoft Office PowerPoint</Application>
  <PresentationFormat>Экран (4:3)</PresentationFormat>
  <Paragraphs>152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Солнцестояние</vt:lpstr>
      <vt:lpstr>Объекты ядра</vt:lpstr>
      <vt:lpstr>Определение:</vt:lpstr>
      <vt:lpstr>Определение:</vt:lpstr>
      <vt:lpstr>Определение:</vt:lpstr>
      <vt:lpstr>Определение:</vt:lpstr>
      <vt:lpstr>Примеры объектов ядра</vt:lpstr>
      <vt:lpstr>Примеры объектов ядра</vt:lpstr>
      <vt:lpstr>Примеры объектов ядра</vt:lpstr>
      <vt:lpstr>Примеры объектов ядра</vt:lpstr>
      <vt:lpstr>Примеры объектов ядра</vt:lpstr>
      <vt:lpstr>Примеры объектов ядра</vt:lpstr>
      <vt:lpstr>Пример: Файл </vt:lpstr>
      <vt:lpstr>Пример: Файл </vt:lpstr>
      <vt:lpstr>Пример: Файл </vt:lpstr>
      <vt:lpstr>Пример: Файл </vt:lpstr>
      <vt:lpstr>Пример: Файл </vt:lpstr>
      <vt:lpstr>Пример: Файл </vt:lpstr>
      <vt:lpstr>Жизненный цикл ОЯ</vt:lpstr>
      <vt:lpstr>Жизненный цикл ОЯ</vt:lpstr>
      <vt:lpstr>Жизненный цикл ОЯ</vt:lpstr>
      <vt:lpstr>Жизненный цикл ОЯ</vt:lpstr>
      <vt:lpstr>Жизненный цикл ОЯ</vt:lpstr>
      <vt:lpstr>Пример: Файл</vt:lpstr>
      <vt:lpstr>Пример: Дочерний процесс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</dc:title>
  <dc:creator>raven</dc:creator>
  <cp:lastModifiedBy>raven</cp:lastModifiedBy>
  <cp:revision>31</cp:revision>
  <dcterms:created xsi:type="dcterms:W3CDTF">2017-02-13T19:19:17Z</dcterms:created>
  <dcterms:modified xsi:type="dcterms:W3CDTF">2020-03-02T18:32:19Z</dcterms:modified>
</cp:coreProperties>
</file>