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67" r:id="rId5"/>
    <p:sldId id="258" r:id="rId6"/>
    <p:sldId id="270" r:id="rId7"/>
    <p:sldId id="269" r:id="rId8"/>
    <p:sldId id="259" r:id="rId9"/>
    <p:sldId id="274" r:id="rId10"/>
    <p:sldId id="273" r:id="rId11"/>
    <p:sldId id="272" r:id="rId12"/>
    <p:sldId id="271" r:id="rId13"/>
    <p:sldId id="261" r:id="rId14"/>
    <p:sldId id="276" r:id="rId15"/>
    <p:sldId id="275" r:id="rId16"/>
    <p:sldId id="262" r:id="rId17"/>
    <p:sldId id="278" r:id="rId18"/>
    <p:sldId id="277" r:id="rId19"/>
    <p:sldId id="260" r:id="rId20"/>
    <p:sldId id="263" r:id="rId21"/>
    <p:sldId id="290" r:id="rId22"/>
    <p:sldId id="289" r:id="rId23"/>
    <p:sldId id="288" r:id="rId24"/>
    <p:sldId id="265" r:id="rId25"/>
    <p:sldId id="279" r:id="rId26"/>
    <p:sldId id="264" r:id="rId27"/>
    <p:sldId id="281" r:id="rId28"/>
    <p:sldId id="280" r:id="rId29"/>
    <p:sldId id="284" r:id="rId30"/>
    <p:sldId id="287" r:id="rId31"/>
    <p:sldId id="286" r:id="rId32"/>
    <p:sldId id="285" r:id="rId33"/>
    <p:sldId id="266" r:id="rId34"/>
    <p:sldId id="283" r:id="rId35"/>
    <p:sldId id="282" r:id="rId3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12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F2DBA-5571-405B-BEC3-0DE2F1688342}" type="datetimeFigureOut">
              <a:rPr lang="ru-RU" smtClean="0"/>
              <a:pPr/>
              <a:t>03.03.2020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4FE23-26F7-4BB0-B94E-E27CA5EB319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F2DBA-5571-405B-BEC3-0DE2F1688342}" type="datetimeFigureOut">
              <a:rPr lang="ru-RU" smtClean="0"/>
              <a:pPr/>
              <a:t>03.03.2020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4FE23-26F7-4BB0-B94E-E27CA5EB319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F2DBA-5571-405B-BEC3-0DE2F1688342}" type="datetimeFigureOut">
              <a:rPr lang="ru-RU" smtClean="0"/>
              <a:pPr/>
              <a:t>03.03.2020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4FE23-26F7-4BB0-B94E-E27CA5EB319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F2DBA-5571-405B-BEC3-0DE2F1688342}" type="datetimeFigureOut">
              <a:rPr lang="ru-RU" smtClean="0"/>
              <a:pPr/>
              <a:t>03.03.2020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4FE23-26F7-4BB0-B94E-E27CA5EB319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F2DBA-5571-405B-BEC3-0DE2F1688342}" type="datetimeFigureOut">
              <a:rPr lang="ru-RU" smtClean="0"/>
              <a:pPr/>
              <a:t>03.03.2020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4FE23-26F7-4BB0-B94E-E27CA5EB319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F2DBA-5571-405B-BEC3-0DE2F1688342}" type="datetimeFigureOut">
              <a:rPr lang="ru-RU" smtClean="0"/>
              <a:pPr/>
              <a:t>03.03.2020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4FE23-26F7-4BB0-B94E-E27CA5EB319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F2DBA-5571-405B-BEC3-0DE2F1688342}" type="datetimeFigureOut">
              <a:rPr lang="ru-RU" smtClean="0"/>
              <a:pPr/>
              <a:t>03.03.2020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4FE23-26F7-4BB0-B94E-E27CA5EB319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F2DBA-5571-405B-BEC3-0DE2F1688342}" type="datetimeFigureOut">
              <a:rPr lang="ru-RU" smtClean="0"/>
              <a:pPr/>
              <a:t>03.03.2020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4FE23-26F7-4BB0-B94E-E27CA5EB319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F2DBA-5571-405B-BEC3-0DE2F1688342}" type="datetimeFigureOut">
              <a:rPr lang="ru-RU" smtClean="0"/>
              <a:pPr/>
              <a:t>03.03.2020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4FE23-26F7-4BB0-B94E-E27CA5EB319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F2DBA-5571-405B-BEC3-0DE2F1688342}" type="datetimeFigureOut">
              <a:rPr lang="ru-RU" smtClean="0"/>
              <a:pPr/>
              <a:t>03.03.2020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4FE23-26F7-4BB0-B94E-E27CA5EB319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F2DBA-5571-405B-BEC3-0DE2F1688342}" type="datetimeFigureOut">
              <a:rPr lang="ru-RU" smtClean="0"/>
              <a:pPr/>
              <a:t>03.03.2020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4FE23-26F7-4BB0-B94E-E27CA5EB319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F2DBA-5571-405B-BEC3-0DE2F1688342}" type="datetimeFigureOut">
              <a:rPr lang="ru-RU" smtClean="0"/>
              <a:pPr/>
              <a:t>03.03.2020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94FE23-26F7-4BB0-B94E-E27CA5EB3193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err="1" smtClean="0"/>
              <a:t>Многопоточность</a:t>
            </a:r>
            <a:r>
              <a:rPr lang="ru-RU" dirty="0" smtClean="0"/>
              <a:t> и </a:t>
            </a:r>
            <a:r>
              <a:rPr lang="ru-RU" dirty="0" err="1" smtClean="0"/>
              <a:t>мультипроцессность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А зачем такие сложности</a:t>
            </a:r>
            <a:r>
              <a:rPr lang="en-US" dirty="0" smtClean="0"/>
              <a:t>?</a:t>
            </a:r>
            <a:endParaRPr lang="ru-RU" dirty="0" smtClean="0"/>
          </a:p>
          <a:p>
            <a:r>
              <a:rPr lang="ru-RU" dirty="0" smtClean="0"/>
              <a:t>Что лучше выбрать</a:t>
            </a:r>
            <a:r>
              <a:rPr lang="en-US" dirty="0" smtClean="0"/>
              <a:t>?</a:t>
            </a:r>
            <a:endParaRPr lang="ru-RU" dirty="0" smtClean="0"/>
          </a:p>
          <a:p>
            <a:r>
              <a:rPr lang="ru-RU" dirty="0" smtClean="0"/>
              <a:t>А чем это грозит</a:t>
            </a:r>
            <a:r>
              <a:rPr lang="en-US" dirty="0" smtClean="0"/>
              <a:t>?</a:t>
            </a:r>
            <a:endParaRPr lang="ru-RU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выбрать</a:t>
            </a:r>
            <a:r>
              <a:rPr lang="en-US" dirty="0" smtClean="0"/>
              <a:t>?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 smtClean="0">
                <a:solidFill>
                  <a:schemeClr val="accent1">
                    <a:lumMod val="75000"/>
                  </a:schemeClr>
                </a:solidFill>
              </a:rPr>
              <a:t>Потоки - дешевле (потребляют меньше ресурсов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ru-RU" sz="2800" dirty="0" smtClean="0">
                <a:solidFill>
                  <a:schemeClr val="accent1">
                    <a:lumMod val="75000"/>
                  </a:schemeClr>
                </a:solidFill>
              </a:rPr>
              <a:t>один блок памяти, один процесс)</a:t>
            </a:r>
          </a:p>
          <a:p>
            <a:r>
              <a:rPr lang="ru-RU" sz="2800" dirty="0" smtClean="0">
                <a:solidFill>
                  <a:srgbClr val="C00000"/>
                </a:solidFill>
              </a:rPr>
              <a:t>Процессы легче программировать</a:t>
            </a:r>
          </a:p>
          <a:p>
            <a:r>
              <a:rPr lang="ru-RU" sz="2800" dirty="0" smtClean="0">
                <a:solidFill>
                  <a:srgbClr val="C00000"/>
                </a:solidFill>
              </a:rPr>
              <a:t>Маленькая обособленная задача - отдельный процесс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выбрать</a:t>
            </a:r>
            <a:r>
              <a:rPr lang="en-US" dirty="0" smtClean="0"/>
              <a:t>?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 smtClean="0">
                <a:solidFill>
                  <a:schemeClr val="accent1">
                    <a:lumMod val="75000"/>
                  </a:schemeClr>
                </a:solidFill>
              </a:rPr>
              <a:t>Потоки - дешевле (потребляют меньше ресурсов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ru-RU" sz="2800" dirty="0" smtClean="0">
                <a:solidFill>
                  <a:schemeClr val="accent1">
                    <a:lumMod val="75000"/>
                  </a:schemeClr>
                </a:solidFill>
              </a:rPr>
              <a:t>один блок памяти, один процесс)</a:t>
            </a:r>
          </a:p>
          <a:p>
            <a:r>
              <a:rPr lang="ru-RU" sz="2800" dirty="0" smtClean="0">
                <a:solidFill>
                  <a:srgbClr val="C00000"/>
                </a:solidFill>
              </a:rPr>
              <a:t>Процессы легче программировать</a:t>
            </a:r>
          </a:p>
          <a:p>
            <a:r>
              <a:rPr lang="ru-RU" sz="2800" dirty="0" smtClean="0">
                <a:solidFill>
                  <a:srgbClr val="C00000"/>
                </a:solidFill>
              </a:rPr>
              <a:t>Маленькая обособленная задача - отдельный процесс</a:t>
            </a:r>
          </a:p>
          <a:p>
            <a:r>
              <a:rPr lang="ru-RU" sz="2800" dirty="0" smtClean="0">
                <a:solidFill>
                  <a:schemeClr val="accent1">
                    <a:lumMod val="75000"/>
                  </a:schemeClr>
                </a:solidFill>
              </a:rPr>
              <a:t>Нужно совместно использовать данные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r>
              <a:rPr lang="ru-RU" sz="2800" dirty="0" smtClean="0">
                <a:solidFill>
                  <a:schemeClr val="accent1">
                    <a:lumMod val="75000"/>
                  </a:schemeClr>
                </a:solidFill>
              </a:rPr>
              <a:t> потоки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выбрать</a:t>
            </a:r>
            <a:r>
              <a:rPr lang="en-US" dirty="0" smtClean="0"/>
              <a:t>?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 smtClean="0">
                <a:solidFill>
                  <a:schemeClr val="accent1">
                    <a:lumMod val="75000"/>
                  </a:schemeClr>
                </a:solidFill>
              </a:rPr>
              <a:t>Потоки - дешевле (потребляют меньше ресурсов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ru-RU" sz="2800" dirty="0" smtClean="0">
                <a:solidFill>
                  <a:schemeClr val="accent1">
                    <a:lumMod val="75000"/>
                  </a:schemeClr>
                </a:solidFill>
              </a:rPr>
              <a:t>один блок памяти, один процесс)</a:t>
            </a:r>
          </a:p>
          <a:p>
            <a:r>
              <a:rPr lang="ru-RU" sz="2800" dirty="0" smtClean="0">
                <a:solidFill>
                  <a:srgbClr val="C00000"/>
                </a:solidFill>
              </a:rPr>
              <a:t>Процессы легче программировать</a:t>
            </a:r>
          </a:p>
          <a:p>
            <a:r>
              <a:rPr lang="ru-RU" sz="2800" dirty="0" smtClean="0">
                <a:solidFill>
                  <a:srgbClr val="C00000"/>
                </a:solidFill>
              </a:rPr>
              <a:t>Маленькая обособленная задача - отдельный процесс</a:t>
            </a:r>
          </a:p>
          <a:p>
            <a:r>
              <a:rPr lang="ru-RU" sz="2800" dirty="0" smtClean="0">
                <a:solidFill>
                  <a:schemeClr val="accent1">
                    <a:lumMod val="75000"/>
                  </a:schemeClr>
                </a:solidFill>
              </a:rPr>
              <a:t>Нужно совместно использовать данные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r>
              <a:rPr lang="ru-RU" sz="2800" dirty="0" smtClean="0">
                <a:solidFill>
                  <a:schemeClr val="accent1">
                    <a:lumMod val="75000"/>
                  </a:schemeClr>
                </a:solidFill>
              </a:rPr>
              <a:t> потоки</a:t>
            </a:r>
          </a:p>
          <a:p>
            <a:r>
              <a:rPr lang="ru-RU" sz="2800" dirty="0" smtClean="0">
                <a:solidFill>
                  <a:srgbClr val="C00000"/>
                </a:solidFill>
              </a:rPr>
              <a:t>Куски ПО могут быть разделены по разным машинам</a:t>
            </a:r>
            <a:r>
              <a:rPr lang="en-US" sz="2800" dirty="0" smtClean="0">
                <a:solidFill>
                  <a:srgbClr val="C00000"/>
                </a:solidFill>
              </a:rPr>
              <a:t>? </a:t>
            </a:r>
            <a:r>
              <a:rPr lang="ru-RU" sz="2800" dirty="0" smtClean="0">
                <a:solidFill>
                  <a:srgbClr val="C00000"/>
                </a:solidFill>
              </a:rPr>
              <a:t>Однозначно разные процессы!</a:t>
            </a:r>
            <a:endParaRPr lang="ru-RU" sz="28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Особенности </a:t>
            </a:r>
            <a:r>
              <a:rPr lang="ru-RU" dirty="0" err="1" smtClean="0"/>
              <a:t>мультипроцессности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 умолчанию все защищено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Особенности </a:t>
            </a:r>
            <a:r>
              <a:rPr lang="ru-RU" dirty="0" err="1" smtClean="0"/>
              <a:t>мультипроцессности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 умолчанию все защищено</a:t>
            </a:r>
          </a:p>
          <a:p>
            <a:r>
              <a:rPr lang="ru-RU" dirty="0" smtClean="0"/>
              <a:t>Нужно постараться, что бы достучаться до другой программы и обменяться данными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Особенности </a:t>
            </a:r>
            <a:r>
              <a:rPr lang="ru-RU" dirty="0" err="1" smtClean="0"/>
              <a:t>мультипроцессности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 умолчанию все защищено</a:t>
            </a:r>
          </a:p>
          <a:p>
            <a:r>
              <a:rPr lang="ru-RU" dirty="0" smtClean="0"/>
              <a:t>Нужно постараться, что бы достучаться до другой программы и обменяться данными</a:t>
            </a:r>
          </a:p>
          <a:p>
            <a:r>
              <a:rPr lang="ru-RU" dirty="0" smtClean="0"/>
              <a:t>Если одна программа "не хочет" общения, вторая "не сможет" с ней общаться</a:t>
            </a:r>
            <a:endParaRPr lang="ru-RU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Особенности </a:t>
            </a:r>
            <a:r>
              <a:rPr lang="ru-RU" dirty="0" err="1" smtClean="0"/>
              <a:t>многопоточности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 умолчанию почти все общее (кроме локальных переменных)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Особенности </a:t>
            </a:r>
            <a:r>
              <a:rPr lang="ru-RU" dirty="0" err="1" smtClean="0"/>
              <a:t>многопоточности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 умолчанию почти все общее (кроме локальных переменных)</a:t>
            </a:r>
          </a:p>
          <a:p>
            <a:r>
              <a:rPr lang="ru-RU" dirty="0" smtClean="0"/>
              <a:t>Нужно постараться, чтобы не навредить другому потоку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Особенности </a:t>
            </a:r>
            <a:r>
              <a:rPr lang="ru-RU" dirty="0" err="1" smtClean="0"/>
              <a:t>многопоточности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 умолчанию почти все общее (кроме локальных переменных)</a:t>
            </a:r>
          </a:p>
          <a:p>
            <a:r>
              <a:rPr lang="ru-RU" dirty="0" smtClean="0"/>
              <a:t>Нужно постараться, чтобы не навредить другому потоку</a:t>
            </a:r>
          </a:p>
          <a:p>
            <a:r>
              <a:rPr lang="ru-RU" dirty="0" smtClean="0"/>
              <a:t>Если первый поток "не заботится" о защите, второй поток не сможет обеспечить безопасный обмен.</a:t>
            </a:r>
            <a:endParaRPr lang="ru-RU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Проблемы общие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FF0000"/>
                </a:solidFill>
              </a:rPr>
              <a:t>Гонка сигналов (</a:t>
            </a:r>
            <a:r>
              <a:rPr lang="en-US" b="1" i="1" dirty="0">
                <a:solidFill>
                  <a:srgbClr val="FF0000"/>
                </a:solidFill>
              </a:rPr>
              <a:t>R</a:t>
            </a:r>
            <a:r>
              <a:rPr lang="en-US" b="1" i="1" dirty="0" smtClean="0">
                <a:solidFill>
                  <a:srgbClr val="FF0000"/>
                </a:solidFill>
              </a:rPr>
              <a:t>ace condition</a:t>
            </a:r>
            <a:r>
              <a:rPr lang="en-US" dirty="0">
                <a:solidFill>
                  <a:srgbClr val="FF0000"/>
                </a:solidFill>
              </a:rPr>
              <a:t>)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Зачем много программ</a:t>
            </a:r>
            <a:r>
              <a:rPr lang="en-US" dirty="0" smtClean="0"/>
              <a:t> </a:t>
            </a:r>
            <a:r>
              <a:rPr lang="ru-RU" dirty="0" smtClean="0"/>
              <a:t>скрещивать</a:t>
            </a:r>
            <a:r>
              <a:rPr lang="en-US" dirty="0" smtClean="0"/>
              <a:t>?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Есть готовая программа, и надо с ней взаимодействовать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285728"/>
            <a:ext cx="8229600" cy="1143000"/>
          </a:xfrm>
        </p:spPr>
        <p:txBody>
          <a:bodyPr/>
          <a:lstStyle/>
          <a:p>
            <a:r>
              <a:rPr lang="ru-RU" dirty="0" smtClean="0"/>
              <a:t>Гонка. Потоки.</a:t>
            </a:r>
            <a:endParaRPr lang="ru-RU" dirty="0"/>
          </a:p>
        </p:txBody>
      </p:sp>
      <p:sp>
        <p:nvSpPr>
          <p:cNvPr id="4" name="Выгнутая вниз стрелка 3"/>
          <p:cNvSpPr/>
          <p:nvPr/>
        </p:nvSpPr>
        <p:spPr>
          <a:xfrm>
            <a:off x="1428728" y="3643314"/>
            <a:ext cx="1783094" cy="731520"/>
          </a:xfrm>
          <a:prstGeom prst="curvedUp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5" name="Выгнутая вниз стрелка 4"/>
          <p:cNvSpPr/>
          <p:nvPr/>
        </p:nvSpPr>
        <p:spPr>
          <a:xfrm rot="10800000">
            <a:off x="1284424" y="2143115"/>
            <a:ext cx="1857388" cy="731520"/>
          </a:xfrm>
          <a:prstGeom prst="curvedUp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857620" y="271462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X</a:t>
            </a:r>
            <a:endParaRPr lang="ru-RU" sz="4400" dirty="0"/>
          </a:p>
        </p:txBody>
      </p:sp>
      <p:sp>
        <p:nvSpPr>
          <p:cNvPr id="7" name="TextBox 6"/>
          <p:cNvSpPr txBox="1"/>
          <p:nvPr/>
        </p:nvSpPr>
        <p:spPr>
          <a:xfrm>
            <a:off x="3214678" y="1785926"/>
            <a:ext cx="2143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Глобальная переменная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1248705" y="3000372"/>
            <a:ext cx="214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X++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248705" y="4500570"/>
            <a:ext cx="214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Поток №1</a:t>
            </a:r>
            <a:endParaRPr lang="ru-RU" dirty="0"/>
          </a:p>
        </p:txBody>
      </p:sp>
      <p:sp>
        <p:nvSpPr>
          <p:cNvPr id="11" name="Выгнутая вниз стрелка 10"/>
          <p:cNvSpPr/>
          <p:nvPr/>
        </p:nvSpPr>
        <p:spPr>
          <a:xfrm>
            <a:off x="5572132" y="3643314"/>
            <a:ext cx="1783094" cy="731520"/>
          </a:xfrm>
          <a:prstGeom prst="curvedUp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2" name="Выгнутая вниз стрелка 11"/>
          <p:cNvSpPr/>
          <p:nvPr/>
        </p:nvSpPr>
        <p:spPr>
          <a:xfrm rot="10800000">
            <a:off x="5463547" y="2000240"/>
            <a:ext cx="1857388" cy="731520"/>
          </a:xfrm>
          <a:prstGeom prst="curvedUp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929190" y="2857496"/>
            <a:ext cx="4000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if( X%2 == 0 )</a:t>
            </a:r>
          </a:p>
          <a:p>
            <a:r>
              <a:rPr lang="ru-RU" dirty="0" smtClean="0"/>
              <a:t>    </a:t>
            </a:r>
            <a:r>
              <a:rPr lang="en-US" dirty="0" err="1" smtClean="0"/>
              <a:t>MessageBox</a:t>
            </a:r>
            <a:r>
              <a:rPr lang="en-US" dirty="0" smtClean="0"/>
              <a:t>(  X + "</a:t>
            </a:r>
            <a:r>
              <a:rPr lang="ru-RU" dirty="0" smtClean="0"/>
              <a:t> четное число !</a:t>
            </a:r>
            <a:r>
              <a:rPr lang="en-US" dirty="0" smtClean="0"/>
              <a:t>"</a:t>
            </a:r>
            <a:r>
              <a:rPr lang="ru-RU" dirty="0" smtClean="0"/>
              <a:t> )</a:t>
            </a:r>
            <a:r>
              <a:rPr lang="en-US" dirty="0" smtClean="0"/>
              <a:t>;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5392109" y="4500570"/>
            <a:ext cx="214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Поток №2</a:t>
            </a:r>
            <a:endParaRPr lang="ru-RU" dirty="0"/>
          </a:p>
        </p:txBody>
      </p:sp>
      <p:sp>
        <p:nvSpPr>
          <p:cNvPr id="15" name="Выноска-облако 14"/>
          <p:cNvSpPr/>
          <p:nvPr/>
        </p:nvSpPr>
        <p:spPr>
          <a:xfrm>
            <a:off x="2928926" y="4857760"/>
            <a:ext cx="2357454" cy="1500198"/>
          </a:xfrm>
          <a:prstGeom prst="cloudCallout">
            <a:avLst>
              <a:gd name="adj1" fmla="val 97431"/>
              <a:gd name="adj2" fmla="val -1036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7</a:t>
            </a:r>
            <a:r>
              <a:rPr lang="ru-RU" sz="2400" b="1" dirty="0" smtClean="0">
                <a:solidFill>
                  <a:schemeClr val="bg1"/>
                </a:solidFill>
              </a:rPr>
              <a:t> четное число!</a:t>
            </a:r>
            <a:endParaRPr lang="ru-RU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Знаете кто это</a:t>
            </a:r>
            <a:r>
              <a:rPr lang="en-US" dirty="0" smtClean="0"/>
              <a:t>?</a:t>
            </a:r>
            <a:endParaRPr lang="ru-RU" dirty="0"/>
          </a:p>
        </p:txBody>
      </p:sp>
      <p:pic>
        <p:nvPicPr>
          <p:cNvPr id="4" name="Содержимое 3" descr="images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4480" y="1571612"/>
            <a:ext cx="6110229" cy="4286280"/>
          </a:xfr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 smtClean="0"/>
              <a:t>Страшная правда жизни потоков 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52650" y="1786731"/>
            <a:ext cx="4838700" cy="415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285728"/>
            <a:ext cx="8229600" cy="1143000"/>
          </a:xfrm>
        </p:spPr>
        <p:txBody>
          <a:bodyPr/>
          <a:lstStyle/>
          <a:p>
            <a:r>
              <a:rPr lang="ru-RU" dirty="0" smtClean="0"/>
              <a:t>Гонка. Потоки.</a:t>
            </a:r>
            <a:endParaRPr lang="ru-RU" dirty="0"/>
          </a:p>
        </p:txBody>
      </p:sp>
      <p:sp>
        <p:nvSpPr>
          <p:cNvPr id="4" name="Выгнутая вниз стрелка 3"/>
          <p:cNvSpPr/>
          <p:nvPr/>
        </p:nvSpPr>
        <p:spPr>
          <a:xfrm>
            <a:off x="1428728" y="3643314"/>
            <a:ext cx="1783094" cy="731520"/>
          </a:xfrm>
          <a:prstGeom prst="curvedUp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5" name="Выгнутая вниз стрелка 4"/>
          <p:cNvSpPr/>
          <p:nvPr/>
        </p:nvSpPr>
        <p:spPr>
          <a:xfrm rot="10800000">
            <a:off x="1284424" y="2143115"/>
            <a:ext cx="1857388" cy="731520"/>
          </a:xfrm>
          <a:prstGeom prst="curvedUp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857620" y="271462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X</a:t>
            </a:r>
            <a:endParaRPr lang="ru-RU" sz="4400" dirty="0"/>
          </a:p>
        </p:txBody>
      </p:sp>
      <p:sp>
        <p:nvSpPr>
          <p:cNvPr id="7" name="TextBox 6"/>
          <p:cNvSpPr txBox="1"/>
          <p:nvPr/>
        </p:nvSpPr>
        <p:spPr>
          <a:xfrm>
            <a:off x="3214678" y="1785926"/>
            <a:ext cx="2143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Глобальная переменная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1248705" y="3000372"/>
            <a:ext cx="214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X++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248705" y="4500570"/>
            <a:ext cx="214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Поток №1</a:t>
            </a:r>
            <a:endParaRPr lang="ru-RU" dirty="0"/>
          </a:p>
        </p:txBody>
      </p:sp>
      <p:sp>
        <p:nvSpPr>
          <p:cNvPr id="11" name="Выгнутая вниз стрелка 10"/>
          <p:cNvSpPr/>
          <p:nvPr/>
        </p:nvSpPr>
        <p:spPr>
          <a:xfrm>
            <a:off x="5572132" y="3643314"/>
            <a:ext cx="1783094" cy="731520"/>
          </a:xfrm>
          <a:prstGeom prst="curvedUp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2" name="Выгнутая вниз стрелка 11"/>
          <p:cNvSpPr/>
          <p:nvPr/>
        </p:nvSpPr>
        <p:spPr>
          <a:xfrm rot="10800000">
            <a:off x="5463547" y="2000240"/>
            <a:ext cx="1857388" cy="731520"/>
          </a:xfrm>
          <a:prstGeom prst="curvedUp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929190" y="2857496"/>
            <a:ext cx="4000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if( X%2 == 0 )</a:t>
            </a:r>
          </a:p>
          <a:p>
            <a:r>
              <a:rPr lang="ru-RU" dirty="0" smtClean="0"/>
              <a:t>    </a:t>
            </a:r>
            <a:r>
              <a:rPr lang="en-US" dirty="0" err="1" smtClean="0"/>
              <a:t>MessageBox</a:t>
            </a:r>
            <a:r>
              <a:rPr lang="en-US" dirty="0" smtClean="0"/>
              <a:t>(  X + "</a:t>
            </a:r>
            <a:r>
              <a:rPr lang="ru-RU" dirty="0" smtClean="0"/>
              <a:t> четное число !</a:t>
            </a:r>
            <a:r>
              <a:rPr lang="en-US" dirty="0" smtClean="0"/>
              <a:t>"</a:t>
            </a:r>
            <a:r>
              <a:rPr lang="ru-RU" dirty="0" smtClean="0"/>
              <a:t> )</a:t>
            </a:r>
            <a:r>
              <a:rPr lang="en-US" dirty="0" smtClean="0"/>
              <a:t>;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5392109" y="4500570"/>
            <a:ext cx="214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Поток №2</a:t>
            </a:r>
            <a:endParaRPr lang="ru-RU" dirty="0"/>
          </a:p>
        </p:txBody>
      </p:sp>
      <p:sp>
        <p:nvSpPr>
          <p:cNvPr id="15" name="Выноска-облако 14"/>
          <p:cNvSpPr/>
          <p:nvPr/>
        </p:nvSpPr>
        <p:spPr>
          <a:xfrm>
            <a:off x="2928926" y="4857760"/>
            <a:ext cx="2357454" cy="1500198"/>
          </a:xfrm>
          <a:prstGeom prst="cloudCallout">
            <a:avLst>
              <a:gd name="adj1" fmla="val 97431"/>
              <a:gd name="adj2" fmla="val -1036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7</a:t>
            </a:r>
            <a:r>
              <a:rPr lang="ru-RU" sz="2400" b="1" dirty="0" smtClean="0">
                <a:solidFill>
                  <a:schemeClr val="bg1"/>
                </a:solidFill>
              </a:rPr>
              <a:t> четное число!</a:t>
            </a:r>
            <a:endParaRPr lang="ru-RU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285728"/>
            <a:ext cx="8229600" cy="1143000"/>
          </a:xfrm>
        </p:spPr>
        <p:txBody>
          <a:bodyPr/>
          <a:lstStyle/>
          <a:p>
            <a:r>
              <a:rPr lang="ru-RU" dirty="0" smtClean="0"/>
              <a:t>Гонка. Процессы.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857620" y="2428868"/>
            <a:ext cx="914400" cy="1714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400" dirty="0"/>
          </a:p>
        </p:txBody>
      </p:sp>
      <p:sp>
        <p:nvSpPr>
          <p:cNvPr id="7" name="TextBox 6"/>
          <p:cNvSpPr txBox="1"/>
          <p:nvPr/>
        </p:nvSpPr>
        <p:spPr>
          <a:xfrm>
            <a:off x="3214678" y="1785926"/>
            <a:ext cx="2143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Файл для обмена данными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000100" y="4357694"/>
            <a:ext cx="214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Программа "Вася"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857224" y="2285992"/>
            <a:ext cx="2714644" cy="1477328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 smtClean="0"/>
              <a:t>1. А </a:t>
            </a:r>
            <a:r>
              <a:rPr lang="ru-RU" dirty="0" err="1"/>
              <a:t>н</a:t>
            </a:r>
            <a:r>
              <a:rPr lang="ru-RU" dirty="0" err="1" smtClean="0"/>
              <a:t>апишу-ка</a:t>
            </a:r>
            <a:r>
              <a:rPr lang="ru-RU" dirty="0" smtClean="0"/>
              <a:t> я Маше!</a:t>
            </a:r>
          </a:p>
          <a:p>
            <a:r>
              <a:rPr lang="ru-RU" dirty="0" smtClean="0"/>
              <a:t>2. </a:t>
            </a:r>
            <a:r>
              <a:rPr lang="en-US" dirty="0" smtClean="0"/>
              <a:t>"</a:t>
            </a:r>
            <a:r>
              <a:rPr lang="ru-RU" dirty="0" smtClean="0"/>
              <a:t>Ты </a:t>
            </a:r>
            <a:r>
              <a:rPr lang="ru-RU" dirty="0" err="1" smtClean="0"/>
              <a:t>дура</a:t>
            </a:r>
            <a:r>
              <a:rPr lang="en-US" dirty="0" smtClean="0"/>
              <a:t>"</a:t>
            </a:r>
            <a:r>
              <a:rPr lang="ru-RU" dirty="0" smtClean="0"/>
              <a:t>...</a:t>
            </a:r>
          </a:p>
          <a:p>
            <a:r>
              <a:rPr lang="ru-RU" dirty="0" smtClean="0"/>
              <a:t>5. </a:t>
            </a:r>
            <a:r>
              <a:rPr lang="en-US" dirty="0" smtClean="0"/>
              <a:t>"</a:t>
            </a:r>
            <a:r>
              <a:rPr lang="ru-RU" dirty="0" err="1" smtClean="0"/>
              <a:t>ка</a:t>
            </a:r>
            <a:r>
              <a:rPr lang="ru-RU" dirty="0" smtClean="0"/>
              <a:t> меня прости, я больше не буду!</a:t>
            </a:r>
            <a:r>
              <a:rPr lang="en-US" dirty="0" smtClean="0"/>
              <a:t>"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5929322" y="4286256"/>
            <a:ext cx="214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Программа</a:t>
            </a:r>
            <a:r>
              <a:rPr lang="en-US" dirty="0" smtClean="0"/>
              <a:t> </a:t>
            </a:r>
            <a:r>
              <a:rPr lang="ru-RU" dirty="0" smtClean="0"/>
              <a:t>"Маша"</a:t>
            </a:r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>
            <a:off x="5072066" y="2786058"/>
            <a:ext cx="3857652" cy="1200329"/>
          </a:xfrm>
          <a:prstGeom prst="rect">
            <a:avLst/>
          </a:prstGeom>
          <a:noFill/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/>
              <a:t>3</a:t>
            </a:r>
            <a:r>
              <a:rPr lang="ru-RU" dirty="0" smtClean="0"/>
              <a:t>. Ой, Вася написал! Срочно читаем!</a:t>
            </a:r>
          </a:p>
          <a:p>
            <a:r>
              <a:rPr lang="ru-RU" dirty="0"/>
              <a:t>4</a:t>
            </a:r>
            <a:r>
              <a:rPr lang="ru-RU" dirty="0" smtClean="0"/>
              <a:t>. </a:t>
            </a:r>
            <a:r>
              <a:rPr lang="en-US" dirty="0" smtClean="0"/>
              <a:t>"</a:t>
            </a:r>
            <a:r>
              <a:rPr lang="ru-RU" dirty="0" smtClean="0"/>
              <a:t>Ты </a:t>
            </a:r>
            <a:r>
              <a:rPr lang="ru-RU" dirty="0" err="1" smtClean="0"/>
              <a:t>дура</a:t>
            </a:r>
            <a:r>
              <a:rPr lang="en-US" dirty="0" smtClean="0"/>
              <a:t>"</a:t>
            </a:r>
            <a:r>
              <a:rPr lang="ru-RU" dirty="0" smtClean="0"/>
              <a:t>  </a:t>
            </a:r>
            <a:r>
              <a:rPr lang="en-US" dirty="0" smtClean="0"/>
              <a:t>?!?!?!?!?!!!!!!?!?!?!</a:t>
            </a:r>
            <a:endParaRPr lang="ru-RU" dirty="0" smtClean="0"/>
          </a:p>
          <a:p>
            <a:r>
              <a:rPr lang="ru-RU" dirty="0" smtClean="0"/>
              <a:t>6. </a:t>
            </a:r>
            <a:r>
              <a:rPr lang="en-US" dirty="0" err="1" smtClean="0"/>
              <a:t>TerminateProcess</a:t>
            </a:r>
            <a:r>
              <a:rPr lang="en-US" dirty="0" smtClean="0"/>
              <a:t>( </a:t>
            </a:r>
            <a:r>
              <a:rPr lang="en-US" dirty="0" err="1" smtClean="0"/>
              <a:t>Vas</a:t>
            </a:r>
            <a:r>
              <a:rPr lang="en-US" dirty="0" err="1"/>
              <a:t>y</a:t>
            </a:r>
            <a:r>
              <a:rPr lang="en-US" dirty="0" err="1" smtClean="0"/>
              <a:t>aHandle</a:t>
            </a:r>
            <a:r>
              <a:rPr lang="en-US" dirty="0" smtClean="0"/>
              <a:t> )</a:t>
            </a:r>
            <a:endParaRPr lang="ru-RU" dirty="0" smtClean="0"/>
          </a:p>
          <a:p>
            <a:endParaRPr lang="ru-RU" dirty="0"/>
          </a:p>
        </p:txBody>
      </p:sp>
      <p:pic>
        <p:nvPicPr>
          <p:cNvPr id="19" name="Содержимое 7" descr="Вася_1.jp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500166" y="4786322"/>
            <a:ext cx="857256" cy="1249012"/>
          </a:xfrm>
        </p:spPr>
      </p:pic>
      <p:pic>
        <p:nvPicPr>
          <p:cNvPr id="20" name="Содержимое 9" descr="Маша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429388" y="4643446"/>
            <a:ext cx="938765" cy="1375776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Проблемы общие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Гонка сигналов (</a:t>
            </a:r>
            <a:r>
              <a:rPr lang="en-US" b="1" i="1" dirty="0"/>
              <a:t>R</a:t>
            </a:r>
            <a:r>
              <a:rPr lang="en-US" b="1" i="1" dirty="0" smtClean="0"/>
              <a:t>ace condition</a:t>
            </a:r>
            <a:r>
              <a:rPr lang="en-US" dirty="0"/>
              <a:t>)</a:t>
            </a:r>
            <a:endParaRPr lang="en-US" dirty="0" smtClean="0"/>
          </a:p>
          <a:p>
            <a:r>
              <a:rPr lang="ru-RU" dirty="0" smtClean="0">
                <a:solidFill>
                  <a:srgbClr val="FF0000"/>
                </a:solidFill>
              </a:rPr>
              <a:t>Взаимная блокировка (</a:t>
            </a:r>
            <a:r>
              <a:rPr lang="en-US" b="1" dirty="0" smtClean="0">
                <a:solidFill>
                  <a:srgbClr val="FF0000"/>
                </a:solidFill>
              </a:rPr>
              <a:t>Deadlock</a:t>
            </a:r>
            <a:r>
              <a:rPr lang="en-US" dirty="0" smtClean="0">
                <a:solidFill>
                  <a:srgbClr val="FF0000"/>
                </a:solidFill>
              </a:rPr>
              <a:t> - </a:t>
            </a:r>
            <a:r>
              <a:rPr lang="ru-RU" dirty="0">
                <a:solidFill>
                  <a:srgbClr val="FF0000"/>
                </a:solidFill>
              </a:rPr>
              <a:t> </a:t>
            </a:r>
            <a:r>
              <a:rPr lang="ru-RU" dirty="0" smtClean="0">
                <a:solidFill>
                  <a:srgbClr val="FF0000"/>
                </a:solidFill>
              </a:rPr>
              <a:t>состояни</a:t>
            </a:r>
            <a:r>
              <a:rPr lang="ru-RU" dirty="0">
                <a:solidFill>
                  <a:srgbClr val="FF0000"/>
                </a:solidFill>
              </a:rPr>
              <a:t>е</a:t>
            </a:r>
            <a:r>
              <a:rPr lang="ru-RU" dirty="0" smtClean="0">
                <a:solidFill>
                  <a:srgbClr val="FF0000"/>
                </a:solidFill>
              </a:rPr>
              <a:t> </a:t>
            </a:r>
            <a:r>
              <a:rPr lang="ru-RU" dirty="0">
                <a:solidFill>
                  <a:srgbClr val="FF0000"/>
                </a:solidFill>
              </a:rPr>
              <a:t>бесконечного </a:t>
            </a:r>
            <a:r>
              <a:rPr lang="ru-RU" dirty="0" smtClean="0">
                <a:solidFill>
                  <a:srgbClr val="FF0000"/>
                </a:solidFill>
              </a:rPr>
              <a:t>ожидания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endParaRPr lang="ru-RU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143000"/>
          </a:xfrm>
        </p:spPr>
        <p:txBody>
          <a:bodyPr/>
          <a:lstStyle/>
          <a:p>
            <a:r>
              <a:rPr lang="ru-RU" dirty="0" smtClean="0"/>
              <a:t>Взаимная блокировка</a:t>
            </a:r>
            <a:endParaRPr lang="ru-RU" dirty="0"/>
          </a:p>
        </p:txBody>
      </p:sp>
      <p:pic>
        <p:nvPicPr>
          <p:cNvPr id="8" name="Содержимое 7" descr="Вася_1.jp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42910" y="4214818"/>
            <a:ext cx="1281887" cy="1867695"/>
          </a:xfrm>
        </p:spPr>
      </p:pic>
      <p:sp>
        <p:nvSpPr>
          <p:cNvPr id="2050" name="AutoShape 2" descr="Картинки по запросу Нарисованный мальчик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052" name="AutoShape 4" descr="Картинки по запросу Нарисованный мальчик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9" name="Выноска-облако 8"/>
          <p:cNvSpPr/>
          <p:nvPr/>
        </p:nvSpPr>
        <p:spPr>
          <a:xfrm>
            <a:off x="1142976" y="1071546"/>
            <a:ext cx="3429024" cy="2714644"/>
          </a:xfrm>
          <a:prstGeom prst="cloudCallout">
            <a:avLst>
              <a:gd name="adj1" fmla="val -34442"/>
              <a:gd name="adj2" fmla="val 630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Вот Маша соскучится, напишет, я ей сразу и расскажу, что тоже соскучился!</a:t>
            </a:r>
            <a:endParaRPr lang="en-US" dirty="0" smtClean="0"/>
          </a:p>
        </p:txBody>
      </p:sp>
      <p:sp>
        <p:nvSpPr>
          <p:cNvPr id="12" name="Содержимое 1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143000"/>
          </a:xfrm>
        </p:spPr>
        <p:txBody>
          <a:bodyPr/>
          <a:lstStyle/>
          <a:p>
            <a:r>
              <a:rPr lang="ru-RU" dirty="0" smtClean="0"/>
              <a:t>Взаимная блокировка</a:t>
            </a:r>
            <a:endParaRPr lang="ru-RU" dirty="0"/>
          </a:p>
        </p:txBody>
      </p:sp>
      <p:pic>
        <p:nvPicPr>
          <p:cNvPr id="8" name="Содержимое 7" descr="Вася_1.jp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42910" y="4214818"/>
            <a:ext cx="1281887" cy="1867695"/>
          </a:xfrm>
        </p:spPr>
      </p:pic>
      <p:pic>
        <p:nvPicPr>
          <p:cNvPr id="10" name="Содержимое 9" descr="Маша.jp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7000892" y="3929066"/>
            <a:ext cx="1572462" cy="2304470"/>
          </a:xfrm>
        </p:spPr>
      </p:pic>
      <p:sp>
        <p:nvSpPr>
          <p:cNvPr id="2050" name="AutoShape 2" descr="Картинки по запросу Нарисованный мальчик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052" name="AutoShape 4" descr="Картинки по запросу Нарисованный мальчик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9" name="Выноска-облако 8"/>
          <p:cNvSpPr/>
          <p:nvPr/>
        </p:nvSpPr>
        <p:spPr>
          <a:xfrm>
            <a:off x="1142976" y="1071546"/>
            <a:ext cx="3429024" cy="2714644"/>
          </a:xfrm>
          <a:prstGeom prst="cloudCallout">
            <a:avLst>
              <a:gd name="adj1" fmla="val -34442"/>
              <a:gd name="adj2" fmla="val 630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Вот Маша соскучится, напишет, я ей сразу и расскажу, что тоже соскучился!</a:t>
            </a:r>
            <a:endParaRPr lang="en-US" dirty="0" smtClean="0"/>
          </a:p>
        </p:txBody>
      </p:sp>
      <p:sp>
        <p:nvSpPr>
          <p:cNvPr id="11" name="Выноска-облако 10"/>
          <p:cNvSpPr/>
          <p:nvPr/>
        </p:nvSpPr>
        <p:spPr>
          <a:xfrm flipH="1">
            <a:off x="3929058" y="928670"/>
            <a:ext cx="4000528" cy="2714644"/>
          </a:xfrm>
          <a:prstGeom prst="cloudCallout">
            <a:avLst>
              <a:gd name="adj1" fmla="val -33103"/>
              <a:gd name="adj2" fmla="val 71358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И чего Вася не пишет</a:t>
            </a:r>
            <a:r>
              <a:rPr lang="en-US" dirty="0" smtClean="0"/>
              <a:t> </a:t>
            </a:r>
            <a:r>
              <a:rPr lang="ru-RU" dirty="0" smtClean="0"/>
              <a:t>!</a:t>
            </a:r>
            <a:r>
              <a:rPr lang="en-US" dirty="0" smtClean="0"/>
              <a:t>?</a:t>
            </a:r>
            <a:endParaRPr lang="ru-RU" dirty="0" smtClean="0"/>
          </a:p>
          <a:p>
            <a:pPr algn="ctr"/>
            <a:r>
              <a:rPr lang="ru-RU" dirty="0" smtClean="0"/>
              <a:t>Ни - за - что </a:t>
            </a:r>
          </a:p>
          <a:p>
            <a:pPr algn="ctr"/>
            <a:r>
              <a:rPr lang="ru-RU" dirty="0" smtClean="0"/>
              <a:t>первая не напишу !!!!</a:t>
            </a:r>
          </a:p>
          <a:p>
            <a:pPr algn="ctr"/>
            <a:r>
              <a:rPr lang="ru-RU" dirty="0" smtClean="0"/>
              <a:t>Девочки так не поступают!</a:t>
            </a:r>
            <a:endParaRPr lang="en-US" dirty="0" smtClean="0"/>
          </a:p>
          <a:p>
            <a:pPr algn="ctr"/>
            <a:r>
              <a:rPr lang="en-US" dirty="0" smtClean="0"/>
              <a:t> </a:t>
            </a:r>
            <a:endParaRPr lang="ru-RU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Проблемы общие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Гонка сигналов (</a:t>
            </a:r>
            <a:r>
              <a:rPr lang="en-US" b="1" i="1" dirty="0"/>
              <a:t>R</a:t>
            </a:r>
            <a:r>
              <a:rPr lang="en-US" b="1" i="1" dirty="0" smtClean="0"/>
              <a:t>ace condition</a:t>
            </a:r>
            <a:r>
              <a:rPr lang="en-US" dirty="0"/>
              <a:t>)</a:t>
            </a:r>
            <a:endParaRPr lang="en-US" dirty="0" smtClean="0"/>
          </a:p>
          <a:p>
            <a:r>
              <a:rPr lang="ru-RU" dirty="0" smtClean="0"/>
              <a:t>Взаимная блокировка (</a:t>
            </a:r>
            <a:r>
              <a:rPr lang="en-US" b="1" dirty="0" smtClean="0"/>
              <a:t>Deadlock</a:t>
            </a:r>
            <a:r>
              <a:rPr lang="en-US" dirty="0" smtClean="0"/>
              <a:t> - </a:t>
            </a:r>
            <a:r>
              <a:rPr lang="ru-RU" dirty="0"/>
              <a:t> </a:t>
            </a:r>
            <a:r>
              <a:rPr lang="ru-RU" dirty="0" smtClean="0"/>
              <a:t>состояни</a:t>
            </a:r>
            <a:r>
              <a:rPr lang="ru-RU" dirty="0"/>
              <a:t>е</a:t>
            </a:r>
            <a:r>
              <a:rPr lang="ru-RU" dirty="0" smtClean="0"/>
              <a:t> </a:t>
            </a:r>
            <a:r>
              <a:rPr lang="ru-RU" dirty="0"/>
              <a:t>бесконечного </a:t>
            </a:r>
            <a:r>
              <a:rPr lang="ru-RU" dirty="0" smtClean="0"/>
              <a:t>ожидания</a:t>
            </a:r>
            <a:r>
              <a:rPr lang="en-US" dirty="0" smtClean="0"/>
              <a:t>)</a:t>
            </a:r>
            <a:endParaRPr lang="ru-RU" dirty="0" smtClean="0"/>
          </a:p>
          <a:p>
            <a:r>
              <a:rPr lang="ru-RU" dirty="0" smtClean="0">
                <a:solidFill>
                  <a:srgbClr val="FF0000"/>
                </a:solidFill>
              </a:rPr>
              <a:t>Бесполезная трата ресурсов на проверку готовности</a:t>
            </a:r>
            <a:r>
              <a:rPr lang="en-US" dirty="0" smtClean="0">
                <a:solidFill>
                  <a:srgbClr val="FF0000"/>
                </a:solidFill>
              </a:rPr>
              <a:t> (</a:t>
            </a:r>
            <a:r>
              <a:rPr lang="ru-RU" b="1" dirty="0" err="1" smtClean="0">
                <a:solidFill>
                  <a:srgbClr val="FF0000"/>
                </a:solidFill>
              </a:rPr>
              <a:t>Spinlock</a:t>
            </a:r>
            <a:r>
              <a:rPr lang="ru-RU" dirty="0" smtClean="0">
                <a:solidFill>
                  <a:srgbClr val="FF0000"/>
                </a:solidFill>
              </a:rPr>
              <a:t> </a:t>
            </a:r>
            <a:r>
              <a:rPr lang="ru-RU" dirty="0">
                <a:solidFill>
                  <a:srgbClr val="FF0000"/>
                </a:solidFill>
              </a:rPr>
              <a:t>— циклическая </a:t>
            </a:r>
            <a:r>
              <a:rPr lang="ru-RU" dirty="0" smtClean="0">
                <a:solidFill>
                  <a:srgbClr val="FF0000"/>
                </a:solidFill>
              </a:rPr>
              <a:t>блокировка)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143000"/>
          </a:xfrm>
        </p:spPr>
        <p:txBody>
          <a:bodyPr/>
          <a:lstStyle/>
          <a:p>
            <a:r>
              <a:rPr lang="ru-RU" dirty="0" smtClean="0"/>
              <a:t>Циклическая блокировка</a:t>
            </a:r>
            <a:endParaRPr lang="ru-RU" dirty="0"/>
          </a:p>
        </p:txBody>
      </p:sp>
      <p:pic>
        <p:nvPicPr>
          <p:cNvPr id="8" name="Содержимое 7" descr="Вася_1.jp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42910" y="4214818"/>
            <a:ext cx="1281887" cy="1867695"/>
          </a:xfrm>
        </p:spPr>
      </p:pic>
      <p:pic>
        <p:nvPicPr>
          <p:cNvPr id="10" name="Содержимое 9" descr="Маша.jp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7000892" y="3929066"/>
            <a:ext cx="1572462" cy="2304470"/>
          </a:xfrm>
        </p:spPr>
      </p:pic>
      <p:sp>
        <p:nvSpPr>
          <p:cNvPr id="2050" name="AutoShape 2" descr="Картинки по запросу Нарисованный мальчик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052" name="AutoShape 4" descr="Картинки по запросу Нарисованный мальчик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Зачем много программ</a:t>
            </a:r>
            <a:r>
              <a:rPr lang="en-US" dirty="0" smtClean="0"/>
              <a:t> </a:t>
            </a:r>
            <a:r>
              <a:rPr lang="ru-RU" dirty="0" smtClean="0"/>
              <a:t>скрещивать</a:t>
            </a:r>
            <a:r>
              <a:rPr lang="en-US" dirty="0" smtClean="0"/>
              <a:t>?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Есть готовая программа, и надо с ней взаимодействовать</a:t>
            </a:r>
          </a:p>
          <a:p>
            <a:r>
              <a:rPr lang="ru-RU" dirty="0" smtClean="0"/>
              <a:t>Программная система разделена на </a:t>
            </a:r>
            <a:r>
              <a:rPr lang="ru-RU" dirty="0" err="1" smtClean="0"/>
              <a:t>слабозависимые</a:t>
            </a:r>
            <a:r>
              <a:rPr lang="ru-RU" dirty="0" smtClean="0"/>
              <a:t> модули, выполняющие разные задачи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143000"/>
          </a:xfrm>
        </p:spPr>
        <p:txBody>
          <a:bodyPr/>
          <a:lstStyle/>
          <a:p>
            <a:r>
              <a:rPr lang="ru-RU" dirty="0" smtClean="0"/>
              <a:t>Циклическая блокировка</a:t>
            </a:r>
            <a:endParaRPr lang="ru-RU" dirty="0"/>
          </a:p>
        </p:txBody>
      </p:sp>
      <p:pic>
        <p:nvPicPr>
          <p:cNvPr id="8" name="Содержимое 7" descr="Вася_1.jp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42910" y="4214818"/>
            <a:ext cx="1281887" cy="1867695"/>
          </a:xfrm>
        </p:spPr>
      </p:pic>
      <p:pic>
        <p:nvPicPr>
          <p:cNvPr id="10" name="Содержимое 9" descr="Маша.jp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7000892" y="3929066"/>
            <a:ext cx="1572462" cy="2304470"/>
          </a:xfrm>
        </p:spPr>
      </p:pic>
      <p:sp>
        <p:nvSpPr>
          <p:cNvPr id="2050" name="AutoShape 2" descr="Картинки по запросу Нарисованный мальчик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052" name="AutoShape 4" descr="Картинки по запросу Нарисованный мальчик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9" name="Выноска-облако 8"/>
          <p:cNvSpPr/>
          <p:nvPr/>
        </p:nvSpPr>
        <p:spPr>
          <a:xfrm>
            <a:off x="571472" y="1071546"/>
            <a:ext cx="4000528" cy="2714644"/>
          </a:xfrm>
          <a:prstGeom prst="cloudCallout">
            <a:avLst>
              <a:gd name="adj1" fmla="val -26151"/>
              <a:gd name="adj2" fmla="val 640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Вот пять минут  в Доту поиграю, и Маше напишу...</a:t>
            </a:r>
          </a:p>
          <a:p>
            <a:pPr algn="ctr"/>
            <a:endParaRPr lang="ru-RU" dirty="0"/>
          </a:p>
          <a:p>
            <a:pPr algn="ctr"/>
            <a:endParaRPr lang="ru-RU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143000"/>
          </a:xfrm>
        </p:spPr>
        <p:txBody>
          <a:bodyPr/>
          <a:lstStyle/>
          <a:p>
            <a:r>
              <a:rPr lang="ru-RU" dirty="0" smtClean="0"/>
              <a:t>Циклическая блокировка</a:t>
            </a:r>
            <a:endParaRPr lang="ru-RU" dirty="0"/>
          </a:p>
        </p:txBody>
      </p:sp>
      <p:pic>
        <p:nvPicPr>
          <p:cNvPr id="8" name="Содержимое 7" descr="Вася_1.jp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42910" y="4214818"/>
            <a:ext cx="1281887" cy="1867695"/>
          </a:xfrm>
        </p:spPr>
      </p:pic>
      <p:pic>
        <p:nvPicPr>
          <p:cNvPr id="10" name="Содержимое 9" descr="Маша.jp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7000892" y="3929066"/>
            <a:ext cx="1572462" cy="2304470"/>
          </a:xfrm>
        </p:spPr>
      </p:pic>
      <p:sp>
        <p:nvSpPr>
          <p:cNvPr id="2050" name="AutoShape 2" descr="Картинки по запросу Нарисованный мальчик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052" name="AutoShape 4" descr="Картинки по запросу Нарисованный мальчик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9" name="Выноска-облако 8"/>
          <p:cNvSpPr/>
          <p:nvPr/>
        </p:nvSpPr>
        <p:spPr>
          <a:xfrm>
            <a:off x="571472" y="1071546"/>
            <a:ext cx="4000528" cy="2714644"/>
          </a:xfrm>
          <a:prstGeom prst="cloudCallout">
            <a:avLst>
              <a:gd name="adj1" fmla="val -26151"/>
              <a:gd name="adj2" fmla="val 640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Вот пять минут  в Доту поиграю, и Маше напишу...</a:t>
            </a:r>
          </a:p>
          <a:p>
            <a:pPr algn="ctr"/>
            <a:r>
              <a:rPr lang="ru-RU" dirty="0" smtClean="0"/>
              <a:t>Прошли сутки...</a:t>
            </a:r>
          </a:p>
          <a:p>
            <a:pPr algn="ctr"/>
            <a:endParaRPr lang="ru-RU" dirty="0"/>
          </a:p>
          <a:p>
            <a:pPr algn="ctr"/>
            <a:endParaRPr lang="ru-RU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143000"/>
          </a:xfrm>
        </p:spPr>
        <p:txBody>
          <a:bodyPr/>
          <a:lstStyle/>
          <a:p>
            <a:r>
              <a:rPr lang="ru-RU" dirty="0" smtClean="0"/>
              <a:t>Циклическая блокировка</a:t>
            </a:r>
            <a:endParaRPr lang="ru-RU" dirty="0"/>
          </a:p>
        </p:txBody>
      </p:sp>
      <p:pic>
        <p:nvPicPr>
          <p:cNvPr id="8" name="Содержимое 7" descr="Вася_1.jp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42910" y="4214818"/>
            <a:ext cx="1281887" cy="1867695"/>
          </a:xfrm>
        </p:spPr>
      </p:pic>
      <p:pic>
        <p:nvPicPr>
          <p:cNvPr id="10" name="Содержимое 9" descr="Маша.jp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7000892" y="3929066"/>
            <a:ext cx="1572462" cy="2304470"/>
          </a:xfrm>
        </p:spPr>
      </p:pic>
      <p:sp>
        <p:nvSpPr>
          <p:cNvPr id="2050" name="AutoShape 2" descr="Картинки по запросу Нарисованный мальчик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052" name="AutoShape 4" descr="Картинки по запросу Нарисованный мальчик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9" name="Выноска-облако 8"/>
          <p:cNvSpPr/>
          <p:nvPr/>
        </p:nvSpPr>
        <p:spPr>
          <a:xfrm>
            <a:off x="571472" y="1071546"/>
            <a:ext cx="4000528" cy="2714644"/>
          </a:xfrm>
          <a:prstGeom prst="cloudCallout">
            <a:avLst>
              <a:gd name="adj1" fmla="val -26151"/>
              <a:gd name="adj2" fmla="val 640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Вот пять минут  в Доту поиграю, и Маше напишу...</a:t>
            </a:r>
          </a:p>
          <a:p>
            <a:pPr algn="ctr"/>
            <a:r>
              <a:rPr lang="ru-RU" dirty="0" smtClean="0"/>
              <a:t>Прошли сутки...</a:t>
            </a:r>
          </a:p>
          <a:p>
            <a:pPr algn="ctr"/>
            <a:endParaRPr lang="ru-RU" dirty="0"/>
          </a:p>
          <a:p>
            <a:pPr algn="ctr"/>
            <a:endParaRPr lang="ru-RU" dirty="0"/>
          </a:p>
        </p:txBody>
      </p:sp>
      <p:sp>
        <p:nvSpPr>
          <p:cNvPr id="11" name="Выноска-облако 10"/>
          <p:cNvSpPr/>
          <p:nvPr/>
        </p:nvSpPr>
        <p:spPr>
          <a:xfrm flipH="1">
            <a:off x="3571868" y="928670"/>
            <a:ext cx="4786346" cy="4000528"/>
          </a:xfrm>
          <a:prstGeom prst="cloudCallout">
            <a:avLst>
              <a:gd name="adj1" fmla="val -35233"/>
              <a:gd name="adj2" fmla="val 37072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* </a:t>
            </a:r>
            <a:r>
              <a:rPr lang="ru-RU" dirty="0" smtClean="0"/>
              <a:t>А вдруг Вася написал...</a:t>
            </a:r>
            <a:endParaRPr lang="en-US" dirty="0" smtClean="0"/>
          </a:p>
          <a:p>
            <a:pPr algn="ctr"/>
            <a:r>
              <a:rPr lang="en-US" dirty="0" smtClean="0"/>
              <a:t> </a:t>
            </a:r>
            <a:endParaRPr lang="ru-RU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143000"/>
          </a:xfrm>
        </p:spPr>
        <p:txBody>
          <a:bodyPr/>
          <a:lstStyle/>
          <a:p>
            <a:r>
              <a:rPr lang="ru-RU" dirty="0" smtClean="0"/>
              <a:t>Циклическая блокировка</a:t>
            </a:r>
            <a:endParaRPr lang="ru-RU" dirty="0"/>
          </a:p>
        </p:txBody>
      </p:sp>
      <p:pic>
        <p:nvPicPr>
          <p:cNvPr id="8" name="Содержимое 7" descr="Вася_1.jp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42910" y="4214818"/>
            <a:ext cx="1281887" cy="1867695"/>
          </a:xfrm>
        </p:spPr>
      </p:pic>
      <p:pic>
        <p:nvPicPr>
          <p:cNvPr id="10" name="Содержимое 9" descr="Маша.jp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7000892" y="3929066"/>
            <a:ext cx="1572462" cy="2304470"/>
          </a:xfrm>
        </p:spPr>
      </p:pic>
      <p:sp>
        <p:nvSpPr>
          <p:cNvPr id="2050" name="AutoShape 2" descr="Картинки по запросу Нарисованный мальчик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052" name="AutoShape 4" descr="Картинки по запросу Нарисованный мальчик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9" name="Выноска-облако 8"/>
          <p:cNvSpPr/>
          <p:nvPr/>
        </p:nvSpPr>
        <p:spPr>
          <a:xfrm>
            <a:off x="571472" y="1071546"/>
            <a:ext cx="4000528" cy="2714644"/>
          </a:xfrm>
          <a:prstGeom prst="cloudCallout">
            <a:avLst>
              <a:gd name="adj1" fmla="val -26151"/>
              <a:gd name="adj2" fmla="val 640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Вот пять минут  в Доту поиграю, и Маше напишу...</a:t>
            </a:r>
          </a:p>
          <a:p>
            <a:pPr algn="ctr"/>
            <a:r>
              <a:rPr lang="ru-RU" dirty="0" smtClean="0"/>
              <a:t>Прошли сутки...</a:t>
            </a:r>
          </a:p>
          <a:p>
            <a:pPr algn="ctr"/>
            <a:endParaRPr lang="ru-RU" dirty="0"/>
          </a:p>
          <a:p>
            <a:pPr algn="ctr"/>
            <a:endParaRPr lang="ru-RU" dirty="0"/>
          </a:p>
        </p:txBody>
      </p:sp>
      <p:sp>
        <p:nvSpPr>
          <p:cNvPr id="11" name="Выноска-облако 10"/>
          <p:cNvSpPr/>
          <p:nvPr/>
        </p:nvSpPr>
        <p:spPr>
          <a:xfrm flipH="1">
            <a:off x="3571868" y="928670"/>
            <a:ext cx="4786346" cy="4000528"/>
          </a:xfrm>
          <a:prstGeom prst="cloudCallout">
            <a:avLst>
              <a:gd name="adj1" fmla="val -35233"/>
              <a:gd name="adj2" fmla="val 37072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* </a:t>
            </a:r>
            <a:r>
              <a:rPr lang="ru-RU" dirty="0" smtClean="0"/>
              <a:t>А вдруг Вася написал...</a:t>
            </a:r>
          </a:p>
          <a:p>
            <a:r>
              <a:rPr lang="en-US" dirty="0" smtClean="0"/>
              <a:t>* </a:t>
            </a:r>
            <a:r>
              <a:rPr lang="ru-RU" dirty="0" smtClean="0"/>
              <a:t>А может теперь</a:t>
            </a:r>
            <a:r>
              <a:rPr lang="en-US" dirty="0" smtClean="0"/>
              <a:t>?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 </a:t>
            </a:r>
            <a:endParaRPr lang="ru-RU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143000"/>
          </a:xfrm>
        </p:spPr>
        <p:txBody>
          <a:bodyPr/>
          <a:lstStyle/>
          <a:p>
            <a:r>
              <a:rPr lang="ru-RU" dirty="0" smtClean="0"/>
              <a:t>Циклическая блокировка</a:t>
            </a:r>
            <a:endParaRPr lang="ru-RU" dirty="0"/>
          </a:p>
        </p:txBody>
      </p:sp>
      <p:pic>
        <p:nvPicPr>
          <p:cNvPr id="8" name="Содержимое 7" descr="Вася_1.jp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42910" y="4214818"/>
            <a:ext cx="1281887" cy="1867695"/>
          </a:xfrm>
        </p:spPr>
      </p:pic>
      <p:pic>
        <p:nvPicPr>
          <p:cNvPr id="10" name="Содержимое 9" descr="Маша.jp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7000892" y="3929066"/>
            <a:ext cx="1572462" cy="2304470"/>
          </a:xfrm>
        </p:spPr>
      </p:pic>
      <p:sp>
        <p:nvSpPr>
          <p:cNvPr id="2050" name="AutoShape 2" descr="Картинки по запросу Нарисованный мальчик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052" name="AutoShape 4" descr="Картинки по запросу Нарисованный мальчик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9" name="Выноска-облако 8"/>
          <p:cNvSpPr/>
          <p:nvPr/>
        </p:nvSpPr>
        <p:spPr>
          <a:xfrm>
            <a:off x="571472" y="1071546"/>
            <a:ext cx="4000528" cy="2714644"/>
          </a:xfrm>
          <a:prstGeom prst="cloudCallout">
            <a:avLst>
              <a:gd name="adj1" fmla="val -26151"/>
              <a:gd name="adj2" fmla="val 640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Вот пять минут  в Доту поиграю, и Маше напишу...</a:t>
            </a:r>
          </a:p>
          <a:p>
            <a:pPr algn="ctr"/>
            <a:r>
              <a:rPr lang="ru-RU" dirty="0" smtClean="0"/>
              <a:t>Прошли сутки...</a:t>
            </a:r>
          </a:p>
          <a:p>
            <a:pPr algn="ctr"/>
            <a:endParaRPr lang="ru-RU" dirty="0"/>
          </a:p>
          <a:p>
            <a:pPr algn="ctr"/>
            <a:endParaRPr lang="ru-RU" dirty="0"/>
          </a:p>
        </p:txBody>
      </p:sp>
      <p:sp>
        <p:nvSpPr>
          <p:cNvPr id="11" name="Выноска-облако 10"/>
          <p:cNvSpPr/>
          <p:nvPr/>
        </p:nvSpPr>
        <p:spPr>
          <a:xfrm flipH="1">
            <a:off x="3571868" y="928670"/>
            <a:ext cx="4786346" cy="4000528"/>
          </a:xfrm>
          <a:prstGeom prst="cloudCallout">
            <a:avLst>
              <a:gd name="adj1" fmla="val -35233"/>
              <a:gd name="adj2" fmla="val 37072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* </a:t>
            </a:r>
            <a:r>
              <a:rPr lang="ru-RU" dirty="0" smtClean="0"/>
              <a:t>А вдруг Вася написал...</a:t>
            </a:r>
          </a:p>
          <a:p>
            <a:r>
              <a:rPr lang="en-US" dirty="0" smtClean="0"/>
              <a:t>* </a:t>
            </a:r>
            <a:r>
              <a:rPr lang="ru-RU" dirty="0" smtClean="0"/>
              <a:t>А может теперь</a:t>
            </a:r>
            <a:r>
              <a:rPr lang="en-US" dirty="0" smtClean="0"/>
              <a:t>?</a:t>
            </a:r>
          </a:p>
          <a:p>
            <a:r>
              <a:rPr lang="en-US" dirty="0" smtClean="0"/>
              <a:t>* </a:t>
            </a:r>
            <a:r>
              <a:rPr lang="ru-RU" dirty="0" smtClean="0"/>
              <a:t>Ну вот теперь - то точно написал...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 </a:t>
            </a:r>
            <a:endParaRPr lang="ru-RU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143000"/>
          </a:xfrm>
        </p:spPr>
        <p:txBody>
          <a:bodyPr/>
          <a:lstStyle/>
          <a:p>
            <a:r>
              <a:rPr lang="ru-RU" dirty="0" smtClean="0"/>
              <a:t>Циклическая блокировка</a:t>
            </a:r>
            <a:endParaRPr lang="ru-RU" dirty="0"/>
          </a:p>
        </p:txBody>
      </p:sp>
      <p:pic>
        <p:nvPicPr>
          <p:cNvPr id="8" name="Содержимое 7" descr="Вася_1.jp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42910" y="4214818"/>
            <a:ext cx="1281887" cy="1867695"/>
          </a:xfrm>
        </p:spPr>
      </p:pic>
      <p:pic>
        <p:nvPicPr>
          <p:cNvPr id="10" name="Содержимое 9" descr="Маша.jp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7000892" y="3929066"/>
            <a:ext cx="1572462" cy="2304470"/>
          </a:xfrm>
        </p:spPr>
      </p:pic>
      <p:sp>
        <p:nvSpPr>
          <p:cNvPr id="2050" name="AutoShape 2" descr="Картинки по запросу Нарисованный мальчик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052" name="AutoShape 4" descr="Картинки по запросу Нарисованный мальчик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9" name="Выноска-облако 8"/>
          <p:cNvSpPr/>
          <p:nvPr/>
        </p:nvSpPr>
        <p:spPr>
          <a:xfrm>
            <a:off x="571472" y="1071546"/>
            <a:ext cx="4000528" cy="2714644"/>
          </a:xfrm>
          <a:prstGeom prst="cloudCallout">
            <a:avLst>
              <a:gd name="adj1" fmla="val -26151"/>
              <a:gd name="adj2" fmla="val 640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Вот пять минут  в Доту поиграю, и Маше напишу...</a:t>
            </a:r>
          </a:p>
          <a:p>
            <a:pPr algn="ctr"/>
            <a:r>
              <a:rPr lang="ru-RU" dirty="0" smtClean="0"/>
              <a:t>Прошли сутки...</a:t>
            </a:r>
          </a:p>
          <a:p>
            <a:pPr algn="ctr"/>
            <a:endParaRPr lang="ru-RU" dirty="0"/>
          </a:p>
          <a:p>
            <a:pPr algn="ctr"/>
            <a:endParaRPr lang="ru-RU" dirty="0"/>
          </a:p>
        </p:txBody>
      </p:sp>
      <p:sp>
        <p:nvSpPr>
          <p:cNvPr id="11" name="Выноска-облако 10"/>
          <p:cNvSpPr/>
          <p:nvPr/>
        </p:nvSpPr>
        <p:spPr>
          <a:xfrm flipH="1">
            <a:off x="3571868" y="928670"/>
            <a:ext cx="4786346" cy="4000528"/>
          </a:xfrm>
          <a:prstGeom prst="cloudCallout">
            <a:avLst>
              <a:gd name="adj1" fmla="val -35233"/>
              <a:gd name="adj2" fmla="val 37072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* </a:t>
            </a:r>
            <a:r>
              <a:rPr lang="ru-RU" dirty="0" smtClean="0"/>
              <a:t>А вдруг Вася написал...</a:t>
            </a:r>
          </a:p>
          <a:p>
            <a:r>
              <a:rPr lang="en-US" dirty="0" smtClean="0"/>
              <a:t>* </a:t>
            </a:r>
            <a:r>
              <a:rPr lang="ru-RU" dirty="0" smtClean="0"/>
              <a:t>А может теперь</a:t>
            </a:r>
            <a:r>
              <a:rPr lang="en-US" dirty="0" smtClean="0"/>
              <a:t>?</a:t>
            </a:r>
          </a:p>
          <a:p>
            <a:r>
              <a:rPr lang="en-US" dirty="0" smtClean="0"/>
              <a:t>* </a:t>
            </a:r>
            <a:r>
              <a:rPr lang="ru-RU" dirty="0" smtClean="0"/>
              <a:t>Ну вот теперь - то точно написал...</a:t>
            </a:r>
          </a:p>
          <a:p>
            <a:r>
              <a:rPr lang="en-US" dirty="0" smtClean="0"/>
              <a:t>* </a:t>
            </a:r>
            <a:r>
              <a:rPr lang="ru-RU" dirty="0" smtClean="0"/>
              <a:t>Целых 1 000 000 микросекунд не проверяла </a:t>
            </a:r>
            <a:r>
              <a:rPr lang="en-US" dirty="0" err="1" smtClean="0"/>
              <a:t>W</a:t>
            </a:r>
            <a:r>
              <a:rPr lang="en-US" dirty="0" err="1"/>
              <a:t>h</a:t>
            </a:r>
            <a:r>
              <a:rPr lang="en-US" dirty="0" err="1" smtClean="0"/>
              <a:t>atsApp</a:t>
            </a:r>
            <a:r>
              <a:rPr lang="ru-RU" dirty="0" smtClean="0"/>
              <a:t>, наверное написал!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 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Зачем много программ</a:t>
            </a:r>
            <a:r>
              <a:rPr lang="en-US" dirty="0" smtClean="0"/>
              <a:t> </a:t>
            </a:r>
            <a:r>
              <a:rPr lang="ru-RU" dirty="0" smtClean="0"/>
              <a:t>скрещивать</a:t>
            </a:r>
            <a:r>
              <a:rPr lang="en-US" dirty="0" smtClean="0"/>
              <a:t>?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Есть готовая программа</a:t>
            </a:r>
            <a:r>
              <a:rPr lang="ru-RU" smtClean="0"/>
              <a:t>, и надо </a:t>
            </a:r>
            <a:r>
              <a:rPr lang="ru-RU" dirty="0" smtClean="0"/>
              <a:t>с ней взаимодействовать</a:t>
            </a:r>
          </a:p>
          <a:p>
            <a:r>
              <a:rPr lang="ru-RU" dirty="0" smtClean="0"/>
              <a:t>Программная система разделена на </a:t>
            </a:r>
            <a:r>
              <a:rPr lang="ru-RU" dirty="0" err="1" smtClean="0"/>
              <a:t>слабозависимые</a:t>
            </a:r>
            <a:r>
              <a:rPr lang="ru-RU" dirty="0" smtClean="0"/>
              <a:t> модули, выполняющие разные задачи</a:t>
            </a:r>
          </a:p>
          <a:p>
            <a:r>
              <a:rPr lang="ru-RU" dirty="0" smtClean="0"/>
              <a:t>Потому что написать две простые программы легче чем одну сложную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Зачем много потоков?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Пишем многопользовательскую программу (СУБД, </a:t>
            </a:r>
            <a:r>
              <a:rPr lang="en-US" dirty="0" smtClean="0"/>
              <a:t>Web</a:t>
            </a:r>
            <a:r>
              <a:rPr lang="ru-RU" dirty="0" smtClean="0"/>
              <a:t>-сервис, и т.д.)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Зачем много потоков?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Пишем многопользовательскую программу (СУБД, </a:t>
            </a:r>
            <a:r>
              <a:rPr lang="en-US" dirty="0" smtClean="0"/>
              <a:t>Web</a:t>
            </a:r>
            <a:r>
              <a:rPr lang="ru-RU" dirty="0" smtClean="0"/>
              <a:t>-сервис, и т.д.)</a:t>
            </a:r>
          </a:p>
          <a:p>
            <a:r>
              <a:rPr lang="ru-RU" dirty="0" smtClean="0"/>
              <a:t>В программе "тяжелые" алгоритмы, а подвешивать </a:t>
            </a:r>
            <a:r>
              <a:rPr lang="en-US" dirty="0" smtClean="0"/>
              <a:t>UI </a:t>
            </a:r>
            <a:r>
              <a:rPr lang="ru-RU" dirty="0" smtClean="0"/>
              <a:t>нельзя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Зачем много потоков?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Пишем многопользовательскую программу (СУБД, </a:t>
            </a:r>
            <a:r>
              <a:rPr lang="en-US" dirty="0" smtClean="0"/>
              <a:t>Web</a:t>
            </a:r>
            <a:r>
              <a:rPr lang="ru-RU" dirty="0" smtClean="0"/>
              <a:t>-сервис, и т.д.)</a:t>
            </a:r>
          </a:p>
          <a:p>
            <a:r>
              <a:rPr lang="ru-RU" dirty="0" smtClean="0"/>
              <a:t>В программе "тяжелые" алгоритмы, а подвешивать </a:t>
            </a:r>
            <a:r>
              <a:rPr lang="en-US" dirty="0" smtClean="0"/>
              <a:t>UI </a:t>
            </a:r>
            <a:r>
              <a:rPr lang="ru-RU" dirty="0" smtClean="0"/>
              <a:t>нельзя</a:t>
            </a:r>
          </a:p>
          <a:p>
            <a:r>
              <a:rPr lang="ru-RU" dirty="0" smtClean="0"/>
              <a:t>Программная модель подразумевает параллельную работу некоторых сущностей</a:t>
            </a:r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выбрать</a:t>
            </a:r>
            <a:r>
              <a:rPr lang="en-US" dirty="0" smtClean="0"/>
              <a:t>?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 smtClean="0">
                <a:solidFill>
                  <a:schemeClr val="accent1">
                    <a:lumMod val="75000"/>
                  </a:schemeClr>
                </a:solidFill>
              </a:rPr>
              <a:t>Потоки - дешевле (потребляют меньше ресурсов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ru-RU" sz="2800" dirty="0" smtClean="0">
                <a:solidFill>
                  <a:schemeClr val="accent1">
                    <a:lumMod val="75000"/>
                  </a:schemeClr>
                </a:solidFill>
              </a:rPr>
              <a:t>один блок памяти, один процесс)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выбрать</a:t>
            </a:r>
            <a:r>
              <a:rPr lang="en-US" dirty="0" smtClean="0"/>
              <a:t>?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 smtClean="0">
                <a:solidFill>
                  <a:schemeClr val="accent1">
                    <a:lumMod val="75000"/>
                  </a:schemeClr>
                </a:solidFill>
              </a:rPr>
              <a:t>Потоки - дешевле (потребляют меньше ресурсов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ru-RU" sz="2800" dirty="0" smtClean="0">
                <a:solidFill>
                  <a:schemeClr val="accent1">
                    <a:lumMod val="75000"/>
                  </a:schemeClr>
                </a:solidFill>
              </a:rPr>
              <a:t>один блок памяти, один процесс)</a:t>
            </a:r>
          </a:p>
          <a:p>
            <a:r>
              <a:rPr lang="ru-RU" sz="2800" dirty="0" smtClean="0">
                <a:solidFill>
                  <a:srgbClr val="C00000"/>
                </a:solidFill>
              </a:rPr>
              <a:t>Процессы легче программировать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849</Words>
  <Application>Microsoft Office PowerPoint</Application>
  <PresentationFormat>Экран (4:3)</PresentationFormat>
  <Paragraphs>143</Paragraphs>
  <Slides>35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35</vt:i4>
      </vt:variant>
    </vt:vector>
  </HeadingPairs>
  <TitlesOfParts>
    <vt:vector size="36" baseType="lpstr">
      <vt:lpstr>Тема Office</vt:lpstr>
      <vt:lpstr>Многопоточность и мультипроцессность</vt:lpstr>
      <vt:lpstr>Зачем много программ скрещивать?</vt:lpstr>
      <vt:lpstr>Зачем много программ скрещивать?</vt:lpstr>
      <vt:lpstr>Зачем много программ скрещивать?</vt:lpstr>
      <vt:lpstr>Зачем много потоков?</vt:lpstr>
      <vt:lpstr>Зачем много потоков?</vt:lpstr>
      <vt:lpstr>Зачем много потоков?</vt:lpstr>
      <vt:lpstr>Что выбрать?</vt:lpstr>
      <vt:lpstr>Что выбрать?</vt:lpstr>
      <vt:lpstr>Что выбрать?</vt:lpstr>
      <vt:lpstr>Что выбрать?</vt:lpstr>
      <vt:lpstr>Что выбрать?</vt:lpstr>
      <vt:lpstr>Особенности мультипроцессности</vt:lpstr>
      <vt:lpstr>Особенности мультипроцессности</vt:lpstr>
      <vt:lpstr>Особенности мультипроцессности</vt:lpstr>
      <vt:lpstr>Особенности многопоточности</vt:lpstr>
      <vt:lpstr>Особенности многопоточности</vt:lpstr>
      <vt:lpstr>Особенности многопоточности</vt:lpstr>
      <vt:lpstr>Проблемы общие</vt:lpstr>
      <vt:lpstr>Гонка. Потоки.</vt:lpstr>
      <vt:lpstr>Знаете кто это?</vt:lpstr>
      <vt:lpstr>Страшная правда жизни потоков  </vt:lpstr>
      <vt:lpstr>Гонка. Потоки.</vt:lpstr>
      <vt:lpstr>Гонка. Процессы.</vt:lpstr>
      <vt:lpstr>Проблемы общие</vt:lpstr>
      <vt:lpstr>Взаимная блокировка</vt:lpstr>
      <vt:lpstr>Взаимная блокировка</vt:lpstr>
      <vt:lpstr>Проблемы общие</vt:lpstr>
      <vt:lpstr>Циклическая блокировка</vt:lpstr>
      <vt:lpstr>Циклическая блокировка</vt:lpstr>
      <vt:lpstr>Циклическая блокировка</vt:lpstr>
      <vt:lpstr>Циклическая блокировка</vt:lpstr>
      <vt:lpstr>Циклическая блокировка</vt:lpstr>
      <vt:lpstr>Циклическая блокировка</vt:lpstr>
      <vt:lpstr>Циклическая блокировка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Многопоточность и мультипроцессность</dc:title>
  <dc:creator>raven</dc:creator>
  <cp:lastModifiedBy>raven</cp:lastModifiedBy>
  <cp:revision>21</cp:revision>
  <dcterms:created xsi:type="dcterms:W3CDTF">2017-03-13T17:30:20Z</dcterms:created>
  <dcterms:modified xsi:type="dcterms:W3CDTF">2020-03-02T18:59:00Z</dcterms:modified>
</cp:coreProperties>
</file>