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4" r:id="rId7"/>
    <p:sldId id="275" r:id="rId8"/>
    <p:sldId id="267" r:id="rId9"/>
    <p:sldId id="258" r:id="rId10"/>
    <p:sldId id="273" r:id="rId11"/>
    <p:sldId id="27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Синхронизация потоков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пользовательского режима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+ </a:t>
            </a:r>
            <a:r>
              <a:rPr lang="ru-RU" dirty="0" smtClean="0"/>
              <a:t>Предельно быстро все работает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en-US" dirty="0" smtClean="0"/>
              <a:t>Interlocked </a:t>
            </a:r>
            <a:r>
              <a:rPr lang="ru-RU" dirty="0" smtClean="0"/>
              <a:t>функции  защищают только одну переменную</a:t>
            </a:r>
          </a:p>
          <a:p>
            <a:pPr>
              <a:buNone/>
            </a:pPr>
            <a:r>
              <a:rPr lang="ru-RU" dirty="0" smtClean="0"/>
              <a:t>- Критическая секция только для потоков одного процесса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en-US" dirty="0" err="1" smtClean="0"/>
              <a:t>EnterCriticalSection</a:t>
            </a:r>
            <a:r>
              <a:rPr lang="en-US" dirty="0" smtClean="0"/>
              <a:t> </a:t>
            </a:r>
            <a:r>
              <a:rPr lang="ru-RU" dirty="0" smtClean="0"/>
              <a:t>может залипнуть навечно (</a:t>
            </a:r>
            <a:r>
              <a:rPr lang="en-US" dirty="0" err="1" smtClean="0"/>
              <a:t>DeadLock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ru-RU" dirty="0" smtClean="0"/>
              <a:t>Изобретение </a:t>
            </a:r>
            <a:r>
              <a:rPr lang="en-US" dirty="0" smtClean="0"/>
              <a:t>Microsoft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с помощью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- Тратится время на переход в режим ядра</a:t>
            </a:r>
          </a:p>
          <a:p>
            <a:pPr>
              <a:buNone/>
            </a:pPr>
            <a:r>
              <a:rPr lang="ru-RU" dirty="0" smtClean="0"/>
              <a:t>+ Любой объект ядра может использоваться для синхронизации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ru-RU" dirty="0" smtClean="0"/>
              <a:t>Можно организовать синхронизацию потоков разных процессов</a:t>
            </a:r>
          </a:p>
          <a:p>
            <a:pPr>
              <a:buNone/>
            </a:pPr>
            <a:r>
              <a:rPr lang="ru-RU" dirty="0" smtClean="0"/>
              <a:t>+ Можно контролировать время ожидания</a:t>
            </a:r>
          </a:p>
          <a:p>
            <a:pPr>
              <a:buNone/>
            </a:pPr>
            <a:r>
              <a:rPr lang="ru-RU" dirty="0" smtClean="0"/>
              <a:t>+ Можно ожидать сразу несколько объектов (как всех вместе, так и любого </a:t>
            </a:r>
            <a:r>
              <a:rPr lang="ru-RU" smtClean="0"/>
              <a:t>из них)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потоков работают с одними и теми же данными</a:t>
            </a:r>
          </a:p>
          <a:p>
            <a:r>
              <a:rPr lang="ru-RU" dirty="0" smtClean="0"/>
              <a:t>Один поток должен дождаться окончания работы другого</a:t>
            </a:r>
          </a:p>
          <a:p>
            <a:r>
              <a:rPr lang="ru-RU" dirty="0" smtClean="0"/>
              <a:t>Синхронизация - наименьшее зло. Лучше всего, когда потоки абсолютно независимы.</a:t>
            </a:r>
          </a:p>
          <a:p>
            <a:r>
              <a:rPr lang="ru-RU" dirty="0" smtClean="0"/>
              <a:t>Выполняется как в пользовательском режиме, так и с помощью объектов ядра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одновременного доступа к переменной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58204" cy="6397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g_x</a:t>
            </a:r>
            <a:r>
              <a:rPr lang="en-US" dirty="0" smtClean="0"/>
              <a:t> = 0; //</a:t>
            </a:r>
            <a:r>
              <a:rPr lang="ru-RU" dirty="0" smtClean="0"/>
              <a:t>глобальная переменная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500307"/>
            <a:ext cx="4040188" cy="26432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ThreadFunc1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err="1" smtClean="0"/>
              <a:t>g_x</a:t>
            </a:r>
            <a:r>
              <a:rPr lang="en-US" sz="2000" dirty="0" smtClean="0"/>
              <a:t>++; </a:t>
            </a:r>
            <a:br>
              <a:rPr lang="en-US" sz="2000" dirty="0" smtClean="0"/>
            </a:br>
            <a:r>
              <a:rPr lang="en-US" sz="2000" dirty="0" smtClean="0"/>
              <a:t>return(0);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00305"/>
            <a:ext cx="4041775" cy="26432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ThreadFunc</a:t>
            </a:r>
            <a:r>
              <a:rPr lang="ru-RU" sz="2000" dirty="0" smtClean="0"/>
              <a:t>2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err="1" smtClean="0"/>
              <a:t>g_x</a:t>
            </a:r>
            <a:r>
              <a:rPr lang="en-US" sz="2000" dirty="0" smtClean="0"/>
              <a:t>++; </a:t>
            </a:r>
            <a:br>
              <a:rPr lang="en-US" sz="2000" dirty="0" smtClean="0"/>
            </a:br>
            <a:r>
              <a:rPr lang="en-US" sz="2000" dirty="0" smtClean="0"/>
              <a:t>return(0);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Атомарные функции (пользовательский режим)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58204" cy="6397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g_x</a:t>
            </a:r>
            <a:r>
              <a:rPr lang="en-US" dirty="0" smtClean="0"/>
              <a:t> = 0; //</a:t>
            </a:r>
            <a:r>
              <a:rPr lang="ru-RU" dirty="0" smtClean="0"/>
              <a:t>глобальная переменная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2500307"/>
            <a:ext cx="4283106" cy="23574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ThreadFunc1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err="1" smtClean="0"/>
              <a:t>InterlockedExchangeAdd</a:t>
            </a:r>
            <a:r>
              <a:rPr lang="ru-RU" sz="2000" dirty="0" smtClean="0"/>
              <a:t> </a:t>
            </a:r>
            <a:r>
              <a:rPr lang="en-US" sz="2000" dirty="0" smtClean="0"/>
              <a:t>(&amp;</a:t>
            </a:r>
            <a:r>
              <a:rPr lang="en-US" sz="2000" dirty="0" err="1" smtClean="0"/>
              <a:t>g_x</a:t>
            </a:r>
            <a:r>
              <a:rPr lang="en-US" sz="2000" dirty="0" smtClean="0"/>
              <a:t>, 1); </a:t>
            </a:r>
            <a:br>
              <a:rPr lang="en-US" sz="2000" dirty="0" smtClean="0"/>
            </a:br>
            <a:r>
              <a:rPr lang="en-US" sz="2000" dirty="0" smtClean="0"/>
              <a:t>return(0);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00305"/>
            <a:ext cx="4356131" cy="23574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ThreadFunc</a:t>
            </a:r>
            <a:r>
              <a:rPr lang="ru-RU" sz="2000" dirty="0" smtClean="0"/>
              <a:t>2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err="1" smtClean="0"/>
              <a:t>InterlockedExchangeAdd</a:t>
            </a:r>
            <a:r>
              <a:rPr lang="ru-RU" sz="2000" dirty="0" smtClean="0"/>
              <a:t> </a:t>
            </a:r>
            <a:r>
              <a:rPr lang="en-US" sz="2000" dirty="0" smtClean="0"/>
              <a:t>(&amp;</a:t>
            </a:r>
            <a:r>
              <a:rPr lang="en-US" sz="2000" dirty="0" err="1" smtClean="0"/>
              <a:t>g_x</a:t>
            </a:r>
            <a:r>
              <a:rPr lang="en-US" sz="2000" dirty="0" smtClean="0"/>
              <a:t>, 1); </a:t>
            </a:r>
            <a:br>
              <a:rPr lang="en-US" sz="2000" dirty="0" smtClean="0"/>
            </a:br>
            <a:r>
              <a:rPr lang="en-US" sz="2000" dirty="0" smtClean="0"/>
              <a:t>return(0);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285720" y="5072074"/>
            <a:ext cx="8258204" cy="92869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 smtClean="0"/>
              <a:t>LONG </a:t>
            </a:r>
            <a:r>
              <a:rPr lang="en-US" sz="2000" dirty="0" err="1" smtClean="0"/>
              <a:t>InterlockedExchange</a:t>
            </a:r>
            <a:r>
              <a:rPr lang="ru-RU" sz="2000" dirty="0" smtClean="0"/>
              <a:t> </a:t>
            </a:r>
            <a:r>
              <a:rPr lang="en-US" sz="2000" dirty="0" smtClean="0"/>
              <a:t>( PLONG </a:t>
            </a:r>
            <a:r>
              <a:rPr lang="en-US" sz="2000" dirty="0" err="1" smtClean="0"/>
              <a:t>plTarget</a:t>
            </a:r>
            <a:r>
              <a:rPr lang="en-US" sz="2000" dirty="0" smtClean="0"/>
              <a:t>, LONG </a:t>
            </a:r>
            <a:r>
              <a:rPr lang="en-US" sz="2000" dirty="0" err="1" smtClean="0"/>
              <a:t>IValue</a:t>
            </a:r>
            <a:r>
              <a:rPr lang="ru-RU" sz="2000" dirty="0" smtClean="0"/>
              <a:t> 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algn="ctr"/>
            <a:r>
              <a:rPr lang="en-US" sz="2000" dirty="0" smtClean="0"/>
              <a:t>LONG </a:t>
            </a:r>
            <a:r>
              <a:rPr lang="en-US" sz="2000" dirty="0" err="1" smtClean="0"/>
              <a:t>InterlockedExchangeAdd</a:t>
            </a:r>
            <a:r>
              <a:rPr lang="ru-RU" sz="2000" dirty="0" smtClean="0"/>
              <a:t> </a:t>
            </a:r>
            <a:r>
              <a:rPr lang="en-US" sz="2000" dirty="0" smtClean="0"/>
              <a:t>( PLONG </a:t>
            </a:r>
            <a:r>
              <a:rPr lang="en-US" sz="2000" dirty="0" err="1" smtClean="0"/>
              <a:t>plAddend</a:t>
            </a:r>
            <a:r>
              <a:rPr lang="en-US" sz="2000" dirty="0" smtClean="0"/>
              <a:t>, LONG </a:t>
            </a:r>
            <a:r>
              <a:rPr lang="en-US" sz="2000" dirty="0" err="1" smtClean="0"/>
              <a:t>lIncrement</a:t>
            </a:r>
            <a:r>
              <a:rPr lang="ru-RU" sz="2000" dirty="0" smtClean="0"/>
              <a:t> </a:t>
            </a:r>
            <a:r>
              <a:rPr lang="en-US" sz="2000" dirty="0" smtClean="0"/>
              <a:t>);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Критическая секция кода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58204" cy="6397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std::queue&lt;</a:t>
            </a:r>
            <a:r>
              <a:rPr lang="en-US" dirty="0" err="1" smtClean="0"/>
              <a:t>int</a:t>
            </a:r>
            <a:r>
              <a:rPr lang="en-US" dirty="0" smtClean="0"/>
              <a:t>&gt;  </a:t>
            </a:r>
            <a:r>
              <a:rPr lang="en-US" dirty="0" err="1" smtClean="0"/>
              <a:t>SensorData</a:t>
            </a:r>
            <a:r>
              <a:rPr lang="en-US" dirty="0" smtClean="0"/>
              <a:t>;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2500306"/>
            <a:ext cx="4283106" cy="41434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SensorThreadFunc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for(;;) {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SensorData.push(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)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Sleep(1000);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00305"/>
            <a:ext cx="4284693" cy="41434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ProcessThreadFunc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for(;;) 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if(!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SensorData.empty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2000" dirty="0" smtClean="0"/>
              <a:t>)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  </a:t>
            </a:r>
            <a:r>
              <a:rPr lang="en-US" sz="2000" dirty="0" err="1" smtClean="0"/>
              <a:t>ProcessData</a:t>
            </a:r>
            <a:r>
              <a:rPr lang="en-US" sz="2000" dirty="0" smtClean="0"/>
              <a:t>(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SensorData.front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SensorData.pop();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Sleep(10);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}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 smtClean="0"/>
              <a:t>(0</a:t>
            </a:r>
            <a:r>
              <a:rPr lang="en-US" sz="2000" dirty="0" smtClean="0"/>
              <a:t>);</a:t>
            </a:r>
            <a:r>
              <a:rPr lang="en-US" sz="2000" dirty="0" smtClean="0"/>
              <a:t>  </a:t>
            </a:r>
            <a:r>
              <a:rPr lang="en-US" sz="2000" dirty="0" smtClean="0"/>
              <a:t>} </a:t>
            </a: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8258204" cy="92869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std::queue&lt;</a:t>
            </a:r>
            <a:r>
              <a:rPr lang="en-US" dirty="0" err="1" smtClean="0"/>
              <a:t>int</a:t>
            </a:r>
            <a:r>
              <a:rPr lang="en-US" dirty="0" smtClean="0"/>
              <a:t>&gt;  </a:t>
            </a:r>
            <a:r>
              <a:rPr lang="en-US" dirty="0" err="1" smtClean="0"/>
              <a:t>SensorData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CRITICAL_SECTION  </a:t>
            </a:r>
            <a:r>
              <a:rPr lang="en-US" dirty="0" err="1" smtClean="0"/>
              <a:t>g_cs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1428736"/>
            <a:ext cx="4283106" cy="52149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SensorThreadFunc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for(;;) { 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EnterCriticalSection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SensorData.push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)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LeaveCriticalSection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Sleep(1000);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28737"/>
            <a:ext cx="4284693" cy="5214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ProcessThreadFunc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for(;;) {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EnterCriticalSection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if(!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SensorData.empty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2000" dirty="0" smtClean="0"/>
              <a:t>)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  </a:t>
            </a:r>
            <a:r>
              <a:rPr lang="en-US" sz="2000" dirty="0" err="1" smtClean="0"/>
              <a:t>ProcessData</a:t>
            </a:r>
            <a:r>
              <a:rPr lang="en-US" sz="2000" dirty="0" smtClean="0"/>
              <a:t>(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SensorData.front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SensorData.pop()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LeaveCriticalSection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</a:t>
            </a:r>
            <a:r>
              <a:rPr lang="en-US" sz="2000" dirty="0" smtClean="0"/>
              <a:t> </a:t>
            </a:r>
            <a:r>
              <a:rPr lang="en-US" sz="2000" dirty="0" smtClean="0"/>
              <a:t> Sleep(10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}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 smtClean="0"/>
              <a:t>(0</a:t>
            </a:r>
            <a:r>
              <a:rPr lang="en-US" sz="2000" dirty="0" smtClean="0"/>
              <a:t>);</a:t>
            </a:r>
            <a:r>
              <a:rPr lang="en-US" sz="2000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8258204" cy="4286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std::queue&lt;</a:t>
            </a:r>
            <a:r>
              <a:rPr lang="en-US" dirty="0" err="1" smtClean="0"/>
              <a:t>int</a:t>
            </a:r>
            <a:r>
              <a:rPr lang="en-US" dirty="0" smtClean="0"/>
              <a:t>&gt;  </a:t>
            </a:r>
            <a:r>
              <a:rPr lang="en-US" dirty="0" err="1" smtClean="0"/>
              <a:t>SensorData</a:t>
            </a:r>
            <a:r>
              <a:rPr lang="en-US" dirty="0" smtClean="0"/>
              <a:t>; </a:t>
            </a:r>
            <a:r>
              <a:rPr lang="en-US" dirty="0" smtClean="0"/>
              <a:t>CRITICAL_SECTION  </a:t>
            </a:r>
            <a:r>
              <a:rPr lang="en-US" dirty="0" err="1" smtClean="0"/>
              <a:t>g_cs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928670"/>
            <a:ext cx="4283106" cy="5715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SensorThreadFunc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for(;;) { 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 =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EnterCriticalSection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SensorData.push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(value)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smtClean="0"/>
              <a:t>  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LeaveCriticalSection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Sleep(1000);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928670"/>
            <a:ext cx="4284693" cy="57150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1800" dirty="0" smtClean="0"/>
              <a:t>DWORD WINAPI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en-US" sz="1800" dirty="0" err="1" smtClean="0"/>
              <a:t>ProcessThreadFunc</a:t>
            </a:r>
            <a:r>
              <a:rPr lang="ru-RU" sz="1800" dirty="0" smtClean="0"/>
              <a:t> </a:t>
            </a:r>
            <a:r>
              <a:rPr lang="en-US" sz="1800" dirty="0" smtClean="0"/>
              <a:t>(PVOID </a:t>
            </a:r>
            <a:r>
              <a:rPr lang="en-US" sz="1800" dirty="0" err="1" smtClean="0"/>
              <a:t>pvParam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{  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for(;;) { 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EnterCriticalSection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if(!</a:t>
            </a:r>
            <a:r>
              <a:rPr lang="en-US" sz="1800" dirty="0" err="1" smtClean="0">
                <a:ln>
                  <a:solidFill>
                    <a:srgbClr val="C00000"/>
                  </a:solidFill>
                </a:ln>
              </a:rPr>
              <a:t>SensorData.empty</a:t>
            </a:r>
            <a:r>
              <a:rPr lang="en-US" sz="18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1800" dirty="0" smtClean="0"/>
              <a:t>)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value = </a:t>
            </a:r>
            <a:r>
              <a:rPr lang="en-US" sz="1800" dirty="0" err="1" smtClean="0">
                <a:ln>
                  <a:solidFill>
                    <a:srgbClr val="C00000"/>
                  </a:solidFill>
                </a:ln>
              </a:rPr>
              <a:t>SensorData.front</a:t>
            </a:r>
            <a:r>
              <a:rPr lang="en-US" sz="18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1800" dirty="0" smtClean="0">
                <a:ln>
                  <a:solidFill>
                    <a:srgbClr val="C00000"/>
                  </a:solidFill>
                </a:ln>
              </a:rPr>
              <a:t>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      </a:t>
            </a:r>
            <a:r>
              <a:rPr lang="en-US" sz="1800" dirty="0" smtClean="0">
                <a:ln>
                  <a:solidFill>
                    <a:srgbClr val="C00000"/>
                  </a:solidFill>
                </a:ln>
              </a:rPr>
              <a:t>SensorData.pop</a:t>
            </a:r>
            <a:r>
              <a:rPr lang="en-US" sz="1800" dirty="0" smtClean="0">
                <a:ln>
                  <a:solidFill>
                    <a:srgbClr val="C00000"/>
                  </a:solidFill>
                </a:ln>
              </a:rPr>
              <a:t>()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     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LeaveCriticalSection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     </a:t>
            </a:r>
            <a:r>
              <a:rPr lang="en-US" sz="1800" dirty="0" err="1" smtClean="0"/>
              <a:t>ProcessData</a:t>
            </a:r>
            <a:r>
              <a:rPr lang="en-US" sz="1800" dirty="0" smtClean="0"/>
              <a:t>(value</a:t>
            </a:r>
            <a:r>
              <a:rPr lang="en-US" sz="1800" dirty="0" smtClean="0"/>
              <a:t>); </a:t>
            </a: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} </a:t>
            </a:r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else{</a:t>
            </a:r>
          </a:p>
          <a:p>
            <a:pPr>
              <a:buNone/>
            </a:pP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	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	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LeaveCriticalSection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(&amp;</a:t>
            </a:r>
            <a:r>
              <a:rPr lang="en-US" sz="1800" dirty="0" err="1" smtClean="0">
                <a:ln>
                  <a:solidFill>
                    <a:schemeClr val="accent5"/>
                  </a:solidFill>
                </a:ln>
              </a:rPr>
              <a:t>g_cs</a:t>
            </a: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); </a:t>
            </a:r>
            <a:endParaRPr lang="en-US" sz="18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1800" dirty="0" smtClean="0">
                <a:ln>
                  <a:solidFill>
                    <a:schemeClr val="accent5"/>
                  </a:solidFill>
                </a:ln>
              </a:rPr>
              <a:t>	</a:t>
            </a:r>
            <a:r>
              <a:rPr lang="en-US" sz="1800" dirty="0" smtClean="0"/>
              <a:t> </a:t>
            </a:r>
            <a:r>
              <a:rPr lang="en-US" sz="1800" dirty="0" smtClean="0"/>
              <a:t> 	Sleep(10); </a:t>
            </a:r>
          </a:p>
          <a:p>
            <a:pPr>
              <a:buNone/>
            </a:pPr>
            <a:r>
              <a:rPr lang="en-US" sz="1800" dirty="0" smtClean="0"/>
              <a:t>	 }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}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return </a:t>
            </a:r>
            <a:r>
              <a:rPr lang="en-US" sz="1800" dirty="0" smtClean="0"/>
              <a:t>(0</a:t>
            </a:r>
            <a:r>
              <a:rPr lang="en-US" sz="1800" dirty="0" smtClean="0"/>
              <a:t>);</a:t>
            </a:r>
            <a:r>
              <a:rPr lang="en-US" sz="1800" dirty="0" smtClean="0"/>
              <a:t>  </a:t>
            </a:r>
            <a:r>
              <a:rPr lang="en-US" sz="1800" dirty="0" smtClean="0"/>
              <a:t>} </a:t>
            </a:r>
            <a:endParaRPr lang="en-US" sz="1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Критическая секция</a:t>
            </a:r>
            <a:br>
              <a:rPr lang="ru-RU" dirty="0" smtClean="0"/>
            </a:br>
            <a:r>
              <a:rPr lang="ru-RU" dirty="0" smtClean="0"/>
              <a:t>(пользовательский режим)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85720" y="1600200"/>
            <a:ext cx="8501122" cy="4525963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ru-RU" dirty="0" smtClean="0">
                <a:ln>
                  <a:solidFill>
                    <a:schemeClr val="accent1"/>
                  </a:solidFill>
                </a:ln>
              </a:rPr>
              <a:t>1 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CRITICAL_SECTION </a:t>
            </a:r>
            <a:r>
              <a:rPr lang="ru-RU" dirty="0" smtClean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</a:rPr>
              <a:t>cs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;</a:t>
            </a:r>
            <a:endParaRPr lang="ru-RU" dirty="0" smtClean="0">
              <a:ln>
                <a:solidFill>
                  <a:schemeClr val="accent1"/>
                </a:solidFill>
              </a:ln>
            </a:endParaRPr>
          </a:p>
          <a:p>
            <a:pPr>
              <a:buNone/>
            </a:pPr>
            <a:r>
              <a:rPr lang="ru-RU" dirty="0" smtClean="0">
                <a:ln>
                  <a:solidFill>
                    <a:srgbClr val="C00000"/>
                  </a:solidFill>
                </a:ln>
              </a:rPr>
              <a:t>2 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VOID </a:t>
            </a:r>
            <a:r>
              <a:rPr lang="ru-RU" dirty="0" smtClean="0">
                <a:ln>
                  <a:solidFill>
                    <a:srgbClr val="C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C00000"/>
                  </a:solidFill>
                </a:ln>
              </a:rPr>
              <a:t>InitializeCriticalSection</a:t>
            </a:r>
            <a:r>
              <a:rPr lang="ru-RU" dirty="0" smtClean="0">
                <a:ln>
                  <a:solidFill>
                    <a:srgbClr val="C00000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(PCRITICAL_SECTION </a:t>
            </a:r>
            <a:r>
              <a:rPr lang="en-US" dirty="0" err="1" smtClean="0">
                <a:ln>
                  <a:solidFill>
                    <a:srgbClr val="C00000"/>
                  </a:solidFill>
                </a:ln>
              </a:rPr>
              <a:t>pcs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);</a:t>
            </a:r>
            <a:endParaRPr lang="ru-RU" dirty="0" smtClean="0">
              <a:ln>
                <a:solidFill>
                  <a:srgbClr val="C00000"/>
                </a:solidFill>
              </a:ln>
            </a:endParaRPr>
          </a:p>
          <a:p>
            <a:pPr>
              <a:buNone/>
            </a:pPr>
            <a:r>
              <a:rPr lang="ru-RU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3 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VOID </a:t>
            </a:r>
            <a:r>
              <a:rPr lang="ru-RU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dirty="0" err="1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EnterCriticalSection</a:t>
            </a:r>
            <a:r>
              <a:rPr lang="ru-RU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      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(PCRITICAL_SECTION </a:t>
            </a:r>
            <a:r>
              <a:rPr lang="en-US" dirty="0" err="1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pcs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);</a:t>
            </a:r>
            <a:endParaRPr lang="ru-RU" dirty="0" smtClean="0">
              <a:ln>
                <a:solidFill>
                  <a:schemeClr val="accent2"/>
                </a:solidFill>
              </a:ln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4 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BOOL </a:t>
            </a:r>
            <a:r>
              <a:rPr lang="en-US" dirty="0" err="1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TryEnterCriticalSection</a:t>
            </a:r>
            <a:r>
              <a:rPr lang="ru-RU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(PCRITICAL_SECTION </a:t>
            </a:r>
            <a:r>
              <a:rPr lang="en-US" dirty="0" err="1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pcs</a:t>
            </a:r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); </a:t>
            </a:r>
            <a:endParaRPr lang="ru-RU" dirty="0" smtClean="0">
              <a:ln>
                <a:solidFill>
                  <a:schemeClr val="accent2"/>
                </a:solidFill>
              </a:ln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dirty="0" smtClean="0">
                <a:ln>
                  <a:solidFill>
                    <a:srgbClr val="92D050"/>
                  </a:solidFill>
                </a:ln>
              </a:rPr>
              <a:t>5 </a:t>
            </a:r>
            <a:r>
              <a:rPr lang="en-US" dirty="0" smtClean="0">
                <a:ln>
                  <a:solidFill>
                    <a:srgbClr val="92D050"/>
                  </a:solidFill>
                </a:ln>
              </a:rPr>
              <a:t>VOID </a:t>
            </a:r>
            <a:r>
              <a:rPr lang="ru-RU" dirty="0" smtClean="0">
                <a:ln>
                  <a:solidFill>
                    <a:srgbClr val="92D05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92D050"/>
                  </a:solidFill>
                </a:ln>
              </a:rPr>
              <a:t>LeaveCriticalSection</a:t>
            </a:r>
            <a:r>
              <a:rPr lang="ru-RU" dirty="0" smtClean="0">
                <a:ln>
                  <a:solidFill>
                    <a:srgbClr val="92D050"/>
                  </a:solidFill>
                </a:ln>
              </a:rPr>
              <a:t>      </a:t>
            </a:r>
            <a:r>
              <a:rPr lang="en-US" dirty="0" smtClean="0">
                <a:ln>
                  <a:solidFill>
                    <a:srgbClr val="92D050"/>
                  </a:solidFill>
                </a:ln>
              </a:rPr>
              <a:t>(PCRITICAL_SECTION </a:t>
            </a:r>
            <a:r>
              <a:rPr lang="en-US" dirty="0" err="1" smtClean="0">
                <a:ln>
                  <a:solidFill>
                    <a:srgbClr val="92D050"/>
                  </a:solidFill>
                </a:ln>
              </a:rPr>
              <a:t>pcs</a:t>
            </a:r>
            <a:r>
              <a:rPr lang="en-US" dirty="0" smtClean="0">
                <a:ln>
                  <a:solidFill>
                    <a:srgbClr val="92D050"/>
                  </a:solidFill>
                </a:ln>
              </a:rPr>
              <a:t>);</a:t>
            </a:r>
            <a:endParaRPr lang="ru-RU" dirty="0" smtClean="0">
              <a:ln>
                <a:solidFill>
                  <a:srgbClr val="92D050"/>
                </a:solidFill>
              </a:ln>
            </a:endParaRPr>
          </a:p>
          <a:p>
            <a:pPr>
              <a:buNone/>
            </a:pPr>
            <a:r>
              <a:rPr lang="ru-RU" dirty="0" smtClean="0">
                <a:ln>
                  <a:solidFill>
                    <a:srgbClr val="C00000"/>
                  </a:solidFill>
                </a:ln>
              </a:rPr>
              <a:t>6 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VOID </a:t>
            </a:r>
            <a:r>
              <a:rPr lang="ru-RU" dirty="0" smtClean="0">
                <a:ln>
                  <a:solidFill>
                    <a:srgbClr val="C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rgbClr val="C00000"/>
                  </a:solidFill>
                </a:ln>
              </a:rPr>
              <a:t>DeleteCriticalSection</a:t>
            </a:r>
            <a:r>
              <a:rPr lang="ru-RU" dirty="0" smtClean="0">
                <a:ln>
                  <a:solidFill>
                    <a:srgbClr val="C00000"/>
                  </a:solidFill>
                </a:ln>
              </a:rPr>
              <a:t>    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(PCRITICAL_SECTION </a:t>
            </a:r>
            <a:r>
              <a:rPr lang="en-US" dirty="0" err="1" smtClean="0">
                <a:ln>
                  <a:solidFill>
                    <a:srgbClr val="C00000"/>
                  </a:solidFill>
                </a:ln>
              </a:rPr>
              <a:t>pcs</a:t>
            </a:r>
            <a:r>
              <a:rPr lang="en-US" dirty="0" smtClean="0">
                <a:ln>
                  <a:solidFill>
                    <a:srgbClr val="C00000"/>
                  </a:solidFill>
                </a:ln>
              </a:rPr>
              <a:t>);</a:t>
            </a:r>
            <a:endParaRPr lang="ru-RU" dirty="0">
              <a:ln>
                <a:solidFill>
                  <a:srgbClr val="C00000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использования</a:t>
            </a:r>
            <a:br>
              <a:rPr lang="ru-RU" dirty="0" smtClean="0"/>
            </a:br>
            <a:r>
              <a:rPr lang="ru-RU" dirty="0" smtClean="0"/>
              <a:t>критических секций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каждый ресурс желательна отдельная критическая секция</a:t>
            </a:r>
          </a:p>
          <a:p>
            <a:r>
              <a:rPr lang="ru-RU" dirty="0" smtClean="0"/>
              <a:t>Поток должен захватывать критическую секцию на минимально необходимое время</a:t>
            </a:r>
          </a:p>
          <a:p>
            <a:r>
              <a:rPr lang="ru-RU" dirty="0" smtClean="0"/>
              <a:t>Если захватываются сразу несколько критических секций, важно соблюдать единый порядок  (</a:t>
            </a:r>
            <a:r>
              <a:rPr lang="en-US" dirty="0" err="1" smtClean="0"/>
              <a:t>DeadLock</a:t>
            </a:r>
            <a:r>
              <a:rPr lang="en-US" dirty="0" smtClean="0"/>
              <a:t>!)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376</Words>
  <Application>Microsoft Office PowerPoint</Application>
  <PresentationFormat>Экран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Синхронизация потоков</vt:lpstr>
      <vt:lpstr>Зачем нужна синхронизация</vt:lpstr>
      <vt:lpstr>Проблема одновременного доступа к переменной</vt:lpstr>
      <vt:lpstr>Атомарные функции (пользовательский режим)</vt:lpstr>
      <vt:lpstr>Проблема: Критическая секция кода</vt:lpstr>
      <vt:lpstr>Слайд 6</vt:lpstr>
      <vt:lpstr>Слайд 7</vt:lpstr>
      <vt:lpstr>Критическая секция (пользовательский режим) </vt:lpstr>
      <vt:lpstr>Правила использования критических секций </vt:lpstr>
      <vt:lpstr>Плюсы и минусы пользовательского режима</vt:lpstr>
      <vt:lpstr>Синхронизация с помощью объектов ядра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35</cp:revision>
  <dcterms:created xsi:type="dcterms:W3CDTF">2017-03-13T17:30:20Z</dcterms:created>
  <dcterms:modified xsi:type="dcterms:W3CDTF">2019-03-13T17:17:32Z</dcterms:modified>
</cp:coreProperties>
</file>