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87" r:id="rId5"/>
    <p:sldId id="279" r:id="rId6"/>
    <p:sldId id="276" r:id="rId7"/>
    <p:sldId id="275" r:id="rId8"/>
    <p:sldId id="288" r:id="rId9"/>
    <p:sldId id="285" r:id="rId10"/>
    <p:sldId id="280" r:id="rId11"/>
    <p:sldId id="281" r:id="rId12"/>
    <p:sldId id="28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13.03.2018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2DBA-5571-405B-BEC3-0DE2F1688342}" type="datetimeFigureOut">
              <a:rPr lang="ru-RU" smtClean="0"/>
              <a:pPr/>
              <a:t>13.03.2018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Объекты ядра для синхронизации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3929066"/>
            <a:ext cx="6400800" cy="1752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r>
              <a:rPr lang="ru-RU" dirty="0" smtClean="0"/>
              <a:t>Семафор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71472" y="2786058"/>
            <a:ext cx="8258204" cy="35719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 anchorCtr="0"/>
          <a:lstStyle/>
          <a:p>
            <a:r>
              <a:rPr lang="ru-RU" dirty="0" smtClean="0"/>
              <a:t>Правила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ru-RU" dirty="0" smtClean="0"/>
              <a:t>Свободен, если есть доступные ресурсы (</a:t>
            </a:r>
            <a:r>
              <a:rPr lang="en-US" dirty="0" err="1" smtClean="0"/>
              <a:t>resCounter</a:t>
            </a:r>
            <a:r>
              <a:rPr lang="en-US" dirty="0" smtClean="0"/>
              <a:t>&gt;0)</a:t>
            </a:r>
          </a:p>
          <a:p>
            <a:r>
              <a:rPr lang="en-US" dirty="0" smtClean="0"/>
              <a:t>2. </a:t>
            </a:r>
            <a:r>
              <a:rPr lang="ru-RU" dirty="0" smtClean="0"/>
              <a:t>Функции ожидания (</a:t>
            </a:r>
            <a:r>
              <a:rPr lang="en-US" dirty="0" err="1" smtClean="0"/>
              <a:t>WaitFor</a:t>
            </a:r>
            <a:r>
              <a:rPr lang="en-US" dirty="0" smtClean="0"/>
              <a:t>...)</a:t>
            </a:r>
            <a:r>
              <a:rPr lang="ru-RU" dirty="0" smtClean="0"/>
              <a:t> уменьшают </a:t>
            </a:r>
            <a:r>
              <a:rPr lang="en-US" dirty="0" err="1" smtClean="0"/>
              <a:t>resCounter</a:t>
            </a:r>
            <a:endParaRPr lang="en-US" dirty="0" smtClean="0"/>
          </a:p>
          <a:p>
            <a:r>
              <a:rPr lang="ru-RU" dirty="0" smtClean="0"/>
              <a:t>3</a:t>
            </a:r>
            <a:r>
              <a:rPr lang="en-US" dirty="0" smtClean="0"/>
              <a:t>.</a:t>
            </a:r>
            <a:r>
              <a:rPr lang="ru-RU" dirty="0" smtClean="0"/>
              <a:t> Функция освобождения увеличивает </a:t>
            </a:r>
            <a:r>
              <a:rPr lang="en-US" dirty="0" err="1" smtClean="0"/>
              <a:t>resCounter</a:t>
            </a:r>
            <a:r>
              <a:rPr lang="ru-RU" dirty="0" smtClean="0"/>
              <a:t>, но не больше, чем до максимума</a:t>
            </a:r>
          </a:p>
          <a:p>
            <a:r>
              <a:rPr lang="ru-RU" dirty="0" smtClean="0"/>
              <a:t>4. При максимуме равном 1, семафор становится </a:t>
            </a:r>
            <a:r>
              <a:rPr lang="ru-RU" dirty="0" smtClean="0">
                <a:solidFill>
                  <a:srgbClr val="FF0000"/>
                </a:solidFill>
              </a:rPr>
              <a:t>почти</a:t>
            </a:r>
            <a:r>
              <a:rPr lang="ru-RU" dirty="0" smtClean="0"/>
              <a:t> как </a:t>
            </a:r>
            <a:r>
              <a:rPr lang="ru-RU" dirty="0" err="1" smtClean="0"/>
              <a:t>мьютекс</a:t>
            </a:r>
            <a:r>
              <a:rPr lang="ru-RU" dirty="0" smtClean="0"/>
              <a:t>.</a:t>
            </a:r>
          </a:p>
        </p:txBody>
      </p:sp>
      <p:sp>
        <p:nvSpPr>
          <p:cNvPr id="4" name="Текст 2"/>
          <p:cNvSpPr>
            <a:spLocks noGrp="1"/>
          </p:cNvSpPr>
          <p:nvPr>
            <p:ph type="body" idx="1"/>
          </p:nvPr>
        </p:nvSpPr>
        <p:spPr>
          <a:xfrm>
            <a:off x="571472" y="1000108"/>
            <a:ext cx="8258204" cy="150019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 anchorCtr="0"/>
          <a:lstStyle/>
          <a:p>
            <a:r>
              <a:rPr lang="ru-RU" dirty="0" smtClean="0"/>
              <a:t>Содержит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ru-RU" dirty="0" smtClean="0"/>
              <a:t>Счетчик доступных ресурсов - </a:t>
            </a:r>
            <a:r>
              <a:rPr lang="en-US" dirty="0" err="1" smtClean="0"/>
              <a:t>resCounter</a:t>
            </a:r>
            <a:endParaRPr lang="ru-RU" dirty="0" smtClean="0"/>
          </a:p>
          <a:p>
            <a:r>
              <a:rPr lang="ru-RU" dirty="0" smtClean="0"/>
              <a:t>2. Максимальное значение счетчика ресурсов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r>
              <a:rPr lang="ru-RU" dirty="0" smtClean="0"/>
              <a:t>Семафор</a:t>
            </a:r>
            <a:r>
              <a:rPr lang="en-US" dirty="0" smtClean="0"/>
              <a:t>. </a:t>
            </a:r>
            <a:r>
              <a:rPr lang="ru-RU" dirty="0" smtClean="0"/>
              <a:t>Функции.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idx="1"/>
          </p:nvPr>
        </p:nvSpPr>
        <p:spPr>
          <a:xfrm>
            <a:off x="571472" y="1000108"/>
            <a:ext cx="8258204" cy="264320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 anchorCtr="0"/>
          <a:lstStyle/>
          <a:p>
            <a:r>
              <a:rPr lang="ru-RU" dirty="0" smtClean="0"/>
              <a:t>Создание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HANDLE </a:t>
            </a:r>
            <a:r>
              <a:rPr lang="en-US" dirty="0" err="1" smtClean="0">
                <a:solidFill>
                  <a:srgbClr val="0070C0"/>
                </a:solidFill>
              </a:rPr>
              <a:t>CreateSemaphore</a:t>
            </a:r>
            <a:r>
              <a:rPr lang="en-US" dirty="0" smtClean="0">
                <a:solidFill>
                  <a:srgbClr val="0070C0"/>
                </a:solidFill>
              </a:rPr>
              <a:t>( 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ru-RU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PSECURITY_ATTRIBUTES 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psa</a:t>
            </a:r>
            <a:r>
              <a:rPr lang="en-US" dirty="0" smtClean="0">
                <a:solidFill>
                  <a:srgbClr val="0070C0"/>
                </a:solidFill>
              </a:rPr>
              <a:t>,</a:t>
            </a:r>
            <a:r>
              <a:rPr lang="ru-RU" dirty="0" smtClean="0">
                <a:solidFill>
                  <a:srgbClr val="0070C0"/>
                </a:solidFill>
              </a:rPr>
              <a:t> //</a:t>
            </a:r>
            <a:r>
              <a:rPr lang="ru-RU" dirty="0" err="1" smtClean="0">
                <a:solidFill>
                  <a:srgbClr val="0070C0"/>
                </a:solidFill>
              </a:rPr>
              <a:t>аттрибуты</a:t>
            </a:r>
            <a:r>
              <a:rPr lang="ru-RU" dirty="0" smtClean="0">
                <a:solidFill>
                  <a:srgbClr val="0070C0"/>
                </a:solidFill>
              </a:rPr>
              <a:t> защиты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ru-RU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LONG </a:t>
            </a:r>
            <a:r>
              <a:rPr lang="en-US" dirty="0" err="1" smtClean="0">
                <a:solidFill>
                  <a:srgbClr val="0070C0"/>
                </a:solidFill>
              </a:rPr>
              <a:t>initCount</a:t>
            </a:r>
            <a:r>
              <a:rPr lang="en-US" dirty="0" smtClean="0">
                <a:solidFill>
                  <a:srgbClr val="0070C0"/>
                </a:solidFill>
              </a:rPr>
              <a:t>, LONG </a:t>
            </a:r>
            <a:r>
              <a:rPr lang="en-US" dirty="0" err="1" smtClean="0">
                <a:solidFill>
                  <a:srgbClr val="0070C0"/>
                </a:solidFill>
              </a:rPr>
              <a:t>maxCount</a:t>
            </a:r>
            <a:r>
              <a:rPr lang="en-US" dirty="0" smtClean="0">
                <a:solidFill>
                  <a:srgbClr val="0070C0"/>
                </a:solidFill>
              </a:rPr>
              <a:t>,  </a:t>
            </a:r>
            <a:r>
              <a:rPr lang="ru-RU" dirty="0" smtClean="0">
                <a:solidFill>
                  <a:srgbClr val="0070C0"/>
                </a:solidFill>
              </a:rPr>
              <a:t>//счетчики</a:t>
            </a:r>
          </a:p>
          <a:p>
            <a:r>
              <a:rPr lang="ru-RU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PCTSTR  </a:t>
            </a:r>
            <a:r>
              <a:rPr lang="en-US" dirty="0" err="1" smtClean="0">
                <a:solidFill>
                  <a:srgbClr val="0070C0"/>
                </a:solidFill>
              </a:rPr>
              <a:t>pszName</a:t>
            </a:r>
            <a:r>
              <a:rPr lang="en-US" dirty="0" smtClean="0">
                <a:solidFill>
                  <a:srgbClr val="0070C0"/>
                </a:solidFill>
              </a:rPr>
              <a:t>		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//</a:t>
            </a:r>
            <a:r>
              <a:rPr lang="ru-RU" dirty="0" smtClean="0">
                <a:solidFill>
                  <a:srgbClr val="0070C0"/>
                </a:solidFill>
              </a:rPr>
              <a:t>имя (строка)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);</a:t>
            </a:r>
          </a:p>
        </p:txBody>
      </p:sp>
      <p:sp>
        <p:nvSpPr>
          <p:cNvPr id="6" name="Текст 2"/>
          <p:cNvSpPr>
            <a:spLocks noGrp="1"/>
          </p:cNvSpPr>
          <p:nvPr>
            <p:ph type="body" idx="1"/>
          </p:nvPr>
        </p:nvSpPr>
        <p:spPr>
          <a:xfrm>
            <a:off x="571472" y="5000636"/>
            <a:ext cx="8258204" cy="164307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 anchorCtr="0"/>
          <a:lstStyle/>
          <a:p>
            <a:r>
              <a:rPr lang="ru-RU" dirty="0" smtClean="0"/>
              <a:t>Увеличение счетчика</a:t>
            </a:r>
            <a:r>
              <a:rPr lang="en-US" dirty="0" smtClean="0"/>
              <a:t>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BOOL </a:t>
            </a:r>
            <a:r>
              <a:rPr lang="en-US" dirty="0" err="1" smtClean="0">
                <a:solidFill>
                  <a:srgbClr val="0070C0"/>
                </a:solidFill>
              </a:rPr>
              <a:t>ReleaseSemaphore</a:t>
            </a:r>
            <a:r>
              <a:rPr lang="en-US" dirty="0" smtClean="0">
                <a:solidFill>
                  <a:srgbClr val="0070C0"/>
                </a:solidFill>
              </a:rPr>
              <a:t>( HANDLE </a:t>
            </a:r>
            <a:r>
              <a:rPr lang="en-US" dirty="0" err="1" smtClean="0">
                <a:solidFill>
                  <a:srgbClr val="0070C0"/>
                </a:solidFill>
              </a:rPr>
              <a:t>hSem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</a:p>
          <a:p>
            <a:r>
              <a:rPr lang="ru-RU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LONG </a:t>
            </a:r>
            <a:r>
              <a:rPr lang="en-US" dirty="0" err="1" smtClean="0">
                <a:solidFill>
                  <a:srgbClr val="0070C0"/>
                </a:solidFill>
              </a:rPr>
              <a:t>releaseCount</a:t>
            </a:r>
            <a:r>
              <a:rPr lang="en-US" dirty="0" smtClean="0">
                <a:solidFill>
                  <a:srgbClr val="0070C0"/>
                </a:solidFill>
              </a:rPr>
              <a:t>, PLONG </a:t>
            </a:r>
            <a:r>
              <a:rPr lang="en-US" dirty="0" err="1" smtClean="0">
                <a:solidFill>
                  <a:srgbClr val="0070C0"/>
                </a:solidFill>
              </a:rPr>
              <a:t>pPreviousCount</a:t>
            </a:r>
            <a:r>
              <a:rPr lang="en-US" dirty="0" smtClean="0">
                <a:solidFill>
                  <a:srgbClr val="0070C0"/>
                </a:solidFill>
              </a:rPr>
              <a:t> );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Текст 2"/>
          <p:cNvSpPr>
            <a:spLocks noGrp="1"/>
          </p:cNvSpPr>
          <p:nvPr>
            <p:ph type="body" idx="1"/>
          </p:nvPr>
        </p:nvSpPr>
        <p:spPr>
          <a:xfrm>
            <a:off x="571472" y="3786190"/>
            <a:ext cx="8258204" cy="107157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 anchorCtr="0"/>
          <a:lstStyle/>
          <a:p>
            <a:r>
              <a:rPr lang="ru-RU" dirty="0" smtClean="0"/>
              <a:t>Уменьшение счетчика</a:t>
            </a:r>
            <a:r>
              <a:rPr lang="en-US" dirty="0" smtClean="0"/>
              <a:t>:</a:t>
            </a:r>
          </a:p>
          <a:p>
            <a:r>
              <a:rPr lang="ru-RU" dirty="0" smtClean="0"/>
              <a:t>Любая из функций ожидания. </a:t>
            </a:r>
            <a:r>
              <a:rPr lang="en-US" dirty="0" err="1" smtClean="0">
                <a:solidFill>
                  <a:srgbClr val="0070C0"/>
                </a:solidFill>
              </a:rPr>
              <a:t>WaitFor</a:t>
            </a:r>
            <a:r>
              <a:rPr lang="en-US" dirty="0" smtClean="0">
                <a:solidFill>
                  <a:srgbClr val="0070C0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2"/>
          <p:cNvSpPr>
            <a:spLocks noGrp="1"/>
          </p:cNvSpPr>
          <p:nvPr>
            <p:ph type="body" idx="1"/>
          </p:nvPr>
        </p:nvSpPr>
        <p:spPr>
          <a:xfrm>
            <a:off x="500034" y="285728"/>
            <a:ext cx="8258204" cy="817577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Index = 0; </a:t>
            </a:r>
            <a:r>
              <a:rPr lang="ru-RU" dirty="0" smtClean="0"/>
              <a:t> </a:t>
            </a:r>
            <a:r>
              <a:rPr lang="en-US" dirty="0" smtClean="0"/>
              <a:t>DWORD Times[1000]; </a:t>
            </a:r>
            <a:r>
              <a:rPr lang="ru-RU" dirty="0" smtClean="0"/>
              <a:t>Н</a:t>
            </a:r>
            <a:r>
              <a:rPr lang="en-US" dirty="0" smtClean="0"/>
              <a:t>ANDLE </a:t>
            </a:r>
            <a:r>
              <a:rPr lang="en-US" dirty="0" err="1" smtClean="0"/>
              <a:t>hSem</a:t>
            </a:r>
            <a:r>
              <a:rPr lang="en-US" dirty="0" smtClean="0"/>
              <a:t>;</a:t>
            </a:r>
          </a:p>
          <a:p>
            <a:pPr algn="ctr"/>
            <a:r>
              <a:rPr lang="en-US" dirty="0" err="1" smtClean="0"/>
              <a:t>hSem</a:t>
            </a:r>
            <a:r>
              <a:rPr lang="en-US" dirty="0" smtClean="0"/>
              <a:t> = </a:t>
            </a:r>
            <a:r>
              <a:rPr lang="en-US" dirty="0" err="1" smtClean="0"/>
              <a:t>CreateSemaphore</a:t>
            </a:r>
            <a:r>
              <a:rPr lang="en-US" dirty="0" smtClean="0"/>
              <a:t>(NULL,1,1,NULL);</a:t>
            </a:r>
            <a:endParaRPr lang="ru-RU" dirty="0"/>
          </a:p>
        </p:txBody>
      </p:sp>
      <p:sp>
        <p:nvSpPr>
          <p:cNvPr id="9" name="Содержимое 3"/>
          <p:cNvSpPr>
            <a:spLocks noGrp="1"/>
          </p:cNvSpPr>
          <p:nvPr>
            <p:ph sz="half" idx="2"/>
          </p:nvPr>
        </p:nvSpPr>
        <p:spPr>
          <a:xfrm>
            <a:off x="214282" y="1285860"/>
            <a:ext cx="4283106" cy="53578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2000" dirty="0" smtClean="0"/>
              <a:t>DWORD WINAPI</a:t>
            </a:r>
            <a:r>
              <a:rPr lang="ru-RU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ThreadFunc1</a:t>
            </a:r>
            <a:r>
              <a:rPr lang="ru-RU" sz="2000" dirty="0" smtClean="0"/>
              <a:t> </a:t>
            </a:r>
            <a:r>
              <a:rPr lang="en-US" sz="2000" dirty="0" smtClean="0"/>
              <a:t>(PVOID </a:t>
            </a:r>
            <a:r>
              <a:rPr lang="en-US" sz="2000" dirty="0" err="1" smtClean="0"/>
              <a:t>pvParam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{ 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smtClean="0"/>
              <a:t>for</a:t>
            </a:r>
            <a:r>
              <a:rPr lang="en-US" sz="2000" dirty="0" smtClean="0"/>
              <a:t>(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&lt;500; </a:t>
            </a:r>
            <a:r>
              <a:rPr lang="en-US" sz="2000" dirty="0" err="1" smtClean="0"/>
              <a:t>i</a:t>
            </a:r>
            <a:r>
              <a:rPr lang="en-US" sz="2000" dirty="0" smtClean="0"/>
              <a:t>++)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{ </a:t>
            </a:r>
          </a:p>
          <a:p>
            <a:pPr>
              <a:buNone/>
            </a:pP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		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WaitForSingleObject</a:t>
            </a:r>
            <a:endParaRPr lang="en-US" sz="2000" dirty="0" smtClean="0">
              <a:ln>
                <a:solidFill>
                  <a:schemeClr val="accent5"/>
                </a:solidFill>
              </a:ln>
            </a:endParaRPr>
          </a:p>
          <a:p>
            <a:pPr>
              <a:buNone/>
            </a:pP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			(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hSem,INFINITE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);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ln>
                  <a:solidFill>
                    <a:srgbClr val="C00000"/>
                  </a:solidFill>
                </a:ln>
              </a:rPr>
              <a:t>Times[Index]=</a:t>
            </a:r>
          </a:p>
          <a:p>
            <a:pPr>
              <a:buNone/>
            </a:pPr>
            <a:r>
              <a:rPr lang="en-US" sz="2000" dirty="0" smtClean="0">
                <a:ln>
                  <a:solidFill>
                    <a:srgbClr val="C00000"/>
                  </a:solidFill>
                </a:ln>
              </a:rPr>
              <a:t>			</a:t>
            </a:r>
            <a:r>
              <a:rPr lang="en-US" sz="2000" dirty="0" err="1" smtClean="0">
                <a:ln>
                  <a:solidFill>
                    <a:srgbClr val="C00000"/>
                  </a:solidFill>
                </a:ln>
              </a:rPr>
              <a:t>GetTickCount</a:t>
            </a:r>
            <a:r>
              <a:rPr lang="en-US" sz="2000" dirty="0" smtClean="0">
                <a:ln>
                  <a:solidFill>
                    <a:srgbClr val="C00000"/>
                  </a:solidFill>
                </a:ln>
              </a:rPr>
              <a:t>(); </a:t>
            </a:r>
            <a:br>
              <a:rPr lang="en-US" sz="2000" dirty="0" smtClean="0">
                <a:ln>
                  <a:solidFill>
                    <a:srgbClr val="C00000"/>
                  </a:solidFill>
                </a:ln>
              </a:rPr>
            </a:br>
            <a:r>
              <a:rPr lang="en-US" sz="2000" dirty="0" smtClean="0">
                <a:ln>
                  <a:solidFill>
                    <a:srgbClr val="C00000"/>
                  </a:solidFill>
                </a:ln>
              </a:rPr>
              <a:t>	Index++;</a:t>
            </a:r>
            <a:r>
              <a:rPr lang="en-US" sz="2000" dirty="0" smtClean="0"/>
              <a:t>		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ReleaseSemaphore</a:t>
            </a:r>
            <a:endParaRPr lang="en-US" sz="2000" dirty="0" smtClean="0">
              <a:ln>
                <a:solidFill>
                  <a:schemeClr val="accent5"/>
                </a:solidFill>
              </a:ln>
            </a:endParaRPr>
          </a:p>
          <a:p>
            <a:pPr>
              <a:buNone/>
            </a:pP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			(hSem,1,NULL);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} </a:t>
            </a:r>
          </a:p>
          <a:p>
            <a:pPr>
              <a:buNone/>
            </a:pPr>
            <a:r>
              <a:rPr lang="en-US" sz="2000" dirty="0" smtClean="0"/>
              <a:t>	return (0);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}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10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285860"/>
            <a:ext cx="4284693" cy="535784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2000" dirty="0" smtClean="0"/>
              <a:t>DWORD WINAPI</a:t>
            </a:r>
            <a:r>
              <a:rPr lang="ru-RU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ThreadFunc2</a:t>
            </a:r>
            <a:r>
              <a:rPr lang="ru-RU" sz="2000" dirty="0" smtClean="0"/>
              <a:t> </a:t>
            </a:r>
            <a:r>
              <a:rPr lang="en-US" sz="2000" dirty="0" smtClean="0"/>
              <a:t>(PVOID </a:t>
            </a:r>
            <a:r>
              <a:rPr lang="en-US" sz="2000" dirty="0" err="1" smtClean="0"/>
              <a:t>pvParam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{ 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smtClean="0"/>
              <a:t>for(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&lt;500; </a:t>
            </a:r>
            <a:r>
              <a:rPr lang="en-US" sz="2000" dirty="0" err="1" smtClean="0"/>
              <a:t>i</a:t>
            </a:r>
            <a:r>
              <a:rPr lang="en-US" sz="2000" dirty="0" smtClean="0"/>
              <a:t>++)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{ 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WaitForSingleObject</a:t>
            </a:r>
            <a:endParaRPr lang="en-US" sz="2000" dirty="0" smtClean="0">
              <a:ln>
                <a:solidFill>
                  <a:schemeClr val="accent5"/>
                </a:solidFill>
              </a:ln>
            </a:endParaRPr>
          </a:p>
          <a:p>
            <a:pPr>
              <a:buNone/>
            </a:pP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			(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hSem,INFINITE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);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ln>
                  <a:solidFill>
                    <a:srgbClr val="C00000"/>
                  </a:solidFill>
                </a:ln>
              </a:rPr>
              <a:t>Index++;</a:t>
            </a:r>
          </a:p>
          <a:p>
            <a:pPr>
              <a:buNone/>
            </a:pPr>
            <a:r>
              <a:rPr lang="en-US" sz="2000" dirty="0" smtClean="0">
                <a:ln>
                  <a:solidFill>
                    <a:srgbClr val="C00000"/>
                  </a:solidFill>
                </a:ln>
              </a:rPr>
              <a:t>		Times[Index-1] = 				</a:t>
            </a:r>
            <a:r>
              <a:rPr lang="en-US" sz="2000" dirty="0" err="1" smtClean="0">
                <a:ln>
                  <a:solidFill>
                    <a:srgbClr val="C00000"/>
                  </a:solidFill>
                </a:ln>
              </a:rPr>
              <a:t>GetTickCount</a:t>
            </a:r>
            <a:r>
              <a:rPr lang="en-US" sz="2000" dirty="0" smtClean="0">
                <a:ln>
                  <a:solidFill>
                    <a:srgbClr val="C00000"/>
                  </a:solidFill>
                </a:ln>
              </a:rPr>
              <a:t>(); 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 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ReleaseSemaphore</a:t>
            </a:r>
            <a:endParaRPr lang="en-US" sz="2000" dirty="0" smtClean="0">
              <a:ln>
                <a:solidFill>
                  <a:schemeClr val="accent5"/>
                </a:solidFill>
              </a:ln>
            </a:endParaRPr>
          </a:p>
          <a:p>
            <a:pPr>
              <a:buNone/>
            </a:pP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			(hSem,1,NULL);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} </a:t>
            </a:r>
          </a:p>
          <a:p>
            <a:pPr>
              <a:buNone/>
            </a:pPr>
            <a:r>
              <a:rPr lang="en-US" sz="2000" dirty="0" smtClean="0"/>
              <a:t>	return (0);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}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состояния объекта ядра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en-US" b="1" dirty="0" smtClean="0"/>
              <a:t>Signaled state</a:t>
            </a:r>
            <a:r>
              <a:rPr lang="en-US" dirty="0" smtClean="0"/>
              <a:t>: </a:t>
            </a:r>
            <a:r>
              <a:rPr lang="ru-RU" dirty="0" smtClean="0"/>
              <a:t>Объект ядра в свободном состоянии </a:t>
            </a:r>
          </a:p>
          <a:p>
            <a:r>
              <a:rPr lang="en-US" b="1" dirty="0" smtClean="0"/>
              <a:t>Non signaled state</a:t>
            </a:r>
            <a:r>
              <a:rPr lang="en-US" dirty="0" smtClean="0"/>
              <a:t>: </a:t>
            </a:r>
            <a:r>
              <a:rPr lang="ru-RU" dirty="0" smtClean="0"/>
              <a:t>Объект ядра "занят"</a:t>
            </a:r>
          </a:p>
        </p:txBody>
      </p:sp>
      <p:sp>
        <p:nvSpPr>
          <p:cNvPr id="9218" name="AutoShape 2" descr="h9-1.jpg"/>
          <p:cNvSpPr>
            <a:spLocks noChangeAspect="1" noChangeArrowheads="1"/>
          </p:cNvSpPr>
          <p:nvPr/>
        </p:nvSpPr>
        <p:spPr bwMode="auto">
          <a:xfrm>
            <a:off x="38100" y="-90488"/>
            <a:ext cx="3771900" cy="18954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429000"/>
            <a:ext cx="60198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типа объектов ядра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/>
          <a:lstStyle/>
          <a:p>
            <a:r>
              <a:rPr lang="ru-RU" dirty="0" smtClean="0"/>
              <a:t>Уведомляют своим состоянием </a:t>
            </a:r>
          </a:p>
          <a:p>
            <a:pPr algn="ctr">
              <a:buNone/>
            </a:pPr>
            <a:r>
              <a:rPr lang="ru-RU" dirty="0" smtClean="0"/>
              <a:t>(процесс, поток, файл, таймер, и т.д.)</a:t>
            </a:r>
          </a:p>
          <a:p>
            <a:r>
              <a:rPr lang="ru-RU" dirty="0" smtClean="0"/>
              <a:t>Позволяют управлять своим состоянием напрямую</a:t>
            </a:r>
          </a:p>
          <a:p>
            <a:pPr algn="ctr">
              <a:buNone/>
            </a:pPr>
            <a:r>
              <a:rPr lang="ru-RU" dirty="0" smtClean="0"/>
              <a:t>(</a:t>
            </a:r>
            <a:r>
              <a:rPr lang="ru-RU" dirty="0" err="1" smtClean="0"/>
              <a:t>мьютексы</a:t>
            </a:r>
            <a:r>
              <a:rPr lang="ru-RU" dirty="0" smtClean="0"/>
              <a:t>, события, семафоры)</a:t>
            </a:r>
          </a:p>
        </p:txBody>
      </p:sp>
      <p:sp>
        <p:nvSpPr>
          <p:cNvPr id="9218" name="AutoShape 2" descr="h9-1.jpg"/>
          <p:cNvSpPr>
            <a:spLocks noChangeAspect="1" noChangeArrowheads="1"/>
          </p:cNvSpPr>
          <p:nvPr/>
        </p:nvSpPr>
        <p:spPr bwMode="auto">
          <a:xfrm>
            <a:off x="38100" y="-90488"/>
            <a:ext cx="3771900" cy="18954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r>
              <a:rPr lang="en-US" dirty="0" smtClean="0"/>
              <a:t>Event</a:t>
            </a:r>
            <a:r>
              <a:rPr lang="ru-RU" dirty="0" smtClean="0"/>
              <a:t>(Событие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71472" y="2786058"/>
            <a:ext cx="8258204" cy="35719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 anchorCtr="0"/>
          <a:lstStyle/>
          <a:p>
            <a:r>
              <a:rPr lang="ru-RU" dirty="0" smtClean="0"/>
              <a:t>Свойства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 smtClean="0"/>
              <a:t>.</a:t>
            </a:r>
            <a:r>
              <a:rPr lang="ru-RU" dirty="0" smtClean="0"/>
              <a:t> Предназначен для уведомления о наступлении какого-нибудь события, но может использоваться и для синхронизации доступа.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 smtClean="0"/>
              <a:t>.</a:t>
            </a:r>
            <a:r>
              <a:rPr lang="ru-RU" dirty="0" smtClean="0"/>
              <a:t> Бывает двух видов - с автоматическим сбросом и ручным сбросом.</a:t>
            </a:r>
            <a:endParaRPr lang="en-US" dirty="0" smtClean="0"/>
          </a:p>
          <a:p>
            <a:r>
              <a:rPr lang="ru-RU" dirty="0" smtClean="0"/>
              <a:t>3</a:t>
            </a:r>
            <a:r>
              <a:rPr lang="ru-RU" dirty="0" smtClean="0"/>
              <a:t>. Самый простой и широко используемый объект</a:t>
            </a:r>
            <a:endParaRPr lang="en-US" dirty="0" smtClean="0"/>
          </a:p>
        </p:txBody>
      </p:sp>
      <p:sp>
        <p:nvSpPr>
          <p:cNvPr id="4" name="Текст 2"/>
          <p:cNvSpPr>
            <a:spLocks noGrp="1"/>
          </p:cNvSpPr>
          <p:nvPr>
            <p:ph type="body" idx="1"/>
          </p:nvPr>
        </p:nvSpPr>
        <p:spPr>
          <a:xfrm>
            <a:off x="571472" y="1000108"/>
            <a:ext cx="8258204" cy="150019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 anchorCtr="0"/>
          <a:lstStyle/>
          <a:p>
            <a:r>
              <a:rPr lang="ru-RU" dirty="0" smtClean="0"/>
              <a:t>Содержит</a:t>
            </a:r>
            <a:r>
              <a:rPr lang="en-US" dirty="0" smtClean="0"/>
              <a:t>:</a:t>
            </a:r>
          </a:p>
          <a:p>
            <a:r>
              <a:rPr lang="ru-RU" dirty="0" smtClean="0"/>
              <a:t>Ничего, кроме состояния 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r>
              <a:rPr lang="en-US" dirty="0" smtClean="0"/>
              <a:t>Event. </a:t>
            </a:r>
            <a:r>
              <a:rPr lang="ru-RU" dirty="0" smtClean="0"/>
              <a:t>Функции.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idx="1"/>
          </p:nvPr>
        </p:nvSpPr>
        <p:spPr>
          <a:xfrm>
            <a:off x="571472" y="1000108"/>
            <a:ext cx="8258204" cy="271464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 anchorCtr="0">
            <a:noAutofit/>
          </a:bodyPr>
          <a:lstStyle/>
          <a:p>
            <a:r>
              <a:rPr lang="ru-RU" sz="2000" dirty="0" smtClean="0"/>
              <a:t>Создание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HANDLE </a:t>
            </a:r>
            <a:r>
              <a:rPr lang="en-US" sz="2000" dirty="0" err="1" smtClean="0">
                <a:solidFill>
                  <a:srgbClr val="0070C0"/>
                </a:solidFill>
              </a:rPr>
              <a:t>Creat</a:t>
            </a:r>
            <a:r>
              <a:rPr lang="en-US" sz="2000" dirty="0" err="1" smtClean="0">
                <a:solidFill>
                  <a:srgbClr val="0070C0"/>
                </a:solidFill>
              </a:rPr>
              <a:t>eEvent</a:t>
            </a:r>
            <a:r>
              <a:rPr lang="en-US" sz="2000" dirty="0" smtClean="0">
                <a:solidFill>
                  <a:srgbClr val="0070C0"/>
                </a:solidFill>
              </a:rPr>
              <a:t>( </a:t>
            </a:r>
            <a:endParaRPr lang="ru-RU" sz="2000" dirty="0" smtClean="0">
              <a:solidFill>
                <a:srgbClr val="0070C0"/>
              </a:solidFill>
            </a:endParaRPr>
          </a:p>
          <a:p>
            <a:r>
              <a:rPr lang="ru-RU" sz="2000" dirty="0" smtClean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PSECURITY_ATTRIBUTES </a:t>
            </a:r>
            <a:r>
              <a:rPr lang="ru-RU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psa</a:t>
            </a:r>
            <a:r>
              <a:rPr lang="en-US" sz="2000" dirty="0" smtClean="0">
                <a:solidFill>
                  <a:srgbClr val="0070C0"/>
                </a:solidFill>
              </a:rPr>
              <a:t>,</a:t>
            </a:r>
            <a:r>
              <a:rPr lang="ru-RU" sz="2000" dirty="0" smtClean="0">
                <a:solidFill>
                  <a:srgbClr val="0070C0"/>
                </a:solidFill>
              </a:rPr>
              <a:t> //</a:t>
            </a:r>
            <a:r>
              <a:rPr lang="ru-RU" sz="2000" dirty="0" err="1" smtClean="0">
                <a:solidFill>
                  <a:srgbClr val="0070C0"/>
                </a:solidFill>
              </a:rPr>
              <a:t>аттрибуты</a:t>
            </a:r>
            <a:r>
              <a:rPr lang="ru-RU" sz="2000" dirty="0" smtClean="0">
                <a:solidFill>
                  <a:srgbClr val="0070C0"/>
                </a:solidFill>
              </a:rPr>
              <a:t> защиты 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endParaRPr lang="ru-RU" sz="2000" dirty="0" smtClean="0">
              <a:solidFill>
                <a:srgbClr val="0070C0"/>
              </a:solidFill>
            </a:endParaRPr>
          </a:p>
          <a:p>
            <a:r>
              <a:rPr lang="ru-RU" sz="2000" dirty="0" smtClean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BOOL </a:t>
            </a:r>
            <a:r>
              <a:rPr lang="ru-RU" sz="2000" dirty="0" smtClean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  </a:t>
            </a:r>
            <a:r>
              <a:rPr lang="en-US" sz="2000" dirty="0" err="1" smtClean="0">
                <a:solidFill>
                  <a:srgbClr val="0070C0"/>
                </a:solidFill>
              </a:rPr>
              <a:t>bManualReset</a:t>
            </a:r>
            <a:r>
              <a:rPr lang="en-US" sz="2000" dirty="0" smtClean="0">
                <a:solidFill>
                  <a:srgbClr val="0070C0"/>
                </a:solidFill>
              </a:rPr>
              <a:t>, </a:t>
            </a:r>
            <a:r>
              <a:rPr lang="ru-RU" sz="2000" dirty="0" smtClean="0">
                <a:solidFill>
                  <a:srgbClr val="0070C0"/>
                </a:solidFill>
              </a:rPr>
              <a:t>	 </a:t>
            </a:r>
            <a:r>
              <a:rPr lang="ru-RU" sz="2000" dirty="0" smtClean="0">
                <a:solidFill>
                  <a:srgbClr val="0070C0"/>
                </a:solidFill>
              </a:rPr>
              <a:t>//</a:t>
            </a:r>
            <a:r>
              <a:rPr lang="ru-RU" sz="2000" dirty="0" smtClean="0">
                <a:solidFill>
                  <a:srgbClr val="0070C0"/>
                </a:solidFill>
              </a:rPr>
              <a:t>тип сброса флага</a:t>
            </a:r>
          </a:p>
          <a:p>
            <a:r>
              <a:rPr lang="ru-RU" sz="2000" dirty="0" smtClean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BOOL </a:t>
            </a:r>
            <a:r>
              <a:rPr lang="en-US" sz="2000" dirty="0" smtClean="0">
                <a:solidFill>
                  <a:srgbClr val="0070C0"/>
                </a:solidFill>
              </a:rPr>
              <a:t>    </a:t>
            </a:r>
            <a:r>
              <a:rPr lang="en-US" sz="2000" dirty="0" smtClean="0">
                <a:solidFill>
                  <a:srgbClr val="0070C0"/>
                </a:solidFill>
              </a:rPr>
              <a:t>    </a:t>
            </a:r>
            <a:r>
              <a:rPr lang="en-US" sz="2000" dirty="0" err="1" smtClean="0">
                <a:solidFill>
                  <a:srgbClr val="0070C0"/>
                </a:solidFill>
              </a:rPr>
              <a:t>bInitialState</a:t>
            </a:r>
            <a:r>
              <a:rPr lang="en-US" sz="2000" dirty="0" smtClean="0">
                <a:solidFill>
                  <a:srgbClr val="0070C0"/>
                </a:solidFill>
              </a:rPr>
              <a:t>,	 //</a:t>
            </a:r>
            <a:r>
              <a:rPr lang="ru-RU" sz="2000" dirty="0" smtClean="0">
                <a:solidFill>
                  <a:srgbClr val="0070C0"/>
                </a:solidFill>
              </a:rPr>
              <a:t>начальное состояние</a:t>
            </a:r>
            <a:endParaRPr lang="ru-RU" sz="2000" dirty="0" smtClean="0">
              <a:solidFill>
                <a:srgbClr val="0070C0"/>
              </a:solidFill>
            </a:endParaRPr>
          </a:p>
          <a:p>
            <a:r>
              <a:rPr lang="ru-RU" sz="2000" dirty="0" smtClean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PCTSTR  </a:t>
            </a:r>
            <a:r>
              <a:rPr lang="en-US" sz="2000" dirty="0" smtClean="0">
                <a:solidFill>
                  <a:srgbClr val="0070C0"/>
                </a:solidFill>
              </a:rPr>
              <a:t>    </a:t>
            </a:r>
            <a:r>
              <a:rPr lang="en-US" sz="2000" dirty="0" err="1" smtClean="0">
                <a:solidFill>
                  <a:srgbClr val="0070C0"/>
                </a:solidFill>
              </a:rPr>
              <a:t>pszName</a:t>
            </a:r>
            <a:r>
              <a:rPr lang="en-US" sz="2000" dirty="0" smtClean="0">
                <a:solidFill>
                  <a:srgbClr val="0070C0"/>
                </a:solidFill>
              </a:rPr>
              <a:t>                 </a:t>
            </a:r>
            <a:r>
              <a:rPr lang="en-US" sz="2000" dirty="0" smtClean="0">
                <a:solidFill>
                  <a:srgbClr val="0070C0"/>
                </a:solidFill>
              </a:rPr>
              <a:t>//</a:t>
            </a:r>
            <a:r>
              <a:rPr lang="ru-RU" sz="2000" dirty="0" smtClean="0">
                <a:solidFill>
                  <a:srgbClr val="0070C0"/>
                </a:solidFill>
              </a:rPr>
              <a:t>имя (строка)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);</a:t>
            </a:r>
          </a:p>
        </p:txBody>
      </p:sp>
      <p:sp>
        <p:nvSpPr>
          <p:cNvPr id="6" name="Текст 2"/>
          <p:cNvSpPr>
            <a:spLocks noGrp="1"/>
          </p:cNvSpPr>
          <p:nvPr>
            <p:ph type="body" idx="1"/>
          </p:nvPr>
        </p:nvSpPr>
        <p:spPr>
          <a:xfrm>
            <a:off x="571472" y="3786190"/>
            <a:ext cx="8258204" cy="142876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 anchorCtr="0">
            <a:normAutofit/>
          </a:bodyPr>
          <a:lstStyle/>
          <a:p>
            <a:r>
              <a:rPr lang="ru-RU" sz="2000" dirty="0" smtClean="0"/>
              <a:t>Уведомление о событии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r>
              <a:rPr lang="ru-RU" sz="2000" dirty="0" smtClean="0"/>
              <a:t>Активируем сигнал о событии</a:t>
            </a:r>
            <a:r>
              <a:rPr lang="en-US" sz="2000" dirty="0" smtClean="0"/>
              <a:t>: </a:t>
            </a:r>
            <a:r>
              <a:rPr lang="ru-RU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BOOL </a:t>
            </a:r>
            <a:r>
              <a:rPr lang="en-US" sz="2000" dirty="0" err="1" smtClean="0">
                <a:solidFill>
                  <a:srgbClr val="0070C0"/>
                </a:solidFill>
              </a:rPr>
              <a:t>SetEvent</a:t>
            </a:r>
            <a:r>
              <a:rPr lang="en-US" sz="2000" dirty="0" smtClean="0">
                <a:solidFill>
                  <a:srgbClr val="0070C0"/>
                </a:solidFill>
              </a:rPr>
              <a:t>( </a:t>
            </a:r>
            <a:r>
              <a:rPr lang="en-US" sz="2000" dirty="0" err="1" smtClean="0">
                <a:solidFill>
                  <a:srgbClr val="0070C0"/>
                </a:solidFill>
              </a:rPr>
              <a:t>hEvent</a:t>
            </a:r>
            <a:r>
              <a:rPr lang="en-US" sz="2000" dirty="0" smtClean="0">
                <a:solidFill>
                  <a:srgbClr val="0070C0"/>
                </a:solidFill>
              </a:rPr>
              <a:t> )</a:t>
            </a:r>
          </a:p>
          <a:p>
            <a:r>
              <a:rPr lang="ru-RU" sz="2000" dirty="0" smtClean="0"/>
              <a:t>Сбрасываем сигнал </a:t>
            </a:r>
            <a:r>
              <a:rPr lang="ru-RU" sz="2000" dirty="0" smtClean="0"/>
              <a:t>о событии 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0070C0"/>
                </a:solidFill>
              </a:rPr>
              <a:t>BOOL </a:t>
            </a:r>
            <a:r>
              <a:rPr lang="en-US" sz="2000" dirty="0" err="1" smtClean="0">
                <a:solidFill>
                  <a:srgbClr val="0070C0"/>
                </a:solidFill>
              </a:rPr>
              <a:t>ResetEvent</a:t>
            </a:r>
            <a:r>
              <a:rPr lang="en-US" sz="2000" dirty="0" smtClean="0">
                <a:solidFill>
                  <a:srgbClr val="0070C0"/>
                </a:solidFill>
              </a:rPr>
              <a:t>( </a:t>
            </a:r>
            <a:r>
              <a:rPr lang="en-US" sz="2000" dirty="0" err="1" smtClean="0">
                <a:solidFill>
                  <a:srgbClr val="0070C0"/>
                </a:solidFill>
              </a:rPr>
              <a:t>hEvent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)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  <p:sp>
        <p:nvSpPr>
          <p:cNvPr id="8" name="Текст 2"/>
          <p:cNvSpPr>
            <a:spLocks noGrp="1"/>
          </p:cNvSpPr>
          <p:nvPr>
            <p:ph type="body" idx="1"/>
          </p:nvPr>
        </p:nvSpPr>
        <p:spPr>
          <a:xfrm>
            <a:off x="571472" y="5286388"/>
            <a:ext cx="8258204" cy="135732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 anchorCtr="0">
            <a:normAutofit/>
          </a:bodyPr>
          <a:lstStyle/>
          <a:p>
            <a:r>
              <a:rPr lang="ru-RU" sz="2000" dirty="0" smtClean="0"/>
              <a:t>Синхронизация доступа (только автоматические события)</a:t>
            </a:r>
            <a:r>
              <a:rPr lang="en-US" sz="2000" dirty="0" smtClean="0"/>
              <a:t>:</a:t>
            </a:r>
          </a:p>
          <a:p>
            <a:r>
              <a:rPr lang="ru-RU" sz="2000" dirty="0" smtClean="0"/>
              <a:t>Захват</a:t>
            </a:r>
            <a:r>
              <a:rPr lang="en-US" sz="2000" dirty="0" smtClean="0"/>
              <a:t>:    </a:t>
            </a:r>
            <a:r>
              <a:rPr lang="ru-RU" sz="2000" dirty="0" smtClean="0"/>
              <a:t>Любая </a:t>
            </a:r>
            <a:r>
              <a:rPr lang="ru-RU" sz="2000" dirty="0" smtClean="0"/>
              <a:t>из функций ожидания. </a:t>
            </a:r>
            <a:r>
              <a:rPr lang="en-US" sz="2000" dirty="0" err="1" smtClean="0">
                <a:solidFill>
                  <a:srgbClr val="0070C0"/>
                </a:solidFill>
              </a:rPr>
              <a:t>WaitFor</a:t>
            </a:r>
            <a:r>
              <a:rPr lang="en-US" sz="2000" dirty="0" smtClean="0">
                <a:solidFill>
                  <a:srgbClr val="0070C0"/>
                </a:solidFill>
              </a:rPr>
              <a:t>...</a:t>
            </a:r>
          </a:p>
          <a:p>
            <a:r>
              <a:rPr lang="ru-RU" sz="2000" dirty="0" smtClean="0"/>
              <a:t>Освобождение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0070C0"/>
                </a:solidFill>
              </a:rPr>
              <a:t>BOOL </a:t>
            </a:r>
            <a:r>
              <a:rPr lang="en-US" sz="2000" dirty="0" err="1" smtClean="0">
                <a:solidFill>
                  <a:srgbClr val="0070C0"/>
                </a:solidFill>
              </a:rPr>
              <a:t>SetEvent</a:t>
            </a:r>
            <a:r>
              <a:rPr lang="en-US" sz="2000" dirty="0" smtClean="0">
                <a:solidFill>
                  <a:srgbClr val="0070C0"/>
                </a:solidFill>
              </a:rPr>
              <a:t>( </a:t>
            </a:r>
            <a:r>
              <a:rPr lang="en-US" sz="2000" dirty="0" err="1" smtClean="0">
                <a:solidFill>
                  <a:srgbClr val="0070C0"/>
                </a:solidFill>
              </a:rPr>
              <a:t>hMutex</a:t>
            </a:r>
            <a:r>
              <a:rPr lang="en-US" sz="2000" dirty="0" smtClean="0">
                <a:solidFill>
                  <a:srgbClr val="0070C0"/>
                </a:solidFill>
              </a:rPr>
              <a:t> )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2"/>
          <p:cNvSpPr>
            <a:spLocks noGrp="1"/>
          </p:cNvSpPr>
          <p:nvPr>
            <p:ph type="body" idx="1"/>
          </p:nvPr>
        </p:nvSpPr>
        <p:spPr>
          <a:xfrm>
            <a:off x="500034" y="285728"/>
            <a:ext cx="8258204" cy="817577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Index = 0; </a:t>
            </a:r>
            <a:r>
              <a:rPr lang="ru-RU" dirty="0" smtClean="0"/>
              <a:t> </a:t>
            </a:r>
            <a:r>
              <a:rPr lang="en-US" dirty="0" smtClean="0"/>
              <a:t>DWORD Times[1000]; </a:t>
            </a:r>
            <a:r>
              <a:rPr lang="ru-RU" dirty="0" smtClean="0"/>
              <a:t>Н</a:t>
            </a:r>
            <a:r>
              <a:rPr lang="en-US" dirty="0" smtClean="0"/>
              <a:t>ANDLE </a:t>
            </a:r>
            <a:r>
              <a:rPr lang="en-US" dirty="0" err="1" smtClean="0"/>
              <a:t>hEvent</a:t>
            </a:r>
            <a:r>
              <a:rPr lang="en-US" dirty="0" smtClean="0"/>
              <a:t>;</a:t>
            </a:r>
          </a:p>
          <a:p>
            <a:pPr algn="ctr"/>
            <a:r>
              <a:rPr lang="en-US" dirty="0" err="1" smtClean="0"/>
              <a:t>hEvent</a:t>
            </a:r>
            <a:r>
              <a:rPr lang="en-US" dirty="0" smtClean="0"/>
              <a:t> = </a:t>
            </a:r>
            <a:r>
              <a:rPr lang="en-US" dirty="0" err="1" smtClean="0"/>
              <a:t>CreateEvent</a:t>
            </a:r>
            <a:r>
              <a:rPr lang="en-US" dirty="0" smtClean="0"/>
              <a:t>(NULL,FALSE,TRUE,NULL);</a:t>
            </a:r>
            <a:endParaRPr lang="ru-RU" dirty="0"/>
          </a:p>
        </p:txBody>
      </p:sp>
      <p:sp>
        <p:nvSpPr>
          <p:cNvPr id="9" name="Содержимое 3"/>
          <p:cNvSpPr>
            <a:spLocks noGrp="1"/>
          </p:cNvSpPr>
          <p:nvPr>
            <p:ph sz="half" idx="2"/>
          </p:nvPr>
        </p:nvSpPr>
        <p:spPr>
          <a:xfrm>
            <a:off x="214282" y="1285860"/>
            <a:ext cx="4283106" cy="507209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2000" dirty="0" smtClean="0"/>
              <a:t>DWORD WINAPI</a:t>
            </a:r>
            <a:r>
              <a:rPr lang="ru-RU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ThreadFunc1</a:t>
            </a:r>
            <a:r>
              <a:rPr lang="ru-RU" sz="2000" dirty="0" smtClean="0"/>
              <a:t> </a:t>
            </a:r>
            <a:r>
              <a:rPr lang="en-US" sz="2000" dirty="0" smtClean="0"/>
              <a:t>(PVOID </a:t>
            </a:r>
            <a:r>
              <a:rPr lang="en-US" sz="2000" dirty="0" err="1" smtClean="0"/>
              <a:t>pvParam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{ 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smtClean="0"/>
              <a:t>for(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&lt;500; </a:t>
            </a:r>
            <a:r>
              <a:rPr lang="en-US" sz="2000" dirty="0" err="1" smtClean="0"/>
              <a:t>i</a:t>
            </a:r>
            <a:r>
              <a:rPr lang="en-US" sz="2000" dirty="0" smtClean="0"/>
              <a:t>++)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{ </a:t>
            </a:r>
          </a:p>
          <a:p>
            <a:pPr>
              <a:buNone/>
            </a:pP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		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WaitForSingleObject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(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hEvent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,</a:t>
            </a:r>
          </a:p>
          <a:p>
            <a:pPr>
              <a:buNone/>
            </a:pP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			INFINITE);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ln>
                  <a:solidFill>
                    <a:srgbClr val="C00000"/>
                  </a:solidFill>
                </a:ln>
              </a:rPr>
              <a:t>Times[Index]=</a:t>
            </a:r>
          </a:p>
          <a:p>
            <a:pPr>
              <a:buNone/>
            </a:pPr>
            <a:r>
              <a:rPr lang="en-US" sz="2000" dirty="0" smtClean="0">
                <a:ln>
                  <a:solidFill>
                    <a:srgbClr val="C00000"/>
                  </a:solidFill>
                </a:ln>
              </a:rPr>
              <a:t>			</a:t>
            </a:r>
            <a:r>
              <a:rPr lang="en-US" sz="2000" dirty="0" err="1" smtClean="0">
                <a:ln>
                  <a:solidFill>
                    <a:srgbClr val="C00000"/>
                  </a:solidFill>
                </a:ln>
              </a:rPr>
              <a:t>GetTickCount</a:t>
            </a:r>
            <a:r>
              <a:rPr lang="en-US" sz="2000" dirty="0" smtClean="0">
                <a:ln>
                  <a:solidFill>
                    <a:srgbClr val="C00000"/>
                  </a:solidFill>
                </a:ln>
              </a:rPr>
              <a:t>(); </a:t>
            </a:r>
            <a:br>
              <a:rPr lang="en-US" sz="2000" dirty="0" smtClean="0">
                <a:ln>
                  <a:solidFill>
                    <a:srgbClr val="C00000"/>
                  </a:solidFill>
                </a:ln>
              </a:rPr>
            </a:br>
            <a:r>
              <a:rPr lang="en-US" sz="2000" dirty="0" smtClean="0">
                <a:ln>
                  <a:solidFill>
                    <a:srgbClr val="C00000"/>
                  </a:solidFill>
                </a:ln>
              </a:rPr>
              <a:t>	Index++;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SetEvent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(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hEvent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);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} </a:t>
            </a:r>
          </a:p>
          <a:p>
            <a:pPr>
              <a:buNone/>
            </a:pPr>
            <a:r>
              <a:rPr lang="en-US" sz="2000" dirty="0" smtClean="0"/>
              <a:t>	return (0);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}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10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285861"/>
            <a:ext cx="4284693" cy="507209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2000" dirty="0" smtClean="0"/>
              <a:t>DWORD WINAPI</a:t>
            </a:r>
            <a:r>
              <a:rPr lang="ru-RU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ThreadFunc2</a:t>
            </a:r>
            <a:r>
              <a:rPr lang="ru-RU" sz="2000" dirty="0" smtClean="0"/>
              <a:t> </a:t>
            </a:r>
            <a:r>
              <a:rPr lang="en-US" sz="2000" dirty="0" smtClean="0"/>
              <a:t>(PVOID </a:t>
            </a:r>
            <a:r>
              <a:rPr lang="en-US" sz="2000" dirty="0" err="1" smtClean="0"/>
              <a:t>pvParam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{ 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smtClean="0"/>
              <a:t>for(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&lt;500; </a:t>
            </a:r>
            <a:r>
              <a:rPr lang="en-US" sz="2000" dirty="0" err="1" smtClean="0"/>
              <a:t>i</a:t>
            </a:r>
            <a:r>
              <a:rPr lang="en-US" sz="2000" dirty="0" smtClean="0"/>
              <a:t>++)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{ 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WaitForSingleObject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(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hEvent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,</a:t>
            </a:r>
          </a:p>
          <a:p>
            <a:pPr>
              <a:buNone/>
            </a:pP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			INFINITE);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ln>
                  <a:solidFill>
                    <a:srgbClr val="C00000"/>
                  </a:solidFill>
                </a:ln>
              </a:rPr>
              <a:t>Index++;</a:t>
            </a:r>
          </a:p>
          <a:p>
            <a:pPr>
              <a:buNone/>
            </a:pPr>
            <a:r>
              <a:rPr lang="en-US" sz="2000" dirty="0" smtClean="0">
                <a:ln>
                  <a:solidFill>
                    <a:srgbClr val="C00000"/>
                  </a:solidFill>
                </a:ln>
              </a:rPr>
              <a:t>		Times[Index-1] = 				</a:t>
            </a:r>
            <a:r>
              <a:rPr lang="en-US" sz="2000" dirty="0" err="1" smtClean="0">
                <a:ln>
                  <a:solidFill>
                    <a:srgbClr val="C00000"/>
                  </a:solidFill>
                </a:ln>
              </a:rPr>
              <a:t>GetTickCount</a:t>
            </a:r>
            <a:r>
              <a:rPr lang="en-US" sz="2000" dirty="0" smtClean="0">
                <a:ln>
                  <a:solidFill>
                    <a:srgbClr val="C00000"/>
                  </a:solidFill>
                </a:ln>
              </a:rPr>
              <a:t>(); 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 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SetEvent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(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hEvent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);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} </a:t>
            </a:r>
          </a:p>
          <a:p>
            <a:pPr>
              <a:buNone/>
            </a:pPr>
            <a:r>
              <a:rPr lang="en-US" sz="2000" dirty="0" smtClean="0"/>
              <a:t>	return (0);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}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(</a:t>
            </a:r>
            <a:r>
              <a:rPr lang="ru-RU" dirty="0" err="1" smtClean="0"/>
              <a:t>Мьютекс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71472" y="2786058"/>
            <a:ext cx="8258204" cy="35719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 anchorCtr="0"/>
          <a:lstStyle/>
          <a:p>
            <a:r>
              <a:rPr lang="ru-RU" dirty="0" smtClean="0"/>
              <a:t>Правила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ru-RU" dirty="0" smtClean="0"/>
              <a:t>Свободен, если </a:t>
            </a:r>
            <a:r>
              <a:rPr lang="en-US" dirty="0" err="1" smtClean="0"/>
              <a:t>threadID</a:t>
            </a:r>
            <a:r>
              <a:rPr lang="en-US" dirty="0" smtClean="0"/>
              <a:t> </a:t>
            </a:r>
            <a:r>
              <a:rPr lang="ru-RU" dirty="0" smtClean="0"/>
              <a:t>равен</a:t>
            </a:r>
            <a:r>
              <a:rPr lang="en-US" dirty="0" smtClean="0"/>
              <a:t> </a:t>
            </a:r>
            <a:r>
              <a:rPr lang="ru-RU" dirty="0" smtClean="0"/>
              <a:t>нулю.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ru-RU" dirty="0" smtClean="0"/>
              <a:t>Захватывается функциями ожидания (</a:t>
            </a:r>
            <a:r>
              <a:rPr lang="en-US" dirty="0" err="1" smtClean="0"/>
              <a:t>WaitFor</a:t>
            </a:r>
            <a:r>
              <a:rPr lang="en-US" dirty="0" smtClean="0"/>
              <a:t>...)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3</a:t>
            </a:r>
            <a:r>
              <a:rPr lang="en-US" dirty="0" smtClean="0"/>
              <a:t>.</a:t>
            </a:r>
            <a:r>
              <a:rPr lang="ru-RU" dirty="0" smtClean="0"/>
              <a:t> Можно захватить, если свободен, или уже захвачен </a:t>
            </a:r>
            <a:r>
              <a:rPr lang="en-US" dirty="0" smtClean="0"/>
              <a:t> </a:t>
            </a:r>
            <a:r>
              <a:rPr lang="ru-RU" dirty="0" smtClean="0"/>
              <a:t>этим же потоком (рекурсивный захват).</a:t>
            </a:r>
          </a:p>
          <a:p>
            <a:r>
              <a:rPr lang="ru-RU" dirty="0" smtClean="0"/>
              <a:t>4. При освобождении уменьшается </a:t>
            </a:r>
            <a:r>
              <a:rPr lang="en-US" dirty="0" err="1" smtClean="0"/>
              <a:t>recCounter</a:t>
            </a:r>
            <a:r>
              <a:rPr lang="ru-RU" dirty="0" smtClean="0"/>
              <a:t>, если </a:t>
            </a:r>
            <a:r>
              <a:rPr lang="en-US" dirty="0" err="1" smtClean="0"/>
              <a:t>recCounter</a:t>
            </a:r>
            <a:r>
              <a:rPr lang="ru-RU" dirty="0" smtClean="0"/>
              <a:t> равен нулю, то </a:t>
            </a:r>
            <a:r>
              <a:rPr lang="ru-RU" strike="sngStrike" dirty="0" err="1" smtClean="0"/>
              <a:t>Доби</a:t>
            </a:r>
            <a:r>
              <a:rPr lang="ru-RU" strike="sngStrike" dirty="0" smtClean="0"/>
              <a:t> </a:t>
            </a:r>
            <a:r>
              <a:rPr lang="ru-RU" dirty="0" err="1" smtClean="0"/>
              <a:t>мьютекс</a:t>
            </a:r>
            <a:r>
              <a:rPr lang="ru-RU" dirty="0" smtClean="0"/>
              <a:t> свободен (</a:t>
            </a:r>
            <a:r>
              <a:rPr lang="en-US" dirty="0" err="1" smtClean="0"/>
              <a:t>threadID</a:t>
            </a:r>
            <a:r>
              <a:rPr lang="en-US" dirty="0" smtClean="0"/>
              <a:t> </a:t>
            </a:r>
            <a:r>
              <a:rPr lang="ru-RU" dirty="0" smtClean="0"/>
              <a:t>равен</a:t>
            </a:r>
            <a:r>
              <a:rPr lang="en-US" dirty="0" smtClean="0"/>
              <a:t> </a:t>
            </a:r>
            <a:r>
              <a:rPr lang="ru-RU" dirty="0" smtClean="0"/>
              <a:t>нулю)</a:t>
            </a:r>
            <a:endParaRPr lang="en-US" dirty="0" smtClean="0"/>
          </a:p>
        </p:txBody>
      </p:sp>
      <p:sp>
        <p:nvSpPr>
          <p:cNvPr id="4" name="Текст 2"/>
          <p:cNvSpPr>
            <a:spLocks noGrp="1"/>
          </p:cNvSpPr>
          <p:nvPr>
            <p:ph type="body" idx="1"/>
          </p:nvPr>
        </p:nvSpPr>
        <p:spPr>
          <a:xfrm>
            <a:off x="571472" y="1000108"/>
            <a:ext cx="8258204" cy="150019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 anchorCtr="0"/>
          <a:lstStyle/>
          <a:p>
            <a:r>
              <a:rPr lang="ru-RU" dirty="0" smtClean="0"/>
              <a:t>Содержит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ru-RU" dirty="0" smtClean="0"/>
              <a:t>Идентификатор потока, который его захватил  - </a:t>
            </a:r>
            <a:r>
              <a:rPr lang="en-US" dirty="0" err="1" smtClean="0"/>
              <a:t>threadID</a:t>
            </a:r>
            <a:endParaRPr lang="ru-RU" dirty="0" smtClean="0"/>
          </a:p>
          <a:p>
            <a:r>
              <a:rPr lang="ru-RU" dirty="0" smtClean="0"/>
              <a:t>2. Счетчик количества захватов (рекурсии) - </a:t>
            </a:r>
            <a:r>
              <a:rPr lang="en-US" dirty="0" err="1" smtClean="0"/>
              <a:t>recCounter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r>
              <a:rPr lang="ru-RU" dirty="0" err="1" smtClean="0"/>
              <a:t>Мьютекс</a:t>
            </a:r>
            <a:r>
              <a:rPr lang="en-US" dirty="0" smtClean="0"/>
              <a:t>. </a:t>
            </a:r>
            <a:r>
              <a:rPr lang="ru-RU" dirty="0" smtClean="0"/>
              <a:t>Функции.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idx="1"/>
          </p:nvPr>
        </p:nvSpPr>
        <p:spPr>
          <a:xfrm>
            <a:off x="571472" y="1000108"/>
            <a:ext cx="8258204" cy="285752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 anchorCtr="0"/>
          <a:lstStyle/>
          <a:p>
            <a:r>
              <a:rPr lang="ru-RU" dirty="0" smtClean="0"/>
              <a:t>Создание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HANDLE </a:t>
            </a:r>
            <a:r>
              <a:rPr lang="en-US" dirty="0" err="1" smtClean="0">
                <a:solidFill>
                  <a:srgbClr val="0070C0"/>
                </a:solidFill>
              </a:rPr>
              <a:t>CreateMutex</a:t>
            </a:r>
            <a:r>
              <a:rPr lang="en-US" dirty="0" smtClean="0">
                <a:solidFill>
                  <a:srgbClr val="0070C0"/>
                </a:solidFill>
              </a:rPr>
              <a:t>( 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ru-RU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PSECURITY_ATTRIBUTES 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psa</a:t>
            </a:r>
            <a:r>
              <a:rPr lang="en-US" dirty="0" smtClean="0">
                <a:solidFill>
                  <a:srgbClr val="0070C0"/>
                </a:solidFill>
              </a:rPr>
              <a:t>,</a:t>
            </a:r>
            <a:r>
              <a:rPr lang="ru-RU" dirty="0" smtClean="0">
                <a:solidFill>
                  <a:srgbClr val="0070C0"/>
                </a:solidFill>
              </a:rPr>
              <a:t> //</a:t>
            </a:r>
            <a:r>
              <a:rPr lang="ru-RU" dirty="0" err="1" smtClean="0">
                <a:solidFill>
                  <a:srgbClr val="0070C0"/>
                </a:solidFill>
              </a:rPr>
              <a:t>аттрибуты</a:t>
            </a:r>
            <a:r>
              <a:rPr lang="ru-RU" dirty="0" smtClean="0">
                <a:solidFill>
                  <a:srgbClr val="0070C0"/>
                </a:solidFill>
              </a:rPr>
              <a:t> защиты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ru-RU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BOOL </a:t>
            </a:r>
            <a:r>
              <a:rPr lang="ru-RU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 err="1" smtClean="0">
                <a:solidFill>
                  <a:srgbClr val="0070C0"/>
                </a:solidFill>
              </a:rPr>
              <a:t>fInitialOwner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ru-RU" dirty="0" smtClean="0">
                <a:solidFill>
                  <a:srgbClr val="0070C0"/>
                </a:solidFill>
              </a:rPr>
              <a:t>	 //флаг захвата</a:t>
            </a:r>
          </a:p>
          <a:p>
            <a:r>
              <a:rPr lang="ru-RU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PCTSTR  </a:t>
            </a:r>
            <a:r>
              <a:rPr lang="en-US" dirty="0" err="1" smtClean="0">
                <a:solidFill>
                  <a:srgbClr val="0070C0"/>
                </a:solidFill>
              </a:rPr>
              <a:t>pszName</a:t>
            </a:r>
            <a:r>
              <a:rPr lang="en-US" dirty="0" smtClean="0">
                <a:solidFill>
                  <a:srgbClr val="0070C0"/>
                </a:solidFill>
              </a:rPr>
              <a:t>		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//</a:t>
            </a:r>
            <a:r>
              <a:rPr lang="ru-RU" dirty="0" smtClean="0">
                <a:solidFill>
                  <a:srgbClr val="0070C0"/>
                </a:solidFill>
              </a:rPr>
              <a:t>имя (строка)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);</a:t>
            </a:r>
          </a:p>
        </p:txBody>
      </p:sp>
      <p:sp>
        <p:nvSpPr>
          <p:cNvPr id="6" name="Текст 2"/>
          <p:cNvSpPr>
            <a:spLocks noGrp="1"/>
          </p:cNvSpPr>
          <p:nvPr>
            <p:ph type="body" idx="1"/>
          </p:nvPr>
        </p:nvSpPr>
        <p:spPr>
          <a:xfrm>
            <a:off x="571472" y="5500702"/>
            <a:ext cx="8258204" cy="107157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 anchorCtr="0"/>
          <a:lstStyle/>
          <a:p>
            <a:r>
              <a:rPr lang="ru-RU" dirty="0" smtClean="0"/>
              <a:t>Освобождение</a:t>
            </a:r>
            <a:r>
              <a:rPr lang="en-US" dirty="0" smtClean="0"/>
              <a:t>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BOOL </a:t>
            </a:r>
            <a:r>
              <a:rPr lang="en-US" dirty="0" err="1" smtClean="0">
                <a:solidFill>
                  <a:srgbClr val="0070C0"/>
                </a:solidFill>
              </a:rPr>
              <a:t>ReleaseMutex</a:t>
            </a:r>
            <a:r>
              <a:rPr lang="en-US" dirty="0" smtClean="0">
                <a:solidFill>
                  <a:srgbClr val="0070C0"/>
                </a:solidFill>
              </a:rPr>
              <a:t>(HANDLE </a:t>
            </a:r>
            <a:r>
              <a:rPr lang="en-US" dirty="0" err="1" smtClean="0">
                <a:solidFill>
                  <a:srgbClr val="0070C0"/>
                </a:solidFill>
              </a:rPr>
              <a:t>hMutex</a:t>
            </a:r>
            <a:r>
              <a:rPr lang="en-US" dirty="0" smtClean="0">
                <a:solidFill>
                  <a:srgbClr val="0070C0"/>
                </a:solidFill>
              </a:rPr>
              <a:t>);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idx="1"/>
          </p:nvPr>
        </p:nvSpPr>
        <p:spPr>
          <a:xfrm>
            <a:off x="571472" y="4143380"/>
            <a:ext cx="8258204" cy="107157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 anchorCtr="0"/>
          <a:lstStyle/>
          <a:p>
            <a:r>
              <a:rPr lang="ru-RU" dirty="0" smtClean="0"/>
              <a:t>Захват</a:t>
            </a:r>
            <a:r>
              <a:rPr lang="en-US" dirty="0" smtClean="0"/>
              <a:t>:</a:t>
            </a:r>
          </a:p>
          <a:p>
            <a:r>
              <a:rPr lang="ru-RU" dirty="0" smtClean="0"/>
              <a:t>Любая из функций ожидания. </a:t>
            </a:r>
            <a:r>
              <a:rPr lang="en-US" dirty="0" err="1" smtClean="0">
                <a:solidFill>
                  <a:srgbClr val="0070C0"/>
                </a:solidFill>
              </a:rPr>
              <a:t>WaitFor</a:t>
            </a:r>
            <a:r>
              <a:rPr lang="en-US" dirty="0" smtClean="0">
                <a:solidFill>
                  <a:srgbClr val="0070C0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2"/>
          <p:cNvSpPr>
            <a:spLocks noGrp="1"/>
          </p:cNvSpPr>
          <p:nvPr>
            <p:ph type="body" idx="1"/>
          </p:nvPr>
        </p:nvSpPr>
        <p:spPr>
          <a:xfrm>
            <a:off x="500034" y="285728"/>
            <a:ext cx="8258204" cy="817577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Index = 0; </a:t>
            </a:r>
            <a:r>
              <a:rPr lang="ru-RU" dirty="0" smtClean="0"/>
              <a:t> </a:t>
            </a:r>
            <a:r>
              <a:rPr lang="en-US" dirty="0" smtClean="0"/>
              <a:t>DWORD Times[1000]; </a:t>
            </a:r>
            <a:r>
              <a:rPr lang="ru-RU" dirty="0" smtClean="0"/>
              <a:t>Н</a:t>
            </a:r>
            <a:r>
              <a:rPr lang="en-US" dirty="0" smtClean="0"/>
              <a:t>ANDLE </a:t>
            </a:r>
            <a:r>
              <a:rPr lang="en-US" dirty="0" err="1" smtClean="0"/>
              <a:t>hMutex</a:t>
            </a:r>
            <a:r>
              <a:rPr lang="en-US" dirty="0" smtClean="0"/>
              <a:t>;</a:t>
            </a:r>
          </a:p>
          <a:p>
            <a:pPr algn="ctr"/>
            <a:r>
              <a:rPr lang="en-US" dirty="0" err="1" smtClean="0"/>
              <a:t>hMutex</a:t>
            </a:r>
            <a:r>
              <a:rPr lang="en-US" dirty="0" smtClean="0"/>
              <a:t> = </a:t>
            </a:r>
            <a:r>
              <a:rPr lang="en-US" dirty="0" err="1" smtClean="0"/>
              <a:t>CreateMutex</a:t>
            </a:r>
            <a:r>
              <a:rPr lang="en-US" dirty="0" smtClean="0"/>
              <a:t>(NULL,FALSE,NULL);</a:t>
            </a:r>
            <a:endParaRPr lang="ru-RU" dirty="0"/>
          </a:p>
        </p:txBody>
      </p:sp>
      <p:sp>
        <p:nvSpPr>
          <p:cNvPr id="9" name="Содержимое 3"/>
          <p:cNvSpPr>
            <a:spLocks noGrp="1"/>
          </p:cNvSpPr>
          <p:nvPr>
            <p:ph sz="half" idx="2"/>
          </p:nvPr>
        </p:nvSpPr>
        <p:spPr>
          <a:xfrm>
            <a:off x="214282" y="1285860"/>
            <a:ext cx="4283106" cy="507209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2000" dirty="0" smtClean="0"/>
              <a:t>DWORD WINAPI</a:t>
            </a:r>
            <a:r>
              <a:rPr lang="ru-RU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ThreadFunc1</a:t>
            </a:r>
            <a:r>
              <a:rPr lang="ru-RU" sz="2000" dirty="0" smtClean="0"/>
              <a:t> </a:t>
            </a:r>
            <a:r>
              <a:rPr lang="en-US" sz="2000" dirty="0" smtClean="0"/>
              <a:t>(PVOID </a:t>
            </a:r>
            <a:r>
              <a:rPr lang="en-US" sz="2000" dirty="0" err="1" smtClean="0"/>
              <a:t>pvParam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{ 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smtClean="0"/>
              <a:t>for(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&lt;500; </a:t>
            </a:r>
            <a:r>
              <a:rPr lang="en-US" sz="2000" dirty="0" err="1" smtClean="0"/>
              <a:t>i</a:t>
            </a:r>
            <a:r>
              <a:rPr lang="en-US" sz="2000" dirty="0" smtClean="0"/>
              <a:t>++)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{ </a:t>
            </a:r>
          </a:p>
          <a:p>
            <a:pPr>
              <a:buNone/>
            </a:pP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		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WaitForSingleObject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(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hMutex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,</a:t>
            </a:r>
          </a:p>
          <a:p>
            <a:pPr>
              <a:buNone/>
            </a:pP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			INFINITE);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ln>
                  <a:solidFill>
                    <a:srgbClr val="C00000"/>
                  </a:solidFill>
                </a:ln>
              </a:rPr>
              <a:t>Times[Index]=</a:t>
            </a:r>
          </a:p>
          <a:p>
            <a:pPr>
              <a:buNone/>
            </a:pPr>
            <a:r>
              <a:rPr lang="en-US" sz="2000" dirty="0" smtClean="0">
                <a:ln>
                  <a:solidFill>
                    <a:srgbClr val="C00000"/>
                  </a:solidFill>
                </a:ln>
              </a:rPr>
              <a:t>			</a:t>
            </a:r>
            <a:r>
              <a:rPr lang="en-US" sz="2000" dirty="0" err="1" smtClean="0">
                <a:ln>
                  <a:solidFill>
                    <a:srgbClr val="C00000"/>
                  </a:solidFill>
                </a:ln>
              </a:rPr>
              <a:t>GetTickCount</a:t>
            </a:r>
            <a:r>
              <a:rPr lang="en-US" sz="2000" dirty="0" smtClean="0">
                <a:ln>
                  <a:solidFill>
                    <a:srgbClr val="C00000"/>
                  </a:solidFill>
                </a:ln>
              </a:rPr>
              <a:t>(); </a:t>
            </a:r>
            <a:br>
              <a:rPr lang="en-US" sz="2000" dirty="0" smtClean="0">
                <a:ln>
                  <a:solidFill>
                    <a:srgbClr val="C00000"/>
                  </a:solidFill>
                </a:ln>
              </a:rPr>
            </a:br>
            <a:r>
              <a:rPr lang="en-US" sz="2000" dirty="0" smtClean="0">
                <a:ln>
                  <a:solidFill>
                    <a:srgbClr val="C00000"/>
                  </a:solidFill>
                </a:ln>
              </a:rPr>
              <a:t>	Index++;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ReleaseMutex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(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hMutex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);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} </a:t>
            </a:r>
          </a:p>
          <a:p>
            <a:pPr>
              <a:buNone/>
            </a:pPr>
            <a:r>
              <a:rPr lang="en-US" sz="2000" dirty="0" smtClean="0"/>
              <a:t>	return (0);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}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10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285861"/>
            <a:ext cx="4284693" cy="507209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2000" dirty="0" smtClean="0"/>
              <a:t>DWORD WINAPI</a:t>
            </a:r>
            <a:r>
              <a:rPr lang="ru-RU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ThreadFunc2</a:t>
            </a:r>
            <a:r>
              <a:rPr lang="ru-RU" sz="2000" dirty="0" smtClean="0"/>
              <a:t> </a:t>
            </a:r>
            <a:r>
              <a:rPr lang="en-US" sz="2000" dirty="0" smtClean="0"/>
              <a:t>(PVOID </a:t>
            </a:r>
            <a:r>
              <a:rPr lang="en-US" sz="2000" dirty="0" err="1" smtClean="0"/>
              <a:t>pvParam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{ 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smtClean="0"/>
              <a:t>for(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&lt;500; </a:t>
            </a:r>
            <a:r>
              <a:rPr lang="en-US" sz="2000" dirty="0" err="1" smtClean="0"/>
              <a:t>i</a:t>
            </a:r>
            <a:r>
              <a:rPr lang="en-US" sz="2000" dirty="0" smtClean="0"/>
              <a:t>++)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{ 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WaitForSingleObject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(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hMutex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,</a:t>
            </a:r>
          </a:p>
          <a:p>
            <a:pPr>
              <a:buNone/>
            </a:pP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			INFINITE);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ln>
                  <a:solidFill>
                    <a:srgbClr val="C00000"/>
                  </a:solidFill>
                </a:ln>
              </a:rPr>
              <a:t>Index++;</a:t>
            </a:r>
          </a:p>
          <a:p>
            <a:pPr>
              <a:buNone/>
            </a:pPr>
            <a:r>
              <a:rPr lang="en-US" sz="2000" dirty="0" smtClean="0">
                <a:ln>
                  <a:solidFill>
                    <a:srgbClr val="C00000"/>
                  </a:solidFill>
                </a:ln>
              </a:rPr>
              <a:t>		Times[Index-1] = 				</a:t>
            </a:r>
            <a:r>
              <a:rPr lang="en-US" sz="2000" dirty="0" err="1" smtClean="0">
                <a:ln>
                  <a:solidFill>
                    <a:srgbClr val="C00000"/>
                  </a:solidFill>
                </a:ln>
              </a:rPr>
              <a:t>GetTickCount</a:t>
            </a:r>
            <a:r>
              <a:rPr lang="en-US" sz="2000" dirty="0" smtClean="0">
                <a:ln>
                  <a:solidFill>
                    <a:srgbClr val="C00000"/>
                  </a:solidFill>
                </a:ln>
              </a:rPr>
              <a:t>(); 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 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ReleaseMutex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(</a:t>
            </a:r>
            <a:r>
              <a:rPr lang="en-US" sz="2000" dirty="0" err="1" smtClean="0">
                <a:ln>
                  <a:solidFill>
                    <a:schemeClr val="accent5"/>
                  </a:solidFill>
                </a:ln>
              </a:rPr>
              <a:t>hMutex</a:t>
            </a:r>
            <a:r>
              <a:rPr lang="en-US" sz="2000" dirty="0" smtClean="0">
                <a:ln>
                  <a:solidFill>
                    <a:schemeClr val="accent5"/>
                  </a:solidFill>
                </a:ln>
              </a:rPr>
              <a:t>);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} </a:t>
            </a:r>
          </a:p>
          <a:p>
            <a:pPr>
              <a:buNone/>
            </a:pPr>
            <a:r>
              <a:rPr lang="en-US" sz="2000" dirty="0" smtClean="0"/>
              <a:t>	return (0);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}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461</Words>
  <Application>Microsoft Office PowerPoint</Application>
  <PresentationFormat>Экран (4:3)</PresentationFormat>
  <Paragraphs>138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Объекты ядра для синхронизации</vt:lpstr>
      <vt:lpstr>Два состояния объекта ядра</vt:lpstr>
      <vt:lpstr>Два типа объектов ядра</vt:lpstr>
      <vt:lpstr>Event(Событие)</vt:lpstr>
      <vt:lpstr>Event. Функции.</vt:lpstr>
      <vt:lpstr>Слайд 6</vt:lpstr>
      <vt:lpstr>Mutex (Мьютекс)</vt:lpstr>
      <vt:lpstr>Мьютекс. Функции.</vt:lpstr>
      <vt:lpstr>Слайд 9</vt:lpstr>
      <vt:lpstr>Семафор</vt:lpstr>
      <vt:lpstr>Семафор. Функции.</vt:lpstr>
      <vt:lpstr>Слайд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Многопоточность и мультипроцессность</dc:title>
  <dc:creator>raven</dc:creator>
  <cp:lastModifiedBy>raven</cp:lastModifiedBy>
  <cp:revision>57</cp:revision>
  <dcterms:created xsi:type="dcterms:W3CDTF">2017-03-13T17:30:20Z</dcterms:created>
  <dcterms:modified xsi:type="dcterms:W3CDTF">2018-03-13T17:37:29Z</dcterms:modified>
</cp:coreProperties>
</file>