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6" r:id="rId5"/>
    <p:sldId id="287" r:id="rId6"/>
    <p:sldId id="275" r:id="rId7"/>
    <p:sldId id="27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DBA-5571-405B-BEC3-0DE2F16883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Взаимодействие между процессами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ru-RU" sz="2800" dirty="0" smtClean="0"/>
              <a:t>Виды взаимодействия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1472" y="1071546"/>
            <a:ext cx="8258204" cy="528641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sz="2000" dirty="0" smtClean="0">
                <a:solidFill>
                  <a:srgbClr val="0070C0"/>
                </a:solidFill>
              </a:rPr>
              <a:t>1. Контроль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/>
              <a:t>Запуск дочерних программ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/>
              <a:t>Проверка работы, получение информации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err="1" smtClean="0"/>
              <a:t>Насильное</a:t>
            </a:r>
            <a:r>
              <a:rPr lang="ru-RU" dirty="0" smtClean="0"/>
              <a:t> прерывание работы</a:t>
            </a:r>
            <a:endParaRPr lang="en-US" dirty="0" smtClean="0"/>
          </a:p>
          <a:p>
            <a:r>
              <a:rPr lang="ru-RU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r>
              <a:rPr lang="ru-RU" sz="2000" dirty="0" smtClean="0">
                <a:solidFill>
                  <a:srgbClr val="0070C0"/>
                </a:solidFill>
              </a:rPr>
              <a:t> Передача информации без синхронизации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  <a:endParaRPr lang="ru-RU" sz="2000" dirty="0" smtClean="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 	Аргументы командной строки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 	</a:t>
            </a:r>
            <a:r>
              <a:rPr lang="ru-RU" dirty="0" smtClean="0">
                <a:solidFill>
                  <a:schemeClr val="tx1"/>
                </a:solidFill>
              </a:rPr>
              <a:t>Код </a:t>
            </a:r>
            <a:r>
              <a:rPr lang="ru-RU" dirty="0" smtClean="0">
                <a:solidFill>
                  <a:schemeClr val="tx1"/>
                </a:solidFill>
              </a:rPr>
              <a:t>завершения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smtClean="0">
                <a:solidFill>
                  <a:srgbClr val="FF0000"/>
                </a:solidFill>
              </a:rPr>
              <a:t> </a:t>
            </a:r>
            <a:r>
              <a:rPr lang="ru-RU" smtClean="0">
                <a:solidFill>
                  <a:srgbClr val="FF0000"/>
                </a:solidFill>
              </a:rPr>
              <a:t>	</a:t>
            </a:r>
            <a:r>
              <a:rPr lang="ru-RU" smtClean="0">
                <a:solidFill>
                  <a:srgbClr val="FF0000"/>
                </a:solidFill>
              </a:rPr>
              <a:t>Посылка </a:t>
            </a:r>
            <a:r>
              <a:rPr lang="en-US" dirty="0" smtClean="0">
                <a:solidFill>
                  <a:srgbClr val="FF0000"/>
                </a:solidFill>
              </a:rPr>
              <a:t>Windows </a:t>
            </a:r>
            <a:r>
              <a:rPr lang="ru-RU" dirty="0" smtClean="0">
                <a:solidFill>
                  <a:srgbClr val="FF0000"/>
                </a:solidFill>
              </a:rPr>
              <a:t>сообщений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3. Обмен информацией (синхронизация нужна!)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	</a:t>
            </a:r>
            <a:r>
              <a:rPr lang="ru-RU" dirty="0" smtClean="0"/>
              <a:t>Файловая система (общие файлы)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 	Разделяемая память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US" sz="2800" dirty="0" smtClean="0"/>
              <a:t>C</a:t>
            </a:r>
            <a:r>
              <a:rPr lang="ru-RU" sz="2800" dirty="0" err="1" smtClean="0"/>
              <a:t>ообщения</a:t>
            </a:r>
            <a:endParaRPr lang="ru-RU" sz="2800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857232"/>
            <a:ext cx="8258204" cy="25003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rmAutofit/>
          </a:bodyPr>
          <a:lstStyle/>
          <a:p>
            <a:r>
              <a:rPr lang="ru-RU" sz="1800" b="0" dirty="0" smtClean="0"/>
              <a:t>Сообщение - это структура</a:t>
            </a:r>
            <a:r>
              <a:rPr lang="en-US" sz="1800" b="0" dirty="0" smtClean="0"/>
              <a:t>:</a:t>
            </a:r>
          </a:p>
          <a:p>
            <a:r>
              <a:rPr lang="en-US" sz="1800" b="0" dirty="0" err="1" smtClean="0"/>
              <a:t>struct</a:t>
            </a:r>
            <a:r>
              <a:rPr lang="en-US" sz="1800" b="0" dirty="0" smtClean="0"/>
              <a:t> </a:t>
            </a:r>
            <a:r>
              <a:rPr lang="en-US" sz="1800" dirty="0" smtClean="0"/>
              <a:t>MSG</a:t>
            </a:r>
            <a:r>
              <a:rPr lang="en-US" sz="1800" b="0" dirty="0" smtClean="0"/>
              <a:t> {</a:t>
            </a:r>
          </a:p>
          <a:p>
            <a:r>
              <a:rPr lang="en-US" sz="1800" b="0" dirty="0" smtClean="0"/>
              <a:t>	...</a:t>
            </a:r>
          </a:p>
          <a:p>
            <a:r>
              <a:rPr lang="en-US" sz="1800" b="0" dirty="0" smtClean="0"/>
              <a:t>    UINT        	</a:t>
            </a:r>
            <a:r>
              <a:rPr lang="en-US" sz="1800" b="0" dirty="0" err="1" smtClean="0"/>
              <a:t>msgCode</a:t>
            </a:r>
            <a:r>
              <a:rPr lang="en-US" sz="1800" b="0" dirty="0" smtClean="0"/>
              <a:t>;	</a:t>
            </a:r>
          </a:p>
          <a:p>
            <a:r>
              <a:rPr lang="en-US" sz="1800" b="0" dirty="0" smtClean="0"/>
              <a:t>    WPARAM     </a:t>
            </a:r>
            <a:r>
              <a:rPr lang="ru-RU" sz="1800" b="0" dirty="0" smtClean="0"/>
              <a:t>	</a:t>
            </a:r>
            <a:r>
              <a:rPr lang="en-US" sz="1800" b="0" dirty="0" err="1" smtClean="0"/>
              <a:t>wParam</a:t>
            </a:r>
            <a:r>
              <a:rPr lang="en-US" sz="1800" b="0" dirty="0" smtClean="0"/>
              <a:t>;</a:t>
            </a:r>
          </a:p>
          <a:p>
            <a:r>
              <a:rPr lang="en-US" sz="1800" b="0" dirty="0" smtClean="0"/>
              <a:t>    LPARAM      	</a:t>
            </a:r>
            <a:r>
              <a:rPr lang="en-US" sz="1800" b="0" dirty="0" err="1" smtClean="0"/>
              <a:t>lParam</a:t>
            </a:r>
            <a:r>
              <a:rPr lang="en-US" sz="1800" b="0" dirty="0" smtClean="0"/>
              <a:t>;</a:t>
            </a:r>
          </a:p>
          <a:p>
            <a:r>
              <a:rPr lang="en-US" sz="1800" b="0" dirty="0" smtClean="0"/>
              <a:t>};</a:t>
            </a:r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71472" y="4357694"/>
            <a:ext cx="8258204" cy="1071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rmAutofit/>
          </a:bodyPr>
          <a:lstStyle/>
          <a:p>
            <a:r>
              <a:rPr lang="ru-RU" sz="1800" b="0" dirty="0" smtClean="0"/>
              <a:t>Посылка</a:t>
            </a:r>
            <a:r>
              <a:rPr lang="en-US" sz="1800" b="0" dirty="0" smtClean="0"/>
              <a:t>:</a:t>
            </a:r>
            <a:endParaRPr lang="ru-RU" sz="1800" b="0" dirty="0" smtClean="0"/>
          </a:p>
          <a:p>
            <a:r>
              <a:rPr lang="en-US" sz="1800" b="0" dirty="0" smtClean="0"/>
              <a:t>BOOL </a:t>
            </a:r>
            <a:r>
              <a:rPr lang="en-US" sz="1800" dirty="0" err="1" smtClean="0"/>
              <a:t>PostThreadMessage</a:t>
            </a:r>
            <a:r>
              <a:rPr lang="en-US" sz="1800" b="0" dirty="0" smtClean="0"/>
              <a:t>( DWORD  </a:t>
            </a:r>
            <a:r>
              <a:rPr lang="en-US" sz="1800" b="0" dirty="0" err="1" smtClean="0"/>
              <a:t>idThread</a:t>
            </a:r>
            <a:r>
              <a:rPr lang="en-US" sz="1800" b="0" dirty="0" smtClean="0"/>
              <a:t>, </a:t>
            </a:r>
            <a:endParaRPr lang="ru-RU" sz="1800" b="0" dirty="0" smtClean="0"/>
          </a:p>
          <a:p>
            <a:r>
              <a:rPr lang="ru-RU" sz="1800" b="0" dirty="0" smtClean="0"/>
              <a:t>	</a:t>
            </a:r>
            <a:r>
              <a:rPr lang="en-US" sz="1800" b="0" dirty="0" smtClean="0"/>
              <a:t>UINT   </a:t>
            </a:r>
            <a:r>
              <a:rPr lang="en-US" sz="1800" b="0" dirty="0" err="1" smtClean="0"/>
              <a:t>Msg</a:t>
            </a:r>
            <a:r>
              <a:rPr lang="en-US" sz="1800" b="0" dirty="0" smtClean="0"/>
              <a:t>, WPARAM </a:t>
            </a:r>
            <a:r>
              <a:rPr lang="en-US" sz="1800" b="0" dirty="0" err="1" smtClean="0"/>
              <a:t>wParam</a:t>
            </a:r>
            <a:r>
              <a:rPr lang="en-US" sz="1800" b="0" dirty="0" smtClean="0"/>
              <a:t>, LPARAM </a:t>
            </a:r>
            <a:r>
              <a:rPr lang="en-US" sz="1800" b="0" dirty="0" err="1" smtClean="0"/>
              <a:t>lParam</a:t>
            </a:r>
            <a:r>
              <a:rPr lang="en-US" sz="1800" b="0" dirty="0" smtClean="0"/>
              <a:t> );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71472" y="3500438"/>
            <a:ext cx="8258204" cy="78581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rmAutofit/>
          </a:bodyPr>
          <a:lstStyle/>
          <a:p>
            <a:r>
              <a:rPr lang="ru-RU" sz="1800" b="0" dirty="0" smtClean="0"/>
              <a:t>Регистрация</a:t>
            </a:r>
            <a:r>
              <a:rPr lang="en-US" sz="1800" b="0" dirty="0" smtClean="0"/>
              <a:t>:</a:t>
            </a:r>
          </a:p>
          <a:p>
            <a:r>
              <a:rPr lang="en-US" sz="1800" b="0" dirty="0" smtClean="0"/>
              <a:t>UINT </a:t>
            </a:r>
            <a:r>
              <a:rPr lang="en-US" sz="1800" dirty="0" err="1" smtClean="0"/>
              <a:t>RegisterWindowMessage</a:t>
            </a:r>
            <a:r>
              <a:rPr lang="en-US" sz="1800" b="0" dirty="0" smtClean="0"/>
              <a:t>( LPCSTR  </a:t>
            </a:r>
            <a:r>
              <a:rPr lang="en-US" sz="1800" b="0" dirty="0" err="1" smtClean="0"/>
              <a:t>msgName</a:t>
            </a:r>
            <a:r>
              <a:rPr lang="en-US" sz="1800" b="0" dirty="0" smtClean="0"/>
              <a:t> );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571472" y="5500702"/>
            <a:ext cx="8258204" cy="1071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rmAutofit/>
          </a:bodyPr>
          <a:lstStyle/>
          <a:p>
            <a:r>
              <a:rPr lang="ru-RU" sz="1800" b="0" dirty="0" smtClean="0"/>
              <a:t>Получение</a:t>
            </a:r>
            <a:r>
              <a:rPr lang="en-US" sz="1800" b="0" dirty="0" smtClean="0"/>
              <a:t>:</a:t>
            </a:r>
            <a:endParaRPr lang="ru-RU" sz="1800" b="0" dirty="0" smtClean="0"/>
          </a:p>
          <a:p>
            <a:r>
              <a:rPr lang="en-US" sz="1800" b="0" dirty="0" smtClean="0"/>
              <a:t>BOOL </a:t>
            </a:r>
            <a:r>
              <a:rPr lang="en-US" sz="1800" dirty="0" err="1" smtClean="0"/>
              <a:t>GetMessage</a:t>
            </a:r>
            <a:r>
              <a:rPr lang="en-US" sz="1800" b="0" dirty="0" smtClean="0"/>
              <a:t>( MSG</a:t>
            </a:r>
            <a:r>
              <a:rPr lang="ru-RU" sz="1800" b="0" dirty="0" smtClean="0"/>
              <a:t>*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lpMsg</a:t>
            </a:r>
            <a:r>
              <a:rPr lang="en-US" sz="1800" b="0" dirty="0" smtClean="0"/>
              <a:t>, </a:t>
            </a:r>
            <a:endParaRPr lang="ru-RU" sz="1800" b="0" dirty="0" smtClean="0"/>
          </a:p>
          <a:p>
            <a:r>
              <a:rPr lang="ru-RU" sz="1800" b="0" dirty="0" smtClean="0"/>
              <a:t>	</a:t>
            </a:r>
            <a:r>
              <a:rPr lang="en-US" sz="1800" b="0" dirty="0" smtClean="0"/>
              <a:t>HWND  </a:t>
            </a:r>
            <a:r>
              <a:rPr lang="en-US" sz="1800" b="0" dirty="0" err="1" smtClean="0"/>
              <a:t>hWnd</a:t>
            </a:r>
            <a:r>
              <a:rPr lang="en-US" sz="1800" b="0" dirty="0" smtClean="0"/>
              <a:t>, UINT  </a:t>
            </a:r>
            <a:r>
              <a:rPr lang="en-US" sz="1800" b="0" dirty="0" err="1" smtClean="0"/>
              <a:t>wMsgFilterMin</a:t>
            </a:r>
            <a:r>
              <a:rPr lang="en-US" sz="1800" b="0" dirty="0" smtClean="0"/>
              <a:t>,</a:t>
            </a:r>
            <a:r>
              <a:rPr lang="ru-RU" sz="1800" b="0" dirty="0" smtClean="0"/>
              <a:t> </a:t>
            </a:r>
            <a:r>
              <a:rPr lang="en-US" sz="1800" b="0" dirty="0" smtClean="0"/>
              <a:t>UINT  </a:t>
            </a:r>
            <a:r>
              <a:rPr lang="en-US" sz="1800" b="0" dirty="0" err="1" smtClean="0"/>
              <a:t>wMsgFilterMax</a:t>
            </a:r>
            <a:r>
              <a:rPr lang="en-US" sz="1800" b="0" dirty="0" smtClean="0"/>
              <a:t> 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Посылка сообщений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1472" y="1071546"/>
            <a:ext cx="8258204" cy="528641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sz="2000" dirty="0" smtClean="0">
                <a:solidFill>
                  <a:srgbClr val="0070C0"/>
                </a:solidFill>
              </a:rPr>
              <a:t>1. Один раз регистрируем сообщение в начале программы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/>
            <a:r>
              <a:rPr lang="en-US" sz="1800" b="0" dirty="0" smtClean="0"/>
              <a:t>UINT  </a:t>
            </a:r>
            <a:r>
              <a:rPr lang="en-US" sz="1800" dirty="0" err="1" smtClean="0"/>
              <a:t>MsgID</a:t>
            </a:r>
            <a:r>
              <a:rPr lang="en-US" sz="1800" b="0" dirty="0" smtClean="0"/>
              <a:t> = </a:t>
            </a:r>
            <a:r>
              <a:rPr lang="en-US" sz="1800" b="0" dirty="0" err="1" smtClean="0"/>
              <a:t>RegisterWindowMessage</a:t>
            </a:r>
            <a:r>
              <a:rPr lang="en-US" sz="1800" b="0" dirty="0" smtClean="0"/>
              <a:t>( "MY_LOVE_MESSAGE" );</a:t>
            </a:r>
          </a:p>
          <a:p>
            <a:pPr marL="457200" indent="-457200"/>
            <a:r>
              <a:rPr lang="ru-RU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r>
              <a:rPr lang="ru-RU" sz="2000" dirty="0" smtClean="0">
                <a:solidFill>
                  <a:srgbClr val="0070C0"/>
                </a:solidFill>
              </a:rPr>
              <a:t> Запускаем дочерний процесс</a:t>
            </a:r>
          </a:p>
          <a:p>
            <a:pPr marL="914400" lvl="1" indent="-457200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STARTUPINFO </a:t>
            </a:r>
            <a:r>
              <a:rPr lang="en-US" sz="1800" b="0" dirty="0" err="1" smtClean="0">
                <a:solidFill>
                  <a:schemeClr val="tx1"/>
                </a:solidFill>
              </a:rPr>
              <a:t>spi</a:t>
            </a:r>
            <a:r>
              <a:rPr lang="en-US" sz="1800" b="0" dirty="0" smtClean="0">
                <a:solidFill>
                  <a:schemeClr val="tx1"/>
                </a:solidFill>
              </a:rPr>
              <a:t>; PROCESS_INFORMATION pi;</a:t>
            </a:r>
          </a:p>
          <a:p>
            <a:pPr marL="914400" lvl="1" indent="-457200"/>
            <a:r>
              <a:rPr lang="ru-RU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CreateProcess</a:t>
            </a:r>
            <a:r>
              <a:rPr lang="en-US" sz="1800" b="0" dirty="0" smtClean="0">
                <a:solidFill>
                  <a:schemeClr val="tx1"/>
                </a:solidFill>
              </a:rPr>
              <a:t>(  "child.exe", "", NULL, NULL, false, </a:t>
            </a:r>
          </a:p>
          <a:p>
            <a:pPr marL="914400" lvl="1" indent="-457200"/>
            <a:r>
              <a:rPr lang="en-US" sz="1800" b="0" dirty="0" smtClean="0">
                <a:solidFill>
                  <a:schemeClr val="tx1"/>
                </a:solidFill>
              </a:rPr>
              <a:t>				0, NULL, NULL, &amp;</a:t>
            </a:r>
            <a:r>
              <a:rPr lang="en-US" sz="1800" b="0" dirty="0" err="1" smtClean="0">
                <a:solidFill>
                  <a:schemeClr val="tx1"/>
                </a:solidFill>
              </a:rPr>
              <a:t>spi,&amp;pi</a:t>
            </a:r>
            <a:r>
              <a:rPr lang="en-US" sz="1800" b="0" dirty="0" smtClean="0">
                <a:solidFill>
                  <a:schemeClr val="tx1"/>
                </a:solidFill>
              </a:rPr>
              <a:t> );</a:t>
            </a:r>
          </a:p>
          <a:p>
            <a:pPr marL="914400" lvl="1" indent="-457200"/>
            <a:r>
              <a:rPr lang="en-US" sz="1800" b="0" dirty="0" smtClean="0">
                <a:solidFill>
                  <a:schemeClr val="tx1"/>
                </a:solidFill>
              </a:rPr>
              <a:t> DWORD </a:t>
            </a:r>
            <a:r>
              <a:rPr lang="en-US" sz="1800" dirty="0" err="1" smtClean="0">
                <a:solidFill>
                  <a:schemeClr val="tx1"/>
                </a:solidFill>
              </a:rPr>
              <a:t>ThreadID</a:t>
            </a:r>
            <a:r>
              <a:rPr lang="en-US" sz="1800" b="0" dirty="0" smtClean="0">
                <a:solidFill>
                  <a:schemeClr val="tx1"/>
                </a:solidFill>
              </a:rPr>
              <a:t> = </a:t>
            </a:r>
            <a:r>
              <a:rPr lang="en-US" sz="1800" b="0" dirty="0" err="1" smtClean="0">
                <a:solidFill>
                  <a:schemeClr val="tx1"/>
                </a:solidFill>
              </a:rPr>
              <a:t>pi.dwThreadId</a:t>
            </a:r>
            <a:r>
              <a:rPr lang="en-US" sz="1800" b="0" dirty="0" smtClean="0">
                <a:solidFill>
                  <a:schemeClr val="tx1"/>
                </a:solidFill>
              </a:rPr>
              <a:t>;</a:t>
            </a:r>
            <a:r>
              <a:rPr lang="en-US" sz="1600" b="0" dirty="0" smtClean="0">
                <a:solidFill>
                  <a:schemeClr val="tx1"/>
                </a:solidFill>
              </a:rPr>
              <a:t>       </a:t>
            </a:r>
            <a:endParaRPr lang="en-US" sz="1800" b="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3.</a:t>
            </a:r>
            <a:r>
              <a:rPr lang="ru-RU" sz="2000" dirty="0" smtClean="0">
                <a:solidFill>
                  <a:srgbClr val="0070C0"/>
                </a:solidFill>
              </a:rPr>
              <a:t> Сколько угодно раз посылаем сообщения дочернему процессу</a:t>
            </a:r>
          </a:p>
          <a:p>
            <a:pPr lvl="1"/>
            <a:r>
              <a:rPr lang="en-US" sz="1800" b="0" dirty="0" err="1" smtClean="0">
                <a:solidFill>
                  <a:schemeClr val="tx1"/>
                </a:solidFill>
              </a:rPr>
              <a:t>PostThreadMessage</a:t>
            </a:r>
            <a:r>
              <a:rPr lang="en-US" sz="1800" b="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ThreadID</a:t>
            </a:r>
            <a:r>
              <a:rPr lang="en-US" sz="1800" b="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MsgID</a:t>
            </a:r>
            <a:r>
              <a:rPr lang="en-US" sz="1800" b="0" dirty="0" smtClean="0">
                <a:solidFill>
                  <a:schemeClr val="tx1"/>
                </a:solidFill>
              </a:rPr>
              <a:t>,  Value1, Value2 );</a:t>
            </a:r>
            <a:endParaRPr lang="ru-RU" sz="1800" b="0" dirty="0" smtClean="0">
              <a:solidFill>
                <a:schemeClr val="tx1"/>
              </a:solidFill>
            </a:endParaRP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Прием сообщений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1472" y="1071546"/>
            <a:ext cx="8258204" cy="528641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sz="2000" dirty="0" smtClean="0">
                <a:solidFill>
                  <a:srgbClr val="0070C0"/>
                </a:solidFill>
              </a:rPr>
              <a:t>1. Один раз регистрируем сообщение в начале программы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/>
            <a:r>
              <a:rPr lang="en-US" sz="1800" b="0" dirty="0" smtClean="0"/>
              <a:t>UINT  </a:t>
            </a:r>
            <a:r>
              <a:rPr lang="en-US" sz="1800" dirty="0" err="1" smtClean="0"/>
              <a:t>MsgID</a:t>
            </a:r>
            <a:r>
              <a:rPr lang="en-US" sz="1800" b="0" dirty="0" smtClean="0"/>
              <a:t> = </a:t>
            </a:r>
            <a:r>
              <a:rPr lang="en-US" sz="1800" b="0" dirty="0" err="1" smtClean="0"/>
              <a:t>RegisterWindowMessage</a:t>
            </a:r>
            <a:r>
              <a:rPr lang="en-US" sz="1800" b="0" dirty="0" smtClean="0"/>
              <a:t>( "MY_LOVE_MESSAGE" );</a:t>
            </a:r>
          </a:p>
          <a:p>
            <a:r>
              <a:rPr lang="ru-RU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r>
              <a:rPr lang="ru-RU" sz="2000" dirty="0" smtClean="0">
                <a:solidFill>
                  <a:srgbClr val="0070C0"/>
                </a:solidFill>
              </a:rPr>
              <a:t> Просматриваем очередь сообщений</a:t>
            </a:r>
          </a:p>
          <a:p>
            <a:pPr lvl="1"/>
            <a:r>
              <a:rPr lang="ru-RU" sz="1800" b="0" dirty="0" smtClean="0"/>
              <a:t>	</a:t>
            </a:r>
            <a:r>
              <a:rPr lang="en-US" sz="1800" b="0" dirty="0" smtClean="0"/>
              <a:t>MSG     </a:t>
            </a:r>
            <a:r>
              <a:rPr lang="en-US" sz="1800" b="0" dirty="0" err="1" smtClean="0"/>
              <a:t>msg</a:t>
            </a:r>
            <a:r>
              <a:rPr lang="en-US" sz="1800" b="0" dirty="0" smtClean="0"/>
              <a:t>;</a:t>
            </a:r>
          </a:p>
          <a:p>
            <a:r>
              <a:rPr lang="en-US" sz="1800" b="0" dirty="0" smtClean="0"/>
              <a:t>	while(  </a:t>
            </a:r>
            <a:r>
              <a:rPr lang="en-US" sz="1800" b="0" dirty="0" err="1" smtClean="0"/>
              <a:t>GetMessage</a:t>
            </a:r>
            <a:r>
              <a:rPr lang="en-US" sz="1800" b="0" dirty="0" smtClean="0"/>
              <a:t>( &amp;</a:t>
            </a:r>
            <a:r>
              <a:rPr lang="en-US" sz="1800" b="0" dirty="0" err="1" smtClean="0"/>
              <a:t>msg</a:t>
            </a:r>
            <a:r>
              <a:rPr lang="en-US" sz="1800" b="0" dirty="0" smtClean="0"/>
              <a:t>, NULL, 0, 0 ) )</a:t>
            </a:r>
          </a:p>
          <a:p>
            <a:r>
              <a:rPr lang="en-US" sz="1800" b="0" dirty="0" smtClean="0"/>
              <a:t>    </a:t>
            </a:r>
            <a:r>
              <a:rPr lang="ru-RU" sz="1800" b="0" dirty="0" smtClean="0"/>
              <a:t>	</a:t>
            </a:r>
            <a:r>
              <a:rPr lang="en-US" sz="1800" b="0" dirty="0" smtClean="0"/>
              <a:t>{</a:t>
            </a:r>
          </a:p>
          <a:p>
            <a:r>
              <a:rPr lang="en-US" sz="1800" b="0" dirty="0" smtClean="0"/>
              <a:t>        </a:t>
            </a:r>
            <a:r>
              <a:rPr lang="ru-RU" sz="1800" b="0" dirty="0" smtClean="0"/>
              <a:t>		</a:t>
            </a:r>
            <a:r>
              <a:rPr lang="en-US" sz="1800" b="0" dirty="0" smtClean="0"/>
              <a:t>if( </a:t>
            </a:r>
            <a:r>
              <a:rPr lang="en-US" sz="1800" b="0" dirty="0" err="1" smtClean="0"/>
              <a:t>msg.message</a:t>
            </a:r>
            <a:r>
              <a:rPr lang="en-US" sz="1800" b="0" dirty="0" smtClean="0"/>
              <a:t> == </a:t>
            </a:r>
            <a:r>
              <a:rPr lang="en-US" sz="1800" dirty="0" err="1" smtClean="0"/>
              <a:t>MsgID</a:t>
            </a:r>
            <a:r>
              <a:rPr lang="en-US" sz="1800" b="0" dirty="0" smtClean="0"/>
              <a:t> )  </a:t>
            </a:r>
          </a:p>
          <a:p>
            <a:r>
              <a:rPr lang="en-US" sz="1800" b="0" dirty="0" smtClean="0"/>
              <a:t>        </a:t>
            </a:r>
            <a:r>
              <a:rPr lang="ru-RU" sz="1800" b="0" dirty="0" smtClean="0"/>
              <a:t>	</a:t>
            </a:r>
            <a:r>
              <a:rPr lang="en-US" sz="1800" b="0" dirty="0" smtClean="0"/>
              <a:t>	{</a:t>
            </a:r>
          </a:p>
          <a:p>
            <a:r>
              <a:rPr lang="ru-RU" sz="1800" b="0" dirty="0" smtClean="0"/>
              <a:t>			</a:t>
            </a:r>
            <a:r>
              <a:rPr lang="en-US" sz="1800" b="0" dirty="0" smtClean="0"/>
              <a:t>//New Message!!!</a:t>
            </a:r>
            <a:endParaRPr lang="ru-RU" sz="1800" b="0" dirty="0" smtClean="0"/>
          </a:p>
          <a:p>
            <a:r>
              <a:rPr lang="ru-RU" sz="1800" b="0" dirty="0" smtClean="0"/>
              <a:t>		</a:t>
            </a:r>
            <a:r>
              <a:rPr lang="en-US" sz="1800" b="0" dirty="0" smtClean="0"/>
              <a:t>}</a:t>
            </a:r>
          </a:p>
          <a:p>
            <a:r>
              <a:rPr lang="en-US" sz="1800" b="0" dirty="0" smtClean="0"/>
              <a:t>        		else</a:t>
            </a:r>
          </a:p>
          <a:p>
            <a:r>
              <a:rPr lang="en-US" sz="1800" b="0" dirty="0" smtClean="0"/>
              <a:t>            			</a:t>
            </a:r>
            <a:r>
              <a:rPr lang="en-US" sz="1800" b="0" dirty="0" err="1" smtClean="0"/>
              <a:t>DispatchMessage</a:t>
            </a:r>
            <a:r>
              <a:rPr lang="en-US" sz="1800" b="0" dirty="0" smtClean="0"/>
              <a:t>( &amp;</a:t>
            </a:r>
            <a:r>
              <a:rPr lang="en-US" sz="1800" b="0" dirty="0" err="1" smtClean="0"/>
              <a:t>msg</a:t>
            </a:r>
            <a:r>
              <a:rPr lang="en-US" sz="1800" b="0" dirty="0" smtClean="0"/>
              <a:t> );   </a:t>
            </a:r>
          </a:p>
          <a:p>
            <a:r>
              <a:rPr lang="en-US" sz="1800" b="0" dirty="0" smtClean="0"/>
              <a:t>    	}</a:t>
            </a:r>
          </a:p>
          <a:p>
            <a:r>
              <a:rPr lang="en-US" sz="1800" b="0" dirty="0" smtClean="0"/>
              <a:t>    	Application-&gt;Terminate();</a:t>
            </a:r>
            <a:endParaRPr lang="ru-RU" sz="1800" b="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ru-RU" sz="2800" dirty="0" smtClean="0"/>
              <a:t>Разделяемая память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1000108"/>
            <a:ext cx="8258204" cy="150019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pPr>
              <a:buFont typeface="Arial" pitchFamily="34" charset="0"/>
              <a:buChar char="•"/>
            </a:pPr>
            <a:r>
              <a:rPr lang="ru-RU" sz="2000" dirty="0" smtClean="0"/>
              <a:t> 	Позволяет создать особую область памяти, </a:t>
            </a:r>
          </a:p>
          <a:p>
            <a:r>
              <a:rPr lang="ru-RU" sz="2000" dirty="0" smtClean="0"/>
              <a:t>	доступную нескольким процессам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 	Используется технология отображения файлов в памяти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71472" y="2714620"/>
            <a:ext cx="8258204" cy="378621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en-US" sz="1800" b="0" dirty="0" err="1" smtClean="0"/>
              <a:t>int</a:t>
            </a:r>
            <a:r>
              <a:rPr lang="en-US" sz="1800" b="0" dirty="0" smtClean="0"/>
              <a:t>  	</a:t>
            </a:r>
            <a:r>
              <a:rPr lang="en-US" sz="1800" b="0" dirty="0" err="1" smtClean="0"/>
              <a:t>MapSizeHi</a:t>
            </a:r>
            <a:r>
              <a:rPr lang="en-US" sz="1800" b="0" dirty="0" smtClean="0"/>
              <a:t> = 0,  </a:t>
            </a:r>
            <a:r>
              <a:rPr lang="en-US" sz="1800" b="0" dirty="0" err="1" smtClean="0"/>
              <a:t>MapSizeLow</a:t>
            </a:r>
            <a:r>
              <a:rPr lang="en-US" sz="1800" b="0" dirty="0" smtClean="0"/>
              <a:t> = 512;</a:t>
            </a:r>
          </a:p>
          <a:p>
            <a:r>
              <a:rPr lang="en-US" sz="1800" b="0" dirty="0" smtClean="0"/>
              <a:t>char* 	</a:t>
            </a:r>
            <a:r>
              <a:rPr lang="en-US" sz="1800" b="0" dirty="0" err="1" smtClean="0"/>
              <a:t>MapObjectName</a:t>
            </a:r>
            <a:r>
              <a:rPr lang="en-US" sz="1800" b="0" dirty="0" smtClean="0"/>
              <a:t>  = "MY_MEMORY_MAP_OBJECT";</a:t>
            </a:r>
          </a:p>
          <a:p>
            <a:r>
              <a:rPr lang="en-US" sz="1800" b="0" dirty="0" smtClean="0">
                <a:solidFill>
                  <a:srgbClr val="0070C0"/>
                </a:solidFill>
              </a:rPr>
              <a:t>HANDLE  </a:t>
            </a:r>
            <a:r>
              <a:rPr lang="en-US" sz="1800" dirty="0" err="1" smtClean="0">
                <a:solidFill>
                  <a:srgbClr val="0070C0"/>
                </a:solidFill>
              </a:rPr>
              <a:t>hMemMap</a:t>
            </a:r>
            <a:r>
              <a:rPr lang="en-US" sz="1800" b="0" dirty="0" smtClean="0">
                <a:solidFill>
                  <a:srgbClr val="0070C0"/>
                </a:solidFill>
              </a:rPr>
              <a:t> = </a:t>
            </a:r>
            <a:r>
              <a:rPr lang="en-US" sz="1800" dirty="0" err="1" smtClean="0">
                <a:solidFill>
                  <a:srgbClr val="0070C0"/>
                </a:solidFill>
              </a:rPr>
              <a:t>CreateFileMapping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b="0" dirty="0" smtClean="0">
                <a:solidFill>
                  <a:srgbClr val="0070C0"/>
                </a:solidFill>
              </a:rPr>
              <a:t>(</a:t>
            </a:r>
          </a:p>
          <a:p>
            <a:r>
              <a:rPr lang="en-US" sz="1800" b="0" dirty="0" smtClean="0">
                <a:solidFill>
                  <a:srgbClr val="0070C0"/>
                </a:solidFill>
              </a:rPr>
              <a:t>            		INVALID_HANDLE_VALUE, NULL, PAGE_READWRITE,  </a:t>
            </a:r>
          </a:p>
          <a:p>
            <a:r>
              <a:rPr lang="en-US" sz="1800" b="0" dirty="0" smtClean="0">
                <a:solidFill>
                  <a:srgbClr val="0070C0"/>
                </a:solidFill>
              </a:rPr>
              <a:t>		</a:t>
            </a:r>
            <a:r>
              <a:rPr lang="en-US" sz="1800" b="0" dirty="0" err="1" smtClean="0">
                <a:solidFill>
                  <a:srgbClr val="0070C0"/>
                </a:solidFill>
              </a:rPr>
              <a:t>MapSizeHi</a:t>
            </a:r>
            <a:r>
              <a:rPr lang="en-US" sz="1800" b="0" dirty="0" smtClean="0">
                <a:solidFill>
                  <a:srgbClr val="0070C0"/>
                </a:solidFill>
              </a:rPr>
              <a:t>,  </a:t>
            </a:r>
            <a:r>
              <a:rPr lang="en-US" sz="1800" b="0" dirty="0" err="1" smtClean="0">
                <a:solidFill>
                  <a:srgbClr val="0070C0"/>
                </a:solidFill>
              </a:rPr>
              <a:t>MapSizeLow</a:t>
            </a:r>
            <a:r>
              <a:rPr lang="en-US" sz="1800" b="0" dirty="0" smtClean="0">
                <a:solidFill>
                  <a:srgbClr val="0070C0"/>
                </a:solidFill>
              </a:rPr>
              <a:t>, </a:t>
            </a:r>
            <a:r>
              <a:rPr lang="en-US" sz="1800" b="0" dirty="0" err="1" smtClean="0">
                <a:solidFill>
                  <a:srgbClr val="0070C0"/>
                </a:solidFill>
              </a:rPr>
              <a:t>MapObjectName</a:t>
            </a:r>
            <a:r>
              <a:rPr lang="en-US" sz="1800" b="0" dirty="0" smtClean="0">
                <a:solidFill>
                  <a:srgbClr val="0070C0"/>
                </a:solidFill>
              </a:rPr>
              <a:t>  );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1800" b="0" dirty="0" err="1" smtClean="0"/>
              <a:t>int</a:t>
            </a:r>
            <a:r>
              <a:rPr lang="en-US" sz="1800" b="0" dirty="0" smtClean="0"/>
              <a:t>	</a:t>
            </a:r>
            <a:r>
              <a:rPr lang="en-US" sz="1800" b="0" dirty="0" err="1" smtClean="0"/>
              <a:t>OffsetHi</a:t>
            </a:r>
            <a:r>
              <a:rPr lang="en-US" sz="1800" b="0" dirty="0" smtClean="0"/>
              <a:t> = </a:t>
            </a:r>
            <a:r>
              <a:rPr lang="en-US" sz="1800" b="0" dirty="0" err="1" smtClean="0"/>
              <a:t>OffsetLow</a:t>
            </a:r>
            <a:r>
              <a:rPr lang="en-US" sz="1800" b="0" dirty="0" smtClean="0"/>
              <a:t> = </a:t>
            </a:r>
            <a:r>
              <a:rPr lang="en-US" sz="1800" b="0" dirty="0" err="1" smtClean="0"/>
              <a:t>BlockSize</a:t>
            </a:r>
            <a:r>
              <a:rPr lang="en-US" sz="1800" b="0" dirty="0" smtClean="0"/>
              <a:t> = 0;</a:t>
            </a:r>
          </a:p>
          <a:p>
            <a:r>
              <a:rPr lang="en-US" sz="1800" b="0" dirty="0" smtClean="0">
                <a:solidFill>
                  <a:srgbClr val="00B050"/>
                </a:solidFill>
              </a:rPr>
              <a:t>char*      </a:t>
            </a:r>
            <a:r>
              <a:rPr lang="en-US" sz="1800" b="0" dirty="0" err="1" smtClean="0">
                <a:solidFill>
                  <a:srgbClr val="00B050"/>
                </a:solidFill>
              </a:rPr>
              <a:t>pbMem</a:t>
            </a:r>
            <a:r>
              <a:rPr lang="en-US" sz="1800" b="0" dirty="0" smtClean="0">
                <a:solidFill>
                  <a:srgbClr val="00B050"/>
                </a:solidFill>
              </a:rPr>
              <a:t> = (char*) </a:t>
            </a:r>
            <a:r>
              <a:rPr lang="en-US" sz="1800" dirty="0" err="1" smtClean="0">
                <a:solidFill>
                  <a:srgbClr val="00B050"/>
                </a:solidFill>
              </a:rPr>
              <a:t>MapViewOfFile</a:t>
            </a:r>
            <a:r>
              <a:rPr lang="en-US" sz="1800" b="0" dirty="0" smtClean="0">
                <a:solidFill>
                  <a:srgbClr val="00B050"/>
                </a:solidFill>
              </a:rPr>
              <a:t>(</a:t>
            </a:r>
          </a:p>
          <a:p>
            <a:r>
              <a:rPr lang="en-US" sz="1800" b="0" dirty="0" smtClean="0">
                <a:solidFill>
                  <a:srgbClr val="00B050"/>
                </a:solidFill>
              </a:rPr>
              <a:t>            		</a:t>
            </a:r>
            <a:r>
              <a:rPr lang="en-US" sz="1800" dirty="0" err="1" smtClean="0">
                <a:solidFill>
                  <a:srgbClr val="00B050"/>
                </a:solidFill>
              </a:rPr>
              <a:t>hMemMap</a:t>
            </a:r>
            <a:r>
              <a:rPr lang="en-US" sz="1800" b="0" dirty="0" smtClean="0">
                <a:solidFill>
                  <a:srgbClr val="00B050"/>
                </a:solidFill>
              </a:rPr>
              <a:t>, FILE_MAP_WRITE, </a:t>
            </a:r>
          </a:p>
          <a:p>
            <a:r>
              <a:rPr lang="en-US" sz="1800" b="0" dirty="0" smtClean="0">
                <a:solidFill>
                  <a:srgbClr val="00B050"/>
                </a:solidFill>
              </a:rPr>
              <a:t>		</a:t>
            </a:r>
            <a:r>
              <a:rPr lang="en-US" sz="1800" b="0" dirty="0" err="1" smtClean="0">
                <a:solidFill>
                  <a:srgbClr val="00B050"/>
                </a:solidFill>
              </a:rPr>
              <a:t>OffsetHi</a:t>
            </a:r>
            <a:r>
              <a:rPr lang="en-US" sz="1800" b="0" dirty="0" smtClean="0">
                <a:solidFill>
                  <a:srgbClr val="00B050"/>
                </a:solidFill>
              </a:rPr>
              <a:t>,	</a:t>
            </a:r>
            <a:r>
              <a:rPr lang="en-US" sz="1800" b="0" dirty="0" err="1" smtClean="0">
                <a:solidFill>
                  <a:srgbClr val="00B050"/>
                </a:solidFill>
              </a:rPr>
              <a:t>OffsetLow</a:t>
            </a:r>
            <a:r>
              <a:rPr lang="en-US" sz="1800" b="0" dirty="0" smtClean="0">
                <a:solidFill>
                  <a:srgbClr val="00B050"/>
                </a:solidFill>
              </a:rPr>
              <a:t>,  </a:t>
            </a:r>
            <a:r>
              <a:rPr lang="en-US" sz="1800" b="0" dirty="0" err="1" smtClean="0">
                <a:solidFill>
                  <a:srgbClr val="00B050"/>
                </a:solidFill>
              </a:rPr>
              <a:t>BlockSize</a:t>
            </a:r>
            <a:r>
              <a:rPr lang="en-US" sz="1800" b="0" dirty="0" smtClean="0">
                <a:solidFill>
                  <a:srgbClr val="00B050"/>
                </a:solidFill>
              </a:rPr>
              <a:t> );</a:t>
            </a:r>
            <a:endParaRPr lang="ru-RU" sz="1800" b="0" dirty="0" smtClean="0">
              <a:solidFill>
                <a:srgbClr val="00B050"/>
              </a:solidFill>
            </a:endParaRPr>
          </a:p>
          <a:p>
            <a:endParaRPr lang="en-US" sz="1800" b="0" dirty="0" smtClean="0"/>
          </a:p>
          <a:p>
            <a:r>
              <a:rPr lang="en-US" sz="1800" b="0" dirty="0" err="1" smtClean="0">
                <a:solidFill>
                  <a:srgbClr val="C00000"/>
                </a:solidFill>
              </a:rPr>
              <a:t>UnmapViewOfFile</a:t>
            </a:r>
            <a:r>
              <a:rPr lang="en-US" sz="1800" b="0" dirty="0" smtClean="0">
                <a:solidFill>
                  <a:srgbClr val="C00000"/>
                </a:solidFill>
              </a:rPr>
              <a:t>( </a:t>
            </a:r>
            <a:r>
              <a:rPr lang="en-US" sz="1800" dirty="0" err="1" smtClean="0">
                <a:solidFill>
                  <a:srgbClr val="C00000"/>
                </a:solidFill>
              </a:rPr>
              <a:t>pbMem</a:t>
            </a:r>
            <a:r>
              <a:rPr lang="en-US" sz="1800" b="0" dirty="0" smtClean="0">
                <a:solidFill>
                  <a:srgbClr val="C00000"/>
                </a:solidFill>
              </a:rPr>
              <a:t> );   </a:t>
            </a:r>
            <a:r>
              <a:rPr lang="en-US" sz="1800" b="0" dirty="0" err="1" smtClean="0">
                <a:solidFill>
                  <a:srgbClr val="C00000"/>
                </a:solidFill>
              </a:rPr>
              <a:t>CloseHandle</a:t>
            </a:r>
            <a:r>
              <a:rPr lang="en-US" sz="1800" b="0" dirty="0" smtClean="0">
                <a:solidFill>
                  <a:srgbClr val="C00000"/>
                </a:solidFill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</a:rPr>
              <a:t>hMemMap</a:t>
            </a:r>
            <a:r>
              <a:rPr lang="en-US" sz="1800" b="0" dirty="0" smtClean="0">
                <a:solidFill>
                  <a:srgbClr val="C00000"/>
                </a:solidFill>
              </a:rPr>
              <a:t> );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sz="2800" dirty="0" smtClean="0"/>
              <a:t>Синхронизация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1000108"/>
            <a:ext cx="8258204" cy="52149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sz="2000" b="0" dirty="0" smtClean="0"/>
              <a:t>Используются именованные объекты ядра</a:t>
            </a:r>
            <a:r>
              <a:rPr lang="en-US" sz="2000" b="0" dirty="0" smtClean="0"/>
              <a:t>:</a:t>
            </a:r>
            <a:endParaRPr lang="ru-RU" sz="2000" b="0" dirty="0" smtClean="0"/>
          </a:p>
          <a:p>
            <a:r>
              <a:rPr lang="en-US" sz="2000" dirty="0" smtClean="0"/>
              <a:t>	Event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Mutex</a:t>
            </a:r>
            <a:r>
              <a:rPr lang="ru-RU" sz="2000" dirty="0" smtClean="0"/>
              <a:t>, </a:t>
            </a:r>
            <a:r>
              <a:rPr lang="en-US" sz="2000" dirty="0" smtClean="0"/>
              <a:t>Semaphore</a:t>
            </a:r>
            <a:r>
              <a:rPr lang="ru-RU" sz="2000" dirty="0" smtClean="0"/>
              <a:t>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b="0" dirty="0" smtClean="0"/>
              <a:t>Имя - последний параметр всех функций </a:t>
            </a:r>
            <a:r>
              <a:rPr lang="en-US" sz="2000" dirty="0" err="1" smtClean="0"/>
              <a:t>CreateXXXX</a:t>
            </a:r>
            <a:r>
              <a:rPr lang="ru-RU" sz="2000" dirty="0" smtClean="0"/>
              <a:t>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ru-RU" sz="2000" b="0" dirty="0" smtClean="0"/>
              <a:t>Каждый процесс получает свой собственный дескриптор одного и того же объекта.</a:t>
            </a:r>
          </a:p>
          <a:p>
            <a:endParaRPr lang="ru-RU" sz="2000" b="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b="0" dirty="0" smtClean="0"/>
              <a:t>Функции </a:t>
            </a:r>
            <a:r>
              <a:rPr lang="en-US" sz="2000" dirty="0" err="1" smtClean="0"/>
              <a:t>CreateXXXX</a:t>
            </a:r>
            <a:r>
              <a:rPr lang="en-US" sz="2000" dirty="0" smtClean="0"/>
              <a:t>: </a:t>
            </a:r>
            <a:r>
              <a:rPr lang="ru-RU" sz="2000" b="0" dirty="0" smtClean="0"/>
              <a:t>создают объект если его не было, иначе возвращают дескриптор на уже существующий объект.</a:t>
            </a:r>
          </a:p>
          <a:p>
            <a:endParaRPr lang="ru-RU" sz="2000" b="0" dirty="0" smtClean="0"/>
          </a:p>
          <a:p>
            <a:pPr>
              <a:buFont typeface="Arial" pitchFamily="34" charset="0"/>
              <a:buChar char="•"/>
            </a:pPr>
            <a:r>
              <a:rPr lang="ru-RU" sz="2000" b="0" dirty="0" smtClean="0"/>
              <a:t> Функции </a:t>
            </a:r>
            <a:r>
              <a:rPr lang="en-US" sz="2000" dirty="0" err="1" smtClean="0"/>
              <a:t>OpenXXXX</a:t>
            </a:r>
            <a:r>
              <a:rPr lang="en-US" sz="2000" dirty="0" smtClean="0"/>
              <a:t>:</a:t>
            </a:r>
            <a:r>
              <a:rPr lang="ru-RU" sz="2000" b="0" dirty="0" smtClean="0"/>
              <a:t> если объект существует, возвращают его дескриптор. Иначе - ошибка. Не создают новые объекты!</a:t>
            </a:r>
          </a:p>
          <a:p>
            <a:pPr>
              <a:buFont typeface="Arial" pitchFamily="34" charset="0"/>
              <a:buChar char="•"/>
            </a:pPr>
            <a:endParaRPr lang="ru-RU" b="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142</Words>
  <Application>Microsoft Office PowerPoint</Application>
  <PresentationFormat>Экран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Взаимодействие между процессами</vt:lpstr>
      <vt:lpstr>Виды взаимодействия</vt:lpstr>
      <vt:lpstr>Cообщения</vt:lpstr>
      <vt:lpstr>Посылка сообщений</vt:lpstr>
      <vt:lpstr>Прием сообщений</vt:lpstr>
      <vt:lpstr>Разделяемая память</vt:lpstr>
      <vt:lpstr>Синхронизация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мультипроцессность</dc:title>
  <dc:creator>raven</dc:creator>
  <cp:lastModifiedBy>raven</cp:lastModifiedBy>
  <cp:revision>62</cp:revision>
  <dcterms:created xsi:type="dcterms:W3CDTF">2017-03-13T17:30:20Z</dcterms:created>
  <dcterms:modified xsi:type="dcterms:W3CDTF">2018-04-03T18:14:17Z</dcterms:modified>
</cp:coreProperties>
</file>