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309" r:id="rId6"/>
    <p:sldId id="260" r:id="rId7"/>
    <p:sldId id="272" r:id="rId8"/>
    <p:sldId id="278" r:id="rId9"/>
    <p:sldId id="263" r:id="rId10"/>
    <p:sldId id="284" r:id="rId11"/>
    <p:sldId id="282" r:id="rId12"/>
    <p:sldId id="308" r:id="rId13"/>
    <p:sldId id="286" r:id="rId14"/>
    <p:sldId id="291" r:id="rId15"/>
    <p:sldId id="293" r:id="rId16"/>
    <p:sldId id="294" r:id="rId17"/>
    <p:sldId id="296" r:id="rId18"/>
    <p:sldId id="298" r:id="rId19"/>
    <p:sldId id="299" r:id="rId20"/>
    <p:sldId id="300" r:id="rId21"/>
    <p:sldId id="302" r:id="rId22"/>
    <p:sldId id="303" r:id="rId23"/>
    <p:sldId id="301" r:id="rId24"/>
    <p:sldId id="304" r:id="rId25"/>
    <p:sldId id="305" r:id="rId26"/>
    <p:sldId id="306" r:id="rId27"/>
    <p:sldId id="273" r:id="rId28"/>
    <p:sldId id="274" r:id="rId29"/>
    <p:sldId id="275" r:id="rId30"/>
    <p:sldId id="271" r:id="rId31"/>
    <p:sldId id="277" r:id="rId32"/>
    <p:sldId id="279" r:id="rId33"/>
    <p:sldId id="285" r:id="rId34"/>
    <p:sldId id="287" r:id="rId35"/>
    <p:sldId id="288" r:id="rId36"/>
    <p:sldId id="289" r:id="rId37"/>
    <p:sldId id="292" r:id="rId38"/>
    <p:sldId id="265" r:id="rId39"/>
    <p:sldId id="266" r:id="rId40"/>
    <p:sldId id="267" r:id="rId41"/>
    <p:sldId id="268" r:id="rId42"/>
    <p:sldId id="269" r:id="rId43"/>
    <p:sldId id="27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65992" autoAdjust="0"/>
  </p:normalViewPr>
  <p:slideViewPr>
    <p:cSldViewPr snapToGrid="0">
      <p:cViewPr varScale="1">
        <p:scale>
          <a:sx n="44" d="100"/>
          <a:sy n="44" d="100"/>
        </p:scale>
        <p:origin x="1500" y="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727921128972458E-2"/>
          <c:y val="0"/>
          <c:w val="0.97316509259057304"/>
          <c:h val="0.99381215961866154"/>
        </c:manualLayout>
      </c:layout>
      <c:pieChart>
        <c:varyColors val="1"/>
        <c:ser>
          <c:idx val="0"/>
          <c:order val="0"/>
          <c:dPt>
            <c:idx val="0"/>
            <c:bubble3D val="0"/>
            <c:spPr>
              <a:solidFill>
                <a:srgbClr val="FFC000"/>
              </a:solidFill>
              <a:ln w="19050">
                <a:solidFill>
                  <a:schemeClr val="lt1"/>
                </a:solidFill>
              </a:ln>
              <a:effectLst/>
            </c:spPr>
            <c:extLst>
              <c:ext xmlns:c16="http://schemas.microsoft.com/office/drawing/2014/chart" uri="{C3380CC4-5D6E-409C-BE32-E72D297353CC}">
                <c16:uniqueId val="{00000001-4DFC-4B56-91DE-8FCFACBBA773}"/>
              </c:ext>
            </c:extLst>
          </c:dPt>
          <c:dPt>
            <c:idx val="1"/>
            <c:bubble3D val="0"/>
            <c:spPr>
              <a:solidFill>
                <a:schemeClr val="tx2">
                  <a:lumMod val="20000"/>
                  <a:lumOff val="80000"/>
                </a:schemeClr>
              </a:solidFill>
              <a:ln w="19050">
                <a:solidFill>
                  <a:schemeClr val="lt1"/>
                </a:solidFill>
              </a:ln>
              <a:effectLst/>
            </c:spPr>
            <c:extLst>
              <c:ext xmlns:c16="http://schemas.microsoft.com/office/drawing/2014/chart" uri="{C3380CC4-5D6E-409C-BE32-E72D297353CC}">
                <c16:uniqueId val="{00000003-4DFC-4B56-91DE-8FCFACBBA773}"/>
              </c:ext>
            </c:extLst>
          </c:dPt>
          <c:dLbls>
            <c:dLbl>
              <c:idx val="0"/>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DFC-4B56-91DE-8FCFACBBA773}"/>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val>
            <c:numRef>
              <c:f>Sheet1!$A$1:$B$1</c:f>
              <c:numCache>
                <c:formatCode>General</c:formatCode>
                <c:ptCount val="2"/>
                <c:pt idx="0">
                  <c:v>33</c:v>
                </c:pt>
                <c:pt idx="1">
                  <c:v>67</c:v>
                </c:pt>
              </c:numCache>
            </c:numRef>
          </c:val>
          <c:extLst>
            <c:ext xmlns:c16="http://schemas.microsoft.com/office/drawing/2014/chart" uri="{C3380CC4-5D6E-409C-BE32-E72D297353CC}">
              <c16:uniqueId val="{00000004-4DFC-4B56-91DE-8FCFACBBA77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53473679511225E-5"/>
          <c:y val="5.9342771201839666E-2"/>
          <c:w val="0.94195239846223378"/>
          <c:h val="0.93905183727034125"/>
        </c:manualLayout>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BAC-45F9-998A-3B3ABE12F7DE}"/>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BBAC-45F9-998A-3B3ABE12F7DE}"/>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BAC-45F9-998A-3B3ABE12F7DE}"/>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val>
            <c:numRef>
              <c:f>Sheet1!$A$2:$B$2</c:f>
              <c:numCache>
                <c:formatCode>General</c:formatCode>
                <c:ptCount val="2"/>
                <c:pt idx="0">
                  <c:v>36</c:v>
                </c:pt>
                <c:pt idx="1">
                  <c:v>64</c:v>
                </c:pt>
              </c:numCache>
            </c:numRef>
          </c:val>
          <c:extLst>
            <c:ext xmlns:c16="http://schemas.microsoft.com/office/drawing/2014/chart" uri="{C3380CC4-5D6E-409C-BE32-E72D297353CC}">
              <c16:uniqueId val="{00000004-BBAC-45F9-998A-3B3ABE12F7D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r>
              <a:rPr lang="en-US"/>
              <a:t>The number of known flaky tests detected</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lumMod val="95000"/>
              </a:schemeClr>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Sheet1!$A$1:$C$1</c:f>
              <c:strCache>
                <c:ptCount val="3"/>
                <c:pt idx="0">
                  <c:v>FlakeScanner</c:v>
                </c:pt>
                <c:pt idx="1">
                  <c:v>Shaker</c:v>
                </c:pt>
                <c:pt idx="2">
                  <c:v>100RUN</c:v>
                </c:pt>
              </c:strCache>
            </c:strRef>
          </c:cat>
          <c:val>
            <c:numRef>
              <c:f>Sheet1!$A$2:$C$2</c:f>
              <c:numCache>
                <c:formatCode>General</c:formatCode>
                <c:ptCount val="3"/>
                <c:pt idx="0">
                  <c:v>45</c:v>
                </c:pt>
                <c:pt idx="1">
                  <c:v>15</c:v>
                </c:pt>
                <c:pt idx="2">
                  <c:v>8</c:v>
                </c:pt>
              </c:numCache>
            </c:numRef>
          </c:val>
          <c:extLst>
            <c:ext xmlns:c16="http://schemas.microsoft.com/office/drawing/2014/chart" uri="{C3380CC4-5D6E-409C-BE32-E72D297353CC}">
              <c16:uniqueId val="{00000000-DCA2-4B4C-A37C-F276DF8070EC}"/>
            </c:ext>
          </c:extLst>
        </c:ser>
        <c:dLbls>
          <c:showLegendKey val="0"/>
          <c:showVal val="0"/>
          <c:showCatName val="0"/>
          <c:showSerName val="0"/>
          <c:showPercent val="0"/>
          <c:showBubbleSize val="0"/>
        </c:dLbls>
        <c:gapWidth val="219"/>
        <c:overlap val="-27"/>
        <c:axId val="430708112"/>
        <c:axId val="430704784"/>
      </c:barChart>
      <c:catAx>
        <c:axId val="43070811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430704784"/>
        <c:crosses val="autoZero"/>
        <c:auto val="1"/>
        <c:lblAlgn val="ctr"/>
        <c:lblOffset val="100"/>
        <c:noMultiLvlLbl val="0"/>
      </c:catAx>
      <c:valAx>
        <c:axId val="430704784"/>
        <c:scaling>
          <c:orientation val="minMax"/>
        </c:scaling>
        <c:delete val="0"/>
        <c:axPos val="l"/>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430708112"/>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35E10-81A6-4CB9-B6BD-92D310B4CE07}"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81CA5-BD68-4E2B-BF57-94364FFECEFE}" type="slidenum">
              <a:rPr lang="en-US" smtClean="0"/>
              <a:t>‹#›</a:t>
            </a:fld>
            <a:endParaRPr lang="en-US"/>
          </a:p>
        </p:txBody>
      </p:sp>
    </p:spTree>
    <p:extLst>
      <p:ext uri="{BB962C8B-B14F-4D97-AF65-F5344CB8AC3E}">
        <p14:creationId xmlns:p14="http://schemas.microsoft.com/office/powerpoint/2010/main" val="2210974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Zhen Dong from National University of Singapore. I am </a:t>
            </a:r>
            <a:r>
              <a:rPr lang="en-US" dirty="0" err="1"/>
              <a:t>gonna</a:t>
            </a:r>
            <a:r>
              <a:rPr lang="en-US" dirty="0"/>
              <a:t> present our work “Flaky Test Detection in Android via Event Order Exploration”. This is a joint work with Abhishek Tiwari, </a:t>
            </a:r>
            <a:r>
              <a:rPr lang="en-US" dirty="0" err="1"/>
              <a:t>XiaoLiang</a:t>
            </a:r>
            <a:r>
              <a:rPr lang="en-US" dirty="0"/>
              <a:t> Yu, </a:t>
            </a:r>
            <a:r>
              <a:rPr lang="en-US" dirty="0" err="1"/>
              <a:t>Abhik</a:t>
            </a:r>
            <a:r>
              <a:rPr lang="en-US" dirty="0"/>
              <a:t> </a:t>
            </a:r>
            <a:r>
              <a:rPr lang="en-US" dirty="0" err="1"/>
              <a:t>Roychoudhury</a:t>
            </a:r>
            <a:r>
              <a:rPr lang="en-US" dirty="0"/>
              <a:t>. </a:t>
            </a:r>
          </a:p>
        </p:txBody>
      </p:sp>
      <p:sp>
        <p:nvSpPr>
          <p:cNvPr id="4" name="Slide Number Placeholder 3"/>
          <p:cNvSpPr>
            <a:spLocks noGrp="1"/>
          </p:cNvSpPr>
          <p:nvPr>
            <p:ph type="sldNum" sz="quarter" idx="5"/>
          </p:nvPr>
        </p:nvSpPr>
        <p:spPr/>
        <p:txBody>
          <a:bodyPr/>
          <a:lstStyle/>
          <a:p>
            <a:fld id="{D7681CA5-BD68-4E2B-BF57-94364FFECEFE}" type="slidenum">
              <a:rPr lang="en-US" smtClean="0"/>
              <a:t>1</a:t>
            </a:fld>
            <a:endParaRPr lang="en-US"/>
          </a:p>
        </p:txBody>
      </p:sp>
    </p:spTree>
    <p:extLst>
      <p:ext uri="{BB962C8B-B14F-4D97-AF65-F5344CB8AC3E}">
        <p14:creationId xmlns:p14="http://schemas.microsoft.com/office/powerpoint/2010/main" val="1439112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this insight, we propose to detect flaky tests by exercising possible event execution orders. Given a passing test, we explore possible event orders in the test run. If a failing run is witnessed, then we consider the test is a flaky test. </a:t>
            </a:r>
          </a:p>
          <a:p>
            <a:endParaRPr lang="en-US" dirty="0"/>
          </a:p>
        </p:txBody>
      </p:sp>
      <p:sp>
        <p:nvSpPr>
          <p:cNvPr id="4" name="Slide Number Placeholder 3"/>
          <p:cNvSpPr>
            <a:spLocks noGrp="1"/>
          </p:cNvSpPr>
          <p:nvPr>
            <p:ph type="sldNum" sz="quarter" idx="5"/>
          </p:nvPr>
        </p:nvSpPr>
        <p:spPr/>
        <p:txBody>
          <a:bodyPr/>
          <a:lstStyle/>
          <a:p>
            <a:fld id="{D7681CA5-BD68-4E2B-BF57-94364FFECEFE}" type="slidenum">
              <a:rPr lang="en-US" smtClean="0"/>
              <a:t>10</a:t>
            </a:fld>
            <a:endParaRPr lang="en-US"/>
          </a:p>
        </p:txBody>
      </p:sp>
    </p:spTree>
    <p:extLst>
      <p:ext uri="{BB962C8B-B14F-4D97-AF65-F5344CB8AC3E}">
        <p14:creationId xmlns:p14="http://schemas.microsoft.com/office/powerpoint/2010/main" val="2653731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explore possible event execution orders by schedule async events.  It mainly consist of two steps: first identifying schedule space for an async event and then schedule an async event. </a:t>
            </a:r>
          </a:p>
        </p:txBody>
      </p:sp>
      <p:sp>
        <p:nvSpPr>
          <p:cNvPr id="4" name="Slide Number Placeholder 3"/>
          <p:cNvSpPr>
            <a:spLocks noGrp="1"/>
          </p:cNvSpPr>
          <p:nvPr>
            <p:ph type="sldNum" sz="quarter" idx="5"/>
          </p:nvPr>
        </p:nvSpPr>
        <p:spPr/>
        <p:txBody>
          <a:bodyPr/>
          <a:lstStyle/>
          <a:p>
            <a:fld id="{D7681CA5-BD68-4E2B-BF57-94364FFECEFE}" type="slidenum">
              <a:rPr lang="en-US" smtClean="0"/>
              <a:t>11</a:t>
            </a:fld>
            <a:endParaRPr lang="en-US"/>
          </a:p>
        </p:txBody>
      </p:sp>
    </p:spTree>
    <p:extLst>
      <p:ext uri="{BB962C8B-B14F-4D97-AF65-F5344CB8AC3E}">
        <p14:creationId xmlns:p14="http://schemas.microsoft.com/office/powerpoint/2010/main" val="800904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of identifying schedule space of an async event is to localize its lower bound event and its upper bound event. The lower bound event is the latest event that the async event can not be executed earlier than. The upper bound event is the earlier event that the async event cannot be executed later than. So, the schedule space is between the lower bound event and upper bound event. </a:t>
            </a:r>
          </a:p>
        </p:txBody>
      </p:sp>
      <p:sp>
        <p:nvSpPr>
          <p:cNvPr id="4" name="Slide Number Placeholder 3"/>
          <p:cNvSpPr>
            <a:spLocks noGrp="1"/>
          </p:cNvSpPr>
          <p:nvPr>
            <p:ph type="sldNum" sz="quarter" idx="5"/>
          </p:nvPr>
        </p:nvSpPr>
        <p:spPr/>
        <p:txBody>
          <a:bodyPr/>
          <a:lstStyle/>
          <a:p>
            <a:fld id="{D7681CA5-BD68-4E2B-BF57-94364FFECEFE}" type="slidenum">
              <a:rPr lang="en-US" smtClean="0"/>
              <a:t>12</a:t>
            </a:fld>
            <a:endParaRPr lang="en-US"/>
          </a:p>
        </p:txBody>
      </p:sp>
    </p:spTree>
    <p:extLst>
      <p:ext uri="{BB962C8B-B14F-4D97-AF65-F5344CB8AC3E}">
        <p14:creationId xmlns:p14="http://schemas.microsoft.com/office/powerpoint/2010/main" val="2524833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localize the lower bound event, we execute a test statement by statement. For each statement, we record events that are generated by the statement. For an async event, its lower bound event is the first event that the corresponding statement generates. The first event generated by a statement typically is a GUI event. Async events are often triggered after them.  So we identify it as the lower bound event. In this case, </a:t>
            </a:r>
            <a:r>
              <a:rPr lang="en-US" dirty="0" err="1"/>
              <a:t>ei’s</a:t>
            </a:r>
            <a:r>
              <a:rPr lang="en-US" dirty="0"/>
              <a:t> lower bound event is the ei-1 that is in black. </a:t>
            </a:r>
          </a:p>
        </p:txBody>
      </p:sp>
      <p:sp>
        <p:nvSpPr>
          <p:cNvPr id="4" name="Slide Number Placeholder 3"/>
          <p:cNvSpPr>
            <a:spLocks noGrp="1"/>
          </p:cNvSpPr>
          <p:nvPr>
            <p:ph type="sldNum" sz="quarter" idx="5"/>
          </p:nvPr>
        </p:nvSpPr>
        <p:spPr/>
        <p:txBody>
          <a:bodyPr/>
          <a:lstStyle/>
          <a:p>
            <a:fld id="{D7681CA5-BD68-4E2B-BF57-94364FFECEFE}" type="slidenum">
              <a:rPr lang="en-US" smtClean="0"/>
              <a:t>13</a:t>
            </a:fld>
            <a:endParaRPr lang="en-US"/>
          </a:p>
        </p:txBody>
      </p:sp>
    </p:spTree>
    <p:extLst>
      <p:ext uri="{BB962C8B-B14F-4D97-AF65-F5344CB8AC3E}">
        <p14:creationId xmlns:p14="http://schemas.microsoft.com/office/powerpoint/2010/main" val="195456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localize the upper bound event, we perform another test run where we suspend the async thread that posts </a:t>
            </a:r>
            <a:r>
              <a:rPr lang="en-US" dirty="0" err="1"/>
              <a:t>ei</a:t>
            </a:r>
            <a:r>
              <a:rPr lang="en-US" dirty="0"/>
              <a:t> and let the testing thread free to go and monitor the testing thread. When the testing thread stops at a statement and cannot go further due to synchronization operations, then we consider the first event that this statement generates is the upper bound event. In this case, the testing thread stops at statement 5. So the upper bound event is </a:t>
            </a:r>
            <a:r>
              <a:rPr lang="en-US" dirty="0" err="1"/>
              <a:t>ej</a:t>
            </a:r>
            <a:r>
              <a:rPr lang="en-US" dirty="0"/>
              <a:t>, the first event that is generated by statement S5.</a:t>
            </a:r>
          </a:p>
        </p:txBody>
      </p:sp>
      <p:sp>
        <p:nvSpPr>
          <p:cNvPr id="4" name="Slide Number Placeholder 3"/>
          <p:cNvSpPr>
            <a:spLocks noGrp="1"/>
          </p:cNvSpPr>
          <p:nvPr>
            <p:ph type="sldNum" sz="quarter" idx="5"/>
          </p:nvPr>
        </p:nvSpPr>
        <p:spPr/>
        <p:txBody>
          <a:bodyPr/>
          <a:lstStyle/>
          <a:p>
            <a:fld id="{D7681CA5-BD68-4E2B-BF57-94364FFECEFE}" type="slidenum">
              <a:rPr lang="en-US" smtClean="0"/>
              <a:t>14</a:t>
            </a:fld>
            <a:endParaRPr lang="en-US"/>
          </a:p>
        </p:txBody>
      </p:sp>
    </p:spTree>
    <p:extLst>
      <p:ext uri="{BB962C8B-B14F-4D97-AF65-F5344CB8AC3E}">
        <p14:creationId xmlns:p14="http://schemas.microsoft.com/office/powerpoint/2010/main" val="2146050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we know </a:t>
            </a:r>
            <a:r>
              <a:rPr lang="en-US" dirty="0"/>
              <a:t>the schedule space, it is between the lower bound event and upper bound event. To more efficient, we only schedule the event to statement boundary positions. A statement boundary position is between the last event of a statement and the first event that next statement generates. Scheduling those positions are more likely to trigger flaky test failure  because their executions are cross statements. </a:t>
            </a:r>
            <a:r>
              <a:rPr lang="en-US" altLang="zh-CN" dirty="0"/>
              <a:t>This is how the schedule space of an async event is identified.</a:t>
            </a:r>
            <a:endParaRPr lang="en-US" dirty="0"/>
          </a:p>
        </p:txBody>
      </p:sp>
      <p:sp>
        <p:nvSpPr>
          <p:cNvPr id="4" name="Slide Number Placeholder 3"/>
          <p:cNvSpPr>
            <a:spLocks noGrp="1"/>
          </p:cNvSpPr>
          <p:nvPr>
            <p:ph type="sldNum" sz="quarter" idx="5"/>
          </p:nvPr>
        </p:nvSpPr>
        <p:spPr/>
        <p:txBody>
          <a:bodyPr/>
          <a:lstStyle/>
          <a:p>
            <a:fld id="{D7681CA5-BD68-4E2B-BF57-94364FFECEFE}" type="slidenum">
              <a:rPr lang="en-US" smtClean="0"/>
              <a:t>15</a:t>
            </a:fld>
            <a:endParaRPr lang="en-US"/>
          </a:p>
        </p:txBody>
      </p:sp>
    </p:spTree>
    <p:extLst>
      <p:ext uri="{BB962C8B-B14F-4D97-AF65-F5344CB8AC3E}">
        <p14:creationId xmlns:p14="http://schemas.microsoft.com/office/powerpoint/2010/main" val="3384966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Scheduling events.</a:t>
            </a:r>
          </a:p>
          <a:p>
            <a:endParaRPr lang="en-US"/>
          </a:p>
          <a:p>
            <a:r>
              <a:rPr lang="en-US" dirty="0"/>
              <a:t>We schedule an async event via thread operations.  Suppose we schedule </a:t>
            </a:r>
            <a:r>
              <a:rPr lang="en-US" dirty="0" err="1"/>
              <a:t>ei</a:t>
            </a:r>
            <a:r>
              <a:rPr lang="en-US" dirty="0"/>
              <a:t> to position p. Then we launch a test run where we suspend the async thread that posts </a:t>
            </a:r>
            <a:r>
              <a:rPr lang="en-US" dirty="0" err="1"/>
              <a:t>ei</a:t>
            </a:r>
            <a:r>
              <a:rPr lang="en-US" dirty="0"/>
              <a:t> and let the testing thread free to go until it reaches statement 4. </a:t>
            </a:r>
          </a:p>
        </p:txBody>
      </p:sp>
      <p:sp>
        <p:nvSpPr>
          <p:cNvPr id="4" name="Slide Number Placeholder 3"/>
          <p:cNvSpPr>
            <a:spLocks noGrp="1"/>
          </p:cNvSpPr>
          <p:nvPr>
            <p:ph type="sldNum" sz="quarter" idx="5"/>
          </p:nvPr>
        </p:nvSpPr>
        <p:spPr/>
        <p:txBody>
          <a:bodyPr/>
          <a:lstStyle/>
          <a:p>
            <a:fld id="{D7681CA5-BD68-4E2B-BF57-94364FFECEFE}" type="slidenum">
              <a:rPr lang="en-US" smtClean="0"/>
              <a:t>16</a:t>
            </a:fld>
            <a:endParaRPr lang="en-US"/>
          </a:p>
        </p:txBody>
      </p:sp>
    </p:spTree>
    <p:extLst>
      <p:ext uri="{BB962C8B-B14F-4D97-AF65-F5344CB8AC3E}">
        <p14:creationId xmlns:p14="http://schemas.microsoft.com/office/powerpoint/2010/main" val="2202647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let the async thread go</a:t>
            </a:r>
          </a:p>
        </p:txBody>
      </p:sp>
      <p:sp>
        <p:nvSpPr>
          <p:cNvPr id="4" name="Slide Number Placeholder 3"/>
          <p:cNvSpPr>
            <a:spLocks noGrp="1"/>
          </p:cNvSpPr>
          <p:nvPr>
            <p:ph type="sldNum" sz="quarter" idx="5"/>
          </p:nvPr>
        </p:nvSpPr>
        <p:spPr/>
        <p:txBody>
          <a:bodyPr/>
          <a:lstStyle/>
          <a:p>
            <a:fld id="{D7681CA5-BD68-4E2B-BF57-94364FFECEFE}" type="slidenum">
              <a:rPr lang="en-US" smtClean="0"/>
              <a:t>17</a:t>
            </a:fld>
            <a:endParaRPr lang="en-US"/>
          </a:p>
        </p:txBody>
      </p:sp>
    </p:spTree>
    <p:extLst>
      <p:ext uri="{BB962C8B-B14F-4D97-AF65-F5344CB8AC3E}">
        <p14:creationId xmlns:p14="http://schemas.microsoft.com/office/powerpoint/2010/main" val="259571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a:t>
            </a:r>
            <a:r>
              <a:rPr lang="en-US" dirty="0" err="1"/>
              <a:t>ei</a:t>
            </a:r>
            <a:r>
              <a:rPr lang="en-US" dirty="0"/>
              <a:t> will be posted and executed before the first event of statement s4. </a:t>
            </a:r>
          </a:p>
        </p:txBody>
      </p:sp>
      <p:sp>
        <p:nvSpPr>
          <p:cNvPr id="4" name="Slide Number Placeholder 3"/>
          <p:cNvSpPr>
            <a:spLocks noGrp="1"/>
          </p:cNvSpPr>
          <p:nvPr>
            <p:ph type="sldNum" sz="quarter" idx="5"/>
          </p:nvPr>
        </p:nvSpPr>
        <p:spPr/>
        <p:txBody>
          <a:bodyPr/>
          <a:lstStyle/>
          <a:p>
            <a:fld id="{D7681CA5-BD68-4E2B-BF57-94364FFECEFE}" type="slidenum">
              <a:rPr lang="en-US" smtClean="0"/>
              <a:t>18</a:t>
            </a:fld>
            <a:endParaRPr lang="en-US"/>
          </a:p>
        </p:txBody>
      </p:sp>
    </p:spTree>
    <p:extLst>
      <p:ext uri="{BB962C8B-B14F-4D97-AF65-F5344CB8AC3E}">
        <p14:creationId xmlns:p14="http://schemas.microsoft.com/office/powerpoint/2010/main" val="939072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let the testing thread continue until the test is completed and then check if the test passes or not.</a:t>
            </a:r>
          </a:p>
          <a:p>
            <a:r>
              <a:rPr lang="en-US" dirty="0"/>
              <a:t>This is how we schedule an async event via thread operation. </a:t>
            </a:r>
          </a:p>
        </p:txBody>
      </p:sp>
      <p:sp>
        <p:nvSpPr>
          <p:cNvPr id="4" name="Slide Number Placeholder 3"/>
          <p:cNvSpPr>
            <a:spLocks noGrp="1"/>
          </p:cNvSpPr>
          <p:nvPr>
            <p:ph type="sldNum" sz="quarter" idx="5"/>
          </p:nvPr>
        </p:nvSpPr>
        <p:spPr/>
        <p:txBody>
          <a:bodyPr/>
          <a:lstStyle/>
          <a:p>
            <a:fld id="{D7681CA5-BD68-4E2B-BF57-94364FFECEFE}" type="slidenum">
              <a:rPr lang="en-US" smtClean="0"/>
              <a:t>19</a:t>
            </a:fld>
            <a:endParaRPr lang="en-US"/>
          </a:p>
        </p:txBody>
      </p:sp>
    </p:spTree>
    <p:extLst>
      <p:ext uri="{BB962C8B-B14F-4D97-AF65-F5344CB8AC3E}">
        <p14:creationId xmlns:p14="http://schemas.microsoft.com/office/powerpoint/2010/main" val="190233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Flaky </a:t>
            </a:r>
            <a:r>
              <a:rPr lang="en-US" altLang="zh-CN" dirty="0"/>
              <a:t>tests</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test is considered </a:t>
            </a:r>
            <a:r>
              <a:rPr lang="en-US" b="1" i="1" dirty="0"/>
              <a:t>flaky</a:t>
            </a:r>
            <a:r>
              <a:rPr lang="en-US" dirty="0"/>
              <a:t> if  it </a:t>
            </a:r>
            <a:r>
              <a:rPr lang="en-US" dirty="0">
                <a:solidFill>
                  <a:schemeClr val="accent6"/>
                </a:solidFill>
              </a:rPr>
              <a:t>passes</a:t>
            </a:r>
            <a:r>
              <a:rPr lang="en-US" dirty="0"/>
              <a:t> or </a:t>
            </a:r>
            <a:r>
              <a:rPr lang="en-US" dirty="0">
                <a:solidFill>
                  <a:srgbClr val="C00000"/>
                </a:solidFill>
              </a:rPr>
              <a:t>fails </a:t>
            </a:r>
            <a:r>
              <a:rPr lang="en-US" dirty="0"/>
              <a:t>non-deterministically when running on the same version of code.</a:t>
            </a:r>
          </a:p>
          <a:p>
            <a:endParaRPr lang="en-US" dirty="0"/>
          </a:p>
        </p:txBody>
      </p:sp>
      <p:sp>
        <p:nvSpPr>
          <p:cNvPr id="4" name="Slide Number Placeholder 3"/>
          <p:cNvSpPr>
            <a:spLocks noGrp="1"/>
          </p:cNvSpPr>
          <p:nvPr>
            <p:ph type="sldNum" sz="quarter" idx="5"/>
          </p:nvPr>
        </p:nvSpPr>
        <p:spPr/>
        <p:txBody>
          <a:bodyPr/>
          <a:lstStyle/>
          <a:p>
            <a:fld id="{D7681CA5-BD68-4E2B-BF57-94364FFECEFE}" type="slidenum">
              <a:rPr lang="en-US" smtClean="0"/>
              <a:t>2</a:t>
            </a:fld>
            <a:endParaRPr lang="en-US"/>
          </a:p>
        </p:txBody>
      </p:sp>
    </p:spTree>
    <p:extLst>
      <p:ext uri="{BB962C8B-B14F-4D97-AF65-F5344CB8AC3E}">
        <p14:creationId xmlns:p14="http://schemas.microsoft.com/office/powerpoint/2010/main" val="4238516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 our approach into a tool called </a:t>
            </a:r>
            <a:r>
              <a:rPr lang="en-US" dirty="0" err="1"/>
              <a:t>FlakeScanner</a:t>
            </a:r>
            <a:r>
              <a:rPr lang="en-US" dirty="0"/>
              <a:t>. </a:t>
            </a:r>
            <a:r>
              <a:rPr lang="en-US" dirty="0" err="1"/>
              <a:t>FlakeScanner</a:t>
            </a:r>
            <a:r>
              <a:rPr lang="en-US" dirty="0"/>
              <a:t> leverages the Android debugging tool to hook events and operate threads. It works with both emulators and physical devices. </a:t>
            </a:r>
          </a:p>
        </p:txBody>
      </p:sp>
      <p:sp>
        <p:nvSpPr>
          <p:cNvPr id="4" name="Slide Number Placeholder 3"/>
          <p:cNvSpPr>
            <a:spLocks noGrp="1"/>
          </p:cNvSpPr>
          <p:nvPr>
            <p:ph type="sldNum" sz="quarter" idx="5"/>
          </p:nvPr>
        </p:nvSpPr>
        <p:spPr/>
        <p:txBody>
          <a:bodyPr/>
          <a:lstStyle/>
          <a:p>
            <a:fld id="{D7681CA5-BD68-4E2B-BF57-94364FFECEFE}" type="slidenum">
              <a:rPr lang="en-US" smtClean="0"/>
              <a:t>20</a:t>
            </a:fld>
            <a:endParaRPr lang="en-US"/>
          </a:p>
        </p:txBody>
      </p:sp>
    </p:spTree>
    <p:extLst>
      <p:ext uri="{BB962C8B-B14F-4D97-AF65-F5344CB8AC3E}">
        <p14:creationId xmlns:p14="http://schemas.microsoft.com/office/powerpoint/2010/main" val="802846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evaluation, we answer three questions:</a:t>
            </a:r>
          </a:p>
          <a:p>
            <a:r>
              <a:rPr lang="en-US" dirty="0"/>
              <a:t>How does </a:t>
            </a:r>
            <a:r>
              <a:rPr lang="en-US" dirty="0" err="1"/>
              <a:t>FlakeScanner</a:t>
            </a:r>
            <a:r>
              <a:rPr lang="en-US" dirty="0"/>
              <a:t> perform on known flaky tests reported </a:t>
            </a:r>
            <a:r>
              <a:rPr lang="en-US" dirty="0" err="1"/>
              <a:t>bydevelopers</a:t>
            </a:r>
            <a:r>
              <a:rPr lang="en-US" dirty="0"/>
              <a:t>?</a:t>
            </a:r>
          </a:p>
          <a:p>
            <a:r>
              <a:rPr lang="en-US" dirty="0"/>
              <a:t>How does it compare with existing techniques?</a:t>
            </a:r>
          </a:p>
          <a:p>
            <a:r>
              <a:rPr lang="en-US" dirty="0"/>
              <a:t>Can </a:t>
            </a:r>
            <a:r>
              <a:rPr lang="en-US" dirty="0" err="1"/>
              <a:t>flakeScanner</a:t>
            </a:r>
            <a:r>
              <a:rPr lang="en-US" dirty="0"/>
              <a:t> detect unknown flaky tests in Android apps?</a:t>
            </a:r>
          </a:p>
        </p:txBody>
      </p:sp>
      <p:sp>
        <p:nvSpPr>
          <p:cNvPr id="4" name="Slide Number Placeholder 3"/>
          <p:cNvSpPr>
            <a:spLocks noGrp="1"/>
          </p:cNvSpPr>
          <p:nvPr>
            <p:ph type="sldNum" sz="quarter" idx="5"/>
          </p:nvPr>
        </p:nvSpPr>
        <p:spPr/>
        <p:txBody>
          <a:bodyPr/>
          <a:lstStyle/>
          <a:p>
            <a:fld id="{D7681CA5-BD68-4E2B-BF57-94364FFECEFE}" type="slidenum">
              <a:rPr lang="en-US" smtClean="0"/>
              <a:t>21</a:t>
            </a:fld>
            <a:endParaRPr lang="en-US"/>
          </a:p>
        </p:txBody>
      </p:sp>
    </p:spTree>
    <p:extLst>
      <p:ext uri="{BB962C8B-B14F-4D97-AF65-F5344CB8AC3E}">
        <p14:creationId xmlns:p14="http://schemas.microsoft.com/office/powerpoint/2010/main" val="7025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evaluation, we collected 33 well-known android projects including </a:t>
            </a:r>
            <a:r>
              <a:rPr lang="en-US" dirty="0" err="1"/>
              <a:t>firefox</a:t>
            </a:r>
            <a:r>
              <a:rPr lang="en-US" dirty="0"/>
              <a:t> and </a:t>
            </a:r>
            <a:r>
              <a:rPr lang="en-US" dirty="0" err="1"/>
              <a:t>wordpress</a:t>
            </a:r>
            <a:r>
              <a:rPr lang="en-US" dirty="0"/>
              <a:t> so on. It contains 5000+ developer tests. We selected 52 known flaky tests  as a known data set and 1444 passing tests as the other dataset.</a:t>
            </a:r>
          </a:p>
        </p:txBody>
      </p:sp>
      <p:sp>
        <p:nvSpPr>
          <p:cNvPr id="4" name="Slide Number Placeholder 3"/>
          <p:cNvSpPr>
            <a:spLocks noGrp="1"/>
          </p:cNvSpPr>
          <p:nvPr>
            <p:ph type="sldNum" sz="quarter" idx="5"/>
          </p:nvPr>
        </p:nvSpPr>
        <p:spPr/>
        <p:txBody>
          <a:bodyPr/>
          <a:lstStyle/>
          <a:p>
            <a:fld id="{D7681CA5-BD68-4E2B-BF57-94364FFECEFE}" type="slidenum">
              <a:rPr lang="en-US" smtClean="0"/>
              <a:t>22</a:t>
            </a:fld>
            <a:endParaRPr lang="en-US"/>
          </a:p>
        </p:txBody>
      </p:sp>
    </p:spTree>
    <p:extLst>
      <p:ext uri="{BB962C8B-B14F-4D97-AF65-F5344CB8AC3E}">
        <p14:creationId xmlns:p14="http://schemas.microsoft.com/office/powerpoint/2010/main" val="4260683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see, </a:t>
            </a:r>
            <a:r>
              <a:rPr lang="en-US" dirty="0" err="1"/>
              <a:t>flakescanner</a:t>
            </a:r>
            <a:r>
              <a:rPr lang="en-US" dirty="0"/>
              <a:t> </a:t>
            </a:r>
            <a:r>
              <a:rPr lang="en-US" dirty="0" err="1"/>
              <a:t>dectected</a:t>
            </a:r>
            <a:r>
              <a:rPr lang="en-US" dirty="0"/>
              <a:t> 45 out of 52 known flaky tests. </a:t>
            </a:r>
          </a:p>
          <a:p>
            <a:r>
              <a:rPr lang="en-US" dirty="0"/>
              <a:t>We compare </a:t>
            </a:r>
            <a:r>
              <a:rPr lang="en-US" dirty="0" err="1"/>
              <a:t>FlakeScanner</a:t>
            </a:r>
            <a:r>
              <a:rPr lang="en-US" dirty="0"/>
              <a:t> with Shaker and 100RUN. Shaker is a tool for detecting flaky tests in Android apps published on ICSME2020. 100RUN is a baseline tool that runs a test for 100 times in the hope of witnessing a flaky test failure. As shown, </a:t>
            </a:r>
            <a:r>
              <a:rPr lang="en-US" dirty="0" err="1"/>
              <a:t>flakeScanner</a:t>
            </a:r>
            <a:r>
              <a:rPr lang="en-US" dirty="0"/>
              <a:t> detected the most of flaky tests.  </a:t>
            </a:r>
          </a:p>
        </p:txBody>
      </p:sp>
      <p:sp>
        <p:nvSpPr>
          <p:cNvPr id="4" name="Slide Number Placeholder 3"/>
          <p:cNvSpPr>
            <a:spLocks noGrp="1"/>
          </p:cNvSpPr>
          <p:nvPr>
            <p:ph type="sldNum" sz="quarter" idx="5"/>
          </p:nvPr>
        </p:nvSpPr>
        <p:spPr/>
        <p:txBody>
          <a:bodyPr/>
          <a:lstStyle/>
          <a:p>
            <a:fld id="{D7681CA5-BD68-4E2B-BF57-94364FFECEFE}" type="slidenum">
              <a:rPr lang="en-US" smtClean="0"/>
              <a:t>23</a:t>
            </a:fld>
            <a:endParaRPr lang="en-US"/>
          </a:p>
        </p:txBody>
      </p:sp>
    </p:spTree>
    <p:extLst>
      <p:ext uri="{BB962C8B-B14F-4D97-AF65-F5344CB8AC3E}">
        <p14:creationId xmlns:p14="http://schemas.microsoft.com/office/powerpoint/2010/main" val="3058749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unknown dataset,  </a:t>
            </a:r>
            <a:r>
              <a:rPr lang="en-US" dirty="0" err="1"/>
              <a:t>FlakeScanner</a:t>
            </a:r>
            <a:r>
              <a:rPr lang="en-US" dirty="0"/>
              <a:t> detected 245 previously unknown flaky tests. We reported 20 flaky tests to developers and 13 got confirmed and addressed by developers. The experiment show </a:t>
            </a:r>
            <a:r>
              <a:rPr lang="en-US" dirty="0" err="1"/>
              <a:t>Falke</a:t>
            </a:r>
            <a:r>
              <a:rPr lang="en-US" altLang="zh-CN" dirty="0" err="1"/>
              <a:t>Scanner</a:t>
            </a:r>
            <a:r>
              <a:rPr lang="en-US" altLang="zh-CN" dirty="0"/>
              <a:t> is effective on</a:t>
            </a:r>
            <a:r>
              <a:rPr lang="zh-CN" altLang="en-US" dirty="0"/>
              <a:t> </a:t>
            </a:r>
            <a:r>
              <a:rPr lang="en-US" altLang="zh-CN" dirty="0"/>
              <a:t>detecting</a:t>
            </a:r>
            <a:r>
              <a:rPr lang="zh-CN" altLang="en-US" dirty="0"/>
              <a:t> </a:t>
            </a:r>
            <a:r>
              <a:rPr lang="en-US" altLang="zh-CN" dirty="0"/>
              <a:t>flaky</a:t>
            </a:r>
            <a:r>
              <a:rPr lang="zh-CN" altLang="en-US" dirty="0"/>
              <a:t> </a:t>
            </a:r>
            <a:r>
              <a:rPr lang="en-US" altLang="zh-CN" dirty="0"/>
              <a:t>tests</a:t>
            </a:r>
            <a:r>
              <a:rPr lang="zh-CN" altLang="en-US" dirty="0"/>
              <a:t> </a:t>
            </a:r>
            <a:r>
              <a:rPr lang="en-US" altLang="zh-CN" dirty="0"/>
              <a:t>in</a:t>
            </a:r>
            <a:r>
              <a:rPr lang="zh-CN" altLang="en-US" dirty="0"/>
              <a:t> </a:t>
            </a:r>
            <a:r>
              <a:rPr lang="en-US" altLang="zh-CN" dirty="0"/>
              <a:t>Android.</a:t>
            </a:r>
            <a:endParaRPr lang="en-US" dirty="0"/>
          </a:p>
        </p:txBody>
      </p:sp>
      <p:sp>
        <p:nvSpPr>
          <p:cNvPr id="4" name="Slide Number Placeholder 3"/>
          <p:cNvSpPr>
            <a:spLocks noGrp="1"/>
          </p:cNvSpPr>
          <p:nvPr>
            <p:ph type="sldNum" sz="quarter" idx="5"/>
          </p:nvPr>
        </p:nvSpPr>
        <p:spPr/>
        <p:txBody>
          <a:bodyPr/>
          <a:lstStyle/>
          <a:p>
            <a:fld id="{D7681CA5-BD68-4E2B-BF57-94364FFECEFE}" type="slidenum">
              <a:rPr lang="en-US" smtClean="0"/>
              <a:t>24</a:t>
            </a:fld>
            <a:endParaRPr lang="en-US"/>
          </a:p>
        </p:txBody>
      </p:sp>
    </p:spTree>
    <p:extLst>
      <p:ext uri="{BB962C8B-B14F-4D97-AF65-F5344CB8AC3E}">
        <p14:creationId xmlns:p14="http://schemas.microsoft.com/office/powerpoint/2010/main" val="3157365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our dataset and tool open sou</a:t>
            </a:r>
            <a:r>
              <a:rPr lang="en-US" altLang="zh-CN" dirty="0"/>
              <a:t>r</a:t>
            </a:r>
            <a:r>
              <a:rPr lang="en-US" dirty="0"/>
              <a:t>ce on the </a:t>
            </a:r>
            <a:r>
              <a:rPr lang="en-US" dirty="0" err="1"/>
              <a:t>Github</a:t>
            </a:r>
            <a:r>
              <a:rPr lang="en-US" dirty="0"/>
              <a:t>. Welcome to explore them. Thanks!</a:t>
            </a:r>
          </a:p>
        </p:txBody>
      </p:sp>
      <p:sp>
        <p:nvSpPr>
          <p:cNvPr id="4" name="Slide Number Placeholder 3"/>
          <p:cNvSpPr>
            <a:spLocks noGrp="1"/>
          </p:cNvSpPr>
          <p:nvPr>
            <p:ph type="sldNum" sz="quarter" idx="5"/>
          </p:nvPr>
        </p:nvSpPr>
        <p:spPr/>
        <p:txBody>
          <a:bodyPr/>
          <a:lstStyle/>
          <a:p>
            <a:fld id="{D7681CA5-BD68-4E2B-BF57-94364FFECEFE}" type="slidenum">
              <a:rPr lang="en-US" smtClean="0"/>
              <a:t>25</a:t>
            </a:fld>
            <a:endParaRPr lang="en-US"/>
          </a:p>
        </p:txBody>
      </p:sp>
    </p:spTree>
    <p:extLst>
      <p:ext uri="{BB962C8B-B14F-4D97-AF65-F5344CB8AC3E}">
        <p14:creationId xmlns:p14="http://schemas.microsoft.com/office/powerpoint/2010/main" val="1579302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inspection shows that </a:t>
            </a:r>
          </a:p>
        </p:txBody>
      </p:sp>
      <p:sp>
        <p:nvSpPr>
          <p:cNvPr id="4" name="Slide Number Placeholder 3"/>
          <p:cNvSpPr>
            <a:spLocks noGrp="1"/>
          </p:cNvSpPr>
          <p:nvPr>
            <p:ph type="sldNum" sz="quarter" idx="5"/>
          </p:nvPr>
        </p:nvSpPr>
        <p:spPr/>
        <p:txBody>
          <a:bodyPr/>
          <a:lstStyle/>
          <a:p>
            <a:fld id="{D7681CA5-BD68-4E2B-BF57-94364FFECEFE}" type="slidenum">
              <a:rPr lang="en-US" smtClean="0"/>
              <a:t>38</a:t>
            </a:fld>
            <a:endParaRPr lang="en-US"/>
          </a:p>
        </p:txBody>
      </p:sp>
    </p:spTree>
    <p:extLst>
      <p:ext uri="{BB962C8B-B14F-4D97-AF65-F5344CB8AC3E}">
        <p14:creationId xmlns:p14="http://schemas.microsoft.com/office/powerpoint/2010/main" val="389475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problem with flaky tests is that they reduce developer’s trust in test results. Image a developer makes change to code and runs tests and finds some test failed. The developer considers a regression bug is found.  After investigation, it might show it is a flaky test not a bug. This reduces developer’s trust in test results. At the same time, it also wastes developer’s time on debugging nonexistent fault in code.</a:t>
            </a:r>
            <a:endParaRPr lang="en-US" dirty="0"/>
          </a:p>
        </p:txBody>
      </p:sp>
      <p:sp>
        <p:nvSpPr>
          <p:cNvPr id="4" name="Slide Number Placeholder 3"/>
          <p:cNvSpPr>
            <a:spLocks noGrp="1"/>
          </p:cNvSpPr>
          <p:nvPr>
            <p:ph type="sldNum" sz="quarter" idx="5"/>
          </p:nvPr>
        </p:nvSpPr>
        <p:spPr/>
        <p:txBody>
          <a:bodyPr/>
          <a:lstStyle/>
          <a:p>
            <a:fld id="{D7681CA5-BD68-4E2B-BF57-94364FFECEFE}" type="slidenum">
              <a:rPr lang="en-US" smtClean="0"/>
              <a:t>3</a:t>
            </a:fld>
            <a:endParaRPr lang="en-US"/>
          </a:p>
        </p:txBody>
      </p:sp>
    </p:spTree>
    <p:extLst>
      <p:ext uri="{BB962C8B-B14F-4D97-AF65-F5344CB8AC3E}">
        <p14:creationId xmlns:p14="http://schemas.microsoft.com/office/powerpoint/2010/main" val="16542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Flaky tests have been reported as a serious problem </a:t>
            </a:r>
            <a:r>
              <a:rPr lang="en-US" altLang="zh-CN" dirty="0"/>
              <a:t>in software development</a:t>
            </a:r>
            <a:r>
              <a:rPr lang="en-US" dirty="0"/>
              <a:t>. Google testing reports 1.5% of test results are flaky and 16% of their tests have some level of flakiness. Facebook research also identifies flaky tests as a major research challenge and assumes all tests are flaky.</a:t>
            </a:r>
          </a:p>
        </p:txBody>
      </p:sp>
      <p:sp>
        <p:nvSpPr>
          <p:cNvPr id="4" name="Slide Number Placeholder 3"/>
          <p:cNvSpPr>
            <a:spLocks noGrp="1"/>
          </p:cNvSpPr>
          <p:nvPr>
            <p:ph type="sldNum" sz="quarter" idx="5"/>
          </p:nvPr>
        </p:nvSpPr>
        <p:spPr/>
        <p:txBody>
          <a:bodyPr/>
          <a:lstStyle/>
          <a:p>
            <a:fld id="{D7681CA5-BD68-4E2B-BF57-94364FFECEFE}" type="slidenum">
              <a:rPr lang="en-US" smtClean="0"/>
              <a:t>4</a:t>
            </a:fld>
            <a:endParaRPr lang="en-US"/>
          </a:p>
        </p:txBody>
      </p:sp>
    </p:spTree>
    <p:extLst>
      <p:ext uri="{BB962C8B-B14F-4D97-AF65-F5344CB8AC3E}">
        <p14:creationId xmlns:p14="http://schemas.microsoft.com/office/powerpoint/2010/main" val="4784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 studies show concurrency-related flaky tests are the most common flaky tests in Android apps. In this work, we focus on detecting this category of flaky tests, concurrency-related flaky tests.</a:t>
            </a:r>
          </a:p>
        </p:txBody>
      </p:sp>
      <p:sp>
        <p:nvSpPr>
          <p:cNvPr id="4" name="Slide Number Placeholder 3"/>
          <p:cNvSpPr>
            <a:spLocks noGrp="1"/>
          </p:cNvSpPr>
          <p:nvPr>
            <p:ph type="sldNum" sz="quarter" idx="5"/>
          </p:nvPr>
        </p:nvSpPr>
        <p:spPr/>
        <p:txBody>
          <a:bodyPr/>
          <a:lstStyle/>
          <a:p>
            <a:fld id="{D7681CA5-BD68-4E2B-BF57-94364FFECEFE}" type="slidenum">
              <a:rPr lang="en-US" smtClean="0"/>
              <a:t>5</a:t>
            </a:fld>
            <a:endParaRPr lang="en-US"/>
          </a:p>
        </p:txBody>
      </p:sp>
    </p:spTree>
    <p:extLst>
      <p:ext uri="{BB962C8B-B14F-4D97-AF65-F5344CB8AC3E}">
        <p14:creationId xmlns:p14="http://schemas.microsoft.com/office/powerpoint/2010/main" val="187196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at an example flaky test in Android. This test checks if the app is able to get location data of the device. The test first clicks a button on the activity to fetch the location data and then checks the returned data. This test is </a:t>
            </a:r>
            <a:r>
              <a:rPr lang="en-US" altLang="zh-CN" dirty="0"/>
              <a:t>simple.</a:t>
            </a:r>
            <a:r>
              <a:rPr lang="zh-CN" altLang="en-US" dirty="0"/>
              <a:t> </a:t>
            </a:r>
            <a:r>
              <a:rPr lang="en-US" altLang="zh-CN" dirty="0"/>
              <a:t>But</a:t>
            </a:r>
            <a:r>
              <a:rPr lang="zh-CN" altLang="en-US" dirty="0"/>
              <a:t> </a:t>
            </a:r>
            <a:r>
              <a:rPr lang="en-US" altLang="zh-CN"/>
              <a:t>it is a</a:t>
            </a:r>
            <a:r>
              <a:rPr lang="en-US"/>
              <a:t> flaky test. </a:t>
            </a:r>
            <a:r>
              <a:rPr lang="en-US" altLang="zh-CN" dirty="0"/>
              <a:t>It passes in some runs and fails in others.</a:t>
            </a:r>
            <a:endParaRPr lang="en-US" dirty="0"/>
          </a:p>
        </p:txBody>
      </p:sp>
      <p:sp>
        <p:nvSpPr>
          <p:cNvPr id="4" name="Slide Number Placeholder 3"/>
          <p:cNvSpPr>
            <a:spLocks noGrp="1"/>
          </p:cNvSpPr>
          <p:nvPr>
            <p:ph type="sldNum" sz="quarter" idx="5"/>
          </p:nvPr>
        </p:nvSpPr>
        <p:spPr/>
        <p:txBody>
          <a:bodyPr/>
          <a:lstStyle/>
          <a:p>
            <a:fld id="{D7681CA5-BD68-4E2B-BF57-94364FFECEFE}" type="slidenum">
              <a:rPr lang="en-US" smtClean="0"/>
              <a:t>6</a:t>
            </a:fld>
            <a:endParaRPr lang="en-US"/>
          </a:p>
        </p:txBody>
      </p:sp>
    </p:spTree>
    <p:extLst>
      <p:ext uri="{BB962C8B-B14F-4D97-AF65-F5344CB8AC3E}">
        <p14:creationId xmlns:p14="http://schemas.microsoft.com/office/powerpoint/2010/main" val="308660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passes when it is executed in the following. The test clicks the button and the corresponding event handler is executed in UI thread.  The handler launches an async task on a background thread to fetch GPS data. Then the background gets GPS data and returns to the UI thread and UI thread updates the results to GUI. Then test checks the returned results. Then the test passes.   </a:t>
            </a:r>
          </a:p>
        </p:txBody>
      </p:sp>
      <p:sp>
        <p:nvSpPr>
          <p:cNvPr id="4" name="Slide Number Placeholder 3"/>
          <p:cNvSpPr>
            <a:spLocks noGrp="1"/>
          </p:cNvSpPr>
          <p:nvPr>
            <p:ph type="sldNum" sz="quarter" idx="5"/>
          </p:nvPr>
        </p:nvSpPr>
        <p:spPr/>
        <p:txBody>
          <a:bodyPr/>
          <a:lstStyle/>
          <a:p>
            <a:fld id="{D7681CA5-BD68-4E2B-BF57-94364FFECEFE}" type="slidenum">
              <a:rPr lang="en-US" smtClean="0"/>
              <a:t>7</a:t>
            </a:fld>
            <a:endParaRPr lang="en-US"/>
          </a:p>
        </p:txBody>
      </p:sp>
    </p:spTree>
    <p:extLst>
      <p:ext uri="{BB962C8B-B14F-4D97-AF65-F5344CB8AC3E}">
        <p14:creationId xmlns:p14="http://schemas.microsoft.com/office/powerpoint/2010/main" val="396864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for some run, the background thread may take longer time to get GPS data. The test checks results on the GUI before the data is updated. Then test fails. </a:t>
            </a:r>
          </a:p>
        </p:txBody>
      </p:sp>
      <p:sp>
        <p:nvSpPr>
          <p:cNvPr id="4" name="Slide Number Placeholder 3"/>
          <p:cNvSpPr>
            <a:spLocks noGrp="1"/>
          </p:cNvSpPr>
          <p:nvPr>
            <p:ph type="sldNum" sz="quarter" idx="5"/>
          </p:nvPr>
        </p:nvSpPr>
        <p:spPr/>
        <p:txBody>
          <a:bodyPr/>
          <a:lstStyle/>
          <a:p>
            <a:fld id="{D7681CA5-BD68-4E2B-BF57-94364FFECEFE}" type="slidenum">
              <a:rPr lang="en-US" smtClean="0"/>
              <a:t>8</a:t>
            </a:fld>
            <a:endParaRPr lang="en-US"/>
          </a:p>
        </p:txBody>
      </p:sp>
    </p:spTree>
    <p:extLst>
      <p:ext uri="{BB962C8B-B14F-4D97-AF65-F5344CB8AC3E}">
        <p14:creationId xmlns:p14="http://schemas.microsoft.com/office/powerpoint/2010/main" val="3164585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investigation shows that a major root cause of flaky tests in Android is non-deterministic execution of async events. In Android, tests are executed in a separated thread that creates events, called testing thread. The UI threads process generated events. To be responsive, the UI thread offloads long-running tasks to background threads such as network access. When background threads complete tasks and post an async event to update results. This causes event race. Different runs may have different event execution orders. For some event order, the test may fail. </a:t>
            </a:r>
          </a:p>
        </p:txBody>
      </p:sp>
      <p:sp>
        <p:nvSpPr>
          <p:cNvPr id="4" name="Slide Number Placeholder 3"/>
          <p:cNvSpPr>
            <a:spLocks noGrp="1"/>
          </p:cNvSpPr>
          <p:nvPr>
            <p:ph type="sldNum" sz="quarter" idx="5"/>
          </p:nvPr>
        </p:nvSpPr>
        <p:spPr/>
        <p:txBody>
          <a:bodyPr/>
          <a:lstStyle/>
          <a:p>
            <a:fld id="{D7681CA5-BD68-4E2B-BF57-94364FFECEFE}" type="slidenum">
              <a:rPr lang="en-US" smtClean="0"/>
              <a:t>9</a:t>
            </a:fld>
            <a:endParaRPr lang="en-US"/>
          </a:p>
        </p:txBody>
      </p:sp>
    </p:spTree>
    <p:extLst>
      <p:ext uri="{BB962C8B-B14F-4D97-AF65-F5344CB8AC3E}">
        <p14:creationId xmlns:p14="http://schemas.microsoft.com/office/powerpoint/2010/main" val="341341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4CB3-8DA8-4212-A0AA-73EB562B0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196ED5-9C1A-46C0-B9EB-B45D742E0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53FCA8-0FFA-4947-8762-0DFE68873D41}"/>
              </a:ext>
            </a:extLst>
          </p:cNvPr>
          <p:cNvSpPr>
            <a:spLocks noGrp="1"/>
          </p:cNvSpPr>
          <p:nvPr>
            <p:ph type="dt" sz="half" idx="10"/>
          </p:nvPr>
        </p:nvSpPr>
        <p:spPr/>
        <p:txBody>
          <a:bodyPr/>
          <a:lstStyle/>
          <a:p>
            <a:fld id="{51A8E829-31C1-43F1-99D6-AA5CFD63E11B}" type="datetime1">
              <a:rPr lang="en-US" smtClean="0"/>
              <a:t>8/16/2021</a:t>
            </a:fld>
            <a:endParaRPr lang="en-US"/>
          </a:p>
        </p:txBody>
      </p:sp>
      <p:sp>
        <p:nvSpPr>
          <p:cNvPr id="5" name="Footer Placeholder 4">
            <a:extLst>
              <a:ext uri="{FF2B5EF4-FFF2-40B4-BE49-F238E27FC236}">
                <a16:creationId xmlns:a16="http://schemas.microsoft.com/office/drawing/2014/main" id="{072635C3-D60F-44DE-AE8B-2E89B26E0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A541B-15BF-40E1-95AA-656CABA7088D}"/>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180606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A1CD-B16C-4A0C-A058-278D9854F7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4FABA2-E86C-433A-BB54-AC7C49C139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3F95AB-89DD-4A81-9175-A285686D047E}"/>
              </a:ext>
            </a:extLst>
          </p:cNvPr>
          <p:cNvSpPr>
            <a:spLocks noGrp="1"/>
          </p:cNvSpPr>
          <p:nvPr>
            <p:ph type="dt" sz="half" idx="10"/>
          </p:nvPr>
        </p:nvSpPr>
        <p:spPr/>
        <p:txBody>
          <a:bodyPr/>
          <a:lstStyle/>
          <a:p>
            <a:fld id="{3E4DD0BD-08BD-4170-9B49-BC6D3C8A4EE0}" type="datetime1">
              <a:rPr lang="en-US" smtClean="0"/>
              <a:t>8/16/2021</a:t>
            </a:fld>
            <a:endParaRPr lang="en-US"/>
          </a:p>
        </p:txBody>
      </p:sp>
      <p:sp>
        <p:nvSpPr>
          <p:cNvPr id="5" name="Footer Placeholder 4">
            <a:extLst>
              <a:ext uri="{FF2B5EF4-FFF2-40B4-BE49-F238E27FC236}">
                <a16:creationId xmlns:a16="http://schemas.microsoft.com/office/drawing/2014/main" id="{E50D62CB-99FB-41AB-B7A1-A4AE264AD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2060-D4B1-4037-AF62-AA1661FFF2A4}"/>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232155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968BB-2D41-493D-BBFA-6CE170F8FF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33152-DAC5-4839-A2AC-28C72969FC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41782-C311-4323-BB17-EC4BB9A2B0D6}"/>
              </a:ext>
            </a:extLst>
          </p:cNvPr>
          <p:cNvSpPr>
            <a:spLocks noGrp="1"/>
          </p:cNvSpPr>
          <p:nvPr>
            <p:ph type="dt" sz="half" idx="10"/>
          </p:nvPr>
        </p:nvSpPr>
        <p:spPr/>
        <p:txBody>
          <a:bodyPr/>
          <a:lstStyle/>
          <a:p>
            <a:fld id="{CA64BC63-A25D-4664-A5B6-AFDCA2F30DF7}" type="datetime1">
              <a:rPr lang="en-US" smtClean="0"/>
              <a:t>8/16/2021</a:t>
            </a:fld>
            <a:endParaRPr lang="en-US"/>
          </a:p>
        </p:txBody>
      </p:sp>
      <p:sp>
        <p:nvSpPr>
          <p:cNvPr id="5" name="Footer Placeholder 4">
            <a:extLst>
              <a:ext uri="{FF2B5EF4-FFF2-40B4-BE49-F238E27FC236}">
                <a16:creationId xmlns:a16="http://schemas.microsoft.com/office/drawing/2014/main" id="{36044C7D-A2DD-49E9-89EC-72CCFAFF8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9FBBC-568E-4C29-B74B-A474BCA775F7}"/>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404505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BB71-89D1-4771-9405-CB856B361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98CA2-D874-4BF5-B5E7-9C88D4D8C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647AB-01F6-4160-81FE-6830FA0C9B5C}"/>
              </a:ext>
            </a:extLst>
          </p:cNvPr>
          <p:cNvSpPr>
            <a:spLocks noGrp="1"/>
          </p:cNvSpPr>
          <p:nvPr>
            <p:ph type="dt" sz="half" idx="10"/>
          </p:nvPr>
        </p:nvSpPr>
        <p:spPr/>
        <p:txBody>
          <a:bodyPr/>
          <a:lstStyle/>
          <a:p>
            <a:fld id="{A8125189-6E03-4E70-8B11-41CA03A138E2}" type="datetime1">
              <a:rPr lang="en-US" smtClean="0"/>
              <a:t>8/16/2021</a:t>
            </a:fld>
            <a:endParaRPr lang="en-US"/>
          </a:p>
        </p:txBody>
      </p:sp>
      <p:sp>
        <p:nvSpPr>
          <p:cNvPr id="5" name="Footer Placeholder 4">
            <a:extLst>
              <a:ext uri="{FF2B5EF4-FFF2-40B4-BE49-F238E27FC236}">
                <a16:creationId xmlns:a16="http://schemas.microsoft.com/office/drawing/2014/main" id="{7D896635-5F2A-4CDD-9CBC-CA1D593EA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D321A-0036-4888-85FE-E4818474EB7D}"/>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406150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EE28-5394-4E9A-9D1C-0E983A302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D6C174-DB4C-4787-B102-CB88122E1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520DC2-A068-4355-B2E9-5DB97EF07CBF}"/>
              </a:ext>
            </a:extLst>
          </p:cNvPr>
          <p:cNvSpPr>
            <a:spLocks noGrp="1"/>
          </p:cNvSpPr>
          <p:nvPr>
            <p:ph type="dt" sz="half" idx="10"/>
          </p:nvPr>
        </p:nvSpPr>
        <p:spPr/>
        <p:txBody>
          <a:bodyPr/>
          <a:lstStyle/>
          <a:p>
            <a:fld id="{686CECDF-F012-4F0E-A92F-F64511AB153A}" type="datetime1">
              <a:rPr lang="en-US" smtClean="0"/>
              <a:t>8/16/2021</a:t>
            </a:fld>
            <a:endParaRPr lang="en-US"/>
          </a:p>
        </p:txBody>
      </p:sp>
      <p:sp>
        <p:nvSpPr>
          <p:cNvPr id="5" name="Footer Placeholder 4">
            <a:extLst>
              <a:ext uri="{FF2B5EF4-FFF2-40B4-BE49-F238E27FC236}">
                <a16:creationId xmlns:a16="http://schemas.microsoft.com/office/drawing/2014/main" id="{382455F4-0F5C-4BF8-BDD1-9B8DA4A6C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2C275-9419-45C9-A6FB-F76574310B67}"/>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120121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5991-DD6D-47DC-9D8E-222422AAE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CFDA9-60A2-41C7-9041-2F194FCB9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AD3F0E-20E9-4C22-96B2-13C6B20B2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E04276-B9FC-4DA1-8671-24518085C84D}"/>
              </a:ext>
            </a:extLst>
          </p:cNvPr>
          <p:cNvSpPr>
            <a:spLocks noGrp="1"/>
          </p:cNvSpPr>
          <p:nvPr>
            <p:ph type="dt" sz="half" idx="10"/>
          </p:nvPr>
        </p:nvSpPr>
        <p:spPr/>
        <p:txBody>
          <a:bodyPr/>
          <a:lstStyle/>
          <a:p>
            <a:fld id="{7911E457-2D36-49C3-A453-CB6FA48B9E3B}" type="datetime1">
              <a:rPr lang="en-US" smtClean="0"/>
              <a:t>8/16/2021</a:t>
            </a:fld>
            <a:endParaRPr lang="en-US"/>
          </a:p>
        </p:txBody>
      </p:sp>
      <p:sp>
        <p:nvSpPr>
          <p:cNvPr id="6" name="Footer Placeholder 5">
            <a:extLst>
              <a:ext uri="{FF2B5EF4-FFF2-40B4-BE49-F238E27FC236}">
                <a16:creationId xmlns:a16="http://schemas.microsoft.com/office/drawing/2014/main" id="{700670BA-7C50-490A-A338-4FB3F8E84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005DF-5C7B-4F2C-AFE4-AC60A0698951}"/>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19788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055D-06A4-497D-A087-1CBCAD7C5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228665-7D7D-43A0-A1BC-FD518529AA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42316-9C0D-4513-BC43-545628B69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AD6B92-6201-49DF-985A-44AAB9983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94059-9575-4AC1-A02A-D7236511D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588F8-49EE-42A8-AD43-CD92926A0BD1}"/>
              </a:ext>
            </a:extLst>
          </p:cNvPr>
          <p:cNvSpPr>
            <a:spLocks noGrp="1"/>
          </p:cNvSpPr>
          <p:nvPr>
            <p:ph type="dt" sz="half" idx="10"/>
          </p:nvPr>
        </p:nvSpPr>
        <p:spPr/>
        <p:txBody>
          <a:bodyPr/>
          <a:lstStyle/>
          <a:p>
            <a:fld id="{BFF4D2A0-083A-4987-ACAC-3BC8B9A140AC}" type="datetime1">
              <a:rPr lang="en-US" smtClean="0"/>
              <a:t>8/16/2021</a:t>
            </a:fld>
            <a:endParaRPr lang="en-US"/>
          </a:p>
        </p:txBody>
      </p:sp>
      <p:sp>
        <p:nvSpPr>
          <p:cNvPr id="8" name="Footer Placeholder 7">
            <a:extLst>
              <a:ext uri="{FF2B5EF4-FFF2-40B4-BE49-F238E27FC236}">
                <a16:creationId xmlns:a16="http://schemas.microsoft.com/office/drawing/2014/main" id="{9D650A8E-4F6F-45B9-9B01-70C5E50CB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FC1073-4390-4C62-8D28-815E763900BC}"/>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248455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D321-78A3-4B1E-9216-F9B23B3ABC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4A417-A67C-42D3-B88A-B2BAE9D3B464}"/>
              </a:ext>
            </a:extLst>
          </p:cNvPr>
          <p:cNvSpPr>
            <a:spLocks noGrp="1"/>
          </p:cNvSpPr>
          <p:nvPr>
            <p:ph type="dt" sz="half" idx="10"/>
          </p:nvPr>
        </p:nvSpPr>
        <p:spPr/>
        <p:txBody>
          <a:bodyPr/>
          <a:lstStyle/>
          <a:p>
            <a:fld id="{75E6169E-AD90-4DA6-B5A0-5FF7C1A2C1C8}" type="datetime1">
              <a:rPr lang="en-US" smtClean="0"/>
              <a:t>8/16/2021</a:t>
            </a:fld>
            <a:endParaRPr lang="en-US"/>
          </a:p>
        </p:txBody>
      </p:sp>
      <p:sp>
        <p:nvSpPr>
          <p:cNvPr id="4" name="Footer Placeholder 3">
            <a:extLst>
              <a:ext uri="{FF2B5EF4-FFF2-40B4-BE49-F238E27FC236}">
                <a16:creationId xmlns:a16="http://schemas.microsoft.com/office/drawing/2014/main" id="{684FB1DD-BAA4-4494-BE43-AA0486BB07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4AE6C6-2BEE-476D-9228-97F71258180F}"/>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105854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E3FF9-AF73-4B33-A5E0-7E156F43D1B9}"/>
              </a:ext>
            </a:extLst>
          </p:cNvPr>
          <p:cNvSpPr>
            <a:spLocks noGrp="1"/>
          </p:cNvSpPr>
          <p:nvPr>
            <p:ph type="dt" sz="half" idx="10"/>
          </p:nvPr>
        </p:nvSpPr>
        <p:spPr/>
        <p:txBody>
          <a:bodyPr/>
          <a:lstStyle/>
          <a:p>
            <a:fld id="{C66A47E6-4CAD-49C5-9C42-BCD27946E956}" type="datetime1">
              <a:rPr lang="en-US" smtClean="0"/>
              <a:t>8/16/2021</a:t>
            </a:fld>
            <a:endParaRPr lang="en-US"/>
          </a:p>
        </p:txBody>
      </p:sp>
      <p:sp>
        <p:nvSpPr>
          <p:cNvPr id="3" name="Footer Placeholder 2">
            <a:extLst>
              <a:ext uri="{FF2B5EF4-FFF2-40B4-BE49-F238E27FC236}">
                <a16:creationId xmlns:a16="http://schemas.microsoft.com/office/drawing/2014/main" id="{4092C928-3388-46DF-A424-BEDAE59381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0AE62-9888-4119-955F-144428870A0A}"/>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402733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4305-DEB2-47CB-8554-8F810A6AD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ED180F-728E-4281-A83B-58E8EAA87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618D5-82F1-4D83-B535-602E05C28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198EF-C68D-4DAA-9612-5B97C9EB5B25}"/>
              </a:ext>
            </a:extLst>
          </p:cNvPr>
          <p:cNvSpPr>
            <a:spLocks noGrp="1"/>
          </p:cNvSpPr>
          <p:nvPr>
            <p:ph type="dt" sz="half" idx="10"/>
          </p:nvPr>
        </p:nvSpPr>
        <p:spPr/>
        <p:txBody>
          <a:bodyPr/>
          <a:lstStyle/>
          <a:p>
            <a:fld id="{DEFE8361-252E-4E50-B910-6E9563717788}" type="datetime1">
              <a:rPr lang="en-US" smtClean="0"/>
              <a:t>8/16/2021</a:t>
            </a:fld>
            <a:endParaRPr lang="en-US"/>
          </a:p>
        </p:txBody>
      </p:sp>
      <p:sp>
        <p:nvSpPr>
          <p:cNvPr id="6" name="Footer Placeholder 5">
            <a:extLst>
              <a:ext uri="{FF2B5EF4-FFF2-40B4-BE49-F238E27FC236}">
                <a16:creationId xmlns:a16="http://schemas.microsoft.com/office/drawing/2014/main" id="{5A111B66-9C8E-4E3B-AE61-8462AEFAB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132E-67FA-4CA8-97E0-7178C3EBF45D}"/>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94544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5EEB-8E21-4937-B0B1-AE8CA8FB9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EEE20D-37DC-4072-83B2-F8142D1E3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E19A95-613E-4079-A931-6977F7CA9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FB5E0-6A0C-45DE-A593-110183BDEC12}"/>
              </a:ext>
            </a:extLst>
          </p:cNvPr>
          <p:cNvSpPr>
            <a:spLocks noGrp="1"/>
          </p:cNvSpPr>
          <p:nvPr>
            <p:ph type="dt" sz="half" idx="10"/>
          </p:nvPr>
        </p:nvSpPr>
        <p:spPr/>
        <p:txBody>
          <a:bodyPr/>
          <a:lstStyle/>
          <a:p>
            <a:fld id="{DE8D9B57-0E3B-4872-9C6A-AACF90F543A4}" type="datetime1">
              <a:rPr lang="en-US" smtClean="0"/>
              <a:t>8/16/2021</a:t>
            </a:fld>
            <a:endParaRPr lang="en-US"/>
          </a:p>
        </p:txBody>
      </p:sp>
      <p:sp>
        <p:nvSpPr>
          <p:cNvPr id="6" name="Footer Placeholder 5">
            <a:extLst>
              <a:ext uri="{FF2B5EF4-FFF2-40B4-BE49-F238E27FC236}">
                <a16:creationId xmlns:a16="http://schemas.microsoft.com/office/drawing/2014/main" id="{6905D555-C3E9-4A5B-8288-33119DBBA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A6E22-55BC-4B81-BC7E-C8C00D748488}"/>
              </a:ext>
            </a:extLst>
          </p:cNvPr>
          <p:cNvSpPr>
            <a:spLocks noGrp="1"/>
          </p:cNvSpPr>
          <p:nvPr>
            <p:ph type="sldNum" sz="quarter" idx="12"/>
          </p:nvPr>
        </p:nvSpPr>
        <p:spPr/>
        <p:txBody>
          <a:bodyPr/>
          <a:lstStyle/>
          <a:p>
            <a:fld id="{566AB0C7-FD64-4AA4-9C95-01A3D39BC419}" type="slidenum">
              <a:rPr lang="en-US" smtClean="0"/>
              <a:t>‹#›</a:t>
            </a:fld>
            <a:endParaRPr lang="en-US"/>
          </a:p>
        </p:txBody>
      </p:sp>
    </p:spTree>
    <p:extLst>
      <p:ext uri="{BB962C8B-B14F-4D97-AF65-F5344CB8AC3E}">
        <p14:creationId xmlns:p14="http://schemas.microsoft.com/office/powerpoint/2010/main" val="108044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6CD96-3AAB-46C7-8D2C-816EDD275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241F7A-5C61-4233-AFAB-BE561C192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E8C99-92D8-458C-935A-7CBB00E07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11569-042E-4FE0-BCC3-2D64F6DCFC0F}" type="datetime1">
              <a:rPr lang="en-US" smtClean="0"/>
              <a:t>8/16/2021</a:t>
            </a:fld>
            <a:endParaRPr lang="en-US"/>
          </a:p>
        </p:txBody>
      </p:sp>
      <p:sp>
        <p:nvSpPr>
          <p:cNvPr id="5" name="Footer Placeholder 4">
            <a:extLst>
              <a:ext uri="{FF2B5EF4-FFF2-40B4-BE49-F238E27FC236}">
                <a16:creationId xmlns:a16="http://schemas.microsoft.com/office/drawing/2014/main" id="{F9F2308C-9435-4D7D-8434-06C40ABB81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82EB36-21A3-4282-B6F5-858CB9FAA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AB0C7-FD64-4AA4-9C95-01A3D39BC419}" type="slidenum">
              <a:rPr lang="en-US" smtClean="0"/>
              <a:t>‹#›</a:t>
            </a:fld>
            <a:endParaRPr lang="en-US"/>
          </a:p>
        </p:txBody>
      </p:sp>
    </p:spTree>
    <p:extLst>
      <p:ext uri="{BB962C8B-B14F-4D97-AF65-F5344CB8AC3E}">
        <p14:creationId xmlns:p14="http://schemas.microsoft.com/office/powerpoint/2010/main" val="149994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4.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83F2-4956-4CF6-8F9D-A85B116788C2}"/>
              </a:ext>
            </a:extLst>
          </p:cNvPr>
          <p:cNvSpPr>
            <a:spLocks noGrp="1"/>
          </p:cNvSpPr>
          <p:nvPr>
            <p:ph type="ctrTitle"/>
          </p:nvPr>
        </p:nvSpPr>
        <p:spPr/>
        <p:txBody>
          <a:bodyPr>
            <a:normAutofit fontScale="90000"/>
          </a:bodyPr>
          <a:lstStyle/>
          <a:p>
            <a:r>
              <a:rPr lang="en-US" dirty="0"/>
              <a:t>Flaky Test Detection in Android via Event Order Exploration</a:t>
            </a:r>
          </a:p>
        </p:txBody>
      </p:sp>
      <p:sp>
        <p:nvSpPr>
          <p:cNvPr id="3" name="Subtitle 2">
            <a:extLst>
              <a:ext uri="{FF2B5EF4-FFF2-40B4-BE49-F238E27FC236}">
                <a16:creationId xmlns:a16="http://schemas.microsoft.com/office/drawing/2014/main" id="{BE62F798-7895-4364-A4FC-14DF8D78471B}"/>
              </a:ext>
            </a:extLst>
          </p:cNvPr>
          <p:cNvSpPr>
            <a:spLocks noGrp="1"/>
          </p:cNvSpPr>
          <p:nvPr>
            <p:ph type="subTitle" idx="1"/>
          </p:nvPr>
        </p:nvSpPr>
        <p:spPr>
          <a:xfrm>
            <a:off x="1524000" y="3602037"/>
            <a:ext cx="9144000" cy="2726843"/>
          </a:xfrm>
        </p:spPr>
        <p:txBody>
          <a:bodyPr/>
          <a:lstStyle/>
          <a:p>
            <a:endParaRPr lang="en-US" dirty="0"/>
          </a:p>
          <a:p>
            <a:endParaRPr lang="en-US" altLang="zh-CN" dirty="0"/>
          </a:p>
          <a:p>
            <a:endParaRPr lang="en-US" altLang="zh-CN" dirty="0"/>
          </a:p>
          <a:p>
            <a:endParaRPr lang="en-US" altLang="zh-CN" dirty="0"/>
          </a:p>
          <a:p>
            <a:endParaRPr lang="en-US" altLang="zh-CN" dirty="0"/>
          </a:p>
          <a:p>
            <a:r>
              <a:rPr lang="en-US" altLang="zh-CN" dirty="0"/>
              <a:t>Zhen Dong  Abhishek Tiwari  </a:t>
            </a:r>
            <a:r>
              <a:rPr lang="en-US" dirty="0"/>
              <a:t>Xiao Liang Yu  </a:t>
            </a:r>
            <a:r>
              <a:rPr lang="en-US" dirty="0" err="1"/>
              <a:t>Abhik</a:t>
            </a:r>
            <a:r>
              <a:rPr lang="en-US" dirty="0"/>
              <a:t> </a:t>
            </a:r>
            <a:r>
              <a:rPr lang="en-US" dirty="0" err="1"/>
              <a:t>Roychoudhury</a:t>
            </a:r>
            <a:endParaRPr lang="en-US" dirty="0"/>
          </a:p>
        </p:txBody>
      </p:sp>
      <p:pic>
        <p:nvPicPr>
          <p:cNvPr id="1026" name="Picture 2" descr="NUS WebMail">
            <a:extLst>
              <a:ext uri="{FF2B5EF4-FFF2-40B4-BE49-F238E27FC236}">
                <a16:creationId xmlns:a16="http://schemas.microsoft.com/office/drawing/2014/main" id="{9CE69AE6-30DE-4FC8-85B2-7DC1FEEE0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556" y="323529"/>
            <a:ext cx="28575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C47FDA-7857-4472-BA95-F682DCBCD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095" y="4424845"/>
            <a:ext cx="1250022" cy="14583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C2EDD0B-644A-4883-9680-BF439C3FB8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7054" y="4424844"/>
            <a:ext cx="1150920" cy="14583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086379A-2DCA-423F-B068-85D2C728A6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6816" y="4404010"/>
            <a:ext cx="1250022" cy="15000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Xiao Liang Yu">
            <a:extLst>
              <a:ext uri="{FF2B5EF4-FFF2-40B4-BE49-F238E27FC236}">
                <a16:creationId xmlns:a16="http://schemas.microsoft.com/office/drawing/2014/main" id="{D8F59B00-99BD-492D-9FA8-6BD4D2B40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688" y="4424844"/>
            <a:ext cx="1093769" cy="14583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E4CEF57-2965-4759-AAB7-E20808B666C9}"/>
              </a:ext>
            </a:extLst>
          </p:cNvPr>
          <p:cNvSpPr>
            <a:spLocks noGrp="1"/>
          </p:cNvSpPr>
          <p:nvPr>
            <p:ph type="sldNum" sz="quarter" idx="12"/>
          </p:nvPr>
        </p:nvSpPr>
        <p:spPr/>
        <p:txBody>
          <a:bodyPr/>
          <a:lstStyle/>
          <a:p>
            <a:fld id="{566AB0C7-FD64-4AA4-9C95-01A3D39BC419}" type="slidenum">
              <a:rPr lang="en-US" smtClean="0"/>
              <a:t>1</a:t>
            </a:fld>
            <a:endParaRPr lang="en-US"/>
          </a:p>
        </p:txBody>
      </p:sp>
    </p:spTree>
    <p:extLst>
      <p:ext uri="{BB962C8B-B14F-4D97-AF65-F5344CB8AC3E}">
        <p14:creationId xmlns:p14="http://schemas.microsoft.com/office/powerpoint/2010/main" val="662641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85ED-A1A2-4A7D-BA5C-1E7B71C33735}"/>
              </a:ext>
            </a:extLst>
          </p:cNvPr>
          <p:cNvSpPr>
            <a:spLocks noGrp="1"/>
          </p:cNvSpPr>
          <p:nvPr>
            <p:ph type="title"/>
          </p:nvPr>
        </p:nvSpPr>
        <p:spPr>
          <a:xfrm>
            <a:off x="838199" y="365125"/>
            <a:ext cx="11007903" cy="1325563"/>
          </a:xfrm>
        </p:spPr>
        <p:txBody>
          <a:bodyPr>
            <a:normAutofit/>
          </a:bodyPr>
          <a:lstStyle/>
          <a:p>
            <a:r>
              <a:rPr lang="en-US" sz="4000" dirty="0"/>
              <a:t>Idea: Detecting Flaky Tests by Exercising Different Event Execution Orders</a:t>
            </a:r>
          </a:p>
        </p:txBody>
      </p:sp>
      <p:sp>
        <p:nvSpPr>
          <p:cNvPr id="3" name="Flowchart: Document 2">
            <a:extLst>
              <a:ext uri="{FF2B5EF4-FFF2-40B4-BE49-F238E27FC236}">
                <a16:creationId xmlns:a16="http://schemas.microsoft.com/office/drawing/2014/main" id="{4ED12A26-DE32-4451-A9B7-F24DB1D4FFF2}"/>
              </a:ext>
            </a:extLst>
          </p:cNvPr>
          <p:cNvSpPr/>
          <p:nvPr/>
        </p:nvSpPr>
        <p:spPr>
          <a:xfrm>
            <a:off x="3010328" y="3154166"/>
            <a:ext cx="883578" cy="811659"/>
          </a:xfrm>
          <a:prstGeom prst="flowChart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54EC71E-3197-48C5-AC10-A3F65E31DFE4}"/>
              </a:ext>
            </a:extLst>
          </p:cNvPr>
          <p:cNvSpPr txBox="1"/>
          <p:nvPr/>
        </p:nvSpPr>
        <p:spPr>
          <a:xfrm>
            <a:off x="4642635" y="5516091"/>
            <a:ext cx="3575408" cy="369332"/>
          </a:xfrm>
          <a:prstGeom prst="rect">
            <a:avLst/>
          </a:prstGeom>
          <a:noFill/>
        </p:spPr>
        <p:txBody>
          <a:bodyPr wrap="square">
            <a:spAutoFit/>
          </a:bodyPr>
          <a:lstStyle/>
          <a:p>
            <a:r>
              <a:rPr lang="en-US" altLang="zh-CN" dirty="0"/>
              <a:t>Exploring possible event orders</a:t>
            </a:r>
            <a:endParaRPr lang="en-US" dirty="0"/>
          </a:p>
        </p:txBody>
      </p:sp>
      <p:cxnSp>
        <p:nvCxnSpPr>
          <p:cNvPr id="37" name="Straight Arrow Connector 36">
            <a:extLst>
              <a:ext uri="{FF2B5EF4-FFF2-40B4-BE49-F238E27FC236}">
                <a16:creationId xmlns:a16="http://schemas.microsoft.com/office/drawing/2014/main" id="{FB4765FF-4E44-40ED-9740-ACE357940BB8}"/>
              </a:ext>
            </a:extLst>
          </p:cNvPr>
          <p:cNvCxnSpPr/>
          <p:nvPr/>
        </p:nvCxnSpPr>
        <p:spPr>
          <a:xfrm>
            <a:off x="4119937" y="3559995"/>
            <a:ext cx="863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15E97DD4-B925-4072-8957-DDD0BF11592D}"/>
              </a:ext>
            </a:extLst>
          </p:cNvPr>
          <p:cNvGrpSpPr/>
          <p:nvPr/>
        </p:nvGrpSpPr>
        <p:grpSpPr>
          <a:xfrm>
            <a:off x="5208997" y="2301142"/>
            <a:ext cx="1684961" cy="2887038"/>
            <a:chOff x="4633644" y="2301142"/>
            <a:chExt cx="1684961" cy="2887038"/>
          </a:xfrm>
        </p:grpSpPr>
        <p:sp>
          <p:nvSpPr>
            <p:cNvPr id="33" name="Oval 32">
              <a:extLst>
                <a:ext uri="{FF2B5EF4-FFF2-40B4-BE49-F238E27FC236}">
                  <a16:creationId xmlns:a16="http://schemas.microsoft.com/office/drawing/2014/main" id="{3C3575B2-ED81-4447-8862-14CD324AE53A}"/>
                </a:ext>
              </a:extLst>
            </p:cNvPr>
            <p:cNvSpPr/>
            <p:nvPr/>
          </p:nvSpPr>
          <p:spPr>
            <a:xfrm>
              <a:off x="4633644" y="2301142"/>
              <a:ext cx="1684961" cy="28870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99B5213-090B-4A7C-8497-D14051101F44}"/>
                </a:ext>
              </a:extLst>
            </p:cNvPr>
            <p:cNvSpPr/>
            <p:nvPr/>
          </p:nvSpPr>
          <p:spPr>
            <a:xfrm>
              <a:off x="4966274" y="2769754"/>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06BDC8A-1531-448F-829B-561E99BDBE91}"/>
                </a:ext>
              </a:extLst>
            </p:cNvPr>
            <p:cNvSpPr/>
            <p:nvPr/>
          </p:nvSpPr>
          <p:spPr>
            <a:xfrm>
              <a:off x="5329293" y="2769754"/>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6E7631F-E4DE-4CB2-9EC3-C52F35B7F2C5}"/>
                </a:ext>
              </a:extLst>
            </p:cNvPr>
            <p:cNvSpPr/>
            <p:nvPr/>
          </p:nvSpPr>
          <p:spPr>
            <a:xfrm>
              <a:off x="5692312" y="2742918"/>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8611B5A-7B2F-4220-BEFE-EF25EEF19F85}"/>
                </a:ext>
              </a:extLst>
            </p:cNvPr>
            <p:cNvSpPr/>
            <p:nvPr/>
          </p:nvSpPr>
          <p:spPr>
            <a:xfrm>
              <a:off x="5142646" y="3365337"/>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A70456E-6A3B-4D10-9CC7-EAB314BE591C}"/>
                </a:ext>
              </a:extLst>
            </p:cNvPr>
            <p:cNvSpPr/>
            <p:nvPr/>
          </p:nvSpPr>
          <p:spPr>
            <a:xfrm>
              <a:off x="5854986" y="3375329"/>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B4CC613-E10D-473E-993B-DA2040FE7950}"/>
                </a:ext>
              </a:extLst>
            </p:cNvPr>
            <p:cNvSpPr/>
            <p:nvPr/>
          </p:nvSpPr>
          <p:spPr>
            <a:xfrm>
              <a:off x="5498816" y="3367355"/>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E2072CE5-2C83-4BB9-A96B-1EF5D5D234C7}"/>
                </a:ext>
              </a:extLst>
            </p:cNvPr>
            <p:cNvSpPr/>
            <p:nvPr/>
          </p:nvSpPr>
          <p:spPr>
            <a:xfrm>
              <a:off x="5498816" y="3883630"/>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77038B7-FFE7-4972-A1FE-EEC2EE211347}"/>
                </a:ext>
              </a:extLst>
            </p:cNvPr>
            <p:cNvSpPr/>
            <p:nvPr/>
          </p:nvSpPr>
          <p:spPr>
            <a:xfrm>
              <a:off x="5159769" y="3883630"/>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1BAE945-67E2-4D8D-9603-FA8388814513}"/>
                </a:ext>
              </a:extLst>
            </p:cNvPr>
            <p:cNvSpPr/>
            <p:nvPr/>
          </p:nvSpPr>
          <p:spPr>
            <a:xfrm>
              <a:off x="4803599" y="3875656"/>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CD20642-BA43-42B4-98F5-0E2FD0CC5431}"/>
                </a:ext>
              </a:extLst>
            </p:cNvPr>
            <p:cNvSpPr/>
            <p:nvPr/>
          </p:nvSpPr>
          <p:spPr>
            <a:xfrm>
              <a:off x="5329292" y="4401923"/>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6453ED1-BABA-40B8-B5AE-563E07FF434C}"/>
                </a:ext>
              </a:extLst>
            </p:cNvPr>
            <p:cNvSpPr/>
            <p:nvPr/>
          </p:nvSpPr>
          <p:spPr>
            <a:xfrm>
              <a:off x="5668339" y="4401923"/>
              <a:ext cx="339047" cy="3156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390DD844-A0A8-41FD-BB8F-799873A00F4B}"/>
                </a:ext>
              </a:extLst>
            </p:cNvPr>
            <p:cNvSpPr/>
            <p:nvPr/>
          </p:nvSpPr>
          <p:spPr>
            <a:xfrm>
              <a:off x="4990245" y="4401923"/>
              <a:ext cx="339047" cy="3156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5" name="Straight Arrow Connector 64">
            <a:extLst>
              <a:ext uri="{FF2B5EF4-FFF2-40B4-BE49-F238E27FC236}">
                <a16:creationId xmlns:a16="http://schemas.microsoft.com/office/drawing/2014/main" id="{74415F7F-2AF6-404A-8E0A-0E16D0088112}"/>
              </a:ext>
            </a:extLst>
          </p:cNvPr>
          <p:cNvCxnSpPr/>
          <p:nvPr/>
        </p:nvCxnSpPr>
        <p:spPr>
          <a:xfrm>
            <a:off x="7179923" y="3559995"/>
            <a:ext cx="863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2AD6A174-EE23-460D-9ED5-477D3FA1AA28}"/>
              </a:ext>
            </a:extLst>
          </p:cNvPr>
          <p:cNvSpPr txBox="1"/>
          <p:nvPr/>
        </p:nvSpPr>
        <p:spPr>
          <a:xfrm>
            <a:off x="2777447" y="2585088"/>
            <a:ext cx="1921268" cy="369332"/>
          </a:xfrm>
          <a:prstGeom prst="rect">
            <a:avLst/>
          </a:prstGeom>
          <a:noFill/>
        </p:spPr>
        <p:txBody>
          <a:bodyPr wrap="square">
            <a:spAutoFit/>
          </a:bodyPr>
          <a:lstStyle/>
          <a:p>
            <a:r>
              <a:rPr lang="en-US" dirty="0"/>
              <a:t>A passing </a:t>
            </a:r>
            <a:r>
              <a:rPr lang="en-US" altLang="zh-CN" dirty="0"/>
              <a:t>test</a:t>
            </a:r>
            <a:endParaRPr lang="en-US" dirty="0"/>
          </a:p>
        </p:txBody>
      </p:sp>
      <p:sp>
        <p:nvSpPr>
          <p:cNvPr id="68" name="TextBox 67">
            <a:extLst>
              <a:ext uri="{FF2B5EF4-FFF2-40B4-BE49-F238E27FC236}">
                <a16:creationId xmlns:a16="http://schemas.microsoft.com/office/drawing/2014/main" id="{EABCEB98-14E0-4AF8-BA3E-05E1249086B5}"/>
              </a:ext>
            </a:extLst>
          </p:cNvPr>
          <p:cNvSpPr txBox="1"/>
          <p:nvPr/>
        </p:nvSpPr>
        <p:spPr>
          <a:xfrm>
            <a:off x="7611437" y="2531416"/>
            <a:ext cx="2890463" cy="369332"/>
          </a:xfrm>
          <a:prstGeom prst="rect">
            <a:avLst/>
          </a:prstGeom>
          <a:noFill/>
        </p:spPr>
        <p:txBody>
          <a:bodyPr wrap="square">
            <a:spAutoFit/>
          </a:bodyPr>
          <a:lstStyle/>
          <a:p>
            <a:r>
              <a:rPr lang="en-US" dirty="0"/>
              <a:t>Witnessing a failing run</a:t>
            </a:r>
          </a:p>
        </p:txBody>
      </p:sp>
      <p:pic>
        <p:nvPicPr>
          <p:cNvPr id="6146" name="Picture 2" descr="Business, checklist, clipboard, failure, office, test icon - Download on  Iconfinder">
            <a:extLst>
              <a:ext uri="{FF2B5EF4-FFF2-40B4-BE49-F238E27FC236}">
                <a16:creationId xmlns:a16="http://schemas.microsoft.com/office/drawing/2014/main" id="{BF70D9FF-AA2C-47BA-9938-BDF436391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4580" y="2826249"/>
            <a:ext cx="1467491" cy="146749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EDEC2DEE-ABD5-4891-9F73-AAB59D96FE85}"/>
              </a:ext>
            </a:extLst>
          </p:cNvPr>
          <p:cNvSpPr txBox="1"/>
          <p:nvPr/>
        </p:nvSpPr>
        <p:spPr>
          <a:xfrm>
            <a:off x="1050104" y="4717584"/>
            <a:ext cx="3058271" cy="707886"/>
          </a:xfrm>
          <a:prstGeom prst="rect">
            <a:avLst/>
          </a:prstGeom>
          <a:noFill/>
        </p:spPr>
        <p:txBody>
          <a:bodyPr wrap="square">
            <a:spAutoFit/>
          </a:bodyPr>
          <a:lstStyle/>
          <a:p>
            <a:r>
              <a:rPr lang="en-US" altLang="zh-CN" sz="4000" dirty="0">
                <a:solidFill>
                  <a:srgbClr val="C00000"/>
                </a:solidFill>
              </a:rPr>
              <a:t>Flaky test</a:t>
            </a:r>
            <a:endParaRPr lang="en-US" sz="4000" dirty="0">
              <a:solidFill>
                <a:srgbClr val="C00000"/>
              </a:solidFill>
            </a:endParaRPr>
          </a:p>
        </p:txBody>
      </p:sp>
      <p:cxnSp>
        <p:nvCxnSpPr>
          <p:cNvPr id="25" name="Straight Arrow Connector 24">
            <a:extLst>
              <a:ext uri="{FF2B5EF4-FFF2-40B4-BE49-F238E27FC236}">
                <a16:creationId xmlns:a16="http://schemas.microsoft.com/office/drawing/2014/main" id="{297A4BB9-CD5B-415A-B4F1-1010AEF27565}"/>
              </a:ext>
            </a:extLst>
          </p:cNvPr>
          <p:cNvCxnSpPr>
            <a:cxnSpLocks/>
            <a:stCxn id="24" idx="0"/>
          </p:cNvCxnSpPr>
          <p:nvPr/>
        </p:nvCxnSpPr>
        <p:spPr>
          <a:xfrm flipV="1">
            <a:off x="2579240" y="4083874"/>
            <a:ext cx="431088" cy="633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881B9CDA-D750-4858-B217-88CBF1DCFA4C}"/>
              </a:ext>
            </a:extLst>
          </p:cNvPr>
          <p:cNvSpPr>
            <a:spLocks noGrp="1"/>
          </p:cNvSpPr>
          <p:nvPr>
            <p:ph type="sldNum" sz="quarter" idx="12"/>
          </p:nvPr>
        </p:nvSpPr>
        <p:spPr/>
        <p:txBody>
          <a:bodyPr/>
          <a:lstStyle/>
          <a:p>
            <a:fld id="{566AB0C7-FD64-4AA4-9C95-01A3D39BC419}" type="slidenum">
              <a:rPr lang="en-US" smtClean="0"/>
              <a:t>10</a:t>
            </a:fld>
            <a:endParaRPr lang="en-US"/>
          </a:p>
        </p:txBody>
      </p:sp>
    </p:spTree>
    <p:extLst>
      <p:ext uri="{BB962C8B-B14F-4D97-AF65-F5344CB8AC3E}">
        <p14:creationId xmlns:p14="http://schemas.microsoft.com/office/powerpoint/2010/main" val="266022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85ED-A1A2-4A7D-BA5C-1E7B71C33735}"/>
              </a:ext>
            </a:extLst>
          </p:cNvPr>
          <p:cNvSpPr>
            <a:spLocks noGrp="1"/>
          </p:cNvSpPr>
          <p:nvPr>
            <p:ph type="title"/>
          </p:nvPr>
        </p:nvSpPr>
        <p:spPr>
          <a:xfrm>
            <a:off x="838199" y="365125"/>
            <a:ext cx="11007903" cy="1325563"/>
          </a:xfrm>
        </p:spPr>
        <p:txBody>
          <a:bodyPr>
            <a:normAutofit/>
          </a:bodyPr>
          <a:lstStyle/>
          <a:p>
            <a:r>
              <a:rPr lang="en-US" sz="4000" dirty="0"/>
              <a:t>Exploring Possible Event Execution Orders by Scheduling Async Events </a:t>
            </a:r>
          </a:p>
        </p:txBody>
      </p:sp>
      <p:sp>
        <p:nvSpPr>
          <p:cNvPr id="8" name="Slide Number Placeholder 7">
            <a:extLst>
              <a:ext uri="{FF2B5EF4-FFF2-40B4-BE49-F238E27FC236}">
                <a16:creationId xmlns:a16="http://schemas.microsoft.com/office/drawing/2014/main" id="{0F4636D9-EE9E-4036-B88F-80CFCD37F68F}"/>
              </a:ext>
            </a:extLst>
          </p:cNvPr>
          <p:cNvSpPr>
            <a:spLocks noGrp="1"/>
          </p:cNvSpPr>
          <p:nvPr>
            <p:ph type="sldNum" sz="quarter" idx="12"/>
          </p:nvPr>
        </p:nvSpPr>
        <p:spPr/>
        <p:txBody>
          <a:bodyPr/>
          <a:lstStyle/>
          <a:p>
            <a:fld id="{566AB0C7-FD64-4AA4-9C95-01A3D39BC419}" type="slidenum">
              <a:rPr lang="en-US" smtClean="0"/>
              <a:t>11</a:t>
            </a:fld>
            <a:endParaRPr lang="en-US"/>
          </a:p>
        </p:txBody>
      </p:sp>
      <p:sp>
        <p:nvSpPr>
          <p:cNvPr id="23" name="Content Placeholder 2">
            <a:extLst>
              <a:ext uri="{FF2B5EF4-FFF2-40B4-BE49-F238E27FC236}">
                <a16:creationId xmlns:a16="http://schemas.microsoft.com/office/drawing/2014/main" id="{81DE6583-CC93-4689-BF96-BDB63F8EA84C}"/>
              </a:ext>
            </a:extLst>
          </p:cNvPr>
          <p:cNvSpPr>
            <a:spLocks noGrp="1"/>
          </p:cNvSpPr>
          <p:nvPr>
            <p:ph idx="1"/>
          </p:nvPr>
        </p:nvSpPr>
        <p:spPr>
          <a:xfrm>
            <a:off x="838200" y="1825625"/>
            <a:ext cx="10515600" cy="4351338"/>
          </a:xfrm>
        </p:spPr>
        <p:txBody>
          <a:bodyPr/>
          <a:lstStyle/>
          <a:p>
            <a:endParaRPr lang="en-US" dirty="0"/>
          </a:p>
          <a:p>
            <a:r>
              <a:rPr lang="en-US" dirty="0"/>
              <a:t>Identify schedule space for an async event</a:t>
            </a:r>
          </a:p>
          <a:p>
            <a:endParaRPr lang="en-US" dirty="0"/>
          </a:p>
          <a:p>
            <a:r>
              <a:rPr lang="en-US" dirty="0"/>
              <a:t>Scheduling an async event</a:t>
            </a:r>
          </a:p>
        </p:txBody>
      </p:sp>
    </p:spTree>
    <p:extLst>
      <p:ext uri="{BB962C8B-B14F-4D97-AF65-F5344CB8AC3E}">
        <p14:creationId xmlns:p14="http://schemas.microsoft.com/office/powerpoint/2010/main" val="166393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Identifying Schedule Space of An Async Event</a:t>
            </a:r>
            <a:endParaRPr lang="en-US" dirty="0"/>
          </a:p>
        </p:txBody>
      </p:sp>
      <p:sp>
        <p:nvSpPr>
          <p:cNvPr id="3" name="Content Placeholder 2">
            <a:extLst>
              <a:ext uri="{FF2B5EF4-FFF2-40B4-BE49-F238E27FC236}">
                <a16:creationId xmlns:a16="http://schemas.microsoft.com/office/drawing/2014/main" id="{59AE36B5-3587-4A5F-8313-2AA776A95271}"/>
              </a:ext>
            </a:extLst>
          </p:cNvPr>
          <p:cNvSpPr>
            <a:spLocks noGrp="1"/>
          </p:cNvSpPr>
          <p:nvPr>
            <p:ph idx="1"/>
          </p:nvPr>
        </p:nvSpPr>
        <p:spPr>
          <a:xfrm>
            <a:off x="838200" y="1825624"/>
            <a:ext cx="10515600" cy="4068549"/>
          </a:xfrm>
        </p:spPr>
        <p:txBody>
          <a:bodyPr>
            <a:normAutofit fontScale="92500" lnSpcReduction="10000"/>
          </a:bodyPr>
          <a:lstStyle/>
          <a:p>
            <a:pPr>
              <a:lnSpc>
                <a:spcPct val="200000"/>
              </a:lnSpc>
            </a:pPr>
            <a:r>
              <a:rPr lang="en-US" dirty="0"/>
              <a:t>Localizing its lower bound event</a:t>
            </a:r>
          </a:p>
          <a:p>
            <a:pPr lvl="1">
              <a:lnSpc>
                <a:spcPct val="200000"/>
              </a:lnSpc>
            </a:pPr>
            <a:r>
              <a:rPr lang="en-US" dirty="0"/>
              <a:t>the latest event that the async event can not be executed earlier than.</a:t>
            </a:r>
          </a:p>
          <a:p>
            <a:pPr>
              <a:lnSpc>
                <a:spcPct val="200000"/>
              </a:lnSpc>
            </a:pPr>
            <a:r>
              <a:rPr lang="en-US" dirty="0"/>
              <a:t>Localizing its upper bound event </a:t>
            </a:r>
          </a:p>
          <a:p>
            <a:pPr lvl="1">
              <a:lnSpc>
                <a:spcPct val="200000"/>
              </a:lnSpc>
            </a:pPr>
            <a:r>
              <a:rPr lang="en-US" dirty="0"/>
              <a:t>the earlier event that the async event cannot be executed later than. </a:t>
            </a:r>
          </a:p>
          <a:p>
            <a:pPr>
              <a:lnSpc>
                <a:spcPct val="200000"/>
              </a:lnSpc>
            </a:pPr>
            <a:r>
              <a:rPr lang="en-US" dirty="0"/>
              <a:t>Schedule space is between the bound event and upper event</a:t>
            </a:r>
          </a:p>
          <a:p>
            <a:pPr marL="0" indent="0">
              <a:buNone/>
            </a:pPr>
            <a:endParaRPr lang="en-US" dirty="0"/>
          </a:p>
        </p:txBody>
      </p:sp>
      <p:sp>
        <p:nvSpPr>
          <p:cNvPr id="36" name="Slide Number Placeholder 35">
            <a:extLst>
              <a:ext uri="{FF2B5EF4-FFF2-40B4-BE49-F238E27FC236}">
                <a16:creationId xmlns:a16="http://schemas.microsoft.com/office/drawing/2014/main" id="{859013E3-FFE3-4927-B78D-34A6CD64AAB5}"/>
              </a:ext>
            </a:extLst>
          </p:cNvPr>
          <p:cNvSpPr>
            <a:spLocks noGrp="1"/>
          </p:cNvSpPr>
          <p:nvPr>
            <p:ph type="sldNum" sz="quarter" idx="12"/>
          </p:nvPr>
        </p:nvSpPr>
        <p:spPr/>
        <p:txBody>
          <a:bodyPr/>
          <a:lstStyle/>
          <a:p>
            <a:fld id="{566AB0C7-FD64-4AA4-9C95-01A3D39BC419}" type="slidenum">
              <a:rPr lang="en-US" smtClean="0"/>
              <a:t>12</a:t>
            </a:fld>
            <a:endParaRPr lang="en-US"/>
          </a:p>
        </p:txBody>
      </p:sp>
    </p:spTree>
    <p:extLst>
      <p:ext uri="{BB962C8B-B14F-4D97-AF65-F5344CB8AC3E}">
        <p14:creationId xmlns:p14="http://schemas.microsoft.com/office/powerpoint/2010/main" val="20582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Identifying Schedule Space via Dynamic Analysis </a:t>
            </a:r>
            <a:endParaRPr lang="en-US" dirty="0"/>
          </a:p>
        </p:txBody>
      </p:sp>
      <p:sp>
        <p:nvSpPr>
          <p:cNvPr id="3" name="Content Placeholder 2">
            <a:extLst>
              <a:ext uri="{FF2B5EF4-FFF2-40B4-BE49-F238E27FC236}">
                <a16:creationId xmlns:a16="http://schemas.microsoft.com/office/drawing/2014/main" id="{59AE36B5-3587-4A5F-8313-2AA776A95271}"/>
              </a:ext>
            </a:extLst>
          </p:cNvPr>
          <p:cNvSpPr>
            <a:spLocks noGrp="1"/>
          </p:cNvSpPr>
          <p:nvPr>
            <p:ph idx="1"/>
          </p:nvPr>
        </p:nvSpPr>
        <p:spPr>
          <a:xfrm>
            <a:off x="838200" y="1825625"/>
            <a:ext cx="11988114" cy="701818"/>
          </a:xfrm>
        </p:spPr>
        <p:txBody>
          <a:bodyPr>
            <a:normAutofit/>
          </a:bodyPr>
          <a:lstStyle/>
          <a:p>
            <a:r>
              <a:rPr lang="en-US" dirty="0"/>
              <a:t>Localizing the lower bound event</a:t>
            </a:r>
          </a:p>
        </p:txBody>
      </p:sp>
      <p:sp>
        <p:nvSpPr>
          <p:cNvPr id="5" name="Rectangle 4">
            <a:extLst>
              <a:ext uri="{FF2B5EF4-FFF2-40B4-BE49-F238E27FC236}">
                <a16:creationId xmlns:a16="http://schemas.microsoft.com/office/drawing/2014/main" id="{219FC7ED-2164-4F02-B392-2EC0CB2ECEC9}"/>
              </a:ext>
            </a:extLst>
          </p:cNvPr>
          <p:cNvSpPr/>
          <p:nvPr/>
        </p:nvSpPr>
        <p:spPr>
          <a:xfrm>
            <a:off x="3038267" y="380882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786997" y="3808825"/>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5431717" y="380668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638895" y="3806681"/>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6317436" y="380668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7186029" y="38066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8185619" y="3808824"/>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9089746" y="380668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958339" y="380668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587736" y="3640114"/>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679672" y="382346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985175" y="4412470"/>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4159111" y="4066252"/>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836999" y="4066252"/>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8075170" y="3572120"/>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10298562" y="4066249"/>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916718" y="4838881"/>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4065818" y="4838881"/>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743706" y="4838881"/>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981877" y="4838881"/>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10205269" y="4838881"/>
            <a:ext cx="407484" cy="369332"/>
          </a:xfrm>
          <a:prstGeom prst="rect">
            <a:avLst/>
          </a:prstGeom>
          <a:noFill/>
        </p:spPr>
        <p:txBody>
          <a:bodyPr wrap="none" rtlCol="0">
            <a:spAutoFit/>
          </a:bodyPr>
          <a:lstStyle/>
          <a:p>
            <a:r>
              <a:rPr lang="en-US" dirty="0"/>
              <a:t>S5</a:t>
            </a:r>
          </a:p>
        </p:txBody>
      </p:sp>
      <p:sp>
        <p:nvSpPr>
          <p:cNvPr id="27" name="TextBox 26">
            <a:extLst>
              <a:ext uri="{FF2B5EF4-FFF2-40B4-BE49-F238E27FC236}">
                <a16:creationId xmlns:a16="http://schemas.microsoft.com/office/drawing/2014/main" id="{86FDE57E-2F0B-4002-9798-98D66BF77AEF}"/>
              </a:ext>
            </a:extLst>
          </p:cNvPr>
          <p:cNvSpPr txBox="1"/>
          <p:nvPr/>
        </p:nvSpPr>
        <p:spPr>
          <a:xfrm>
            <a:off x="986812" y="3862173"/>
            <a:ext cx="1849737" cy="369332"/>
          </a:xfrm>
          <a:prstGeom prst="rect">
            <a:avLst/>
          </a:prstGeom>
          <a:noFill/>
        </p:spPr>
        <p:txBody>
          <a:bodyPr wrap="none" rtlCol="0">
            <a:spAutoFit/>
          </a:bodyPr>
          <a:lstStyle/>
          <a:p>
            <a:r>
              <a:rPr lang="en-US" dirty="0"/>
              <a:t>Generated events</a:t>
            </a:r>
            <a:endParaRPr lang="en-US" i="1" dirty="0"/>
          </a:p>
        </p:txBody>
      </p:sp>
      <p:sp>
        <p:nvSpPr>
          <p:cNvPr id="28" name="TextBox 27">
            <a:extLst>
              <a:ext uri="{FF2B5EF4-FFF2-40B4-BE49-F238E27FC236}">
                <a16:creationId xmlns:a16="http://schemas.microsoft.com/office/drawing/2014/main" id="{2B650A94-BAFF-44D0-B309-9556E00F7F17}"/>
              </a:ext>
            </a:extLst>
          </p:cNvPr>
          <p:cNvSpPr txBox="1"/>
          <p:nvPr/>
        </p:nvSpPr>
        <p:spPr>
          <a:xfrm>
            <a:off x="1017084" y="4816695"/>
            <a:ext cx="1654684" cy="369332"/>
          </a:xfrm>
          <a:prstGeom prst="rect">
            <a:avLst/>
          </a:prstGeom>
          <a:noFill/>
        </p:spPr>
        <p:txBody>
          <a:bodyPr wrap="none" rtlCol="0">
            <a:spAutoFit/>
          </a:bodyPr>
          <a:lstStyle/>
          <a:p>
            <a:r>
              <a:rPr lang="en-US" dirty="0"/>
              <a:t>Test statements</a:t>
            </a:r>
            <a:endParaRPr lang="en-US" i="1" dirty="0"/>
          </a:p>
        </p:txBody>
      </p:sp>
      <p:sp>
        <p:nvSpPr>
          <p:cNvPr id="29" name="TextBox 28">
            <a:extLst>
              <a:ext uri="{FF2B5EF4-FFF2-40B4-BE49-F238E27FC236}">
                <a16:creationId xmlns:a16="http://schemas.microsoft.com/office/drawing/2014/main" id="{C0DAD0B7-DFEA-40E0-BDC7-35F3FDCF6D1B}"/>
              </a:ext>
            </a:extLst>
          </p:cNvPr>
          <p:cNvSpPr txBox="1"/>
          <p:nvPr/>
        </p:nvSpPr>
        <p:spPr>
          <a:xfrm>
            <a:off x="4803281" y="3391175"/>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0" name="TextBox 29">
            <a:extLst>
              <a:ext uri="{FF2B5EF4-FFF2-40B4-BE49-F238E27FC236}">
                <a16:creationId xmlns:a16="http://schemas.microsoft.com/office/drawing/2014/main" id="{70964277-A2DE-4428-B11F-60856796947F}"/>
              </a:ext>
            </a:extLst>
          </p:cNvPr>
          <p:cNvSpPr txBox="1"/>
          <p:nvPr/>
        </p:nvSpPr>
        <p:spPr>
          <a:xfrm>
            <a:off x="2715532" y="2963857"/>
            <a:ext cx="2471702" cy="369332"/>
          </a:xfrm>
          <a:prstGeom prst="rect">
            <a:avLst/>
          </a:prstGeom>
          <a:noFill/>
        </p:spPr>
        <p:txBody>
          <a:bodyPr wrap="none" rtlCol="0">
            <a:spAutoFit/>
          </a:bodyPr>
          <a:lstStyle/>
          <a:p>
            <a:r>
              <a:rPr lang="en-US" dirty="0"/>
              <a:t>Lower bound event of e</a:t>
            </a:r>
            <a:r>
              <a:rPr lang="en-US" baseline="-25000" dirty="0"/>
              <a:t>i</a:t>
            </a:r>
            <a:endParaRPr lang="en-US" i="1" baseline="-25000" dirty="0"/>
          </a:p>
        </p:txBody>
      </p:sp>
      <p:cxnSp>
        <p:nvCxnSpPr>
          <p:cNvPr id="20" name="Straight Arrow Connector 19">
            <a:extLst>
              <a:ext uri="{FF2B5EF4-FFF2-40B4-BE49-F238E27FC236}">
                <a16:creationId xmlns:a16="http://schemas.microsoft.com/office/drawing/2014/main" id="{E56523FB-201D-4C16-930A-1C1D7EF8CC19}"/>
              </a:ext>
            </a:extLst>
          </p:cNvPr>
          <p:cNvCxnSpPr>
            <a:cxnSpLocks/>
            <a:stCxn id="6" idx="0"/>
          </p:cNvCxnSpPr>
          <p:nvPr/>
        </p:nvCxnSpPr>
        <p:spPr>
          <a:xfrm flipV="1">
            <a:off x="3869190" y="3432361"/>
            <a:ext cx="0" cy="376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3EDCF6C8-3C0C-4D29-B1D6-92654020508F}"/>
              </a:ext>
            </a:extLst>
          </p:cNvPr>
          <p:cNvSpPr txBox="1"/>
          <p:nvPr/>
        </p:nvSpPr>
        <p:spPr>
          <a:xfrm>
            <a:off x="3324202" y="3386341"/>
            <a:ext cx="462795"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36" name="Slide Number Placeholder 35">
            <a:extLst>
              <a:ext uri="{FF2B5EF4-FFF2-40B4-BE49-F238E27FC236}">
                <a16:creationId xmlns:a16="http://schemas.microsoft.com/office/drawing/2014/main" id="{859013E3-FFE3-4927-B78D-34A6CD64AAB5}"/>
              </a:ext>
            </a:extLst>
          </p:cNvPr>
          <p:cNvSpPr>
            <a:spLocks noGrp="1"/>
          </p:cNvSpPr>
          <p:nvPr>
            <p:ph type="sldNum" sz="quarter" idx="12"/>
          </p:nvPr>
        </p:nvSpPr>
        <p:spPr/>
        <p:txBody>
          <a:bodyPr/>
          <a:lstStyle/>
          <a:p>
            <a:fld id="{566AB0C7-FD64-4AA4-9C95-01A3D39BC419}" type="slidenum">
              <a:rPr lang="en-US" smtClean="0"/>
              <a:t>13</a:t>
            </a:fld>
            <a:endParaRPr lang="en-US"/>
          </a:p>
        </p:txBody>
      </p:sp>
      <p:sp>
        <p:nvSpPr>
          <p:cNvPr id="37" name="TextBox 36">
            <a:extLst>
              <a:ext uri="{FF2B5EF4-FFF2-40B4-BE49-F238E27FC236}">
                <a16:creationId xmlns:a16="http://schemas.microsoft.com/office/drawing/2014/main" id="{7D2B1BDC-C903-44F6-B58E-355F7854340A}"/>
              </a:ext>
            </a:extLst>
          </p:cNvPr>
          <p:cNvSpPr txBox="1"/>
          <p:nvPr/>
        </p:nvSpPr>
        <p:spPr>
          <a:xfrm>
            <a:off x="9171939" y="2900082"/>
            <a:ext cx="1398075" cy="369332"/>
          </a:xfrm>
          <a:prstGeom prst="rect">
            <a:avLst/>
          </a:prstGeom>
          <a:noFill/>
        </p:spPr>
        <p:txBody>
          <a:bodyPr wrap="none" rtlCol="0">
            <a:spAutoFit/>
          </a:bodyPr>
          <a:lstStyle/>
          <a:p>
            <a:r>
              <a:rPr lang="en-US" dirty="0"/>
              <a:t>Async events</a:t>
            </a:r>
            <a:endParaRPr lang="en-US" i="1" baseline="-25000" dirty="0"/>
          </a:p>
        </p:txBody>
      </p:sp>
      <p:cxnSp>
        <p:nvCxnSpPr>
          <p:cNvPr id="38" name="Straight Arrow Connector 37">
            <a:extLst>
              <a:ext uri="{FF2B5EF4-FFF2-40B4-BE49-F238E27FC236}">
                <a16:creationId xmlns:a16="http://schemas.microsoft.com/office/drawing/2014/main" id="{D23FAE43-2969-4C8D-B215-DC804672076F}"/>
              </a:ext>
            </a:extLst>
          </p:cNvPr>
          <p:cNvCxnSpPr>
            <a:cxnSpLocks/>
          </p:cNvCxnSpPr>
          <p:nvPr/>
        </p:nvCxnSpPr>
        <p:spPr>
          <a:xfrm flipV="1">
            <a:off x="8350005" y="3269414"/>
            <a:ext cx="739741" cy="370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08FA7FE-8B1A-4F12-9968-1BFB9F6D1A60}"/>
              </a:ext>
            </a:extLst>
          </p:cNvPr>
          <p:cNvCxnSpPr>
            <a:cxnSpLocks/>
            <a:stCxn id="29" idx="3"/>
          </p:cNvCxnSpPr>
          <p:nvPr/>
        </p:nvCxnSpPr>
        <p:spPr>
          <a:xfrm flipV="1">
            <a:off x="5138629" y="3164527"/>
            <a:ext cx="3951117" cy="411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673C319-03F8-4C4A-812E-D8D878EF56BC}"/>
              </a:ext>
            </a:extLst>
          </p:cNvPr>
          <p:cNvSpPr txBox="1"/>
          <p:nvPr/>
        </p:nvSpPr>
        <p:spPr>
          <a:xfrm>
            <a:off x="3324202" y="5709467"/>
            <a:ext cx="6413156" cy="523220"/>
          </a:xfrm>
          <a:prstGeom prst="rect">
            <a:avLst/>
          </a:prstGeom>
          <a:noFill/>
        </p:spPr>
        <p:txBody>
          <a:bodyPr wrap="square">
            <a:spAutoFit/>
          </a:bodyPr>
          <a:lstStyle/>
          <a:p>
            <a:r>
              <a:rPr lang="en-US" sz="2800" dirty="0"/>
              <a:t>by mapping events to test statements</a:t>
            </a:r>
          </a:p>
        </p:txBody>
      </p:sp>
    </p:spTree>
    <p:extLst>
      <p:ext uri="{BB962C8B-B14F-4D97-AF65-F5344CB8AC3E}">
        <p14:creationId xmlns:p14="http://schemas.microsoft.com/office/powerpoint/2010/main" val="294536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Identifying Schedule Space via Dynamic Analysis </a:t>
            </a:r>
            <a:endParaRPr lang="en-US" dirty="0"/>
          </a:p>
        </p:txBody>
      </p:sp>
      <p:sp>
        <p:nvSpPr>
          <p:cNvPr id="3" name="Content Placeholder 2">
            <a:extLst>
              <a:ext uri="{FF2B5EF4-FFF2-40B4-BE49-F238E27FC236}">
                <a16:creationId xmlns:a16="http://schemas.microsoft.com/office/drawing/2014/main" id="{59AE36B5-3587-4A5F-8313-2AA776A95271}"/>
              </a:ext>
            </a:extLst>
          </p:cNvPr>
          <p:cNvSpPr>
            <a:spLocks noGrp="1"/>
          </p:cNvSpPr>
          <p:nvPr>
            <p:ph idx="1"/>
          </p:nvPr>
        </p:nvSpPr>
        <p:spPr>
          <a:xfrm>
            <a:off x="838200" y="1825625"/>
            <a:ext cx="10515600" cy="701818"/>
          </a:xfrm>
        </p:spPr>
        <p:txBody>
          <a:bodyPr/>
          <a:lstStyle/>
          <a:p>
            <a:r>
              <a:rPr lang="en-US" altLang="zh-CN" dirty="0"/>
              <a:t>Localizing upper bound event via thread operations</a:t>
            </a:r>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070482" y="372309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019323" y="3556529"/>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4234868" y="3307590"/>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55790" y="33027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43" name="Arrow: Striped Right 42">
            <a:extLst>
              <a:ext uri="{FF2B5EF4-FFF2-40B4-BE49-F238E27FC236}">
                <a16:creationId xmlns:a16="http://schemas.microsoft.com/office/drawing/2014/main" id="{A4B0ED64-796C-4FEE-8C3A-D8AF49F3330E}"/>
              </a:ext>
            </a:extLst>
          </p:cNvPr>
          <p:cNvSpPr/>
          <p:nvPr/>
        </p:nvSpPr>
        <p:spPr>
          <a:xfrm>
            <a:off x="4003090" y="3168284"/>
            <a:ext cx="516464" cy="192433"/>
          </a:xfrm>
          <a:prstGeom prst="striped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Striped Right 43">
            <a:extLst>
              <a:ext uri="{FF2B5EF4-FFF2-40B4-BE49-F238E27FC236}">
                <a16:creationId xmlns:a16="http://schemas.microsoft.com/office/drawing/2014/main" id="{FE8A742B-0CD0-4B8D-85B4-75008BE32F31}"/>
              </a:ext>
            </a:extLst>
          </p:cNvPr>
          <p:cNvSpPr/>
          <p:nvPr/>
        </p:nvSpPr>
        <p:spPr>
          <a:xfrm>
            <a:off x="2469854" y="5288768"/>
            <a:ext cx="6872982" cy="110298"/>
          </a:xfrm>
          <a:prstGeom prst="striped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8A7746-398E-4E72-BDBC-5BDEC5CCF07D}"/>
              </a:ext>
            </a:extLst>
          </p:cNvPr>
          <p:cNvSpPr txBox="1"/>
          <p:nvPr/>
        </p:nvSpPr>
        <p:spPr>
          <a:xfrm>
            <a:off x="3690145" y="2473291"/>
            <a:ext cx="2382255" cy="646331"/>
          </a:xfrm>
          <a:prstGeom prst="rect">
            <a:avLst/>
          </a:prstGeom>
          <a:noFill/>
        </p:spPr>
        <p:txBody>
          <a:bodyPr wrap="none" rtlCol="0">
            <a:spAutoFit/>
          </a:bodyPr>
          <a:lstStyle/>
          <a:p>
            <a:r>
              <a:rPr lang="en-US" dirty="0">
                <a:solidFill>
                  <a:srgbClr val="C00000"/>
                </a:solidFill>
              </a:rPr>
              <a:t>Suspending the </a:t>
            </a:r>
          </a:p>
          <a:p>
            <a:r>
              <a:rPr lang="en-US" dirty="0">
                <a:solidFill>
                  <a:srgbClr val="C00000"/>
                </a:solidFill>
              </a:rPr>
              <a:t>async thread posting e</a:t>
            </a:r>
            <a:r>
              <a:rPr lang="en-US" baseline="-25000" dirty="0">
                <a:solidFill>
                  <a:srgbClr val="C00000"/>
                </a:solidFill>
              </a:rPr>
              <a:t>i</a:t>
            </a:r>
            <a:r>
              <a:rPr lang="en-US" dirty="0">
                <a:solidFill>
                  <a:srgbClr val="C00000"/>
                </a:solidFill>
              </a:rPr>
              <a:t> </a:t>
            </a:r>
            <a:endParaRPr lang="en-US" i="1" baseline="-25000" dirty="0">
              <a:solidFill>
                <a:srgbClr val="C00000"/>
              </a:solidFill>
            </a:endParaRPr>
          </a:p>
        </p:txBody>
      </p:sp>
      <p:sp>
        <p:nvSpPr>
          <p:cNvPr id="46" name="TextBox 45">
            <a:extLst>
              <a:ext uri="{FF2B5EF4-FFF2-40B4-BE49-F238E27FC236}">
                <a16:creationId xmlns:a16="http://schemas.microsoft.com/office/drawing/2014/main" id="{5491BC6E-7CC4-4E34-98C3-4FCE9B5EBBA0}"/>
              </a:ext>
            </a:extLst>
          </p:cNvPr>
          <p:cNvSpPr txBox="1"/>
          <p:nvPr/>
        </p:nvSpPr>
        <p:spPr>
          <a:xfrm>
            <a:off x="732038" y="5132726"/>
            <a:ext cx="1516313" cy="369332"/>
          </a:xfrm>
          <a:prstGeom prst="rect">
            <a:avLst/>
          </a:prstGeom>
          <a:noFill/>
        </p:spPr>
        <p:txBody>
          <a:bodyPr wrap="none" rtlCol="0">
            <a:spAutoFit/>
          </a:bodyPr>
          <a:lstStyle/>
          <a:p>
            <a:r>
              <a:rPr lang="en-US" dirty="0"/>
              <a:t>Testing thread</a:t>
            </a:r>
            <a:endParaRPr lang="en-US" i="1" dirty="0"/>
          </a:p>
        </p:txBody>
      </p:sp>
      <p:sp>
        <p:nvSpPr>
          <p:cNvPr id="32" name="TextBox 31">
            <a:extLst>
              <a:ext uri="{FF2B5EF4-FFF2-40B4-BE49-F238E27FC236}">
                <a16:creationId xmlns:a16="http://schemas.microsoft.com/office/drawing/2014/main" id="{7661E610-5F86-4483-B7B1-EAC7876DBAE1}"/>
              </a:ext>
            </a:extLst>
          </p:cNvPr>
          <p:cNvSpPr txBox="1"/>
          <p:nvPr/>
        </p:nvSpPr>
        <p:spPr>
          <a:xfrm>
            <a:off x="9082441" y="5480838"/>
            <a:ext cx="1122871" cy="369332"/>
          </a:xfrm>
          <a:prstGeom prst="rect">
            <a:avLst/>
          </a:prstGeom>
          <a:noFill/>
        </p:spPr>
        <p:txBody>
          <a:bodyPr wrap="none" rtlCol="0">
            <a:spAutoFit/>
          </a:bodyPr>
          <a:lstStyle/>
          <a:p>
            <a:r>
              <a:rPr lang="en-US" dirty="0"/>
              <a:t>S</a:t>
            </a:r>
            <a:r>
              <a:rPr lang="en-US" altLang="zh-CN" dirty="0"/>
              <a:t>top at S5</a:t>
            </a:r>
            <a:endParaRPr lang="en-US" i="1" dirty="0"/>
          </a:p>
        </p:txBody>
      </p:sp>
      <p:cxnSp>
        <p:nvCxnSpPr>
          <p:cNvPr id="20" name="Straight Connector 19">
            <a:extLst>
              <a:ext uri="{FF2B5EF4-FFF2-40B4-BE49-F238E27FC236}">
                <a16:creationId xmlns:a16="http://schemas.microsoft.com/office/drawing/2014/main" id="{22E3D76F-A3FD-4099-9ECA-A02A65A1DBA8}"/>
              </a:ext>
            </a:extLst>
          </p:cNvPr>
          <p:cNvCxnSpPr/>
          <p:nvPr/>
        </p:nvCxnSpPr>
        <p:spPr>
          <a:xfrm>
            <a:off x="9348830" y="5124628"/>
            <a:ext cx="0" cy="3774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729A595-9129-487D-9442-B37EB701B91D}"/>
              </a:ext>
            </a:extLst>
          </p:cNvPr>
          <p:cNvSpPr txBox="1"/>
          <p:nvPr/>
        </p:nvSpPr>
        <p:spPr>
          <a:xfrm>
            <a:off x="8645668" y="6062733"/>
            <a:ext cx="3119288" cy="369332"/>
          </a:xfrm>
          <a:prstGeom prst="rect">
            <a:avLst/>
          </a:prstGeom>
          <a:solidFill>
            <a:schemeClr val="accent6">
              <a:lumMod val="20000"/>
              <a:lumOff val="80000"/>
            </a:schemeClr>
          </a:solidFill>
        </p:spPr>
        <p:txBody>
          <a:bodyPr wrap="square" rtlCol="0">
            <a:spAutoFit/>
          </a:bodyPr>
          <a:lstStyle/>
          <a:p>
            <a:r>
              <a:rPr lang="en-US" dirty="0"/>
              <a:t>Execution of S5 depends on e</a:t>
            </a:r>
            <a:r>
              <a:rPr lang="en-US" baseline="-25000" dirty="0"/>
              <a:t>i</a:t>
            </a:r>
          </a:p>
        </p:txBody>
      </p:sp>
      <p:sp>
        <p:nvSpPr>
          <p:cNvPr id="35" name="TextBox 34">
            <a:extLst>
              <a:ext uri="{FF2B5EF4-FFF2-40B4-BE49-F238E27FC236}">
                <a16:creationId xmlns:a16="http://schemas.microsoft.com/office/drawing/2014/main" id="{8FF545B0-1110-48A1-B033-A8A43142A679}"/>
              </a:ext>
            </a:extLst>
          </p:cNvPr>
          <p:cNvSpPr txBox="1"/>
          <p:nvPr/>
        </p:nvSpPr>
        <p:spPr>
          <a:xfrm>
            <a:off x="9039458" y="3429000"/>
            <a:ext cx="335348" cy="369332"/>
          </a:xfrm>
          <a:prstGeom prst="rect">
            <a:avLst/>
          </a:prstGeom>
          <a:noFill/>
        </p:spPr>
        <p:txBody>
          <a:bodyPr wrap="square" rtlCol="0">
            <a:spAutoFit/>
          </a:bodyPr>
          <a:lstStyle/>
          <a:p>
            <a:r>
              <a:rPr lang="en-US" dirty="0" err="1"/>
              <a:t>e</a:t>
            </a:r>
            <a:r>
              <a:rPr lang="en-US" baseline="-25000" dirty="0" err="1"/>
              <a:t>j</a:t>
            </a:r>
            <a:endParaRPr lang="en-US" i="1" baseline="-25000" dirty="0"/>
          </a:p>
        </p:txBody>
      </p:sp>
      <p:sp>
        <p:nvSpPr>
          <p:cNvPr id="36" name="TextBox 35">
            <a:extLst>
              <a:ext uri="{FF2B5EF4-FFF2-40B4-BE49-F238E27FC236}">
                <a16:creationId xmlns:a16="http://schemas.microsoft.com/office/drawing/2014/main" id="{67B91402-ED59-4629-B832-0F1F4D3C91CD}"/>
              </a:ext>
            </a:extLst>
          </p:cNvPr>
          <p:cNvSpPr txBox="1"/>
          <p:nvPr/>
        </p:nvSpPr>
        <p:spPr>
          <a:xfrm>
            <a:off x="8667703" y="2919008"/>
            <a:ext cx="2463431" cy="369332"/>
          </a:xfrm>
          <a:prstGeom prst="rect">
            <a:avLst/>
          </a:prstGeom>
          <a:noFill/>
        </p:spPr>
        <p:txBody>
          <a:bodyPr wrap="none" rtlCol="0">
            <a:spAutoFit/>
          </a:bodyPr>
          <a:lstStyle/>
          <a:p>
            <a:r>
              <a:rPr lang="en-US" dirty="0"/>
              <a:t>Upper bound event of e</a:t>
            </a:r>
            <a:r>
              <a:rPr lang="en-US" baseline="-25000" dirty="0"/>
              <a:t>i</a:t>
            </a:r>
            <a:endParaRPr lang="en-US" i="1" baseline="-25000" dirty="0"/>
          </a:p>
        </p:txBody>
      </p:sp>
      <p:cxnSp>
        <p:nvCxnSpPr>
          <p:cNvPr id="37" name="Straight Arrow Connector 36">
            <a:extLst>
              <a:ext uri="{FF2B5EF4-FFF2-40B4-BE49-F238E27FC236}">
                <a16:creationId xmlns:a16="http://schemas.microsoft.com/office/drawing/2014/main" id="{C3CC3194-1534-4A07-9D35-3627364A2D4D}"/>
              </a:ext>
            </a:extLst>
          </p:cNvPr>
          <p:cNvCxnSpPr>
            <a:cxnSpLocks/>
          </p:cNvCxnSpPr>
          <p:nvPr/>
        </p:nvCxnSpPr>
        <p:spPr>
          <a:xfrm flipV="1">
            <a:off x="9441296" y="3309351"/>
            <a:ext cx="0" cy="376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87B71C78-24F5-490B-8540-0485705C3291}"/>
              </a:ext>
            </a:extLst>
          </p:cNvPr>
          <p:cNvSpPr>
            <a:spLocks noGrp="1"/>
          </p:cNvSpPr>
          <p:nvPr>
            <p:ph type="sldNum" sz="quarter" idx="12"/>
          </p:nvPr>
        </p:nvSpPr>
        <p:spPr/>
        <p:txBody>
          <a:bodyPr/>
          <a:lstStyle/>
          <a:p>
            <a:fld id="{566AB0C7-FD64-4AA4-9C95-01A3D39BC419}" type="slidenum">
              <a:rPr lang="en-US" smtClean="0"/>
              <a:t>14</a:t>
            </a:fld>
            <a:endParaRPr lang="en-US"/>
          </a:p>
        </p:txBody>
      </p:sp>
    </p:spTree>
    <p:extLst>
      <p:ext uri="{BB962C8B-B14F-4D97-AF65-F5344CB8AC3E}">
        <p14:creationId xmlns:p14="http://schemas.microsoft.com/office/powerpoint/2010/main" val="4223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Identifying Schedule Space via Dynamic Analysis </a:t>
            </a:r>
            <a:endParaRPr lang="en-US" dirty="0"/>
          </a:p>
        </p:txBody>
      </p:sp>
      <p:sp>
        <p:nvSpPr>
          <p:cNvPr id="3" name="Content Placeholder 2">
            <a:extLst>
              <a:ext uri="{FF2B5EF4-FFF2-40B4-BE49-F238E27FC236}">
                <a16:creationId xmlns:a16="http://schemas.microsoft.com/office/drawing/2014/main" id="{59AE36B5-3587-4A5F-8313-2AA776A95271}"/>
              </a:ext>
            </a:extLst>
          </p:cNvPr>
          <p:cNvSpPr>
            <a:spLocks noGrp="1"/>
          </p:cNvSpPr>
          <p:nvPr>
            <p:ph idx="1"/>
          </p:nvPr>
        </p:nvSpPr>
        <p:spPr>
          <a:xfrm>
            <a:off x="838200" y="1825624"/>
            <a:ext cx="10515600" cy="4811481"/>
          </a:xfrm>
        </p:spPr>
        <p:txBody>
          <a:bodyPr>
            <a:normAutofit/>
          </a:bodyPr>
          <a:lstStyle/>
          <a:p>
            <a:r>
              <a:rPr lang="en-US" dirty="0"/>
              <a:t>Scheduling an async event in statement boundary positions</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Reason: more likely to trigger flaky test failures in those positions</a:t>
            </a:r>
          </a:p>
          <a:p>
            <a:pPr lvl="1"/>
            <a:endParaRPr lang="en-US" dirty="0"/>
          </a:p>
          <a:p>
            <a:pPr lvl="1"/>
            <a:endParaRPr lang="en-US" dirty="0"/>
          </a:p>
          <a:p>
            <a:endParaRPr lang="en-US" dirty="0"/>
          </a:p>
          <a:p>
            <a:endParaRPr lang="en-US" dirty="0"/>
          </a:p>
          <a:p>
            <a:pPr lvl="1"/>
            <a:endParaRPr lang="en-US" dirty="0"/>
          </a:p>
          <a:p>
            <a:endParaRPr lang="en-US" i="1" baseline="-25000" dirty="0"/>
          </a:p>
          <a:p>
            <a:endParaRPr lang="en-US" i="1" baseline="-25000" dirty="0"/>
          </a:p>
          <a:p>
            <a:endParaRPr lang="en-US" i="1" baseline="-25000" dirty="0"/>
          </a:p>
          <a:p>
            <a:endParaRPr lang="en-US" i="1" baseline="-25000" dirty="0"/>
          </a:p>
          <a:p>
            <a:endParaRPr lang="en-US" i="1" baseline="-25000" dirty="0"/>
          </a:p>
          <a:p>
            <a:endParaRPr lang="en-US" i="1" baseline="-25000" dirty="0"/>
          </a:p>
          <a:p>
            <a:endParaRPr lang="en-US" i="1" baseline="-25000" dirty="0"/>
          </a:p>
          <a:p>
            <a:endParaRPr lang="en-US" i="1" baseline="-25000" dirty="0"/>
          </a:p>
          <a:p>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90402" y="3431144"/>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39132" y="3431142"/>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83852" y="34289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091030" y="3428998"/>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69571" y="3429000"/>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38164" y="342899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37754" y="3431141"/>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41881" y="34289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410474" y="3428998"/>
            <a:ext cx="164386" cy="48031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039871" y="3262431"/>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31807" y="3445784"/>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37310" y="4034787"/>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611246" y="3688569"/>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89134" y="3688569"/>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27305" y="3194437"/>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50697" y="3688566"/>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68853" y="4461198"/>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517953" y="4461198"/>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95841" y="4461198"/>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34012" y="4461198"/>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57404" y="4461198"/>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4255416" y="3013492"/>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47788" y="3173258"/>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35" name="TextBox 34">
            <a:extLst>
              <a:ext uri="{FF2B5EF4-FFF2-40B4-BE49-F238E27FC236}">
                <a16:creationId xmlns:a16="http://schemas.microsoft.com/office/drawing/2014/main" id="{8FF545B0-1110-48A1-B033-A8A43142A679}"/>
              </a:ext>
            </a:extLst>
          </p:cNvPr>
          <p:cNvSpPr txBox="1"/>
          <p:nvPr/>
        </p:nvSpPr>
        <p:spPr>
          <a:xfrm>
            <a:off x="9485308" y="3013492"/>
            <a:ext cx="335348" cy="369332"/>
          </a:xfrm>
          <a:prstGeom prst="rect">
            <a:avLst/>
          </a:prstGeom>
          <a:noFill/>
        </p:spPr>
        <p:txBody>
          <a:bodyPr wrap="square" rtlCol="0">
            <a:spAutoFit/>
          </a:bodyPr>
          <a:lstStyle/>
          <a:p>
            <a:r>
              <a:rPr lang="en-US" dirty="0" err="1"/>
              <a:t>e</a:t>
            </a:r>
            <a:r>
              <a:rPr lang="en-US" baseline="-25000" dirty="0" err="1"/>
              <a:t>j</a:t>
            </a:r>
            <a:endParaRPr lang="en-US" i="1" baseline="-25000" dirty="0"/>
          </a:p>
        </p:txBody>
      </p:sp>
      <p:sp>
        <p:nvSpPr>
          <p:cNvPr id="30" name="Rectangle 29">
            <a:extLst>
              <a:ext uri="{FF2B5EF4-FFF2-40B4-BE49-F238E27FC236}">
                <a16:creationId xmlns:a16="http://schemas.microsoft.com/office/drawing/2014/main" id="{3C0C6B1D-0732-4962-9783-B7841AC2AEED}"/>
              </a:ext>
            </a:extLst>
          </p:cNvPr>
          <p:cNvSpPr/>
          <p:nvPr/>
        </p:nvSpPr>
        <p:spPr>
          <a:xfrm>
            <a:off x="6379102" y="3428997"/>
            <a:ext cx="164386" cy="4803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E885227-C4BE-4294-9C11-7B5129F21BD5}"/>
              </a:ext>
            </a:extLst>
          </p:cNvPr>
          <p:cNvSpPr/>
          <p:nvPr/>
        </p:nvSpPr>
        <p:spPr>
          <a:xfrm>
            <a:off x="9132217" y="3428996"/>
            <a:ext cx="164386" cy="4803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F232F639-A2A9-4B61-9033-BE8618861D50}"/>
              </a:ext>
            </a:extLst>
          </p:cNvPr>
          <p:cNvCxnSpPr>
            <a:cxnSpLocks/>
          </p:cNvCxnSpPr>
          <p:nvPr/>
        </p:nvCxnSpPr>
        <p:spPr>
          <a:xfrm>
            <a:off x="6480807" y="4249834"/>
            <a:ext cx="759399" cy="580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9E668CCD-F89A-46A0-BAE8-004471AB089C}"/>
              </a:ext>
            </a:extLst>
          </p:cNvPr>
          <p:cNvSpPr txBox="1"/>
          <p:nvPr/>
        </p:nvSpPr>
        <p:spPr>
          <a:xfrm>
            <a:off x="6632988" y="4881816"/>
            <a:ext cx="3019994" cy="369332"/>
          </a:xfrm>
          <a:prstGeom prst="rect">
            <a:avLst/>
          </a:prstGeom>
          <a:noFill/>
        </p:spPr>
        <p:txBody>
          <a:bodyPr wrap="none" rtlCol="0">
            <a:spAutoFit/>
          </a:bodyPr>
          <a:lstStyle/>
          <a:p>
            <a:r>
              <a:rPr lang="en-US" dirty="0"/>
              <a:t>Statement boundary positions</a:t>
            </a:r>
            <a:endParaRPr lang="en-US" i="1" baseline="-25000" dirty="0"/>
          </a:p>
        </p:txBody>
      </p:sp>
      <p:cxnSp>
        <p:nvCxnSpPr>
          <p:cNvPr id="38" name="Straight Arrow Connector 37">
            <a:extLst>
              <a:ext uri="{FF2B5EF4-FFF2-40B4-BE49-F238E27FC236}">
                <a16:creationId xmlns:a16="http://schemas.microsoft.com/office/drawing/2014/main" id="{6BD9AEE5-7276-4203-882B-5B026ECA54AB}"/>
              </a:ext>
            </a:extLst>
          </p:cNvPr>
          <p:cNvCxnSpPr>
            <a:cxnSpLocks/>
          </p:cNvCxnSpPr>
          <p:nvPr/>
        </p:nvCxnSpPr>
        <p:spPr>
          <a:xfrm flipH="1">
            <a:off x="8571125" y="4231364"/>
            <a:ext cx="547113" cy="644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BE4D3BEC-D870-47D1-87EE-72604F6B2857}"/>
              </a:ext>
            </a:extLst>
          </p:cNvPr>
          <p:cNvSpPr txBox="1"/>
          <p:nvPr/>
        </p:nvSpPr>
        <p:spPr>
          <a:xfrm>
            <a:off x="6068378" y="2316714"/>
            <a:ext cx="2074607" cy="369332"/>
          </a:xfrm>
          <a:prstGeom prst="rect">
            <a:avLst/>
          </a:prstGeom>
          <a:noFill/>
        </p:spPr>
        <p:txBody>
          <a:bodyPr wrap="none" rtlCol="0">
            <a:spAutoFit/>
          </a:bodyPr>
          <a:lstStyle/>
          <a:p>
            <a:r>
              <a:rPr lang="en-US" dirty="0"/>
              <a:t>Schedule space of e</a:t>
            </a:r>
            <a:r>
              <a:rPr lang="en-US" baseline="-25000" dirty="0"/>
              <a:t>i</a:t>
            </a:r>
            <a:endParaRPr lang="en-US" i="1" baseline="-25000" dirty="0"/>
          </a:p>
        </p:txBody>
      </p:sp>
      <p:sp>
        <p:nvSpPr>
          <p:cNvPr id="45" name="Left Brace 44">
            <a:extLst>
              <a:ext uri="{FF2B5EF4-FFF2-40B4-BE49-F238E27FC236}">
                <a16:creationId xmlns:a16="http://schemas.microsoft.com/office/drawing/2014/main" id="{B8385ACC-AFF7-44CE-A500-6388A70F9C25}"/>
              </a:ext>
            </a:extLst>
          </p:cNvPr>
          <p:cNvSpPr/>
          <p:nvPr/>
        </p:nvSpPr>
        <p:spPr>
          <a:xfrm rot="5400000">
            <a:off x="6055391" y="-12532"/>
            <a:ext cx="609416" cy="60065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Slide Number Placeholder 47">
            <a:extLst>
              <a:ext uri="{FF2B5EF4-FFF2-40B4-BE49-F238E27FC236}">
                <a16:creationId xmlns:a16="http://schemas.microsoft.com/office/drawing/2014/main" id="{1BA0F0D7-CF1D-407D-8A64-0815479255F8}"/>
              </a:ext>
            </a:extLst>
          </p:cNvPr>
          <p:cNvSpPr>
            <a:spLocks noGrp="1"/>
          </p:cNvSpPr>
          <p:nvPr>
            <p:ph type="sldNum" sz="quarter" idx="12"/>
          </p:nvPr>
        </p:nvSpPr>
        <p:spPr/>
        <p:txBody>
          <a:bodyPr/>
          <a:lstStyle/>
          <a:p>
            <a:fld id="{566AB0C7-FD64-4AA4-9C95-01A3D39BC419}" type="slidenum">
              <a:rPr lang="en-US" smtClean="0"/>
              <a:t>15</a:t>
            </a:fld>
            <a:endParaRPr lang="en-US"/>
          </a:p>
        </p:txBody>
      </p:sp>
    </p:spTree>
    <p:extLst>
      <p:ext uri="{BB962C8B-B14F-4D97-AF65-F5344CB8AC3E}">
        <p14:creationId xmlns:p14="http://schemas.microsoft.com/office/powerpoint/2010/main" val="300823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Scheduling An Event via Thread Operations</a:t>
            </a:r>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070482" y="372309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019323" y="3556529"/>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4234868" y="3307590"/>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55790" y="33027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43" name="Arrow: Striped Right 42">
            <a:extLst>
              <a:ext uri="{FF2B5EF4-FFF2-40B4-BE49-F238E27FC236}">
                <a16:creationId xmlns:a16="http://schemas.microsoft.com/office/drawing/2014/main" id="{A4B0ED64-796C-4FEE-8C3A-D8AF49F3330E}"/>
              </a:ext>
            </a:extLst>
          </p:cNvPr>
          <p:cNvSpPr/>
          <p:nvPr/>
        </p:nvSpPr>
        <p:spPr>
          <a:xfrm>
            <a:off x="4003090" y="3168284"/>
            <a:ext cx="516464" cy="192433"/>
          </a:xfrm>
          <a:prstGeom prst="striped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Striped Right 43">
            <a:extLst>
              <a:ext uri="{FF2B5EF4-FFF2-40B4-BE49-F238E27FC236}">
                <a16:creationId xmlns:a16="http://schemas.microsoft.com/office/drawing/2014/main" id="{FE8A742B-0CD0-4B8D-85B4-75008BE32F31}"/>
              </a:ext>
            </a:extLst>
          </p:cNvPr>
          <p:cNvSpPr/>
          <p:nvPr/>
        </p:nvSpPr>
        <p:spPr>
          <a:xfrm>
            <a:off x="2469854" y="5288768"/>
            <a:ext cx="2049699" cy="192070"/>
          </a:xfrm>
          <a:prstGeom prst="striped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8A7746-398E-4E72-BDBC-5BDEC5CCF07D}"/>
              </a:ext>
            </a:extLst>
          </p:cNvPr>
          <p:cNvSpPr txBox="1"/>
          <p:nvPr/>
        </p:nvSpPr>
        <p:spPr>
          <a:xfrm>
            <a:off x="3690145" y="2473291"/>
            <a:ext cx="2382255" cy="646331"/>
          </a:xfrm>
          <a:prstGeom prst="rect">
            <a:avLst/>
          </a:prstGeom>
          <a:noFill/>
        </p:spPr>
        <p:txBody>
          <a:bodyPr wrap="none" rtlCol="0">
            <a:spAutoFit/>
          </a:bodyPr>
          <a:lstStyle/>
          <a:p>
            <a:r>
              <a:rPr lang="en-US" dirty="0">
                <a:solidFill>
                  <a:srgbClr val="C00000"/>
                </a:solidFill>
              </a:rPr>
              <a:t>Suspending the </a:t>
            </a:r>
          </a:p>
          <a:p>
            <a:r>
              <a:rPr lang="en-US" dirty="0">
                <a:solidFill>
                  <a:srgbClr val="C00000"/>
                </a:solidFill>
              </a:rPr>
              <a:t>async thread posting e</a:t>
            </a:r>
            <a:r>
              <a:rPr lang="en-US" baseline="-25000" dirty="0">
                <a:solidFill>
                  <a:srgbClr val="C00000"/>
                </a:solidFill>
              </a:rPr>
              <a:t>i</a:t>
            </a:r>
            <a:r>
              <a:rPr lang="en-US" dirty="0">
                <a:solidFill>
                  <a:srgbClr val="C00000"/>
                </a:solidFill>
              </a:rPr>
              <a:t> </a:t>
            </a:r>
            <a:endParaRPr lang="en-US" i="1" baseline="-25000" dirty="0">
              <a:solidFill>
                <a:srgbClr val="C00000"/>
              </a:solidFill>
            </a:endParaRPr>
          </a:p>
        </p:txBody>
      </p:sp>
      <p:sp>
        <p:nvSpPr>
          <p:cNvPr id="46" name="TextBox 45">
            <a:extLst>
              <a:ext uri="{FF2B5EF4-FFF2-40B4-BE49-F238E27FC236}">
                <a16:creationId xmlns:a16="http://schemas.microsoft.com/office/drawing/2014/main" id="{5491BC6E-7CC4-4E34-98C3-4FCE9B5EBBA0}"/>
              </a:ext>
            </a:extLst>
          </p:cNvPr>
          <p:cNvSpPr txBox="1"/>
          <p:nvPr/>
        </p:nvSpPr>
        <p:spPr>
          <a:xfrm>
            <a:off x="732038" y="5132726"/>
            <a:ext cx="1516313" cy="369332"/>
          </a:xfrm>
          <a:prstGeom prst="rect">
            <a:avLst/>
          </a:prstGeom>
          <a:noFill/>
        </p:spPr>
        <p:txBody>
          <a:bodyPr wrap="none" rtlCol="0">
            <a:spAutoFit/>
          </a:bodyPr>
          <a:lstStyle/>
          <a:p>
            <a:r>
              <a:rPr lang="en-US" dirty="0"/>
              <a:t>Testing thread</a:t>
            </a:r>
            <a:endParaRPr lang="en-US" i="1" dirty="0"/>
          </a:p>
        </p:txBody>
      </p:sp>
      <p:sp>
        <p:nvSpPr>
          <p:cNvPr id="35" name="Rectangle 34">
            <a:extLst>
              <a:ext uri="{FF2B5EF4-FFF2-40B4-BE49-F238E27FC236}">
                <a16:creationId xmlns:a16="http://schemas.microsoft.com/office/drawing/2014/main" id="{5B466DFA-2D7D-493E-B5EB-EE05A2413D75}"/>
              </a:ext>
            </a:extLst>
          </p:cNvPr>
          <p:cNvSpPr/>
          <p:nvPr/>
        </p:nvSpPr>
        <p:spPr>
          <a:xfrm>
            <a:off x="6383455" y="3723095"/>
            <a:ext cx="164386" cy="4803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2041BE3-7D42-4C43-80BF-8A2EB6C46DCD}"/>
              </a:ext>
            </a:extLst>
          </p:cNvPr>
          <p:cNvSpPr txBox="1"/>
          <p:nvPr/>
        </p:nvSpPr>
        <p:spPr>
          <a:xfrm>
            <a:off x="6831061" y="2853660"/>
            <a:ext cx="2154501" cy="369332"/>
          </a:xfrm>
          <a:prstGeom prst="rect">
            <a:avLst/>
          </a:prstGeom>
          <a:noFill/>
        </p:spPr>
        <p:txBody>
          <a:bodyPr wrap="none" rtlCol="0">
            <a:spAutoFit/>
          </a:bodyPr>
          <a:lstStyle/>
          <a:p>
            <a:r>
              <a:rPr lang="en-US" dirty="0"/>
              <a:t>The Target position p</a:t>
            </a:r>
            <a:endParaRPr lang="en-US" i="1" baseline="-25000" dirty="0"/>
          </a:p>
        </p:txBody>
      </p:sp>
      <p:cxnSp>
        <p:nvCxnSpPr>
          <p:cNvPr id="37" name="Straight Arrow Connector 36">
            <a:extLst>
              <a:ext uri="{FF2B5EF4-FFF2-40B4-BE49-F238E27FC236}">
                <a16:creationId xmlns:a16="http://schemas.microsoft.com/office/drawing/2014/main" id="{A6563B34-2641-4AC1-8506-8AD91356817B}"/>
              </a:ext>
            </a:extLst>
          </p:cNvPr>
          <p:cNvCxnSpPr>
            <a:cxnSpLocks/>
          </p:cNvCxnSpPr>
          <p:nvPr/>
        </p:nvCxnSpPr>
        <p:spPr>
          <a:xfrm flipV="1">
            <a:off x="6472065" y="3302756"/>
            <a:ext cx="1145141"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E347374-7244-4E44-89EC-7F2C1FC4DB7D}"/>
              </a:ext>
            </a:extLst>
          </p:cNvPr>
          <p:cNvSpPr txBox="1"/>
          <p:nvPr/>
        </p:nvSpPr>
        <p:spPr>
          <a:xfrm>
            <a:off x="2955040" y="5502058"/>
            <a:ext cx="1129989" cy="369332"/>
          </a:xfrm>
          <a:prstGeom prst="rect">
            <a:avLst/>
          </a:prstGeom>
          <a:noFill/>
        </p:spPr>
        <p:txBody>
          <a:bodyPr wrap="none" rtlCol="0">
            <a:spAutoFit/>
          </a:bodyPr>
          <a:lstStyle/>
          <a:p>
            <a:r>
              <a:rPr lang="en-US" dirty="0"/>
              <a:t>Free to go</a:t>
            </a:r>
            <a:endParaRPr lang="en-US" i="1" dirty="0"/>
          </a:p>
        </p:txBody>
      </p:sp>
      <p:sp>
        <p:nvSpPr>
          <p:cNvPr id="30" name="Slide Number Placeholder 29">
            <a:extLst>
              <a:ext uri="{FF2B5EF4-FFF2-40B4-BE49-F238E27FC236}">
                <a16:creationId xmlns:a16="http://schemas.microsoft.com/office/drawing/2014/main" id="{78AFB5CB-B400-4497-BB08-14AA2DA79F80}"/>
              </a:ext>
            </a:extLst>
          </p:cNvPr>
          <p:cNvSpPr>
            <a:spLocks noGrp="1"/>
          </p:cNvSpPr>
          <p:nvPr>
            <p:ph type="sldNum" sz="quarter" idx="12"/>
          </p:nvPr>
        </p:nvSpPr>
        <p:spPr/>
        <p:txBody>
          <a:bodyPr/>
          <a:lstStyle/>
          <a:p>
            <a:fld id="{566AB0C7-FD64-4AA4-9C95-01A3D39BC419}" type="slidenum">
              <a:rPr lang="en-US" smtClean="0"/>
              <a:t>16</a:t>
            </a:fld>
            <a:endParaRPr lang="en-US"/>
          </a:p>
        </p:txBody>
      </p:sp>
    </p:spTree>
    <p:extLst>
      <p:ext uri="{BB962C8B-B14F-4D97-AF65-F5344CB8AC3E}">
        <p14:creationId xmlns:p14="http://schemas.microsoft.com/office/powerpoint/2010/main" val="87351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Scheduling An Event via Thread Operations</a:t>
            </a:r>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070482" y="372309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019323" y="3556529"/>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4234868" y="3307590"/>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55790" y="33027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43" name="Arrow: Striped Right 42">
            <a:extLst>
              <a:ext uri="{FF2B5EF4-FFF2-40B4-BE49-F238E27FC236}">
                <a16:creationId xmlns:a16="http://schemas.microsoft.com/office/drawing/2014/main" id="{A4B0ED64-796C-4FEE-8C3A-D8AF49F3330E}"/>
              </a:ext>
            </a:extLst>
          </p:cNvPr>
          <p:cNvSpPr/>
          <p:nvPr/>
        </p:nvSpPr>
        <p:spPr>
          <a:xfrm>
            <a:off x="4003090" y="3168284"/>
            <a:ext cx="516464" cy="192433"/>
          </a:xfrm>
          <a:prstGeom prst="striped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Striped Right 43">
            <a:extLst>
              <a:ext uri="{FF2B5EF4-FFF2-40B4-BE49-F238E27FC236}">
                <a16:creationId xmlns:a16="http://schemas.microsoft.com/office/drawing/2014/main" id="{FE8A742B-0CD0-4B8D-85B4-75008BE32F31}"/>
              </a:ext>
            </a:extLst>
          </p:cNvPr>
          <p:cNvSpPr/>
          <p:nvPr/>
        </p:nvSpPr>
        <p:spPr>
          <a:xfrm>
            <a:off x="2469854" y="5288768"/>
            <a:ext cx="4002211" cy="165001"/>
          </a:xfrm>
          <a:prstGeom prst="striped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8A7746-398E-4E72-BDBC-5BDEC5CCF07D}"/>
              </a:ext>
            </a:extLst>
          </p:cNvPr>
          <p:cNvSpPr txBox="1"/>
          <p:nvPr/>
        </p:nvSpPr>
        <p:spPr>
          <a:xfrm>
            <a:off x="3559732" y="2324667"/>
            <a:ext cx="2189291" cy="923330"/>
          </a:xfrm>
          <a:prstGeom prst="rect">
            <a:avLst/>
          </a:prstGeom>
          <a:noFill/>
        </p:spPr>
        <p:txBody>
          <a:bodyPr wrap="square" rtlCol="0">
            <a:spAutoFit/>
          </a:bodyPr>
          <a:lstStyle/>
          <a:p>
            <a:r>
              <a:rPr lang="en-US" dirty="0">
                <a:solidFill>
                  <a:schemeClr val="accent6"/>
                </a:solidFill>
              </a:rPr>
              <a:t>free the async thread posting e</a:t>
            </a:r>
            <a:r>
              <a:rPr lang="en-US" baseline="-25000" dirty="0">
                <a:solidFill>
                  <a:schemeClr val="accent6"/>
                </a:solidFill>
              </a:rPr>
              <a:t>i</a:t>
            </a:r>
            <a:r>
              <a:rPr lang="en-US" dirty="0">
                <a:solidFill>
                  <a:schemeClr val="accent6"/>
                </a:solidFill>
              </a:rPr>
              <a:t> </a:t>
            </a:r>
            <a:endParaRPr lang="en-US" i="1" baseline="-25000" dirty="0">
              <a:solidFill>
                <a:schemeClr val="accent6"/>
              </a:solidFill>
            </a:endParaRPr>
          </a:p>
          <a:p>
            <a:endParaRPr lang="en-US" dirty="0">
              <a:solidFill>
                <a:schemeClr val="accent6"/>
              </a:solidFill>
            </a:endParaRPr>
          </a:p>
        </p:txBody>
      </p:sp>
      <p:sp>
        <p:nvSpPr>
          <p:cNvPr id="46" name="TextBox 45">
            <a:extLst>
              <a:ext uri="{FF2B5EF4-FFF2-40B4-BE49-F238E27FC236}">
                <a16:creationId xmlns:a16="http://schemas.microsoft.com/office/drawing/2014/main" id="{5491BC6E-7CC4-4E34-98C3-4FCE9B5EBBA0}"/>
              </a:ext>
            </a:extLst>
          </p:cNvPr>
          <p:cNvSpPr txBox="1"/>
          <p:nvPr/>
        </p:nvSpPr>
        <p:spPr>
          <a:xfrm>
            <a:off x="732038" y="5132726"/>
            <a:ext cx="1516313" cy="369332"/>
          </a:xfrm>
          <a:prstGeom prst="rect">
            <a:avLst/>
          </a:prstGeom>
          <a:noFill/>
        </p:spPr>
        <p:txBody>
          <a:bodyPr wrap="none" rtlCol="0">
            <a:spAutoFit/>
          </a:bodyPr>
          <a:lstStyle/>
          <a:p>
            <a:r>
              <a:rPr lang="en-US" dirty="0"/>
              <a:t>Testing thread</a:t>
            </a:r>
            <a:endParaRPr lang="en-US" i="1" dirty="0"/>
          </a:p>
        </p:txBody>
      </p:sp>
      <p:sp>
        <p:nvSpPr>
          <p:cNvPr id="35" name="Rectangle 34">
            <a:extLst>
              <a:ext uri="{FF2B5EF4-FFF2-40B4-BE49-F238E27FC236}">
                <a16:creationId xmlns:a16="http://schemas.microsoft.com/office/drawing/2014/main" id="{5B466DFA-2D7D-493E-B5EB-EE05A2413D75}"/>
              </a:ext>
            </a:extLst>
          </p:cNvPr>
          <p:cNvSpPr/>
          <p:nvPr/>
        </p:nvSpPr>
        <p:spPr>
          <a:xfrm>
            <a:off x="6383455" y="3723095"/>
            <a:ext cx="164386" cy="4803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2041BE3-7D42-4C43-80BF-8A2EB6C46DCD}"/>
              </a:ext>
            </a:extLst>
          </p:cNvPr>
          <p:cNvSpPr txBox="1"/>
          <p:nvPr/>
        </p:nvSpPr>
        <p:spPr>
          <a:xfrm>
            <a:off x="6831061" y="2853660"/>
            <a:ext cx="1979773" cy="369332"/>
          </a:xfrm>
          <a:prstGeom prst="rect">
            <a:avLst/>
          </a:prstGeom>
          <a:noFill/>
        </p:spPr>
        <p:txBody>
          <a:bodyPr wrap="none" rtlCol="0">
            <a:spAutoFit/>
          </a:bodyPr>
          <a:lstStyle/>
          <a:p>
            <a:r>
              <a:rPr lang="en-US" dirty="0"/>
              <a:t>The Target position</a:t>
            </a:r>
            <a:endParaRPr lang="en-US" i="1" baseline="-25000" dirty="0"/>
          </a:p>
        </p:txBody>
      </p:sp>
      <p:cxnSp>
        <p:nvCxnSpPr>
          <p:cNvPr id="37" name="Straight Arrow Connector 36">
            <a:extLst>
              <a:ext uri="{FF2B5EF4-FFF2-40B4-BE49-F238E27FC236}">
                <a16:creationId xmlns:a16="http://schemas.microsoft.com/office/drawing/2014/main" id="{A6563B34-2641-4AC1-8506-8AD91356817B}"/>
              </a:ext>
            </a:extLst>
          </p:cNvPr>
          <p:cNvCxnSpPr>
            <a:cxnSpLocks/>
          </p:cNvCxnSpPr>
          <p:nvPr/>
        </p:nvCxnSpPr>
        <p:spPr>
          <a:xfrm flipV="1">
            <a:off x="6472065" y="3302756"/>
            <a:ext cx="1145141"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E347374-7244-4E44-89EC-7F2C1FC4DB7D}"/>
              </a:ext>
            </a:extLst>
          </p:cNvPr>
          <p:cNvSpPr txBox="1"/>
          <p:nvPr/>
        </p:nvSpPr>
        <p:spPr>
          <a:xfrm>
            <a:off x="2272809" y="5706640"/>
            <a:ext cx="2959593" cy="369332"/>
          </a:xfrm>
          <a:prstGeom prst="rect">
            <a:avLst/>
          </a:prstGeom>
          <a:noFill/>
        </p:spPr>
        <p:txBody>
          <a:bodyPr wrap="none" rtlCol="0">
            <a:spAutoFit/>
          </a:bodyPr>
          <a:lstStyle/>
          <a:p>
            <a:r>
              <a:rPr lang="en-US" i="1" dirty="0"/>
              <a:t>Monitoring the testing thread</a:t>
            </a:r>
          </a:p>
        </p:txBody>
      </p:sp>
      <p:sp>
        <p:nvSpPr>
          <p:cNvPr id="38" name="TextBox 37">
            <a:extLst>
              <a:ext uri="{FF2B5EF4-FFF2-40B4-BE49-F238E27FC236}">
                <a16:creationId xmlns:a16="http://schemas.microsoft.com/office/drawing/2014/main" id="{00B59CFE-4370-40DB-9DE2-8FB633CBE7CB}"/>
              </a:ext>
            </a:extLst>
          </p:cNvPr>
          <p:cNvSpPr txBox="1"/>
          <p:nvPr/>
        </p:nvSpPr>
        <p:spPr>
          <a:xfrm>
            <a:off x="6220566" y="5553195"/>
            <a:ext cx="1122871" cy="369332"/>
          </a:xfrm>
          <a:prstGeom prst="rect">
            <a:avLst/>
          </a:prstGeom>
          <a:noFill/>
        </p:spPr>
        <p:txBody>
          <a:bodyPr wrap="none" rtlCol="0">
            <a:spAutoFit/>
          </a:bodyPr>
          <a:lstStyle/>
          <a:p>
            <a:r>
              <a:rPr lang="en-US" dirty="0"/>
              <a:t>S</a:t>
            </a:r>
            <a:r>
              <a:rPr lang="en-US" altLang="zh-CN" dirty="0"/>
              <a:t>top at S4</a:t>
            </a:r>
            <a:endParaRPr lang="en-US" i="1" dirty="0"/>
          </a:p>
        </p:txBody>
      </p:sp>
      <p:cxnSp>
        <p:nvCxnSpPr>
          <p:cNvPr id="40" name="Straight Connector 39">
            <a:extLst>
              <a:ext uri="{FF2B5EF4-FFF2-40B4-BE49-F238E27FC236}">
                <a16:creationId xmlns:a16="http://schemas.microsoft.com/office/drawing/2014/main" id="{87C5464C-55C8-4263-84E0-7CA22EF8418B}"/>
              </a:ext>
            </a:extLst>
          </p:cNvPr>
          <p:cNvCxnSpPr/>
          <p:nvPr/>
        </p:nvCxnSpPr>
        <p:spPr>
          <a:xfrm>
            <a:off x="6486955" y="5196985"/>
            <a:ext cx="0" cy="3774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5EF221AD-E44B-4D11-94C3-EC20EC8D7236}"/>
              </a:ext>
            </a:extLst>
          </p:cNvPr>
          <p:cNvSpPr>
            <a:spLocks noGrp="1"/>
          </p:cNvSpPr>
          <p:nvPr>
            <p:ph type="sldNum" sz="quarter" idx="12"/>
          </p:nvPr>
        </p:nvSpPr>
        <p:spPr/>
        <p:txBody>
          <a:bodyPr/>
          <a:lstStyle/>
          <a:p>
            <a:fld id="{566AB0C7-FD64-4AA4-9C95-01A3D39BC419}" type="slidenum">
              <a:rPr lang="en-US" smtClean="0"/>
              <a:t>17</a:t>
            </a:fld>
            <a:endParaRPr lang="en-US"/>
          </a:p>
        </p:txBody>
      </p:sp>
    </p:spTree>
    <p:extLst>
      <p:ext uri="{BB962C8B-B14F-4D97-AF65-F5344CB8AC3E}">
        <p14:creationId xmlns:p14="http://schemas.microsoft.com/office/powerpoint/2010/main" val="4261114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Scheduling An Event via Thread Operations</a:t>
            </a:r>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6404029" y="373266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6352870" y="3566102"/>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6068681" y="3313011"/>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55790" y="33027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44" name="Arrow: Striped Right 43">
            <a:extLst>
              <a:ext uri="{FF2B5EF4-FFF2-40B4-BE49-F238E27FC236}">
                <a16:creationId xmlns:a16="http://schemas.microsoft.com/office/drawing/2014/main" id="{FE8A742B-0CD0-4B8D-85B4-75008BE32F31}"/>
              </a:ext>
            </a:extLst>
          </p:cNvPr>
          <p:cNvSpPr/>
          <p:nvPr/>
        </p:nvSpPr>
        <p:spPr>
          <a:xfrm>
            <a:off x="2469854" y="5288768"/>
            <a:ext cx="4002211" cy="165001"/>
          </a:xfrm>
          <a:prstGeom prst="striped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8A7746-398E-4E72-BDBC-5BDEC5CCF07D}"/>
              </a:ext>
            </a:extLst>
          </p:cNvPr>
          <p:cNvSpPr txBox="1"/>
          <p:nvPr/>
        </p:nvSpPr>
        <p:spPr>
          <a:xfrm>
            <a:off x="5554389" y="2929894"/>
            <a:ext cx="3149293" cy="369332"/>
          </a:xfrm>
          <a:prstGeom prst="rect">
            <a:avLst/>
          </a:prstGeom>
          <a:noFill/>
        </p:spPr>
        <p:txBody>
          <a:bodyPr wrap="square" rtlCol="0">
            <a:spAutoFit/>
          </a:bodyPr>
          <a:lstStyle/>
          <a:p>
            <a:r>
              <a:rPr lang="en-US" dirty="0"/>
              <a:t>e</a:t>
            </a:r>
            <a:r>
              <a:rPr lang="en-US" baseline="-25000" dirty="0"/>
              <a:t>i</a:t>
            </a:r>
            <a:r>
              <a:rPr lang="en-US" dirty="0"/>
              <a:t> is processed prior to S4 </a:t>
            </a:r>
            <a:endParaRPr lang="en-US" i="1" baseline="-25000" dirty="0"/>
          </a:p>
        </p:txBody>
      </p:sp>
      <p:sp>
        <p:nvSpPr>
          <p:cNvPr id="46" name="TextBox 45">
            <a:extLst>
              <a:ext uri="{FF2B5EF4-FFF2-40B4-BE49-F238E27FC236}">
                <a16:creationId xmlns:a16="http://schemas.microsoft.com/office/drawing/2014/main" id="{5491BC6E-7CC4-4E34-98C3-4FCE9B5EBBA0}"/>
              </a:ext>
            </a:extLst>
          </p:cNvPr>
          <p:cNvSpPr txBox="1"/>
          <p:nvPr/>
        </p:nvSpPr>
        <p:spPr>
          <a:xfrm>
            <a:off x="732038" y="5132726"/>
            <a:ext cx="1516313" cy="369332"/>
          </a:xfrm>
          <a:prstGeom prst="rect">
            <a:avLst/>
          </a:prstGeom>
          <a:noFill/>
        </p:spPr>
        <p:txBody>
          <a:bodyPr wrap="none" rtlCol="0">
            <a:spAutoFit/>
          </a:bodyPr>
          <a:lstStyle/>
          <a:p>
            <a:r>
              <a:rPr lang="en-US" dirty="0"/>
              <a:t>Testing thread</a:t>
            </a:r>
            <a:endParaRPr lang="en-US" i="1" dirty="0"/>
          </a:p>
        </p:txBody>
      </p:sp>
      <p:sp>
        <p:nvSpPr>
          <p:cNvPr id="35" name="Rectangle 34">
            <a:extLst>
              <a:ext uri="{FF2B5EF4-FFF2-40B4-BE49-F238E27FC236}">
                <a16:creationId xmlns:a16="http://schemas.microsoft.com/office/drawing/2014/main" id="{5B466DFA-2D7D-493E-B5EB-EE05A2413D75}"/>
              </a:ext>
            </a:extLst>
          </p:cNvPr>
          <p:cNvSpPr/>
          <p:nvPr/>
        </p:nvSpPr>
        <p:spPr>
          <a:xfrm>
            <a:off x="6383455" y="3723095"/>
            <a:ext cx="164386" cy="4803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E347374-7244-4E44-89EC-7F2C1FC4DB7D}"/>
              </a:ext>
            </a:extLst>
          </p:cNvPr>
          <p:cNvSpPr txBox="1"/>
          <p:nvPr/>
        </p:nvSpPr>
        <p:spPr>
          <a:xfrm>
            <a:off x="2272809" y="5706640"/>
            <a:ext cx="2959593" cy="369332"/>
          </a:xfrm>
          <a:prstGeom prst="rect">
            <a:avLst/>
          </a:prstGeom>
          <a:noFill/>
        </p:spPr>
        <p:txBody>
          <a:bodyPr wrap="none" rtlCol="0">
            <a:spAutoFit/>
          </a:bodyPr>
          <a:lstStyle/>
          <a:p>
            <a:r>
              <a:rPr lang="en-US" i="1" dirty="0"/>
              <a:t>Monitoring the testing thread</a:t>
            </a:r>
          </a:p>
        </p:txBody>
      </p:sp>
      <p:sp>
        <p:nvSpPr>
          <p:cNvPr id="38" name="TextBox 37">
            <a:extLst>
              <a:ext uri="{FF2B5EF4-FFF2-40B4-BE49-F238E27FC236}">
                <a16:creationId xmlns:a16="http://schemas.microsoft.com/office/drawing/2014/main" id="{00B59CFE-4370-40DB-9DE2-8FB633CBE7CB}"/>
              </a:ext>
            </a:extLst>
          </p:cNvPr>
          <p:cNvSpPr txBox="1"/>
          <p:nvPr/>
        </p:nvSpPr>
        <p:spPr>
          <a:xfrm>
            <a:off x="6220566" y="5553195"/>
            <a:ext cx="1122871" cy="369332"/>
          </a:xfrm>
          <a:prstGeom prst="rect">
            <a:avLst/>
          </a:prstGeom>
          <a:noFill/>
        </p:spPr>
        <p:txBody>
          <a:bodyPr wrap="none" rtlCol="0">
            <a:spAutoFit/>
          </a:bodyPr>
          <a:lstStyle/>
          <a:p>
            <a:r>
              <a:rPr lang="en-US" dirty="0"/>
              <a:t>S</a:t>
            </a:r>
            <a:r>
              <a:rPr lang="en-US" altLang="zh-CN" dirty="0"/>
              <a:t>top at S4</a:t>
            </a:r>
            <a:endParaRPr lang="en-US" i="1" dirty="0"/>
          </a:p>
        </p:txBody>
      </p:sp>
      <p:cxnSp>
        <p:nvCxnSpPr>
          <p:cNvPr id="40" name="Straight Connector 39">
            <a:extLst>
              <a:ext uri="{FF2B5EF4-FFF2-40B4-BE49-F238E27FC236}">
                <a16:creationId xmlns:a16="http://schemas.microsoft.com/office/drawing/2014/main" id="{87C5464C-55C8-4263-84E0-7CA22EF8418B}"/>
              </a:ext>
            </a:extLst>
          </p:cNvPr>
          <p:cNvCxnSpPr/>
          <p:nvPr/>
        </p:nvCxnSpPr>
        <p:spPr>
          <a:xfrm>
            <a:off x="6486955" y="5196985"/>
            <a:ext cx="0" cy="3774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F02DE86-B2D6-4A35-87DE-0F60EB8BB842}"/>
              </a:ext>
            </a:extLst>
          </p:cNvPr>
          <p:cNvSpPr>
            <a:spLocks noGrp="1"/>
          </p:cNvSpPr>
          <p:nvPr>
            <p:ph type="sldNum" sz="quarter" idx="12"/>
          </p:nvPr>
        </p:nvSpPr>
        <p:spPr/>
        <p:txBody>
          <a:bodyPr/>
          <a:lstStyle/>
          <a:p>
            <a:fld id="{566AB0C7-FD64-4AA4-9C95-01A3D39BC419}" type="slidenum">
              <a:rPr lang="en-US" smtClean="0"/>
              <a:t>18</a:t>
            </a:fld>
            <a:endParaRPr lang="en-US"/>
          </a:p>
        </p:txBody>
      </p:sp>
    </p:spTree>
    <p:extLst>
      <p:ext uri="{BB962C8B-B14F-4D97-AF65-F5344CB8AC3E}">
        <p14:creationId xmlns:p14="http://schemas.microsoft.com/office/powerpoint/2010/main" val="364906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Scheduling An Event via Thread Operations</a:t>
            </a:r>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6404029" y="373266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6352870" y="3566102"/>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6068681" y="3313011"/>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55790" y="33027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44" name="Arrow: Striped Right 43">
            <a:extLst>
              <a:ext uri="{FF2B5EF4-FFF2-40B4-BE49-F238E27FC236}">
                <a16:creationId xmlns:a16="http://schemas.microsoft.com/office/drawing/2014/main" id="{FE8A742B-0CD0-4B8D-85B4-75008BE32F31}"/>
              </a:ext>
            </a:extLst>
          </p:cNvPr>
          <p:cNvSpPr/>
          <p:nvPr/>
        </p:nvSpPr>
        <p:spPr>
          <a:xfrm>
            <a:off x="2469854" y="5288768"/>
            <a:ext cx="6674146" cy="195110"/>
          </a:xfrm>
          <a:prstGeom prst="striped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8A7746-398E-4E72-BDBC-5BDEC5CCF07D}"/>
              </a:ext>
            </a:extLst>
          </p:cNvPr>
          <p:cNvSpPr txBox="1"/>
          <p:nvPr/>
        </p:nvSpPr>
        <p:spPr>
          <a:xfrm>
            <a:off x="5554389" y="2929894"/>
            <a:ext cx="3149293" cy="369332"/>
          </a:xfrm>
          <a:prstGeom prst="rect">
            <a:avLst/>
          </a:prstGeom>
          <a:noFill/>
        </p:spPr>
        <p:txBody>
          <a:bodyPr wrap="square" rtlCol="0">
            <a:spAutoFit/>
          </a:bodyPr>
          <a:lstStyle/>
          <a:p>
            <a:r>
              <a:rPr lang="en-US" dirty="0"/>
              <a:t>e</a:t>
            </a:r>
            <a:r>
              <a:rPr lang="en-US" baseline="-25000" dirty="0"/>
              <a:t>i</a:t>
            </a:r>
            <a:r>
              <a:rPr lang="en-US" dirty="0"/>
              <a:t> is processed prior to S4 </a:t>
            </a:r>
            <a:endParaRPr lang="en-US" i="1" baseline="-25000" dirty="0"/>
          </a:p>
        </p:txBody>
      </p:sp>
      <p:sp>
        <p:nvSpPr>
          <p:cNvPr id="46" name="TextBox 45">
            <a:extLst>
              <a:ext uri="{FF2B5EF4-FFF2-40B4-BE49-F238E27FC236}">
                <a16:creationId xmlns:a16="http://schemas.microsoft.com/office/drawing/2014/main" id="{5491BC6E-7CC4-4E34-98C3-4FCE9B5EBBA0}"/>
              </a:ext>
            </a:extLst>
          </p:cNvPr>
          <p:cNvSpPr txBox="1"/>
          <p:nvPr/>
        </p:nvSpPr>
        <p:spPr>
          <a:xfrm>
            <a:off x="732038" y="5132726"/>
            <a:ext cx="1516313" cy="369332"/>
          </a:xfrm>
          <a:prstGeom prst="rect">
            <a:avLst/>
          </a:prstGeom>
          <a:noFill/>
        </p:spPr>
        <p:txBody>
          <a:bodyPr wrap="none" rtlCol="0">
            <a:spAutoFit/>
          </a:bodyPr>
          <a:lstStyle/>
          <a:p>
            <a:r>
              <a:rPr lang="en-US" dirty="0"/>
              <a:t>Testing thread</a:t>
            </a:r>
            <a:endParaRPr lang="en-US" i="1" dirty="0"/>
          </a:p>
        </p:txBody>
      </p:sp>
      <p:sp>
        <p:nvSpPr>
          <p:cNvPr id="35" name="Rectangle 34">
            <a:extLst>
              <a:ext uri="{FF2B5EF4-FFF2-40B4-BE49-F238E27FC236}">
                <a16:creationId xmlns:a16="http://schemas.microsoft.com/office/drawing/2014/main" id="{5B466DFA-2D7D-493E-B5EB-EE05A2413D75}"/>
              </a:ext>
            </a:extLst>
          </p:cNvPr>
          <p:cNvSpPr/>
          <p:nvPr/>
        </p:nvSpPr>
        <p:spPr>
          <a:xfrm>
            <a:off x="6383455" y="3723095"/>
            <a:ext cx="164386" cy="48031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E347374-7244-4E44-89EC-7F2C1FC4DB7D}"/>
              </a:ext>
            </a:extLst>
          </p:cNvPr>
          <p:cNvSpPr txBox="1"/>
          <p:nvPr/>
        </p:nvSpPr>
        <p:spPr>
          <a:xfrm>
            <a:off x="2272809" y="5706640"/>
            <a:ext cx="2959593" cy="369332"/>
          </a:xfrm>
          <a:prstGeom prst="rect">
            <a:avLst/>
          </a:prstGeom>
          <a:noFill/>
        </p:spPr>
        <p:txBody>
          <a:bodyPr wrap="none" rtlCol="0">
            <a:spAutoFit/>
          </a:bodyPr>
          <a:lstStyle/>
          <a:p>
            <a:r>
              <a:rPr lang="en-US" i="1" dirty="0"/>
              <a:t>Monitoring the testing thread</a:t>
            </a:r>
          </a:p>
        </p:txBody>
      </p:sp>
      <p:sp>
        <p:nvSpPr>
          <p:cNvPr id="38" name="TextBox 37">
            <a:extLst>
              <a:ext uri="{FF2B5EF4-FFF2-40B4-BE49-F238E27FC236}">
                <a16:creationId xmlns:a16="http://schemas.microsoft.com/office/drawing/2014/main" id="{00B59CFE-4370-40DB-9DE2-8FB633CBE7CB}"/>
              </a:ext>
            </a:extLst>
          </p:cNvPr>
          <p:cNvSpPr txBox="1"/>
          <p:nvPr/>
        </p:nvSpPr>
        <p:spPr>
          <a:xfrm>
            <a:off x="6220566" y="5553195"/>
            <a:ext cx="1129989" cy="369332"/>
          </a:xfrm>
          <a:prstGeom prst="rect">
            <a:avLst/>
          </a:prstGeom>
          <a:noFill/>
        </p:spPr>
        <p:txBody>
          <a:bodyPr wrap="none" rtlCol="0">
            <a:spAutoFit/>
          </a:bodyPr>
          <a:lstStyle/>
          <a:p>
            <a:r>
              <a:rPr lang="en-US" dirty="0"/>
              <a:t>Free to go</a:t>
            </a:r>
            <a:endParaRPr lang="en-US" i="1" dirty="0"/>
          </a:p>
        </p:txBody>
      </p:sp>
      <p:sp>
        <p:nvSpPr>
          <p:cNvPr id="33" name="TextBox 32">
            <a:extLst>
              <a:ext uri="{FF2B5EF4-FFF2-40B4-BE49-F238E27FC236}">
                <a16:creationId xmlns:a16="http://schemas.microsoft.com/office/drawing/2014/main" id="{0E0F6EFA-D2EE-48DE-812D-137CF878F7DB}"/>
              </a:ext>
            </a:extLst>
          </p:cNvPr>
          <p:cNvSpPr txBox="1"/>
          <p:nvPr/>
        </p:nvSpPr>
        <p:spPr>
          <a:xfrm>
            <a:off x="10913830" y="3686557"/>
            <a:ext cx="1304716" cy="646331"/>
          </a:xfrm>
          <a:prstGeom prst="rect">
            <a:avLst/>
          </a:prstGeom>
          <a:noFill/>
        </p:spPr>
        <p:txBody>
          <a:bodyPr wrap="none" rtlCol="0">
            <a:spAutoFit/>
          </a:bodyPr>
          <a:lstStyle/>
          <a:p>
            <a:r>
              <a:rPr lang="en-US" b="1" dirty="0"/>
              <a:t>Checking </a:t>
            </a:r>
          </a:p>
          <a:p>
            <a:r>
              <a:rPr lang="en-US" b="1" dirty="0"/>
              <a:t>test failures</a:t>
            </a:r>
            <a:endParaRPr lang="en-US" b="1" i="1" dirty="0"/>
          </a:p>
        </p:txBody>
      </p:sp>
      <p:sp>
        <p:nvSpPr>
          <p:cNvPr id="3" name="Slide Number Placeholder 2">
            <a:extLst>
              <a:ext uri="{FF2B5EF4-FFF2-40B4-BE49-F238E27FC236}">
                <a16:creationId xmlns:a16="http://schemas.microsoft.com/office/drawing/2014/main" id="{FA2DE87B-CFB1-4626-9B76-E33610719686}"/>
              </a:ext>
            </a:extLst>
          </p:cNvPr>
          <p:cNvSpPr>
            <a:spLocks noGrp="1"/>
          </p:cNvSpPr>
          <p:nvPr>
            <p:ph type="sldNum" sz="quarter" idx="12"/>
          </p:nvPr>
        </p:nvSpPr>
        <p:spPr/>
        <p:txBody>
          <a:bodyPr/>
          <a:lstStyle/>
          <a:p>
            <a:fld id="{566AB0C7-FD64-4AA4-9C95-01A3D39BC419}" type="slidenum">
              <a:rPr lang="en-US" smtClean="0"/>
              <a:t>19</a:t>
            </a:fld>
            <a:endParaRPr lang="en-US"/>
          </a:p>
        </p:txBody>
      </p:sp>
    </p:spTree>
    <p:extLst>
      <p:ext uri="{BB962C8B-B14F-4D97-AF65-F5344CB8AC3E}">
        <p14:creationId xmlns:p14="http://schemas.microsoft.com/office/powerpoint/2010/main" val="11388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8D59-BB34-486B-B554-C45950835117}"/>
              </a:ext>
            </a:extLst>
          </p:cNvPr>
          <p:cNvSpPr>
            <a:spLocks noGrp="1"/>
          </p:cNvSpPr>
          <p:nvPr>
            <p:ph type="title"/>
          </p:nvPr>
        </p:nvSpPr>
        <p:spPr/>
        <p:txBody>
          <a:bodyPr/>
          <a:lstStyle/>
          <a:p>
            <a:r>
              <a:rPr lang="en-US" dirty="0"/>
              <a:t>Flaky Tests</a:t>
            </a:r>
          </a:p>
        </p:txBody>
      </p:sp>
      <p:sp>
        <p:nvSpPr>
          <p:cNvPr id="3" name="Content Placeholder 2">
            <a:extLst>
              <a:ext uri="{FF2B5EF4-FFF2-40B4-BE49-F238E27FC236}">
                <a16:creationId xmlns:a16="http://schemas.microsoft.com/office/drawing/2014/main" id="{5D0D1FFF-D259-4A0B-BBE3-B9F368782009}"/>
              </a:ext>
            </a:extLst>
          </p:cNvPr>
          <p:cNvSpPr>
            <a:spLocks noGrp="1"/>
          </p:cNvSpPr>
          <p:nvPr>
            <p:ph idx="1"/>
          </p:nvPr>
        </p:nvSpPr>
        <p:spPr>
          <a:xfrm>
            <a:off x="838201" y="1825625"/>
            <a:ext cx="10515599" cy="4351338"/>
          </a:xfrm>
        </p:spPr>
        <p:txBody>
          <a:bodyPr/>
          <a:lstStyle/>
          <a:p>
            <a:r>
              <a:rPr lang="en-US" dirty="0"/>
              <a:t>A test is considered </a:t>
            </a:r>
            <a:r>
              <a:rPr lang="en-US" b="1" i="1" dirty="0"/>
              <a:t>flaky</a:t>
            </a:r>
            <a:r>
              <a:rPr lang="en-US" dirty="0"/>
              <a:t> if  it non-deterministically </a:t>
            </a:r>
            <a:r>
              <a:rPr lang="en-US" dirty="0">
                <a:solidFill>
                  <a:schemeClr val="accent6"/>
                </a:solidFill>
              </a:rPr>
              <a:t>passes</a:t>
            </a:r>
            <a:r>
              <a:rPr lang="en-US" dirty="0"/>
              <a:t> or </a:t>
            </a:r>
            <a:r>
              <a:rPr lang="en-US" dirty="0">
                <a:solidFill>
                  <a:srgbClr val="C00000"/>
                </a:solidFill>
              </a:rPr>
              <a:t>fails</a:t>
            </a:r>
            <a:r>
              <a:rPr lang="en-US" dirty="0"/>
              <a:t> when running on the same version of code[1]</a:t>
            </a:r>
          </a:p>
        </p:txBody>
      </p:sp>
      <p:sp>
        <p:nvSpPr>
          <p:cNvPr id="37" name="Slide Number Placeholder 36">
            <a:extLst>
              <a:ext uri="{FF2B5EF4-FFF2-40B4-BE49-F238E27FC236}">
                <a16:creationId xmlns:a16="http://schemas.microsoft.com/office/drawing/2014/main" id="{DF314252-E9CF-491C-8AD0-FA732085FF3F}"/>
              </a:ext>
            </a:extLst>
          </p:cNvPr>
          <p:cNvSpPr>
            <a:spLocks noGrp="1"/>
          </p:cNvSpPr>
          <p:nvPr>
            <p:ph type="sldNum" sz="quarter" idx="12"/>
          </p:nvPr>
        </p:nvSpPr>
        <p:spPr/>
        <p:txBody>
          <a:bodyPr/>
          <a:lstStyle/>
          <a:p>
            <a:fld id="{566AB0C7-FD64-4AA4-9C95-01A3D39BC419}" type="slidenum">
              <a:rPr lang="en-US" smtClean="0"/>
              <a:t>2</a:t>
            </a:fld>
            <a:endParaRPr lang="en-US"/>
          </a:p>
        </p:txBody>
      </p:sp>
      <p:sp>
        <p:nvSpPr>
          <p:cNvPr id="6" name="TextBox 5">
            <a:extLst>
              <a:ext uri="{FF2B5EF4-FFF2-40B4-BE49-F238E27FC236}">
                <a16:creationId xmlns:a16="http://schemas.microsoft.com/office/drawing/2014/main" id="{4F4812D4-6C58-4DB8-A88D-8A119FFC3EF0}"/>
              </a:ext>
            </a:extLst>
          </p:cNvPr>
          <p:cNvSpPr txBox="1"/>
          <p:nvPr/>
        </p:nvSpPr>
        <p:spPr>
          <a:xfrm>
            <a:off x="1045027" y="5615582"/>
            <a:ext cx="10160001" cy="646331"/>
          </a:xfrm>
          <a:prstGeom prst="rect">
            <a:avLst/>
          </a:prstGeom>
          <a:noFill/>
        </p:spPr>
        <p:txBody>
          <a:bodyPr wrap="square">
            <a:spAutoFit/>
          </a:bodyPr>
          <a:lstStyle/>
          <a:p>
            <a:r>
              <a:rPr lang="en-US" dirty="0"/>
              <a:t>[1] J. Bell, O. </a:t>
            </a:r>
            <a:r>
              <a:rPr lang="en-US" dirty="0" err="1"/>
              <a:t>Legunsen</a:t>
            </a:r>
            <a:r>
              <a:rPr lang="en-US" dirty="0"/>
              <a:t>, M. Hilton, L. </a:t>
            </a:r>
            <a:r>
              <a:rPr lang="en-US" dirty="0" err="1"/>
              <a:t>Eloussi</a:t>
            </a:r>
            <a:r>
              <a:rPr lang="en-US" dirty="0"/>
              <a:t>, T. Yung, and D. </a:t>
            </a:r>
            <a:r>
              <a:rPr lang="en-US" dirty="0" err="1"/>
              <a:t>Marinov</a:t>
            </a:r>
            <a:r>
              <a:rPr lang="en-US" dirty="0"/>
              <a:t>. 2018. </a:t>
            </a:r>
            <a:r>
              <a:rPr lang="en-US" dirty="0" err="1"/>
              <a:t>DeFlaker</a:t>
            </a:r>
            <a:r>
              <a:rPr lang="en-US" dirty="0"/>
              <a:t>: Automatically Detecting Flaky Tests. In 2018 IEEE/ACM 40th International Conference on Software Engineering (ICSE)</a:t>
            </a:r>
          </a:p>
        </p:txBody>
      </p:sp>
    </p:spTree>
    <p:extLst>
      <p:ext uri="{BB962C8B-B14F-4D97-AF65-F5344CB8AC3E}">
        <p14:creationId xmlns:p14="http://schemas.microsoft.com/office/powerpoint/2010/main" val="1183043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CD94-31C2-453D-AB50-56899ED2EC8E}"/>
              </a:ext>
            </a:extLst>
          </p:cNvPr>
          <p:cNvSpPr>
            <a:spLocks noGrp="1"/>
          </p:cNvSpPr>
          <p:nvPr>
            <p:ph type="title"/>
          </p:nvPr>
        </p:nvSpPr>
        <p:spPr/>
        <p:txBody>
          <a:bodyPr/>
          <a:lstStyle/>
          <a:p>
            <a:r>
              <a:rPr lang="en-US" dirty="0"/>
              <a:t>Implementation: </a:t>
            </a:r>
            <a:r>
              <a:rPr lang="en-US" dirty="0" err="1"/>
              <a:t>FlakeScanner</a:t>
            </a:r>
            <a:endParaRPr lang="en-US" dirty="0"/>
          </a:p>
        </p:txBody>
      </p:sp>
      <p:pic>
        <p:nvPicPr>
          <p:cNvPr id="9" name="Picture 8" descr="Graphical user interface, text, application&#10;&#10;Description automatically generated">
            <a:extLst>
              <a:ext uri="{FF2B5EF4-FFF2-40B4-BE49-F238E27FC236}">
                <a16:creationId xmlns:a16="http://schemas.microsoft.com/office/drawing/2014/main" id="{796E90F6-F58D-43CB-8221-CA4A82DA9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008" y="1724689"/>
            <a:ext cx="2157312" cy="4436031"/>
          </a:xfrm>
          <a:prstGeom prst="rect">
            <a:avLst/>
          </a:prstGeom>
          <a:ln>
            <a:solidFill>
              <a:srgbClr val="C00000"/>
            </a:solidFill>
          </a:ln>
        </p:spPr>
      </p:pic>
      <p:sp>
        <p:nvSpPr>
          <p:cNvPr id="12" name="Freeform: Shape 11">
            <a:extLst>
              <a:ext uri="{FF2B5EF4-FFF2-40B4-BE49-F238E27FC236}">
                <a16:creationId xmlns:a16="http://schemas.microsoft.com/office/drawing/2014/main" id="{9381DDF8-C23F-4F1D-98C6-D56E29E056F9}"/>
              </a:ext>
            </a:extLst>
          </p:cNvPr>
          <p:cNvSpPr/>
          <p:nvPr/>
        </p:nvSpPr>
        <p:spPr>
          <a:xfrm>
            <a:off x="8009757" y="3235320"/>
            <a:ext cx="1966458" cy="686836"/>
          </a:xfrm>
          <a:custGeom>
            <a:avLst/>
            <a:gdLst>
              <a:gd name="connsiteX0" fmla="*/ 1853443 w 1966458"/>
              <a:gd name="connsiteY0" fmla="*/ 29290 h 686836"/>
              <a:gd name="connsiteX1" fmla="*/ 1052058 w 1966458"/>
              <a:gd name="connsiteY1" fmla="*/ 19016 h 686836"/>
              <a:gd name="connsiteX2" fmla="*/ 887672 w 1966458"/>
              <a:gd name="connsiteY2" fmla="*/ 60113 h 686836"/>
              <a:gd name="connsiteX3" fmla="*/ 713011 w 1966458"/>
              <a:gd name="connsiteY3" fmla="*/ 70387 h 686836"/>
              <a:gd name="connsiteX4" fmla="*/ 589721 w 1966458"/>
              <a:gd name="connsiteY4" fmla="*/ 90935 h 686836"/>
              <a:gd name="connsiteX5" fmla="*/ 486980 w 1966458"/>
              <a:gd name="connsiteY5" fmla="*/ 121758 h 686836"/>
              <a:gd name="connsiteX6" fmla="*/ 250674 w 1966458"/>
              <a:gd name="connsiteY6" fmla="*/ 203951 h 686836"/>
              <a:gd name="connsiteX7" fmla="*/ 86287 w 1966458"/>
              <a:gd name="connsiteY7" fmla="*/ 255322 h 686836"/>
              <a:gd name="connsiteX8" fmla="*/ 34917 w 1966458"/>
              <a:gd name="connsiteY8" fmla="*/ 265596 h 686836"/>
              <a:gd name="connsiteX9" fmla="*/ 4094 w 1966458"/>
              <a:gd name="connsiteY9" fmla="*/ 358063 h 686836"/>
              <a:gd name="connsiteX10" fmla="*/ 117110 w 1966458"/>
              <a:gd name="connsiteY10" fmla="*/ 553272 h 686836"/>
              <a:gd name="connsiteX11" fmla="*/ 209577 w 1966458"/>
              <a:gd name="connsiteY11" fmla="*/ 594369 h 686836"/>
              <a:gd name="connsiteX12" fmla="*/ 548625 w 1966458"/>
              <a:gd name="connsiteY12" fmla="*/ 686836 h 686836"/>
              <a:gd name="connsiteX13" fmla="*/ 1031510 w 1966458"/>
              <a:gd name="connsiteY13" fmla="*/ 656014 h 686836"/>
              <a:gd name="connsiteX14" fmla="*/ 1154800 w 1966458"/>
              <a:gd name="connsiteY14" fmla="*/ 614917 h 686836"/>
              <a:gd name="connsiteX15" fmla="*/ 1226719 w 1966458"/>
              <a:gd name="connsiteY15" fmla="*/ 604643 h 686836"/>
              <a:gd name="connsiteX16" fmla="*/ 1350009 w 1966458"/>
              <a:gd name="connsiteY16" fmla="*/ 563546 h 686836"/>
              <a:gd name="connsiteX17" fmla="*/ 1442476 w 1966458"/>
              <a:gd name="connsiteY17" fmla="*/ 532724 h 686836"/>
              <a:gd name="connsiteX18" fmla="*/ 1606863 w 1966458"/>
              <a:gd name="connsiteY18" fmla="*/ 450531 h 686836"/>
              <a:gd name="connsiteX19" fmla="*/ 1709604 w 1966458"/>
              <a:gd name="connsiteY19" fmla="*/ 378611 h 686836"/>
              <a:gd name="connsiteX20" fmla="*/ 1843168 w 1966458"/>
              <a:gd name="connsiteY20" fmla="*/ 327241 h 686836"/>
              <a:gd name="connsiteX21" fmla="*/ 1915087 w 1966458"/>
              <a:gd name="connsiteY21" fmla="*/ 234773 h 686836"/>
              <a:gd name="connsiteX22" fmla="*/ 1966458 w 1966458"/>
              <a:gd name="connsiteY22" fmla="*/ 203951 h 686836"/>
              <a:gd name="connsiteX23" fmla="*/ 1956184 w 1966458"/>
              <a:gd name="connsiteY23" fmla="*/ 132032 h 686836"/>
              <a:gd name="connsiteX24" fmla="*/ 1873991 w 1966458"/>
              <a:gd name="connsiteY24" fmla="*/ 111483 h 686836"/>
              <a:gd name="connsiteX25" fmla="*/ 1781523 w 1966458"/>
              <a:gd name="connsiteY25" fmla="*/ 80661 h 686836"/>
              <a:gd name="connsiteX26" fmla="*/ 1689056 w 1966458"/>
              <a:gd name="connsiteY26" fmla="*/ 60113 h 686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66458" h="686836">
                <a:moveTo>
                  <a:pt x="1853443" y="29290"/>
                </a:moveTo>
                <a:cubicBezTo>
                  <a:pt x="1519077" y="-2554"/>
                  <a:pt x="1505204" y="-12022"/>
                  <a:pt x="1052058" y="19016"/>
                </a:cubicBezTo>
                <a:cubicBezTo>
                  <a:pt x="995708" y="22876"/>
                  <a:pt x="943516" y="51652"/>
                  <a:pt x="887672" y="60113"/>
                </a:cubicBezTo>
                <a:cubicBezTo>
                  <a:pt x="830009" y="68850"/>
                  <a:pt x="771231" y="66962"/>
                  <a:pt x="713011" y="70387"/>
                </a:cubicBezTo>
                <a:cubicBezTo>
                  <a:pt x="671914" y="77236"/>
                  <a:pt x="630348" y="81701"/>
                  <a:pt x="589721" y="90935"/>
                </a:cubicBezTo>
                <a:cubicBezTo>
                  <a:pt x="554855" y="98859"/>
                  <a:pt x="520900" y="110451"/>
                  <a:pt x="486980" y="121758"/>
                </a:cubicBezTo>
                <a:cubicBezTo>
                  <a:pt x="407862" y="148131"/>
                  <a:pt x="329542" y="176840"/>
                  <a:pt x="250674" y="203951"/>
                </a:cubicBezTo>
                <a:cubicBezTo>
                  <a:pt x="198675" y="221826"/>
                  <a:pt x="140240" y="241834"/>
                  <a:pt x="86287" y="255322"/>
                </a:cubicBezTo>
                <a:cubicBezTo>
                  <a:pt x="69346" y="259557"/>
                  <a:pt x="52040" y="262171"/>
                  <a:pt x="34917" y="265596"/>
                </a:cubicBezTo>
                <a:cubicBezTo>
                  <a:pt x="24643" y="296418"/>
                  <a:pt x="-12185" y="329946"/>
                  <a:pt x="4094" y="358063"/>
                </a:cubicBezTo>
                <a:cubicBezTo>
                  <a:pt x="41766" y="423133"/>
                  <a:pt x="67773" y="496535"/>
                  <a:pt x="117110" y="553272"/>
                </a:cubicBezTo>
                <a:cubicBezTo>
                  <a:pt x="139243" y="578724"/>
                  <a:pt x="177995" y="582526"/>
                  <a:pt x="209577" y="594369"/>
                </a:cubicBezTo>
                <a:cubicBezTo>
                  <a:pt x="365228" y="652738"/>
                  <a:pt x="378900" y="649120"/>
                  <a:pt x="548625" y="686836"/>
                </a:cubicBezTo>
                <a:cubicBezTo>
                  <a:pt x="709587" y="676562"/>
                  <a:pt x="871344" y="675017"/>
                  <a:pt x="1031510" y="656014"/>
                </a:cubicBezTo>
                <a:cubicBezTo>
                  <a:pt x="1074528" y="650910"/>
                  <a:pt x="1112907" y="625942"/>
                  <a:pt x="1154800" y="614917"/>
                </a:cubicBezTo>
                <a:cubicBezTo>
                  <a:pt x="1178219" y="608754"/>
                  <a:pt x="1202746" y="608068"/>
                  <a:pt x="1226719" y="604643"/>
                </a:cubicBezTo>
                <a:cubicBezTo>
                  <a:pt x="1321537" y="566717"/>
                  <a:pt x="1232917" y="600137"/>
                  <a:pt x="1350009" y="563546"/>
                </a:cubicBezTo>
                <a:cubicBezTo>
                  <a:pt x="1381020" y="553855"/>
                  <a:pt x="1411654" y="542998"/>
                  <a:pt x="1442476" y="532724"/>
                </a:cubicBezTo>
                <a:cubicBezTo>
                  <a:pt x="1571638" y="422014"/>
                  <a:pt x="1450303" y="506445"/>
                  <a:pt x="1606863" y="450531"/>
                </a:cubicBezTo>
                <a:cubicBezTo>
                  <a:pt x="1660107" y="431515"/>
                  <a:pt x="1661232" y="406828"/>
                  <a:pt x="1709604" y="378611"/>
                </a:cubicBezTo>
                <a:cubicBezTo>
                  <a:pt x="1744584" y="358206"/>
                  <a:pt x="1803989" y="340301"/>
                  <a:pt x="1843168" y="327241"/>
                </a:cubicBezTo>
                <a:cubicBezTo>
                  <a:pt x="1869728" y="282976"/>
                  <a:pt x="1873676" y="266981"/>
                  <a:pt x="1915087" y="234773"/>
                </a:cubicBezTo>
                <a:cubicBezTo>
                  <a:pt x="1930850" y="222513"/>
                  <a:pt x="1949334" y="214225"/>
                  <a:pt x="1966458" y="203951"/>
                </a:cubicBezTo>
                <a:cubicBezTo>
                  <a:pt x="1963033" y="179978"/>
                  <a:pt x="1973307" y="149156"/>
                  <a:pt x="1956184" y="132032"/>
                </a:cubicBezTo>
                <a:cubicBezTo>
                  <a:pt x="1936215" y="112063"/>
                  <a:pt x="1900783" y="120414"/>
                  <a:pt x="1873991" y="111483"/>
                </a:cubicBezTo>
                <a:cubicBezTo>
                  <a:pt x="1746389" y="68949"/>
                  <a:pt x="1928734" y="110103"/>
                  <a:pt x="1781523" y="80661"/>
                </a:cubicBezTo>
                <a:cubicBezTo>
                  <a:pt x="1717434" y="55025"/>
                  <a:pt x="1748595" y="60113"/>
                  <a:pt x="1689056" y="60113"/>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80"/>
              </a:highlight>
            </a:endParaRPr>
          </a:p>
        </p:txBody>
      </p:sp>
      <p:sp>
        <p:nvSpPr>
          <p:cNvPr id="13" name="Rectangle: Rounded Corners 12">
            <a:extLst>
              <a:ext uri="{FF2B5EF4-FFF2-40B4-BE49-F238E27FC236}">
                <a16:creationId xmlns:a16="http://schemas.microsoft.com/office/drawing/2014/main" id="{3E3C88B7-62F8-48DF-9009-D4C8041D48E5}"/>
              </a:ext>
            </a:extLst>
          </p:cNvPr>
          <p:cNvSpPr/>
          <p:nvPr/>
        </p:nvSpPr>
        <p:spPr>
          <a:xfrm>
            <a:off x="4654193" y="3439271"/>
            <a:ext cx="1695236" cy="86302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FlakeScanner</a:t>
            </a:r>
            <a:endParaRPr lang="en-US" dirty="0">
              <a:solidFill>
                <a:schemeClr val="tx1"/>
              </a:solidFill>
            </a:endParaRPr>
          </a:p>
        </p:txBody>
      </p:sp>
      <p:sp>
        <p:nvSpPr>
          <p:cNvPr id="14" name="Arrow: Left-Right 13">
            <a:extLst>
              <a:ext uri="{FF2B5EF4-FFF2-40B4-BE49-F238E27FC236}">
                <a16:creationId xmlns:a16="http://schemas.microsoft.com/office/drawing/2014/main" id="{D2FC1F18-ED12-4B8E-8732-261A342B0A93}"/>
              </a:ext>
            </a:extLst>
          </p:cNvPr>
          <p:cNvSpPr/>
          <p:nvPr/>
        </p:nvSpPr>
        <p:spPr>
          <a:xfrm>
            <a:off x="6553142" y="3749627"/>
            <a:ext cx="1216152" cy="216195"/>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A0FB240-FC29-47BA-BC81-580A13CC2B16}"/>
              </a:ext>
            </a:extLst>
          </p:cNvPr>
          <p:cNvSpPr txBox="1"/>
          <p:nvPr/>
        </p:nvSpPr>
        <p:spPr>
          <a:xfrm>
            <a:off x="6838118" y="3439271"/>
            <a:ext cx="836678" cy="369332"/>
          </a:xfrm>
          <a:prstGeom prst="rect">
            <a:avLst/>
          </a:prstGeom>
          <a:noFill/>
        </p:spPr>
        <p:txBody>
          <a:bodyPr wrap="square" rtlCol="0">
            <a:spAutoFit/>
          </a:bodyPr>
          <a:lstStyle/>
          <a:p>
            <a:r>
              <a:rPr lang="en-US" dirty="0"/>
              <a:t>ADB</a:t>
            </a:r>
            <a:endParaRPr lang="en-US" i="1" baseline="-25000" dirty="0"/>
          </a:p>
        </p:txBody>
      </p:sp>
      <p:sp>
        <p:nvSpPr>
          <p:cNvPr id="17" name="Content Placeholder 2">
            <a:extLst>
              <a:ext uri="{FF2B5EF4-FFF2-40B4-BE49-F238E27FC236}">
                <a16:creationId xmlns:a16="http://schemas.microsoft.com/office/drawing/2014/main" id="{257D7F23-D5E6-445B-BE13-10CBA713FFDB}"/>
              </a:ext>
            </a:extLst>
          </p:cNvPr>
          <p:cNvSpPr>
            <a:spLocks noGrp="1"/>
          </p:cNvSpPr>
          <p:nvPr>
            <p:ph idx="1"/>
          </p:nvPr>
        </p:nvSpPr>
        <p:spPr>
          <a:xfrm>
            <a:off x="838200" y="2219215"/>
            <a:ext cx="5416730" cy="2473537"/>
          </a:xfrm>
        </p:spPr>
        <p:txBody>
          <a:bodyPr/>
          <a:lstStyle/>
          <a:p>
            <a:r>
              <a:rPr lang="en-US" dirty="0"/>
              <a:t>Android debugging tool (DDMS)</a:t>
            </a:r>
          </a:p>
          <a:p>
            <a:pPr lvl="1"/>
            <a:r>
              <a:rPr lang="en-US" dirty="0"/>
              <a:t>Hooking events</a:t>
            </a:r>
          </a:p>
          <a:p>
            <a:pPr lvl="1"/>
            <a:r>
              <a:rPr lang="en-US" dirty="0"/>
              <a:t>Operating threads</a:t>
            </a:r>
          </a:p>
        </p:txBody>
      </p:sp>
      <p:sp>
        <p:nvSpPr>
          <p:cNvPr id="15" name="Slide Number Placeholder 14">
            <a:extLst>
              <a:ext uri="{FF2B5EF4-FFF2-40B4-BE49-F238E27FC236}">
                <a16:creationId xmlns:a16="http://schemas.microsoft.com/office/drawing/2014/main" id="{4D327128-BE8D-4E49-9C50-587428668C98}"/>
              </a:ext>
            </a:extLst>
          </p:cNvPr>
          <p:cNvSpPr>
            <a:spLocks noGrp="1"/>
          </p:cNvSpPr>
          <p:nvPr>
            <p:ph type="sldNum" sz="quarter" idx="12"/>
          </p:nvPr>
        </p:nvSpPr>
        <p:spPr/>
        <p:txBody>
          <a:bodyPr/>
          <a:lstStyle/>
          <a:p>
            <a:fld id="{566AB0C7-FD64-4AA4-9C95-01A3D39BC419}" type="slidenum">
              <a:rPr lang="en-US" smtClean="0"/>
              <a:t>20</a:t>
            </a:fld>
            <a:endParaRPr lang="en-US"/>
          </a:p>
        </p:txBody>
      </p:sp>
    </p:spTree>
    <p:extLst>
      <p:ext uri="{BB962C8B-B14F-4D97-AF65-F5344CB8AC3E}">
        <p14:creationId xmlns:p14="http://schemas.microsoft.com/office/powerpoint/2010/main" val="3132984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B7B4-C1D0-448F-BA7C-268F8598853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10FF582-D157-4266-A8A1-2C451E493EEE}"/>
              </a:ext>
            </a:extLst>
          </p:cNvPr>
          <p:cNvSpPr>
            <a:spLocks noGrp="1"/>
          </p:cNvSpPr>
          <p:nvPr>
            <p:ph idx="1"/>
          </p:nvPr>
        </p:nvSpPr>
        <p:spPr/>
        <p:txBody>
          <a:bodyPr/>
          <a:lstStyle/>
          <a:p>
            <a:r>
              <a:rPr lang="en-US" dirty="0"/>
              <a:t>Effectiveness on known flaky tests reported by developers?</a:t>
            </a:r>
          </a:p>
          <a:p>
            <a:pPr marL="0" indent="0">
              <a:buNone/>
            </a:pPr>
            <a:endParaRPr lang="en-US" dirty="0"/>
          </a:p>
          <a:p>
            <a:r>
              <a:rPr lang="en-US" dirty="0"/>
              <a:t>Comparing with existing techniques?</a:t>
            </a:r>
          </a:p>
          <a:p>
            <a:endParaRPr lang="en-US" dirty="0"/>
          </a:p>
          <a:p>
            <a:r>
              <a:rPr lang="en-US" dirty="0"/>
              <a:t>Detecting unknown flaky tests in Android apps?</a:t>
            </a:r>
          </a:p>
        </p:txBody>
      </p:sp>
      <p:sp>
        <p:nvSpPr>
          <p:cNvPr id="4" name="Slide Number Placeholder 3">
            <a:extLst>
              <a:ext uri="{FF2B5EF4-FFF2-40B4-BE49-F238E27FC236}">
                <a16:creationId xmlns:a16="http://schemas.microsoft.com/office/drawing/2014/main" id="{8F018C00-2D68-477D-9042-9D0581C268FB}"/>
              </a:ext>
            </a:extLst>
          </p:cNvPr>
          <p:cNvSpPr>
            <a:spLocks noGrp="1"/>
          </p:cNvSpPr>
          <p:nvPr>
            <p:ph type="sldNum" sz="quarter" idx="12"/>
          </p:nvPr>
        </p:nvSpPr>
        <p:spPr/>
        <p:txBody>
          <a:bodyPr/>
          <a:lstStyle/>
          <a:p>
            <a:fld id="{566AB0C7-FD64-4AA4-9C95-01A3D39BC419}" type="slidenum">
              <a:rPr lang="en-US" smtClean="0"/>
              <a:t>21</a:t>
            </a:fld>
            <a:endParaRPr lang="en-US"/>
          </a:p>
        </p:txBody>
      </p:sp>
    </p:spTree>
    <p:extLst>
      <p:ext uri="{BB962C8B-B14F-4D97-AF65-F5344CB8AC3E}">
        <p14:creationId xmlns:p14="http://schemas.microsoft.com/office/powerpoint/2010/main" val="48359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EABC-AD8F-41F6-8E3F-D024F6C92642}"/>
              </a:ext>
            </a:extLst>
          </p:cNvPr>
          <p:cNvSpPr>
            <a:spLocks noGrp="1"/>
          </p:cNvSpPr>
          <p:nvPr>
            <p:ph type="title"/>
          </p:nvPr>
        </p:nvSpPr>
        <p:spPr/>
        <p:txBody>
          <a:bodyPr/>
          <a:lstStyle/>
          <a:p>
            <a:r>
              <a:rPr lang="en-US" dirty="0"/>
              <a:t>Subjects</a:t>
            </a:r>
          </a:p>
        </p:txBody>
      </p:sp>
      <p:pic>
        <p:nvPicPr>
          <p:cNvPr id="29698" name="Picture 2" descr="Firefox Lite — Fast and Lightweight Web Browser 2.5.0(20416) APK Download  by Mozilla - APKMirror">
            <a:extLst>
              <a:ext uri="{FF2B5EF4-FFF2-40B4-BE49-F238E27FC236}">
                <a16:creationId xmlns:a16="http://schemas.microsoft.com/office/drawing/2014/main" id="{C75DE5F6-41DA-4F28-9678-B5CBBA9BA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121" y="3202967"/>
            <a:ext cx="524838" cy="524838"/>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WordPress.com - Wikipedia">
            <a:extLst>
              <a:ext uri="{FF2B5EF4-FFF2-40B4-BE49-F238E27FC236}">
                <a16:creationId xmlns:a16="http://schemas.microsoft.com/office/drawing/2014/main" id="{ED93EBC1-A430-470C-83E3-DF7D8E563B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031" y="3093375"/>
            <a:ext cx="524839" cy="524839"/>
          </a:xfrm>
          <a:prstGeom prst="rect">
            <a:avLst/>
          </a:prstGeom>
          <a:noFill/>
          <a:extLst>
            <a:ext uri="{909E8E84-426E-40DD-AFC4-6F175D3DCCD1}">
              <a14:hiddenFill xmlns:a14="http://schemas.microsoft.com/office/drawing/2010/main">
                <a:solidFill>
                  <a:srgbClr val="FFFFFF"/>
                </a:solidFill>
              </a14:hiddenFill>
            </a:ext>
          </a:extLst>
        </p:spPr>
      </p:pic>
      <p:pic>
        <p:nvPicPr>
          <p:cNvPr id="29704" name="Picture 8" descr="Google IO 2018 7.0.14 for Android - Download">
            <a:extLst>
              <a:ext uri="{FF2B5EF4-FFF2-40B4-BE49-F238E27FC236}">
                <a16:creationId xmlns:a16="http://schemas.microsoft.com/office/drawing/2014/main" id="{C813512B-3C00-4693-B96D-FA3B8CB8D0B1}"/>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893032" y="3727806"/>
            <a:ext cx="524838" cy="524838"/>
          </a:xfrm>
          <a:prstGeom prst="rect">
            <a:avLst/>
          </a:prstGeom>
          <a:noFill/>
          <a:extLst>
            <a:ext uri="{909E8E84-426E-40DD-AFC4-6F175D3DCCD1}">
              <a14:hiddenFill xmlns:a14="http://schemas.microsoft.com/office/drawing/2010/main">
                <a:solidFill>
                  <a:srgbClr val="FFFFFF"/>
                </a:solidFill>
              </a14:hiddenFill>
            </a:ext>
          </a:extLst>
        </p:spPr>
      </p:pic>
      <p:pic>
        <p:nvPicPr>
          <p:cNvPr id="29706" name="Picture 10" descr="Owncloud Free Icon of Papirus Apps">
            <a:extLst>
              <a:ext uri="{FF2B5EF4-FFF2-40B4-BE49-F238E27FC236}">
                <a16:creationId xmlns:a16="http://schemas.microsoft.com/office/drawing/2014/main" id="{4171EA7B-A9A7-4EB5-BDDF-D2F6FADD28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8797" y="3355794"/>
            <a:ext cx="524839" cy="524839"/>
          </a:xfrm>
          <a:prstGeom prst="rect">
            <a:avLst/>
          </a:prstGeom>
          <a:noFill/>
          <a:extLst>
            <a:ext uri="{909E8E84-426E-40DD-AFC4-6F175D3DCCD1}">
              <a14:hiddenFill xmlns:a14="http://schemas.microsoft.com/office/drawing/2010/main">
                <a:solidFill>
                  <a:srgbClr val="FFFFFF"/>
                </a:solidFill>
              </a14:hiddenFill>
            </a:ext>
          </a:extLst>
        </p:spPr>
      </p:pic>
      <p:pic>
        <p:nvPicPr>
          <p:cNvPr id="29708" name="Picture 12" descr="Amaze File Manager 3.6.1 for Android - Download">
            <a:extLst>
              <a:ext uri="{FF2B5EF4-FFF2-40B4-BE49-F238E27FC236}">
                <a16:creationId xmlns:a16="http://schemas.microsoft.com/office/drawing/2014/main" id="{DA8418BB-5D52-4836-A784-F74C215CE4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0170" y="2552271"/>
            <a:ext cx="537253" cy="537253"/>
          </a:xfrm>
          <a:prstGeom prst="rect">
            <a:avLst/>
          </a:prstGeom>
          <a:noFill/>
          <a:extLst>
            <a:ext uri="{909E8E84-426E-40DD-AFC4-6F175D3DCCD1}">
              <a14:hiddenFill xmlns:a14="http://schemas.microsoft.com/office/drawing/2010/main">
                <a:solidFill>
                  <a:srgbClr val="FFFFFF"/>
                </a:solidFill>
              </a14:hiddenFill>
            </a:ext>
          </a:extLst>
        </p:spPr>
      </p:pic>
      <p:pic>
        <p:nvPicPr>
          <p:cNvPr id="29710" name="Picture 14" descr="What is reddit&amp;#39;s opinion of AntennaPod?">
            <a:extLst>
              <a:ext uri="{FF2B5EF4-FFF2-40B4-BE49-F238E27FC236}">
                <a16:creationId xmlns:a16="http://schemas.microsoft.com/office/drawing/2014/main" id="{798C3BD7-8D0C-44EC-959E-94B8B82F5D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1883" y="2476283"/>
            <a:ext cx="562296" cy="56229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E86930AB-CF84-4476-88A8-041830E78090}"/>
              </a:ext>
            </a:extLst>
          </p:cNvPr>
          <p:cNvSpPr/>
          <p:nvPr/>
        </p:nvSpPr>
        <p:spPr>
          <a:xfrm>
            <a:off x="1444695" y="2476283"/>
            <a:ext cx="3458967" cy="18360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1BBFCA01-B6A2-4B45-A1E6-167EA59ABF35}"/>
              </a:ext>
            </a:extLst>
          </p:cNvPr>
          <p:cNvSpPr txBox="1"/>
          <p:nvPr/>
        </p:nvSpPr>
        <p:spPr>
          <a:xfrm>
            <a:off x="2002925" y="1590823"/>
            <a:ext cx="2900738" cy="646331"/>
          </a:xfrm>
          <a:prstGeom prst="rect">
            <a:avLst/>
          </a:prstGeom>
          <a:noFill/>
        </p:spPr>
        <p:txBody>
          <a:bodyPr wrap="square">
            <a:spAutoFit/>
          </a:bodyPr>
          <a:lstStyle/>
          <a:p>
            <a:r>
              <a:rPr lang="en-US" dirty="0"/>
              <a:t>33 Android projects,</a:t>
            </a:r>
          </a:p>
          <a:p>
            <a:r>
              <a:rPr lang="en-US" dirty="0"/>
              <a:t>2300 </a:t>
            </a:r>
            <a:r>
              <a:rPr lang="en-US" dirty="0" err="1"/>
              <a:t>Github</a:t>
            </a:r>
            <a:r>
              <a:rPr lang="en-US" dirty="0"/>
              <a:t> stars on average</a:t>
            </a:r>
          </a:p>
        </p:txBody>
      </p:sp>
      <p:sp>
        <p:nvSpPr>
          <p:cNvPr id="7" name="Arrow: Right 6">
            <a:extLst>
              <a:ext uri="{FF2B5EF4-FFF2-40B4-BE49-F238E27FC236}">
                <a16:creationId xmlns:a16="http://schemas.microsoft.com/office/drawing/2014/main" id="{25E851AF-2793-4BD4-81D3-DE0C0573E07F}"/>
              </a:ext>
            </a:extLst>
          </p:cNvPr>
          <p:cNvSpPr/>
          <p:nvPr/>
        </p:nvSpPr>
        <p:spPr>
          <a:xfrm>
            <a:off x="5188449" y="3202967"/>
            <a:ext cx="701051" cy="34161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4D6310C-545D-43E1-8129-03D55E625A6E}"/>
              </a:ext>
            </a:extLst>
          </p:cNvPr>
          <p:cNvSpPr/>
          <p:nvPr/>
        </p:nvSpPr>
        <p:spPr>
          <a:xfrm>
            <a:off x="6096000" y="2757431"/>
            <a:ext cx="2164422" cy="13255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Multidocument 7">
            <a:extLst>
              <a:ext uri="{FF2B5EF4-FFF2-40B4-BE49-F238E27FC236}">
                <a16:creationId xmlns:a16="http://schemas.microsoft.com/office/drawing/2014/main" id="{12A80574-CCE7-45A1-BB3D-2545076F64A2}"/>
              </a:ext>
            </a:extLst>
          </p:cNvPr>
          <p:cNvSpPr/>
          <p:nvPr/>
        </p:nvSpPr>
        <p:spPr>
          <a:xfrm>
            <a:off x="6617412" y="2976318"/>
            <a:ext cx="1060704" cy="758952"/>
          </a:xfrm>
          <a:prstGeom prst="flowChartMultidocumen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Tests</a:t>
            </a:r>
          </a:p>
        </p:txBody>
      </p:sp>
      <p:sp>
        <p:nvSpPr>
          <p:cNvPr id="20" name="TextBox 19">
            <a:extLst>
              <a:ext uri="{FF2B5EF4-FFF2-40B4-BE49-F238E27FC236}">
                <a16:creationId xmlns:a16="http://schemas.microsoft.com/office/drawing/2014/main" id="{BDDA7C3F-92DA-4870-A641-506F2A0E9935}"/>
              </a:ext>
            </a:extLst>
          </p:cNvPr>
          <p:cNvSpPr txBox="1"/>
          <p:nvPr/>
        </p:nvSpPr>
        <p:spPr>
          <a:xfrm>
            <a:off x="5994202" y="2070784"/>
            <a:ext cx="2589087" cy="369332"/>
          </a:xfrm>
          <a:prstGeom prst="rect">
            <a:avLst/>
          </a:prstGeom>
          <a:noFill/>
        </p:spPr>
        <p:txBody>
          <a:bodyPr wrap="square">
            <a:spAutoFit/>
          </a:bodyPr>
          <a:lstStyle/>
          <a:p>
            <a:r>
              <a:rPr lang="en-US" dirty="0"/>
              <a:t>5000+ developer tests</a:t>
            </a:r>
          </a:p>
        </p:txBody>
      </p:sp>
      <p:sp>
        <p:nvSpPr>
          <p:cNvPr id="21" name="Oval 20">
            <a:extLst>
              <a:ext uri="{FF2B5EF4-FFF2-40B4-BE49-F238E27FC236}">
                <a16:creationId xmlns:a16="http://schemas.microsoft.com/office/drawing/2014/main" id="{FC0DC42C-9C1B-495B-A876-A9E89D516E2C}"/>
              </a:ext>
            </a:extLst>
          </p:cNvPr>
          <p:cNvSpPr/>
          <p:nvPr/>
        </p:nvSpPr>
        <p:spPr>
          <a:xfrm>
            <a:off x="4758649" y="4919924"/>
            <a:ext cx="1744894" cy="904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ultidocument 21">
            <a:extLst>
              <a:ext uri="{FF2B5EF4-FFF2-40B4-BE49-F238E27FC236}">
                <a16:creationId xmlns:a16="http://schemas.microsoft.com/office/drawing/2014/main" id="{4C73EDE7-5CFF-4C50-BB26-5F18382CC649}"/>
              </a:ext>
            </a:extLst>
          </p:cNvPr>
          <p:cNvSpPr/>
          <p:nvPr/>
        </p:nvSpPr>
        <p:spPr>
          <a:xfrm>
            <a:off x="5136730" y="5089128"/>
            <a:ext cx="806897" cy="558092"/>
          </a:xfrm>
          <a:prstGeom prst="flowChartMultidocumen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Tests</a:t>
            </a:r>
          </a:p>
        </p:txBody>
      </p:sp>
      <p:sp>
        <p:nvSpPr>
          <p:cNvPr id="23" name="TextBox 22">
            <a:extLst>
              <a:ext uri="{FF2B5EF4-FFF2-40B4-BE49-F238E27FC236}">
                <a16:creationId xmlns:a16="http://schemas.microsoft.com/office/drawing/2014/main" id="{C4300145-825D-4588-9779-0AA5C091B525}"/>
              </a:ext>
            </a:extLst>
          </p:cNvPr>
          <p:cNvSpPr txBox="1"/>
          <p:nvPr/>
        </p:nvSpPr>
        <p:spPr>
          <a:xfrm>
            <a:off x="3951216" y="6051499"/>
            <a:ext cx="2941458" cy="369332"/>
          </a:xfrm>
          <a:prstGeom prst="rect">
            <a:avLst/>
          </a:prstGeom>
          <a:noFill/>
        </p:spPr>
        <p:txBody>
          <a:bodyPr wrap="square">
            <a:spAutoFit/>
          </a:bodyPr>
          <a:lstStyle/>
          <a:p>
            <a:r>
              <a:rPr lang="en-US" dirty="0"/>
              <a:t>Selected 52 known flaky tests</a:t>
            </a:r>
          </a:p>
        </p:txBody>
      </p:sp>
      <p:sp>
        <p:nvSpPr>
          <p:cNvPr id="24" name="Oval 23">
            <a:extLst>
              <a:ext uri="{FF2B5EF4-FFF2-40B4-BE49-F238E27FC236}">
                <a16:creationId xmlns:a16="http://schemas.microsoft.com/office/drawing/2014/main" id="{433A424A-B0FA-424B-9C2E-18BA6C9DF50D}"/>
              </a:ext>
            </a:extLst>
          </p:cNvPr>
          <p:cNvSpPr/>
          <p:nvPr/>
        </p:nvSpPr>
        <p:spPr>
          <a:xfrm>
            <a:off x="8260422" y="4907104"/>
            <a:ext cx="1744894" cy="9047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ultidocument 24">
            <a:extLst>
              <a:ext uri="{FF2B5EF4-FFF2-40B4-BE49-F238E27FC236}">
                <a16:creationId xmlns:a16="http://schemas.microsoft.com/office/drawing/2014/main" id="{7786EC60-DA72-41C4-BB15-0B78EC31CEEF}"/>
              </a:ext>
            </a:extLst>
          </p:cNvPr>
          <p:cNvSpPr/>
          <p:nvPr/>
        </p:nvSpPr>
        <p:spPr>
          <a:xfrm>
            <a:off x="8638503" y="5076308"/>
            <a:ext cx="806897" cy="558092"/>
          </a:xfrm>
          <a:prstGeom prst="flowChartMultidocumen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Tests</a:t>
            </a:r>
          </a:p>
        </p:txBody>
      </p:sp>
      <p:sp>
        <p:nvSpPr>
          <p:cNvPr id="26" name="TextBox 25">
            <a:extLst>
              <a:ext uri="{FF2B5EF4-FFF2-40B4-BE49-F238E27FC236}">
                <a16:creationId xmlns:a16="http://schemas.microsoft.com/office/drawing/2014/main" id="{AB8177A1-F963-45B5-8B7F-858C4E03E1DF}"/>
              </a:ext>
            </a:extLst>
          </p:cNvPr>
          <p:cNvSpPr txBox="1"/>
          <p:nvPr/>
        </p:nvSpPr>
        <p:spPr>
          <a:xfrm>
            <a:off x="7974671" y="6051499"/>
            <a:ext cx="2941458" cy="369332"/>
          </a:xfrm>
          <a:prstGeom prst="rect">
            <a:avLst/>
          </a:prstGeom>
          <a:noFill/>
        </p:spPr>
        <p:txBody>
          <a:bodyPr wrap="square">
            <a:spAutoFit/>
          </a:bodyPr>
          <a:lstStyle/>
          <a:p>
            <a:r>
              <a:rPr lang="en-US" dirty="0"/>
              <a:t>1444 tests (unknown)</a:t>
            </a:r>
          </a:p>
        </p:txBody>
      </p:sp>
      <p:sp>
        <p:nvSpPr>
          <p:cNvPr id="27" name="Arrow: Right 26">
            <a:extLst>
              <a:ext uri="{FF2B5EF4-FFF2-40B4-BE49-F238E27FC236}">
                <a16:creationId xmlns:a16="http://schemas.microsoft.com/office/drawing/2014/main" id="{029F63A6-CD15-42AB-BC63-50A0301409FF}"/>
              </a:ext>
            </a:extLst>
          </p:cNvPr>
          <p:cNvSpPr/>
          <p:nvPr/>
        </p:nvSpPr>
        <p:spPr>
          <a:xfrm rot="8261337">
            <a:off x="6006976" y="4340763"/>
            <a:ext cx="760768" cy="35674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0BFC6752-4C0C-432C-BDDB-100CF195F7C1}"/>
              </a:ext>
            </a:extLst>
          </p:cNvPr>
          <p:cNvSpPr/>
          <p:nvPr/>
        </p:nvSpPr>
        <p:spPr>
          <a:xfrm rot="2934513">
            <a:off x="7778407" y="4371285"/>
            <a:ext cx="760768" cy="35674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27472F43-C359-45C2-B5C3-2AC3941D89AB}"/>
              </a:ext>
            </a:extLst>
          </p:cNvPr>
          <p:cNvSpPr>
            <a:spLocks noGrp="1"/>
          </p:cNvSpPr>
          <p:nvPr>
            <p:ph type="sldNum" sz="quarter" idx="12"/>
          </p:nvPr>
        </p:nvSpPr>
        <p:spPr/>
        <p:txBody>
          <a:bodyPr/>
          <a:lstStyle/>
          <a:p>
            <a:fld id="{566AB0C7-FD64-4AA4-9C95-01A3D39BC419}" type="slidenum">
              <a:rPr lang="en-US" smtClean="0"/>
              <a:t>22</a:t>
            </a:fld>
            <a:endParaRPr lang="en-US"/>
          </a:p>
        </p:txBody>
      </p:sp>
    </p:spTree>
    <p:extLst>
      <p:ext uri="{BB962C8B-B14F-4D97-AF65-F5344CB8AC3E}">
        <p14:creationId xmlns:p14="http://schemas.microsoft.com/office/powerpoint/2010/main" val="3648655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9C3F-55B7-4725-B06A-A324F01E5D53}"/>
              </a:ext>
            </a:extLst>
          </p:cNvPr>
          <p:cNvSpPr>
            <a:spLocks noGrp="1"/>
          </p:cNvSpPr>
          <p:nvPr>
            <p:ph type="title"/>
          </p:nvPr>
        </p:nvSpPr>
        <p:spPr/>
        <p:txBody>
          <a:bodyPr/>
          <a:lstStyle/>
          <a:p>
            <a:r>
              <a:rPr lang="en-US" dirty="0"/>
              <a:t>Results: Effectiveness &amp; Comparison </a:t>
            </a:r>
          </a:p>
        </p:txBody>
      </p:sp>
      <p:sp>
        <p:nvSpPr>
          <p:cNvPr id="3" name="Content Placeholder 2">
            <a:extLst>
              <a:ext uri="{FF2B5EF4-FFF2-40B4-BE49-F238E27FC236}">
                <a16:creationId xmlns:a16="http://schemas.microsoft.com/office/drawing/2014/main" id="{A94F32FE-C113-490C-A329-B62FD36387F3}"/>
              </a:ext>
            </a:extLst>
          </p:cNvPr>
          <p:cNvSpPr>
            <a:spLocks noGrp="1"/>
          </p:cNvSpPr>
          <p:nvPr>
            <p:ph idx="1"/>
          </p:nvPr>
        </p:nvSpPr>
        <p:spPr>
          <a:xfrm>
            <a:off x="838200" y="1825625"/>
            <a:ext cx="10515600" cy="62989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Chart 4">
            <a:extLst>
              <a:ext uri="{FF2B5EF4-FFF2-40B4-BE49-F238E27FC236}">
                <a16:creationId xmlns:a16="http://schemas.microsoft.com/office/drawing/2014/main" id="{5816EE0C-2877-4351-821F-2CF7E9BC3811}"/>
              </a:ext>
            </a:extLst>
          </p:cNvPr>
          <p:cNvGraphicFramePr>
            <a:graphicFrameLocks/>
          </p:cNvGraphicFramePr>
          <p:nvPr>
            <p:extLst>
              <p:ext uri="{D42A27DB-BD31-4B8C-83A1-F6EECF244321}">
                <p14:modId xmlns:p14="http://schemas.microsoft.com/office/powerpoint/2010/main" val="362730604"/>
              </p:ext>
            </p:extLst>
          </p:nvPr>
        </p:nvGraphicFramePr>
        <p:xfrm>
          <a:off x="1724346" y="2588598"/>
          <a:ext cx="6094288" cy="311356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AA66FEA-A583-4128-9EAD-95655CFBDCD2}"/>
              </a:ext>
            </a:extLst>
          </p:cNvPr>
          <p:cNvSpPr txBox="1"/>
          <p:nvPr/>
        </p:nvSpPr>
        <p:spPr>
          <a:xfrm>
            <a:off x="2756229" y="6020677"/>
            <a:ext cx="3757585" cy="369332"/>
          </a:xfrm>
          <a:prstGeom prst="rect">
            <a:avLst/>
          </a:prstGeom>
          <a:noFill/>
        </p:spPr>
        <p:txBody>
          <a:bodyPr wrap="square">
            <a:spAutoFit/>
          </a:bodyPr>
          <a:lstStyle/>
          <a:p>
            <a:r>
              <a:rPr lang="en-US" dirty="0"/>
              <a:t>Results on the  52 known flaky tests</a:t>
            </a:r>
          </a:p>
        </p:txBody>
      </p:sp>
      <p:sp>
        <p:nvSpPr>
          <p:cNvPr id="7" name="TextBox 6">
            <a:extLst>
              <a:ext uri="{FF2B5EF4-FFF2-40B4-BE49-F238E27FC236}">
                <a16:creationId xmlns:a16="http://schemas.microsoft.com/office/drawing/2014/main" id="{5531C702-19A0-45A0-85A9-E19EC8930638}"/>
              </a:ext>
            </a:extLst>
          </p:cNvPr>
          <p:cNvSpPr txBox="1"/>
          <p:nvPr/>
        </p:nvSpPr>
        <p:spPr>
          <a:xfrm>
            <a:off x="7534570" y="3342402"/>
            <a:ext cx="4260163" cy="646331"/>
          </a:xfrm>
          <a:prstGeom prst="rect">
            <a:avLst/>
          </a:prstGeom>
          <a:noFill/>
        </p:spPr>
        <p:txBody>
          <a:bodyPr wrap="square">
            <a:spAutoFit/>
          </a:bodyPr>
          <a:lstStyle/>
          <a:p>
            <a:r>
              <a:rPr lang="en-US" b="1" dirty="0"/>
              <a:t>Shaker</a:t>
            </a:r>
            <a:r>
              <a:rPr lang="en-US" dirty="0"/>
              <a:t>: a tool for detecting  flaky tests in Android apps published on ICSME2020.</a:t>
            </a:r>
          </a:p>
        </p:txBody>
      </p:sp>
      <p:sp>
        <p:nvSpPr>
          <p:cNvPr id="8" name="TextBox 7">
            <a:extLst>
              <a:ext uri="{FF2B5EF4-FFF2-40B4-BE49-F238E27FC236}">
                <a16:creationId xmlns:a16="http://schemas.microsoft.com/office/drawing/2014/main" id="{4F0836C0-77C4-482D-8563-DCE06DFE91AB}"/>
              </a:ext>
            </a:extLst>
          </p:cNvPr>
          <p:cNvSpPr txBox="1"/>
          <p:nvPr/>
        </p:nvSpPr>
        <p:spPr>
          <a:xfrm>
            <a:off x="7534569" y="4156302"/>
            <a:ext cx="4260163" cy="369332"/>
          </a:xfrm>
          <a:prstGeom prst="rect">
            <a:avLst/>
          </a:prstGeom>
          <a:noFill/>
        </p:spPr>
        <p:txBody>
          <a:bodyPr wrap="square">
            <a:spAutoFit/>
          </a:bodyPr>
          <a:lstStyle/>
          <a:p>
            <a:r>
              <a:rPr lang="en-US" b="1" dirty="0"/>
              <a:t>100RUN</a:t>
            </a:r>
            <a:r>
              <a:rPr lang="en-US" dirty="0"/>
              <a:t>: running a test for 100 times.</a:t>
            </a:r>
          </a:p>
        </p:txBody>
      </p:sp>
      <p:sp>
        <p:nvSpPr>
          <p:cNvPr id="9" name="Slide Number Placeholder 8">
            <a:extLst>
              <a:ext uri="{FF2B5EF4-FFF2-40B4-BE49-F238E27FC236}">
                <a16:creationId xmlns:a16="http://schemas.microsoft.com/office/drawing/2014/main" id="{C558EC66-F492-48A8-B90C-9659931DF3BD}"/>
              </a:ext>
            </a:extLst>
          </p:cNvPr>
          <p:cNvSpPr>
            <a:spLocks noGrp="1"/>
          </p:cNvSpPr>
          <p:nvPr>
            <p:ph type="sldNum" sz="quarter" idx="12"/>
          </p:nvPr>
        </p:nvSpPr>
        <p:spPr/>
        <p:txBody>
          <a:bodyPr/>
          <a:lstStyle/>
          <a:p>
            <a:fld id="{566AB0C7-FD64-4AA4-9C95-01A3D39BC419}" type="slidenum">
              <a:rPr lang="en-US" smtClean="0"/>
              <a:t>23</a:t>
            </a:fld>
            <a:endParaRPr lang="en-US"/>
          </a:p>
        </p:txBody>
      </p:sp>
    </p:spTree>
    <p:extLst>
      <p:ext uri="{BB962C8B-B14F-4D97-AF65-F5344CB8AC3E}">
        <p14:creationId xmlns:p14="http://schemas.microsoft.com/office/powerpoint/2010/main" val="2784054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9C3F-55B7-4725-B06A-A324F01E5D53}"/>
              </a:ext>
            </a:extLst>
          </p:cNvPr>
          <p:cNvSpPr>
            <a:spLocks noGrp="1"/>
          </p:cNvSpPr>
          <p:nvPr>
            <p:ph type="title"/>
          </p:nvPr>
        </p:nvSpPr>
        <p:spPr/>
        <p:txBody>
          <a:bodyPr/>
          <a:lstStyle/>
          <a:p>
            <a:r>
              <a:rPr lang="en-US" dirty="0"/>
              <a:t>Results: Detecting unknown Flaky Tests</a:t>
            </a:r>
          </a:p>
        </p:txBody>
      </p:sp>
      <p:sp>
        <p:nvSpPr>
          <p:cNvPr id="3" name="Content Placeholder 2">
            <a:extLst>
              <a:ext uri="{FF2B5EF4-FFF2-40B4-BE49-F238E27FC236}">
                <a16:creationId xmlns:a16="http://schemas.microsoft.com/office/drawing/2014/main" id="{A94F32FE-C113-490C-A329-B62FD36387F3}"/>
              </a:ext>
            </a:extLst>
          </p:cNvPr>
          <p:cNvSpPr>
            <a:spLocks noGrp="1"/>
          </p:cNvSpPr>
          <p:nvPr>
            <p:ph idx="1"/>
          </p:nvPr>
        </p:nvSpPr>
        <p:spPr>
          <a:xfrm>
            <a:off x="838200" y="1825625"/>
            <a:ext cx="10515600" cy="3701872"/>
          </a:xfrm>
        </p:spPr>
        <p:txBody>
          <a:bodyPr>
            <a:normAutofit/>
          </a:bodyPr>
          <a:lstStyle/>
          <a:p>
            <a:r>
              <a:rPr lang="en-US" dirty="0"/>
              <a:t>Detected 245 flaky tests out of 1444 developer tests</a:t>
            </a:r>
          </a:p>
          <a:p>
            <a:endParaRPr lang="en-US" dirty="0"/>
          </a:p>
          <a:p>
            <a:r>
              <a:rPr lang="en-US" dirty="0"/>
              <a:t>13 got confirmed out of the reported 20 unknown flaky tests</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8FCC513-6498-4AB3-9117-F185FB955A6D}"/>
              </a:ext>
            </a:extLst>
          </p:cNvPr>
          <p:cNvSpPr>
            <a:spLocks noGrp="1"/>
          </p:cNvSpPr>
          <p:nvPr>
            <p:ph type="sldNum" sz="quarter" idx="12"/>
          </p:nvPr>
        </p:nvSpPr>
        <p:spPr/>
        <p:txBody>
          <a:bodyPr/>
          <a:lstStyle/>
          <a:p>
            <a:fld id="{566AB0C7-FD64-4AA4-9C95-01A3D39BC419}" type="slidenum">
              <a:rPr lang="en-US" smtClean="0"/>
              <a:t>24</a:t>
            </a:fld>
            <a:endParaRPr lang="en-US"/>
          </a:p>
        </p:txBody>
      </p:sp>
    </p:spTree>
    <p:extLst>
      <p:ext uri="{BB962C8B-B14F-4D97-AF65-F5344CB8AC3E}">
        <p14:creationId xmlns:p14="http://schemas.microsoft.com/office/powerpoint/2010/main" val="2122824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4901-1172-45AA-87AE-40B7D1DE79DF}"/>
              </a:ext>
            </a:extLst>
          </p:cNvPr>
          <p:cNvSpPr>
            <a:spLocks noGrp="1"/>
          </p:cNvSpPr>
          <p:nvPr>
            <p:ph type="title"/>
          </p:nvPr>
        </p:nvSpPr>
        <p:spPr/>
        <p:txBody>
          <a:bodyPr/>
          <a:lstStyle/>
          <a:p>
            <a:r>
              <a:rPr lang="en-US" altLang="zh-CN" dirty="0"/>
              <a:t>Open Source of our tool and data set</a:t>
            </a:r>
            <a:endParaRPr lang="en-US" dirty="0"/>
          </a:p>
        </p:txBody>
      </p:sp>
      <p:sp>
        <p:nvSpPr>
          <p:cNvPr id="3" name="Content Placeholder 2">
            <a:extLst>
              <a:ext uri="{FF2B5EF4-FFF2-40B4-BE49-F238E27FC236}">
                <a16:creationId xmlns:a16="http://schemas.microsoft.com/office/drawing/2014/main" id="{E346B374-8859-4926-9370-04A7AB71AD63}"/>
              </a:ext>
            </a:extLst>
          </p:cNvPr>
          <p:cNvSpPr>
            <a:spLocks noGrp="1"/>
          </p:cNvSpPr>
          <p:nvPr>
            <p:ph idx="1"/>
          </p:nvPr>
        </p:nvSpPr>
        <p:spPr/>
        <p:txBody>
          <a:bodyPr/>
          <a:lstStyle/>
          <a:p>
            <a:r>
              <a:rPr lang="en-US" dirty="0"/>
              <a:t>https://github.com/AndroidFlakyTest</a:t>
            </a:r>
          </a:p>
        </p:txBody>
      </p:sp>
      <p:pic>
        <p:nvPicPr>
          <p:cNvPr id="5" name="Picture 4" descr="Graphical user interface, text&#10;&#10;Description automatically generated">
            <a:extLst>
              <a:ext uri="{FF2B5EF4-FFF2-40B4-BE49-F238E27FC236}">
                <a16:creationId xmlns:a16="http://schemas.microsoft.com/office/drawing/2014/main" id="{79ECD66A-538E-4C3C-83DA-6A86C9957EC7}"/>
              </a:ext>
            </a:extLst>
          </p:cNvPr>
          <p:cNvPicPr>
            <a:picLocks noChangeAspect="1"/>
          </p:cNvPicPr>
          <p:nvPr/>
        </p:nvPicPr>
        <p:blipFill>
          <a:blip r:embed="rId3"/>
          <a:stretch>
            <a:fillRect/>
          </a:stretch>
        </p:blipFill>
        <p:spPr>
          <a:xfrm>
            <a:off x="851828" y="2461815"/>
            <a:ext cx="5097376" cy="3074697"/>
          </a:xfrm>
          <a:prstGeom prst="rect">
            <a:avLst/>
          </a:prstGeom>
          <a:solidFill>
            <a:schemeClr val="tx1"/>
          </a:solidFill>
          <a:ln>
            <a:solidFill>
              <a:schemeClr val="tx1"/>
            </a:solidFill>
          </a:ln>
        </p:spPr>
      </p:pic>
      <p:pic>
        <p:nvPicPr>
          <p:cNvPr id="7" name="Picture 6" descr="Graphical user interface, text, application, email&#10;&#10;Description automatically generated">
            <a:extLst>
              <a:ext uri="{FF2B5EF4-FFF2-40B4-BE49-F238E27FC236}">
                <a16:creationId xmlns:a16="http://schemas.microsoft.com/office/drawing/2014/main" id="{8FE4D546-3EFD-4EE8-A8DF-E4FA0BEFB503}"/>
              </a:ext>
            </a:extLst>
          </p:cNvPr>
          <p:cNvPicPr>
            <a:picLocks noChangeAspect="1"/>
          </p:cNvPicPr>
          <p:nvPr/>
        </p:nvPicPr>
        <p:blipFill>
          <a:blip r:embed="rId4"/>
          <a:stretch>
            <a:fillRect/>
          </a:stretch>
        </p:blipFill>
        <p:spPr>
          <a:xfrm>
            <a:off x="6096000" y="2461815"/>
            <a:ext cx="5244172" cy="3074697"/>
          </a:xfrm>
          <a:prstGeom prst="rect">
            <a:avLst/>
          </a:prstGeom>
          <a:solidFill>
            <a:schemeClr val="tx1"/>
          </a:solidFill>
          <a:ln>
            <a:solidFill>
              <a:schemeClr val="tx1"/>
            </a:solidFill>
          </a:ln>
        </p:spPr>
      </p:pic>
      <p:pic>
        <p:nvPicPr>
          <p:cNvPr id="9" name="Picture 8" descr="Qr code&#10;&#10;Description automatically generated">
            <a:extLst>
              <a:ext uri="{FF2B5EF4-FFF2-40B4-BE49-F238E27FC236}">
                <a16:creationId xmlns:a16="http://schemas.microsoft.com/office/drawing/2014/main" id="{6C399859-874B-4EB3-AE01-0737C9BB8D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0692" y="1107212"/>
            <a:ext cx="1325564" cy="1325564"/>
          </a:xfrm>
          <a:prstGeom prst="rect">
            <a:avLst/>
          </a:prstGeom>
        </p:spPr>
      </p:pic>
      <p:sp>
        <p:nvSpPr>
          <p:cNvPr id="10" name="Slide Number Placeholder 9">
            <a:extLst>
              <a:ext uri="{FF2B5EF4-FFF2-40B4-BE49-F238E27FC236}">
                <a16:creationId xmlns:a16="http://schemas.microsoft.com/office/drawing/2014/main" id="{F10ED420-BCE5-4398-8B8D-970461DDA592}"/>
              </a:ext>
            </a:extLst>
          </p:cNvPr>
          <p:cNvSpPr>
            <a:spLocks noGrp="1"/>
          </p:cNvSpPr>
          <p:nvPr>
            <p:ph type="sldNum" sz="quarter" idx="12"/>
          </p:nvPr>
        </p:nvSpPr>
        <p:spPr/>
        <p:txBody>
          <a:bodyPr/>
          <a:lstStyle/>
          <a:p>
            <a:fld id="{566AB0C7-FD64-4AA4-9C95-01A3D39BC419}" type="slidenum">
              <a:rPr lang="en-US" smtClean="0"/>
              <a:t>25</a:t>
            </a:fld>
            <a:endParaRPr lang="en-US"/>
          </a:p>
        </p:txBody>
      </p:sp>
    </p:spTree>
    <p:extLst>
      <p:ext uri="{BB962C8B-B14F-4D97-AF65-F5344CB8AC3E}">
        <p14:creationId xmlns:p14="http://schemas.microsoft.com/office/powerpoint/2010/main" val="405357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0C07-1903-49AC-A5D4-01C9858D9BCD}"/>
              </a:ext>
            </a:extLst>
          </p:cNvPr>
          <p:cNvSpPr>
            <a:spLocks noGrp="1"/>
          </p:cNvSpPr>
          <p:nvPr>
            <p:ph type="title"/>
          </p:nvPr>
        </p:nvSpPr>
        <p:spPr>
          <a:xfrm>
            <a:off x="5081716" y="2292779"/>
            <a:ext cx="2028568" cy="1500746"/>
          </a:xfrm>
        </p:spPr>
        <p:txBody>
          <a:bodyPr/>
          <a:lstStyle/>
          <a:p>
            <a:r>
              <a:rPr lang="en-US" dirty="0"/>
              <a:t>Backup</a:t>
            </a:r>
          </a:p>
        </p:txBody>
      </p:sp>
      <p:sp>
        <p:nvSpPr>
          <p:cNvPr id="4" name="Slide Number Placeholder 3">
            <a:extLst>
              <a:ext uri="{FF2B5EF4-FFF2-40B4-BE49-F238E27FC236}">
                <a16:creationId xmlns:a16="http://schemas.microsoft.com/office/drawing/2014/main" id="{435045CA-2F31-491B-BEB8-6EA86E819E72}"/>
              </a:ext>
            </a:extLst>
          </p:cNvPr>
          <p:cNvSpPr>
            <a:spLocks noGrp="1"/>
          </p:cNvSpPr>
          <p:nvPr>
            <p:ph type="sldNum" sz="quarter" idx="12"/>
          </p:nvPr>
        </p:nvSpPr>
        <p:spPr/>
        <p:txBody>
          <a:bodyPr/>
          <a:lstStyle/>
          <a:p>
            <a:fld id="{566AB0C7-FD64-4AA4-9C95-01A3D39BC419}" type="slidenum">
              <a:rPr lang="en-US" smtClean="0"/>
              <a:t>26</a:t>
            </a:fld>
            <a:endParaRPr lang="en-US"/>
          </a:p>
        </p:txBody>
      </p:sp>
    </p:spTree>
    <p:extLst>
      <p:ext uri="{BB962C8B-B14F-4D97-AF65-F5344CB8AC3E}">
        <p14:creationId xmlns:p14="http://schemas.microsoft.com/office/powerpoint/2010/main" val="3803537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sp>
        <p:nvSpPr>
          <p:cNvPr id="3" name="Slide Number Placeholder 2">
            <a:extLst>
              <a:ext uri="{FF2B5EF4-FFF2-40B4-BE49-F238E27FC236}">
                <a16:creationId xmlns:a16="http://schemas.microsoft.com/office/drawing/2014/main" id="{58E6506A-D97F-4864-983C-A28E2F5352A1}"/>
              </a:ext>
            </a:extLst>
          </p:cNvPr>
          <p:cNvSpPr>
            <a:spLocks noGrp="1"/>
          </p:cNvSpPr>
          <p:nvPr>
            <p:ph type="sldNum" sz="quarter" idx="12"/>
          </p:nvPr>
        </p:nvSpPr>
        <p:spPr/>
        <p:txBody>
          <a:bodyPr/>
          <a:lstStyle/>
          <a:p>
            <a:fld id="{566AB0C7-FD64-4AA4-9C95-01A3D39BC419}" type="slidenum">
              <a:rPr lang="en-US" smtClean="0"/>
              <a:t>27</a:t>
            </a:fld>
            <a:endParaRPr lang="en-US"/>
          </a:p>
        </p:txBody>
      </p:sp>
    </p:spTree>
    <p:extLst>
      <p:ext uri="{BB962C8B-B14F-4D97-AF65-F5344CB8AC3E}">
        <p14:creationId xmlns:p14="http://schemas.microsoft.com/office/powerpoint/2010/main" val="2035935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sp>
        <p:nvSpPr>
          <p:cNvPr id="3" name="Slide Number Placeholder 2">
            <a:extLst>
              <a:ext uri="{FF2B5EF4-FFF2-40B4-BE49-F238E27FC236}">
                <a16:creationId xmlns:a16="http://schemas.microsoft.com/office/drawing/2014/main" id="{DCFBC953-9ACE-4718-A1B8-9B551BE6FA12}"/>
              </a:ext>
            </a:extLst>
          </p:cNvPr>
          <p:cNvSpPr>
            <a:spLocks noGrp="1"/>
          </p:cNvSpPr>
          <p:nvPr>
            <p:ph type="sldNum" sz="quarter" idx="12"/>
          </p:nvPr>
        </p:nvSpPr>
        <p:spPr/>
        <p:txBody>
          <a:bodyPr/>
          <a:lstStyle/>
          <a:p>
            <a:fld id="{566AB0C7-FD64-4AA4-9C95-01A3D39BC419}" type="slidenum">
              <a:rPr lang="en-US" smtClean="0"/>
              <a:t>28</a:t>
            </a:fld>
            <a:endParaRPr lang="en-US"/>
          </a:p>
        </p:txBody>
      </p:sp>
    </p:spTree>
    <p:extLst>
      <p:ext uri="{BB962C8B-B14F-4D97-AF65-F5344CB8AC3E}">
        <p14:creationId xmlns:p14="http://schemas.microsoft.com/office/powerpoint/2010/main" val="3787682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sp>
        <p:nvSpPr>
          <p:cNvPr id="3" name="Slide Number Placeholder 2">
            <a:extLst>
              <a:ext uri="{FF2B5EF4-FFF2-40B4-BE49-F238E27FC236}">
                <a16:creationId xmlns:a16="http://schemas.microsoft.com/office/drawing/2014/main" id="{7B783E44-485F-4C5F-B09D-D094D7579678}"/>
              </a:ext>
            </a:extLst>
          </p:cNvPr>
          <p:cNvSpPr>
            <a:spLocks noGrp="1"/>
          </p:cNvSpPr>
          <p:nvPr>
            <p:ph type="sldNum" sz="quarter" idx="12"/>
          </p:nvPr>
        </p:nvSpPr>
        <p:spPr/>
        <p:txBody>
          <a:bodyPr/>
          <a:lstStyle/>
          <a:p>
            <a:fld id="{566AB0C7-FD64-4AA4-9C95-01A3D39BC419}" type="slidenum">
              <a:rPr lang="en-US" smtClean="0"/>
              <a:t>29</a:t>
            </a:fld>
            <a:endParaRPr lang="en-US"/>
          </a:p>
        </p:txBody>
      </p:sp>
    </p:spTree>
    <p:extLst>
      <p:ext uri="{BB962C8B-B14F-4D97-AF65-F5344CB8AC3E}">
        <p14:creationId xmlns:p14="http://schemas.microsoft.com/office/powerpoint/2010/main" val="217432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38DED-2AE9-4287-8F5F-6F79771FBC4B}"/>
              </a:ext>
            </a:extLst>
          </p:cNvPr>
          <p:cNvSpPr>
            <a:spLocks noGrp="1"/>
          </p:cNvSpPr>
          <p:nvPr>
            <p:ph type="title"/>
          </p:nvPr>
        </p:nvSpPr>
        <p:spPr/>
        <p:txBody>
          <a:bodyPr/>
          <a:lstStyle/>
          <a:p>
            <a:r>
              <a:rPr lang="en-US" altLang="zh-CN" dirty="0"/>
              <a:t>Problems with Flaky Tests</a:t>
            </a:r>
            <a:endParaRPr lang="en-US" dirty="0"/>
          </a:p>
        </p:txBody>
      </p:sp>
      <p:sp>
        <p:nvSpPr>
          <p:cNvPr id="3" name="Content Placeholder 2">
            <a:extLst>
              <a:ext uri="{FF2B5EF4-FFF2-40B4-BE49-F238E27FC236}">
                <a16:creationId xmlns:a16="http://schemas.microsoft.com/office/drawing/2014/main" id="{E5582042-3144-4C33-BCF1-0295F599043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Reducing developer’ trust in test results</a:t>
            </a:r>
          </a:p>
          <a:p>
            <a:r>
              <a:rPr lang="en-US" dirty="0"/>
              <a:t>Waste developer’s time on debugging nonexistent fault in code  </a:t>
            </a:r>
          </a:p>
        </p:txBody>
      </p:sp>
      <p:pic>
        <p:nvPicPr>
          <p:cNvPr id="3074" name="Picture 2" descr="Developer icon PNG and SVG Vector Free Download">
            <a:extLst>
              <a:ext uri="{FF2B5EF4-FFF2-40B4-BE49-F238E27FC236}">
                <a16:creationId xmlns:a16="http://schemas.microsoft.com/office/drawing/2014/main" id="{323FC85E-CC4F-4D79-9EEA-714FA4592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264" y="2380607"/>
            <a:ext cx="915360" cy="10899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ree icon - Free vector icons - Free SVG, PSD, PNG, EPS, Ai &amp;amp; Icon Font">
            <a:extLst>
              <a:ext uri="{FF2B5EF4-FFF2-40B4-BE49-F238E27FC236}">
                <a16:creationId xmlns:a16="http://schemas.microsoft.com/office/drawing/2014/main" id="{6102700D-3C0C-441E-BDB8-3EF3DB3FA7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104" y="2270589"/>
            <a:ext cx="1510783" cy="151078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1C7F515A-3B85-440D-8A46-CC7B30AF2F1D}"/>
              </a:ext>
            </a:extLst>
          </p:cNvPr>
          <p:cNvCxnSpPr/>
          <p:nvPr/>
        </p:nvCxnSpPr>
        <p:spPr>
          <a:xfrm>
            <a:off x="3071973" y="3161870"/>
            <a:ext cx="7602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A2F0560B-57BA-4AAE-86F9-C209DC603BF5}"/>
              </a:ext>
            </a:extLst>
          </p:cNvPr>
          <p:cNvSpPr txBox="1"/>
          <p:nvPr/>
        </p:nvSpPr>
        <p:spPr>
          <a:xfrm>
            <a:off x="2369667" y="3678127"/>
            <a:ext cx="2310828" cy="646331"/>
          </a:xfrm>
          <a:prstGeom prst="rect">
            <a:avLst/>
          </a:prstGeom>
          <a:noFill/>
        </p:spPr>
        <p:txBody>
          <a:bodyPr wrap="square" rtlCol="0">
            <a:spAutoFit/>
          </a:bodyPr>
          <a:lstStyle/>
          <a:p>
            <a:r>
              <a:rPr lang="en-US" altLang="zh-CN" dirty="0"/>
              <a:t>Make changes to code</a:t>
            </a:r>
          </a:p>
          <a:p>
            <a:endParaRPr lang="en-US" dirty="0"/>
          </a:p>
        </p:txBody>
      </p:sp>
      <p:sp>
        <p:nvSpPr>
          <p:cNvPr id="10" name="TextBox 9">
            <a:extLst>
              <a:ext uri="{FF2B5EF4-FFF2-40B4-BE49-F238E27FC236}">
                <a16:creationId xmlns:a16="http://schemas.microsoft.com/office/drawing/2014/main" id="{3330A5D8-9250-482A-8E45-B3561A43E386}"/>
              </a:ext>
            </a:extLst>
          </p:cNvPr>
          <p:cNvSpPr txBox="1"/>
          <p:nvPr/>
        </p:nvSpPr>
        <p:spPr>
          <a:xfrm>
            <a:off x="5456571" y="3678127"/>
            <a:ext cx="2310828" cy="646331"/>
          </a:xfrm>
          <a:prstGeom prst="rect">
            <a:avLst/>
          </a:prstGeom>
          <a:noFill/>
        </p:spPr>
        <p:txBody>
          <a:bodyPr wrap="square" rtlCol="0">
            <a:spAutoFit/>
          </a:bodyPr>
          <a:lstStyle/>
          <a:p>
            <a:r>
              <a:rPr lang="en-US" altLang="zh-CN" dirty="0"/>
              <a:t>Run tests</a:t>
            </a:r>
          </a:p>
          <a:p>
            <a:endParaRPr lang="en-US" dirty="0"/>
          </a:p>
        </p:txBody>
      </p:sp>
      <p:sp>
        <p:nvSpPr>
          <p:cNvPr id="7" name="Flowchart: Multidocument 6">
            <a:extLst>
              <a:ext uri="{FF2B5EF4-FFF2-40B4-BE49-F238E27FC236}">
                <a16:creationId xmlns:a16="http://schemas.microsoft.com/office/drawing/2014/main" id="{C4E7ED73-2586-44BC-8103-176719276A03}"/>
              </a:ext>
            </a:extLst>
          </p:cNvPr>
          <p:cNvSpPr/>
          <p:nvPr/>
        </p:nvSpPr>
        <p:spPr>
          <a:xfrm>
            <a:off x="6416318" y="2711572"/>
            <a:ext cx="760288" cy="75081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8EE0618-724F-4E6D-A230-6C1B708B6A00}"/>
              </a:ext>
            </a:extLst>
          </p:cNvPr>
          <p:cNvCxnSpPr/>
          <p:nvPr/>
        </p:nvCxnSpPr>
        <p:spPr>
          <a:xfrm>
            <a:off x="5435887" y="3161870"/>
            <a:ext cx="7602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Left Brace 12">
            <a:extLst>
              <a:ext uri="{FF2B5EF4-FFF2-40B4-BE49-F238E27FC236}">
                <a16:creationId xmlns:a16="http://schemas.microsoft.com/office/drawing/2014/main" id="{A128394B-D01E-4979-9DB6-368AFA155219}"/>
              </a:ext>
            </a:extLst>
          </p:cNvPr>
          <p:cNvSpPr/>
          <p:nvPr/>
        </p:nvSpPr>
        <p:spPr>
          <a:xfrm>
            <a:off x="7452663" y="2424481"/>
            <a:ext cx="414672" cy="1510783"/>
          </a:xfrm>
          <a:prstGeom prst="leftBrace">
            <a:avLst>
              <a:gd name="adj1" fmla="val 40025"/>
              <a:gd name="adj2" fmla="val 5164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6">
                  <a:lumMod val="40000"/>
                  <a:lumOff val="60000"/>
                </a:schemeClr>
              </a:solidFill>
              <a:highlight>
                <a:srgbClr val="FFFF00"/>
              </a:highlight>
            </a:endParaRPr>
          </a:p>
        </p:txBody>
      </p:sp>
      <p:sp>
        <p:nvSpPr>
          <p:cNvPr id="8" name="Flowchart: Document 7">
            <a:extLst>
              <a:ext uri="{FF2B5EF4-FFF2-40B4-BE49-F238E27FC236}">
                <a16:creationId xmlns:a16="http://schemas.microsoft.com/office/drawing/2014/main" id="{78BBE4BA-7311-4EFD-99EE-6EEA9FE813D9}"/>
              </a:ext>
            </a:extLst>
          </p:cNvPr>
          <p:cNvSpPr/>
          <p:nvPr/>
        </p:nvSpPr>
        <p:spPr>
          <a:xfrm>
            <a:off x="8065591" y="2118157"/>
            <a:ext cx="914400" cy="612648"/>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Flowchart: Document 14">
            <a:extLst>
              <a:ext uri="{FF2B5EF4-FFF2-40B4-BE49-F238E27FC236}">
                <a16:creationId xmlns:a16="http://schemas.microsoft.com/office/drawing/2014/main" id="{468AB9AC-AF71-4D29-8B39-CEB291BBEFF9}"/>
              </a:ext>
            </a:extLst>
          </p:cNvPr>
          <p:cNvSpPr/>
          <p:nvPr/>
        </p:nvSpPr>
        <p:spPr>
          <a:xfrm>
            <a:off x="8043456" y="3628940"/>
            <a:ext cx="914400" cy="612648"/>
          </a:xfrm>
          <a:prstGeom prst="flowChartDocument">
            <a:avLst/>
          </a:prstGeom>
          <a:solidFill>
            <a:srgbClr val="FF0000"/>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080" name="Picture 8">
            <a:extLst>
              <a:ext uri="{FF2B5EF4-FFF2-40B4-BE49-F238E27FC236}">
                <a16:creationId xmlns:a16="http://schemas.microsoft.com/office/drawing/2014/main" id="{7EFAF1BA-BDFA-480D-B847-696781078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962" y="2135708"/>
            <a:ext cx="363842" cy="3638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DC4687F-32CD-4AF8-A590-560578B7F4AB}"/>
              </a:ext>
            </a:extLst>
          </p:cNvPr>
          <p:cNvSpPr txBox="1"/>
          <p:nvPr/>
        </p:nvSpPr>
        <p:spPr>
          <a:xfrm>
            <a:off x="8943933" y="3530554"/>
            <a:ext cx="1509741" cy="923330"/>
          </a:xfrm>
          <a:prstGeom prst="rect">
            <a:avLst/>
          </a:prstGeom>
          <a:noFill/>
        </p:spPr>
        <p:txBody>
          <a:bodyPr wrap="square" rtlCol="0">
            <a:spAutoFit/>
          </a:bodyPr>
          <a:lstStyle/>
          <a:p>
            <a:r>
              <a:rPr lang="en-US" altLang="zh-CN" dirty="0">
                <a:solidFill>
                  <a:srgbClr val="C00000"/>
                </a:solidFill>
              </a:rPr>
              <a:t>Regression</a:t>
            </a:r>
          </a:p>
          <a:p>
            <a:r>
              <a:rPr lang="en-US" altLang="zh-CN" dirty="0">
                <a:solidFill>
                  <a:srgbClr val="C00000"/>
                </a:solidFill>
              </a:rPr>
              <a:t> bugs?</a:t>
            </a:r>
          </a:p>
          <a:p>
            <a:endParaRPr lang="en-US" dirty="0"/>
          </a:p>
        </p:txBody>
      </p:sp>
      <p:pic>
        <p:nvPicPr>
          <p:cNvPr id="3082" name="Picture 10" descr="Head Cloud Think Icon Isolated On White Background. Think Idea Concept  Stock Vector - Illustration of illness, mind: 204902462">
            <a:extLst>
              <a:ext uri="{FF2B5EF4-FFF2-40B4-BE49-F238E27FC236}">
                <a16:creationId xmlns:a16="http://schemas.microsoft.com/office/drawing/2014/main" id="{D4FBD813-EA0F-4A12-A404-1F3CE04CD8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59391" y="3073227"/>
            <a:ext cx="1724073" cy="172407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93D809C4-3401-4168-9BAE-98CEB182316A}"/>
              </a:ext>
            </a:extLst>
          </p:cNvPr>
          <p:cNvSpPr>
            <a:spLocks noGrp="1"/>
          </p:cNvSpPr>
          <p:nvPr>
            <p:ph type="sldNum" sz="quarter" idx="12"/>
          </p:nvPr>
        </p:nvSpPr>
        <p:spPr/>
        <p:txBody>
          <a:bodyPr/>
          <a:lstStyle/>
          <a:p>
            <a:fld id="{566AB0C7-FD64-4AA4-9C95-01A3D39BC419}" type="slidenum">
              <a:rPr lang="en-US" smtClean="0"/>
              <a:t>3</a:t>
            </a:fld>
            <a:endParaRPr lang="en-US"/>
          </a:p>
        </p:txBody>
      </p:sp>
    </p:spTree>
    <p:extLst>
      <p:ext uri="{BB962C8B-B14F-4D97-AF65-F5344CB8AC3E}">
        <p14:creationId xmlns:p14="http://schemas.microsoft.com/office/powerpoint/2010/main" val="1418141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sp>
        <p:nvSpPr>
          <p:cNvPr id="21" name="TextBox 20">
            <a:extLst>
              <a:ext uri="{FF2B5EF4-FFF2-40B4-BE49-F238E27FC236}">
                <a16:creationId xmlns:a16="http://schemas.microsoft.com/office/drawing/2014/main" id="{5B97CD32-9592-47B7-A41A-88932C5A6763}"/>
              </a:ext>
            </a:extLst>
          </p:cNvPr>
          <p:cNvSpPr txBox="1"/>
          <p:nvPr/>
        </p:nvSpPr>
        <p:spPr>
          <a:xfrm>
            <a:off x="10273300" y="5425472"/>
            <a:ext cx="1477766" cy="646331"/>
          </a:xfrm>
          <a:prstGeom prst="rect">
            <a:avLst/>
          </a:prstGeom>
          <a:noFill/>
        </p:spPr>
        <p:txBody>
          <a:bodyPr wrap="square">
            <a:spAutoFit/>
          </a:bodyPr>
          <a:lstStyle/>
          <a:p>
            <a:r>
              <a:rPr lang="en-US" dirty="0">
                <a:solidFill>
                  <a:srgbClr val="C00000"/>
                </a:solidFill>
              </a:rPr>
              <a:t>Taking longer to get results</a:t>
            </a:r>
          </a:p>
        </p:txBody>
      </p:sp>
      <p:sp>
        <p:nvSpPr>
          <p:cNvPr id="3" name="Slide Number Placeholder 2">
            <a:extLst>
              <a:ext uri="{FF2B5EF4-FFF2-40B4-BE49-F238E27FC236}">
                <a16:creationId xmlns:a16="http://schemas.microsoft.com/office/drawing/2014/main" id="{862636EA-1284-4DE0-80CC-0CFDF378F7C9}"/>
              </a:ext>
            </a:extLst>
          </p:cNvPr>
          <p:cNvSpPr>
            <a:spLocks noGrp="1"/>
          </p:cNvSpPr>
          <p:nvPr>
            <p:ph type="sldNum" sz="quarter" idx="12"/>
          </p:nvPr>
        </p:nvSpPr>
        <p:spPr/>
        <p:txBody>
          <a:bodyPr/>
          <a:lstStyle/>
          <a:p>
            <a:fld id="{566AB0C7-FD64-4AA4-9C95-01A3D39BC419}" type="slidenum">
              <a:rPr lang="en-US" smtClean="0"/>
              <a:t>30</a:t>
            </a:fld>
            <a:endParaRPr lang="en-US"/>
          </a:p>
        </p:txBody>
      </p:sp>
    </p:spTree>
    <p:extLst>
      <p:ext uri="{BB962C8B-B14F-4D97-AF65-F5344CB8AC3E}">
        <p14:creationId xmlns:p14="http://schemas.microsoft.com/office/powerpoint/2010/main" val="216700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cxnSp>
        <p:nvCxnSpPr>
          <p:cNvPr id="31" name="Straight Arrow Connector 30">
            <a:extLst>
              <a:ext uri="{FF2B5EF4-FFF2-40B4-BE49-F238E27FC236}">
                <a16:creationId xmlns:a16="http://schemas.microsoft.com/office/drawing/2014/main" id="{86D268C0-1677-4F27-93B1-45F39874F179}"/>
              </a:ext>
            </a:extLst>
          </p:cNvPr>
          <p:cNvCxnSpPr>
            <a:cxnSpLocks/>
          </p:cNvCxnSpPr>
          <p:nvPr/>
        </p:nvCxnSpPr>
        <p:spPr>
          <a:xfrm flipV="1">
            <a:off x="3755423" y="4422590"/>
            <a:ext cx="1457037" cy="2756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3020FEE8-3C61-4C10-9E7C-BE3138477D2D}"/>
              </a:ext>
            </a:extLst>
          </p:cNvPr>
          <p:cNvSpPr txBox="1"/>
          <p:nvPr/>
        </p:nvSpPr>
        <p:spPr>
          <a:xfrm>
            <a:off x="3482054" y="4104472"/>
            <a:ext cx="2038322" cy="369332"/>
          </a:xfrm>
          <a:prstGeom prst="rect">
            <a:avLst/>
          </a:prstGeom>
          <a:noFill/>
        </p:spPr>
        <p:txBody>
          <a:bodyPr wrap="square">
            <a:spAutoFit/>
          </a:bodyPr>
          <a:lstStyle/>
          <a:p>
            <a:r>
              <a:rPr lang="en-US" dirty="0"/>
              <a:t>Checking results</a:t>
            </a:r>
          </a:p>
        </p:txBody>
      </p:sp>
      <p:sp>
        <p:nvSpPr>
          <p:cNvPr id="21" name="TextBox 20">
            <a:extLst>
              <a:ext uri="{FF2B5EF4-FFF2-40B4-BE49-F238E27FC236}">
                <a16:creationId xmlns:a16="http://schemas.microsoft.com/office/drawing/2014/main" id="{5B97CD32-9592-47B7-A41A-88932C5A6763}"/>
              </a:ext>
            </a:extLst>
          </p:cNvPr>
          <p:cNvSpPr txBox="1"/>
          <p:nvPr/>
        </p:nvSpPr>
        <p:spPr>
          <a:xfrm>
            <a:off x="10273300" y="5425472"/>
            <a:ext cx="1477766" cy="646331"/>
          </a:xfrm>
          <a:prstGeom prst="rect">
            <a:avLst/>
          </a:prstGeom>
          <a:noFill/>
        </p:spPr>
        <p:txBody>
          <a:bodyPr wrap="square">
            <a:spAutoFit/>
          </a:bodyPr>
          <a:lstStyle/>
          <a:p>
            <a:r>
              <a:rPr lang="en-US" dirty="0">
                <a:solidFill>
                  <a:srgbClr val="C00000"/>
                </a:solidFill>
              </a:rPr>
              <a:t>Taking longer to get results</a:t>
            </a:r>
          </a:p>
        </p:txBody>
      </p:sp>
      <p:pic>
        <p:nvPicPr>
          <p:cNvPr id="25" name="Picture 4" descr="Flat Square X Mark Red Icon, Button. Cross Symbol Isolated On White  Background. Stock Vector - Illustration of graphic, accept: 143476708">
            <a:extLst>
              <a:ext uri="{FF2B5EF4-FFF2-40B4-BE49-F238E27FC236}">
                <a16:creationId xmlns:a16="http://schemas.microsoft.com/office/drawing/2014/main" id="{96E08941-6809-4123-AF84-BAF6826B81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4332" y="4535629"/>
            <a:ext cx="325235" cy="32523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4C52A21-AAA5-4B22-92C4-623FCE815209}"/>
              </a:ext>
            </a:extLst>
          </p:cNvPr>
          <p:cNvSpPr>
            <a:spLocks noGrp="1"/>
          </p:cNvSpPr>
          <p:nvPr>
            <p:ph type="sldNum" sz="quarter" idx="12"/>
          </p:nvPr>
        </p:nvSpPr>
        <p:spPr/>
        <p:txBody>
          <a:bodyPr/>
          <a:lstStyle/>
          <a:p>
            <a:fld id="{566AB0C7-FD64-4AA4-9C95-01A3D39BC419}" type="slidenum">
              <a:rPr lang="en-US" smtClean="0"/>
              <a:t>31</a:t>
            </a:fld>
            <a:endParaRPr lang="en-US"/>
          </a:p>
        </p:txBody>
      </p:sp>
    </p:spTree>
    <p:extLst>
      <p:ext uri="{BB962C8B-B14F-4D97-AF65-F5344CB8AC3E}">
        <p14:creationId xmlns:p14="http://schemas.microsoft.com/office/powerpoint/2010/main" val="670024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85ED-A1A2-4A7D-BA5C-1E7B71C33735}"/>
              </a:ext>
            </a:extLst>
          </p:cNvPr>
          <p:cNvSpPr>
            <a:spLocks noGrp="1"/>
          </p:cNvSpPr>
          <p:nvPr>
            <p:ph type="title"/>
          </p:nvPr>
        </p:nvSpPr>
        <p:spPr>
          <a:xfrm>
            <a:off x="838199" y="365125"/>
            <a:ext cx="11007903" cy="1325563"/>
          </a:xfrm>
        </p:spPr>
        <p:txBody>
          <a:bodyPr>
            <a:normAutofit/>
          </a:bodyPr>
          <a:lstStyle/>
          <a:p>
            <a:r>
              <a:rPr lang="en-US" sz="4000" dirty="0"/>
              <a:t>Insight: Non-deterministic Execution of Async Events Causes </a:t>
            </a:r>
            <a:r>
              <a:rPr lang="en-US" altLang="zh-CN" sz="4000" dirty="0"/>
              <a:t>Flaky Tests</a:t>
            </a:r>
            <a:endParaRPr lang="en-US" sz="4000" dirty="0"/>
          </a:p>
        </p:txBody>
      </p:sp>
      <p:sp>
        <p:nvSpPr>
          <p:cNvPr id="13" name="TextBox 12">
            <a:extLst>
              <a:ext uri="{FF2B5EF4-FFF2-40B4-BE49-F238E27FC236}">
                <a16:creationId xmlns:a16="http://schemas.microsoft.com/office/drawing/2014/main" id="{A660AB97-6283-467C-80D6-2D2B08D1AB54}"/>
              </a:ext>
            </a:extLst>
          </p:cNvPr>
          <p:cNvSpPr txBox="1"/>
          <p:nvPr/>
        </p:nvSpPr>
        <p:spPr>
          <a:xfrm>
            <a:off x="1019954" y="6198255"/>
            <a:ext cx="6043386" cy="523220"/>
          </a:xfrm>
          <a:prstGeom prst="rect">
            <a:avLst/>
          </a:prstGeom>
          <a:noFill/>
        </p:spPr>
        <p:txBody>
          <a:bodyPr wrap="none" rtlCol="0">
            <a:spAutoFit/>
          </a:bodyPr>
          <a:lstStyle/>
          <a:p>
            <a:r>
              <a:rPr lang="en-US" sz="2800" dirty="0"/>
              <a:t>Possible event execution orders of test </a:t>
            </a:r>
            <a:r>
              <a:rPr lang="en-US" sz="2800" i="1" dirty="0"/>
              <a:t>T</a:t>
            </a:r>
          </a:p>
        </p:txBody>
      </p:sp>
      <p:sp>
        <p:nvSpPr>
          <p:cNvPr id="32" name="TextBox 31">
            <a:extLst>
              <a:ext uri="{FF2B5EF4-FFF2-40B4-BE49-F238E27FC236}">
                <a16:creationId xmlns:a16="http://schemas.microsoft.com/office/drawing/2014/main" id="{725DDE44-67A0-414C-9178-0C37CDF04EEB}"/>
              </a:ext>
            </a:extLst>
          </p:cNvPr>
          <p:cNvSpPr txBox="1"/>
          <p:nvPr/>
        </p:nvSpPr>
        <p:spPr>
          <a:xfrm>
            <a:off x="6611419" y="1733213"/>
            <a:ext cx="1434957" cy="369332"/>
          </a:xfrm>
          <a:prstGeom prst="rect">
            <a:avLst/>
          </a:prstGeom>
          <a:noFill/>
        </p:spPr>
        <p:txBody>
          <a:bodyPr wrap="square">
            <a:spAutoFit/>
          </a:bodyPr>
          <a:lstStyle/>
          <a:p>
            <a:r>
              <a:rPr lang="en-US" altLang="zh-CN" dirty="0"/>
              <a:t>Async events</a:t>
            </a:r>
            <a:endParaRPr lang="en-US" dirty="0"/>
          </a:p>
        </p:txBody>
      </p:sp>
      <p:sp>
        <p:nvSpPr>
          <p:cNvPr id="41" name="TextBox 40">
            <a:extLst>
              <a:ext uri="{FF2B5EF4-FFF2-40B4-BE49-F238E27FC236}">
                <a16:creationId xmlns:a16="http://schemas.microsoft.com/office/drawing/2014/main" id="{9E3A6944-8355-4484-826E-2A796D1448EF}"/>
              </a:ext>
            </a:extLst>
          </p:cNvPr>
          <p:cNvSpPr txBox="1"/>
          <p:nvPr/>
        </p:nvSpPr>
        <p:spPr>
          <a:xfrm>
            <a:off x="1534945" y="2621880"/>
            <a:ext cx="966811" cy="369332"/>
          </a:xfrm>
          <a:prstGeom prst="rect">
            <a:avLst/>
          </a:prstGeom>
          <a:noFill/>
        </p:spPr>
        <p:txBody>
          <a:bodyPr wrap="square">
            <a:spAutoFit/>
          </a:bodyPr>
          <a:lstStyle/>
          <a:p>
            <a:r>
              <a:rPr lang="en-US" dirty="0"/>
              <a:t>Run1</a:t>
            </a:r>
          </a:p>
        </p:txBody>
      </p:sp>
      <p:sp>
        <p:nvSpPr>
          <p:cNvPr id="42" name="TextBox 41">
            <a:extLst>
              <a:ext uri="{FF2B5EF4-FFF2-40B4-BE49-F238E27FC236}">
                <a16:creationId xmlns:a16="http://schemas.microsoft.com/office/drawing/2014/main" id="{0BABB53A-7DF6-4144-A2BA-30F82F93ED5B}"/>
              </a:ext>
            </a:extLst>
          </p:cNvPr>
          <p:cNvSpPr txBox="1"/>
          <p:nvPr/>
        </p:nvSpPr>
        <p:spPr>
          <a:xfrm>
            <a:off x="1534088" y="3706916"/>
            <a:ext cx="966811" cy="369332"/>
          </a:xfrm>
          <a:prstGeom prst="rect">
            <a:avLst/>
          </a:prstGeom>
          <a:noFill/>
        </p:spPr>
        <p:txBody>
          <a:bodyPr wrap="square">
            <a:spAutoFit/>
          </a:bodyPr>
          <a:lstStyle/>
          <a:p>
            <a:r>
              <a:rPr lang="en-US" dirty="0"/>
              <a:t>Run2</a:t>
            </a:r>
          </a:p>
        </p:txBody>
      </p:sp>
      <p:sp>
        <p:nvSpPr>
          <p:cNvPr id="43" name="TextBox 42">
            <a:extLst>
              <a:ext uri="{FF2B5EF4-FFF2-40B4-BE49-F238E27FC236}">
                <a16:creationId xmlns:a16="http://schemas.microsoft.com/office/drawing/2014/main" id="{24D33E0D-704D-4A79-86EB-451BCE36CCD4}"/>
              </a:ext>
            </a:extLst>
          </p:cNvPr>
          <p:cNvSpPr txBox="1"/>
          <p:nvPr/>
        </p:nvSpPr>
        <p:spPr>
          <a:xfrm>
            <a:off x="1534088" y="4594286"/>
            <a:ext cx="966811" cy="369332"/>
          </a:xfrm>
          <a:prstGeom prst="rect">
            <a:avLst/>
          </a:prstGeom>
          <a:noFill/>
        </p:spPr>
        <p:txBody>
          <a:bodyPr wrap="square">
            <a:spAutoFit/>
          </a:bodyPr>
          <a:lstStyle/>
          <a:p>
            <a:r>
              <a:rPr lang="en-US" dirty="0"/>
              <a:t>Run3</a:t>
            </a:r>
          </a:p>
        </p:txBody>
      </p:sp>
      <p:sp>
        <p:nvSpPr>
          <p:cNvPr id="44" name="TextBox 43">
            <a:extLst>
              <a:ext uri="{FF2B5EF4-FFF2-40B4-BE49-F238E27FC236}">
                <a16:creationId xmlns:a16="http://schemas.microsoft.com/office/drawing/2014/main" id="{7CA4791D-B964-4103-A0F9-0A370786D60A}"/>
              </a:ext>
            </a:extLst>
          </p:cNvPr>
          <p:cNvSpPr txBox="1"/>
          <p:nvPr/>
        </p:nvSpPr>
        <p:spPr>
          <a:xfrm>
            <a:off x="10412429" y="2543783"/>
            <a:ext cx="1591609" cy="707886"/>
          </a:xfrm>
          <a:prstGeom prst="rect">
            <a:avLst/>
          </a:prstGeom>
          <a:noFill/>
        </p:spPr>
        <p:txBody>
          <a:bodyPr wrap="square" rtlCol="0">
            <a:spAutoFit/>
          </a:bodyPr>
          <a:lstStyle/>
          <a:p>
            <a:r>
              <a:rPr lang="en-US" sz="4000" dirty="0">
                <a:solidFill>
                  <a:srgbClr val="00B050"/>
                </a:solidFill>
              </a:rPr>
              <a:t>Pass</a:t>
            </a:r>
          </a:p>
        </p:txBody>
      </p:sp>
      <p:sp>
        <p:nvSpPr>
          <p:cNvPr id="45" name="TextBox 44">
            <a:extLst>
              <a:ext uri="{FF2B5EF4-FFF2-40B4-BE49-F238E27FC236}">
                <a16:creationId xmlns:a16="http://schemas.microsoft.com/office/drawing/2014/main" id="{207F6FCB-108F-43D8-99DD-7275191C7A36}"/>
              </a:ext>
            </a:extLst>
          </p:cNvPr>
          <p:cNvSpPr txBox="1"/>
          <p:nvPr/>
        </p:nvSpPr>
        <p:spPr>
          <a:xfrm>
            <a:off x="10391879" y="3520851"/>
            <a:ext cx="1591609" cy="707886"/>
          </a:xfrm>
          <a:prstGeom prst="rect">
            <a:avLst/>
          </a:prstGeom>
          <a:noFill/>
        </p:spPr>
        <p:txBody>
          <a:bodyPr wrap="square" rtlCol="0">
            <a:spAutoFit/>
          </a:bodyPr>
          <a:lstStyle/>
          <a:p>
            <a:r>
              <a:rPr lang="en-US" sz="4000" dirty="0">
                <a:solidFill>
                  <a:srgbClr val="00B050"/>
                </a:solidFill>
              </a:rPr>
              <a:t>Pass</a:t>
            </a:r>
          </a:p>
        </p:txBody>
      </p:sp>
      <p:sp>
        <p:nvSpPr>
          <p:cNvPr id="46" name="TextBox 45">
            <a:extLst>
              <a:ext uri="{FF2B5EF4-FFF2-40B4-BE49-F238E27FC236}">
                <a16:creationId xmlns:a16="http://schemas.microsoft.com/office/drawing/2014/main" id="{D23BDBAC-ECD7-4D39-BADC-4D01A5A9A477}"/>
              </a:ext>
            </a:extLst>
          </p:cNvPr>
          <p:cNvSpPr txBox="1"/>
          <p:nvPr/>
        </p:nvSpPr>
        <p:spPr>
          <a:xfrm>
            <a:off x="10412429" y="4444787"/>
            <a:ext cx="1591609" cy="707886"/>
          </a:xfrm>
          <a:prstGeom prst="rect">
            <a:avLst/>
          </a:prstGeom>
          <a:noFill/>
        </p:spPr>
        <p:txBody>
          <a:bodyPr wrap="square" rtlCol="0">
            <a:spAutoFit/>
          </a:bodyPr>
          <a:lstStyle/>
          <a:p>
            <a:r>
              <a:rPr lang="en-US" sz="4000" dirty="0">
                <a:solidFill>
                  <a:srgbClr val="C00000"/>
                </a:solidFill>
              </a:rPr>
              <a:t>Fail</a:t>
            </a:r>
          </a:p>
        </p:txBody>
      </p:sp>
      <p:grpSp>
        <p:nvGrpSpPr>
          <p:cNvPr id="36" name="Group 35">
            <a:extLst>
              <a:ext uri="{FF2B5EF4-FFF2-40B4-BE49-F238E27FC236}">
                <a16:creationId xmlns:a16="http://schemas.microsoft.com/office/drawing/2014/main" id="{C2A9612C-F0AC-47F6-A9B8-FF5F01B4302C}"/>
              </a:ext>
            </a:extLst>
          </p:cNvPr>
          <p:cNvGrpSpPr/>
          <p:nvPr/>
        </p:nvGrpSpPr>
        <p:grpSpPr>
          <a:xfrm>
            <a:off x="3166009" y="2667756"/>
            <a:ext cx="4495180" cy="2229975"/>
            <a:chOff x="2714088" y="2118339"/>
            <a:chExt cx="7105008" cy="3090771"/>
          </a:xfrm>
        </p:grpSpPr>
        <p:sp>
          <p:nvSpPr>
            <p:cNvPr id="4" name="Rectangle 3">
              <a:extLst>
                <a:ext uri="{FF2B5EF4-FFF2-40B4-BE49-F238E27FC236}">
                  <a16:creationId xmlns:a16="http://schemas.microsoft.com/office/drawing/2014/main" id="{5CEF97F5-000B-4B4C-8504-53311AFB7A1F}"/>
                </a:ext>
              </a:extLst>
            </p:cNvPr>
            <p:cNvSpPr/>
            <p:nvPr/>
          </p:nvSpPr>
          <p:spPr>
            <a:xfrm>
              <a:off x="2734638" y="261981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011586-E8AB-4A87-B241-3DEBC3390F4E}"/>
                </a:ext>
              </a:extLst>
            </p:cNvPr>
            <p:cNvSpPr/>
            <p:nvPr/>
          </p:nvSpPr>
          <p:spPr>
            <a:xfrm>
              <a:off x="3483368" y="261981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ACFA938-D291-4117-8920-421F1E3C3BDA}"/>
                </a:ext>
              </a:extLst>
            </p:cNvPr>
            <p:cNvSpPr/>
            <p:nvPr/>
          </p:nvSpPr>
          <p:spPr>
            <a:xfrm>
              <a:off x="4351961" y="261981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892202-C2A4-412A-9767-0F506DD7B352}"/>
                </a:ext>
              </a:extLst>
            </p:cNvPr>
            <p:cNvSpPr/>
            <p:nvPr/>
          </p:nvSpPr>
          <p:spPr>
            <a:xfrm>
              <a:off x="5109680" y="2617673"/>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3E3FCDC-4232-41C7-B4AC-D23A9CB20063}"/>
                </a:ext>
              </a:extLst>
            </p:cNvPr>
            <p:cNvSpPr/>
            <p:nvPr/>
          </p:nvSpPr>
          <p:spPr>
            <a:xfrm>
              <a:off x="6013807" y="2617675"/>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078751E-7EDC-4113-B638-0AC650A482D5}"/>
                </a:ext>
              </a:extLst>
            </p:cNvPr>
            <p:cNvSpPr/>
            <p:nvPr/>
          </p:nvSpPr>
          <p:spPr>
            <a:xfrm>
              <a:off x="6882400" y="2617674"/>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57AA22-AEA3-4D7A-98D6-483D588ABE72}"/>
                </a:ext>
              </a:extLst>
            </p:cNvPr>
            <p:cNvSpPr/>
            <p:nvPr/>
          </p:nvSpPr>
          <p:spPr>
            <a:xfrm>
              <a:off x="7881990" y="261981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2D6206-C15E-4BD3-A3DA-978643F819F4}"/>
                </a:ext>
              </a:extLst>
            </p:cNvPr>
            <p:cNvSpPr/>
            <p:nvPr/>
          </p:nvSpPr>
          <p:spPr>
            <a:xfrm>
              <a:off x="8786117" y="261767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83055FC-1D80-4BFC-8103-3842A1231FD5}"/>
                </a:ext>
              </a:extLst>
            </p:cNvPr>
            <p:cNvSpPr/>
            <p:nvPr/>
          </p:nvSpPr>
          <p:spPr>
            <a:xfrm>
              <a:off x="9654710" y="261767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777421-CAC4-4F5F-92F0-EA23FD21A578}"/>
                </a:ext>
              </a:extLst>
            </p:cNvPr>
            <p:cNvSpPr/>
            <p:nvPr/>
          </p:nvSpPr>
          <p:spPr>
            <a:xfrm>
              <a:off x="2714088" y="3632575"/>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F85AAC-43F4-4AEB-A5A0-D8D15CCBC314}"/>
                </a:ext>
              </a:extLst>
            </p:cNvPr>
            <p:cNvSpPr/>
            <p:nvPr/>
          </p:nvSpPr>
          <p:spPr>
            <a:xfrm>
              <a:off x="3462818" y="363257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C5FDE7-33D8-4E62-A96D-5274D22A5CE5}"/>
                </a:ext>
              </a:extLst>
            </p:cNvPr>
            <p:cNvSpPr/>
            <p:nvPr/>
          </p:nvSpPr>
          <p:spPr>
            <a:xfrm>
              <a:off x="5107538" y="363042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9D68A0-4421-45A6-BCAF-788C61FE49C8}"/>
                </a:ext>
              </a:extLst>
            </p:cNvPr>
            <p:cNvSpPr/>
            <p:nvPr/>
          </p:nvSpPr>
          <p:spPr>
            <a:xfrm>
              <a:off x="4314716" y="363042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B377C1D-82F4-4F68-AE0F-34972F1A18D5}"/>
                </a:ext>
              </a:extLst>
            </p:cNvPr>
            <p:cNvSpPr/>
            <p:nvPr/>
          </p:nvSpPr>
          <p:spPr>
            <a:xfrm>
              <a:off x="5993257" y="363043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94CAC-5753-48FB-93D8-EFD010417CC4}"/>
                </a:ext>
              </a:extLst>
            </p:cNvPr>
            <p:cNvSpPr/>
            <p:nvPr/>
          </p:nvSpPr>
          <p:spPr>
            <a:xfrm>
              <a:off x="6861850" y="3630430"/>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4C9D10-F673-42CD-870A-65913B478CEF}"/>
                </a:ext>
              </a:extLst>
            </p:cNvPr>
            <p:cNvSpPr/>
            <p:nvPr/>
          </p:nvSpPr>
          <p:spPr>
            <a:xfrm>
              <a:off x="7861440" y="3632572"/>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BC691A0-9B71-41EE-9408-2720BD3AF862}"/>
                </a:ext>
              </a:extLst>
            </p:cNvPr>
            <p:cNvSpPr/>
            <p:nvPr/>
          </p:nvSpPr>
          <p:spPr>
            <a:xfrm>
              <a:off x="8765567" y="363042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1541FEA-290D-43BB-9B61-A648F840FC13}"/>
                </a:ext>
              </a:extLst>
            </p:cNvPr>
            <p:cNvSpPr/>
            <p:nvPr/>
          </p:nvSpPr>
          <p:spPr>
            <a:xfrm>
              <a:off x="9634160" y="363042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C595EF-46C6-47A9-8CD4-63F3C5579182}"/>
                </a:ext>
              </a:extLst>
            </p:cNvPr>
            <p:cNvSpPr/>
            <p:nvPr/>
          </p:nvSpPr>
          <p:spPr>
            <a:xfrm>
              <a:off x="2714088" y="453673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3E6B6DB-EB63-471F-82A4-E37D4F2C1C69}"/>
                </a:ext>
              </a:extLst>
            </p:cNvPr>
            <p:cNvSpPr/>
            <p:nvPr/>
          </p:nvSpPr>
          <p:spPr>
            <a:xfrm>
              <a:off x="3462818" y="453673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E16F56A-5C61-4B04-9A8C-5C1C42CF2F49}"/>
                </a:ext>
              </a:extLst>
            </p:cNvPr>
            <p:cNvSpPr/>
            <p:nvPr/>
          </p:nvSpPr>
          <p:spPr>
            <a:xfrm>
              <a:off x="4331411" y="453673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865B464-ACC4-4A9C-A1C9-4549E5E0390D}"/>
                </a:ext>
              </a:extLst>
            </p:cNvPr>
            <p:cNvSpPr/>
            <p:nvPr/>
          </p:nvSpPr>
          <p:spPr>
            <a:xfrm>
              <a:off x="5989613" y="4534587"/>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7C501DC-D44B-4874-ACBD-4A0525FD9BED}"/>
                </a:ext>
              </a:extLst>
            </p:cNvPr>
            <p:cNvSpPr/>
            <p:nvPr/>
          </p:nvSpPr>
          <p:spPr>
            <a:xfrm>
              <a:off x="5109251" y="453458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76AD4FF-5CD8-442D-9263-2D169BFCC689}"/>
                </a:ext>
              </a:extLst>
            </p:cNvPr>
            <p:cNvSpPr/>
            <p:nvPr/>
          </p:nvSpPr>
          <p:spPr>
            <a:xfrm>
              <a:off x="6861850" y="453458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52599F7-5FE3-4CA2-8376-F2F3BB3866F3}"/>
                </a:ext>
              </a:extLst>
            </p:cNvPr>
            <p:cNvSpPr/>
            <p:nvPr/>
          </p:nvSpPr>
          <p:spPr>
            <a:xfrm>
              <a:off x="7861440" y="4536730"/>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29D98FB-79AB-46C8-9820-E5192AF33147}"/>
                </a:ext>
              </a:extLst>
            </p:cNvPr>
            <p:cNvSpPr/>
            <p:nvPr/>
          </p:nvSpPr>
          <p:spPr>
            <a:xfrm>
              <a:off x="8765567" y="453458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7DC521B-4695-4934-8E96-9E692C2DD946}"/>
                </a:ext>
              </a:extLst>
            </p:cNvPr>
            <p:cNvSpPr/>
            <p:nvPr/>
          </p:nvSpPr>
          <p:spPr>
            <a:xfrm>
              <a:off x="9634160" y="453458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8CA00A09-B7A7-4712-9734-94F7186F6031}"/>
                </a:ext>
              </a:extLst>
            </p:cNvPr>
            <p:cNvCxnSpPr>
              <a:cxnSpLocks/>
            </p:cNvCxnSpPr>
            <p:nvPr/>
          </p:nvCxnSpPr>
          <p:spPr>
            <a:xfrm flipV="1">
              <a:off x="5271924" y="2118339"/>
              <a:ext cx="1478197" cy="41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12CDC3E-253E-4BD0-BF19-17C362808338}"/>
                </a:ext>
              </a:extLst>
            </p:cNvPr>
            <p:cNvCxnSpPr>
              <a:cxnSpLocks/>
            </p:cNvCxnSpPr>
            <p:nvPr/>
          </p:nvCxnSpPr>
          <p:spPr>
            <a:xfrm flipH="1" flipV="1">
              <a:off x="7448764" y="2185169"/>
              <a:ext cx="412676" cy="362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8EE6D9C-543A-4833-9D78-5FEEE07DBDBF}"/>
                </a:ext>
              </a:extLst>
            </p:cNvPr>
            <p:cNvSpPr/>
            <p:nvPr/>
          </p:nvSpPr>
          <p:spPr>
            <a:xfrm>
              <a:off x="5048246" y="2412586"/>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E27A32E-988C-4511-B379-6ACE2E8E420B}"/>
                </a:ext>
              </a:extLst>
            </p:cNvPr>
            <p:cNvSpPr/>
            <p:nvPr/>
          </p:nvSpPr>
          <p:spPr>
            <a:xfrm>
              <a:off x="4263557" y="3463862"/>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8B799F7-CE12-4247-B340-DD00420BD76C}"/>
                </a:ext>
              </a:extLst>
            </p:cNvPr>
            <p:cNvSpPr/>
            <p:nvPr/>
          </p:nvSpPr>
          <p:spPr>
            <a:xfrm>
              <a:off x="5926898" y="4362085"/>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Slide Number Placeholder 49">
            <a:extLst>
              <a:ext uri="{FF2B5EF4-FFF2-40B4-BE49-F238E27FC236}">
                <a16:creationId xmlns:a16="http://schemas.microsoft.com/office/drawing/2014/main" id="{59BCBA09-042C-473D-B39B-47F66CC7CDD1}"/>
              </a:ext>
            </a:extLst>
          </p:cNvPr>
          <p:cNvSpPr>
            <a:spLocks noGrp="1"/>
          </p:cNvSpPr>
          <p:nvPr>
            <p:ph type="sldNum" sz="quarter" idx="12"/>
          </p:nvPr>
        </p:nvSpPr>
        <p:spPr/>
        <p:txBody>
          <a:bodyPr/>
          <a:lstStyle/>
          <a:p>
            <a:fld id="{566AB0C7-FD64-4AA4-9C95-01A3D39BC419}" type="slidenum">
              <a:rPr lang="en-US" smtClean="0"/>
              <a:t>32</a:t>
            </a:fld>
            <a:endParaRPr lang="en-US"/>
          </a:p>
        </p:txBody>
      </p:sp>
    </p:spTree>
    <p:extLst>
      <p:ext uri="{BB962C8B-B14F-4D97-AF65-F5344CB8AC3E}">
        <p14:creationId xmlns:p14="http://schemas.microsoft.com/office/powerpoint/2010/main" val="3847581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85ED-A1A2-4A7D-BA5C-1E7B71C33735}"/>
              </a:ext>
            </a:extLst>
          </p:cNvPr>
          <p:cNvSpPr>
            <a:spLocks noGrp="1"/>
          </p:cNvSpPr>
          <p:nvPr>
            <p:ph type="title"/>
          </p:nvPr>
        </p:nvSpPr>
        <p:spPr>
          <a:xfrm>
            <a:off x="838199" y="365125"/>
            <a:ext cx="11007903" cy="1325563"/>
          </a:xfrm>
        </p:spPr>
        <p:txBody>
          <a:bodyPr>
            <a:normAutofit/>
          </a:bodyPr>
          <a:lstStyle/>
          <a:p>
            <a:r>
              <a:rPr lang="en-US" sz="4000" dirty="0"/>
              <a:t>Exploring Possible Event Execution Orders by Scheduling An Async Event </a:t>
            </a:r>
          </a:p>
        </p:txBody>
      </p:sp>
      <p:sp>
        <p:nvSpPr>
          <p:cNvPr id="13" name="TextBox 12">
            <a:extLst>
              <a:ext uri="{FF2B5EF4-FFF2-40B4-BE49-F238E27FC236}">
                <a16:creationId xmlns:a16="http://schemas.microsoft.com/office/drawing/2014/main" id="{A660AB97-6283-467C-80D6-2D2B08D1AB54}"/>
              </a:ext>
            </a:extLst>
          </p:cNvPr>
          <p:cNvSpPr txBox="1"/>
          <p:nvPr/>
        </p:nvSpPr>
        <p:spPr>
          <a:xfrm>
            <a:off x="7313148" y="2728244"/>
            <a:ext cx="4124014" cy="369332"/>
          </a:xfrm>
          <a:prstGeom prst="rect">
            <a:avLst/>
          </a:prstGeom>
          <a:noFill/>
        </p:spPr>
        <p:txBody>
          <a:bodyPr wrap="none" rtlCol="0">
            <a:spAutoFit/>
          </a:bodyPr>
          <a:lstStyle/>
          <a:p>
            <a:r>
              <a:rPr lang="en-US" dirty="0"/>
              <a:t> A possible event execution order of test </a:t>
            </a:r>
            <a:r>
              <a:rPr lang="en-US" i="1" dirty="0"/>
              <a:t>T</a:t>
            </a:r>
          </a:p>
        </p:txBody>
      </p:sp>
      <p:sp>
        <p:nvSpPr>
          <p:cNvPr id="14" name="Rectangle 13">
            <a:extLst>
              <a:ext uri="{FF2B5EF4-FFF2-40B4-BE49-F238E27FC236}">
                <a16:creationId xmlns:a16="http://schemas.microsoft.com/office/drawing/2014/main" id="{4F777421-CAC4-4F5F-92F0-EA23FD21A578}"/>
              </a:ext>
            </a:extLst>
          </p:cNvPr>
          <p:cNvSpPr/>
          <p:nvPr/>
        </p:nvSpPr>
        <p:spPr>
          <a:xfrm>
            <a:off x="2580524" y="331297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F85AAC-43F4-4AEB-A5A0-D8D15CCBC314}"/>
              </a:ext>
            </a:extLst>
          </p:cNvPr>
          <p:cNvSpPr/>
          <p:nvPr/>
        </p:nvSpPr>
        <p:spPr>
          <a:xfrm>
            <a:off x="3329254" y="3312975"/>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C5FDE7-33D8-4E62-A96D-5274D22A5CE5}"/>
              </a:ext>
            </a:extLst>
          </p:cNvPr>
          <p:cNvSpPr/>
          <p:nvPr/>
        </p:nvSpPr>
        <p:spPr>
          <a:xfrm>
            <a:off x="4973974" y="331083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9D68A0-4421-45A6-BCAF-788C61FE49C8}"/>
              </a:ext>
            </a:extLst>
          </p:cNvPr>
          <p:cNvSpPr/>
          <p:nvPr/>
        </p:nvSpPr>
        <p:spPr>
          <a:xfrm>
            <a:off x="4181152" y="3310831"/>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B377C1D-82F4-4F68-AE0F-34972F1A18D5}"/>
              </a:ext>
            </a:extLst>
          </p:cNvPr>
          <p:cNvSpPr/>
          <p:nvPr/>
        </p:nvSpPr>
        <p:spPr>
          <a:xfrm>
            <a:off x="5859693" y="331083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94CAC-5753-48FB-93D8-EFD010417CC4}"/>
              </a:ext>
            </a:extLst>
          </p:cNvPr>
          <p:cNvSpPr/>
          <p:nvPr/>
        </p:nvSpPr>
        <p:spPr>
          <a:xfrm>
            <a:off x="6728286" y="331083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4C9D10-F673-42CD-870A-65913B478CEF}"/>
              </a:ext>
            </a:extLst>
          </p:cNvPr>
          <p:cNvSpPr/>
          <p:nvPr/>
        </p:nvSpPr>
        <p:spPr>
          <a:xfrm>
            <a:off x="7727876" y="3312974"/>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BC691A0-9B71-41EE-9408-2720BD3AF862}"/>
              </a:ext>
            </a:extLst>
          </p:cNvPr>
          <p:cNvSpPr/>
          <p:nvPr/>
        </p:nvSpPr>
        <p:spPr>
          <a:xfrm>
            <a:off x="8632003" y="331083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1541FEA-290D-43BB-9B61-A648F840FC13}"/>
              </a:ext>
            </a:extLst>
          </p:cNvPr>
          <p:cNvSpPr/>
          <p:nvPr/>
        </p:nvSpPr>
        <p:spPr>
          <a:xfrm>
            <a:off x="9500596" y="331083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E27A32E-988C-4511-B379-6ACE2E8E420B}"/>
              </a:ext>
            </a:extLst>
          </p:cNvPr>
          <p:cNvSpPr/>
          <p:nvPr/>
        </p:nvSpPr>
        <p:spPr>
          <a:xfrm>
            <a:off x="4129993" y="3144264"/>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8573C72-3EEB-4112-BE34-F1BA68247BA7}"/>
              </a:ext>
            </a:extLst>
          </p:cNvPr>
          <p:cNvSpPr/>
          <p:nvPr/>
        </p:nvSpPr>
        <p:spPr>
          <a:xfrm>
            <a:off x="1805790" y="331083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Connector: Curved 3">
            <a:extLst>
              <a:ext uri="{FF2B5EF4-FFF2-40B4-BE49-F238E27FC236}">
                <a16:creationId xmlns:a16="http://schemas.microsoft.com/office/drawing/2014/main" id="{A97641E5-EE1E-4468-B4A4-8B6BCFA25531}"/>
              </a:ext>
            </a:extLst>
          </p:cNvPr>
          <p:cNvCxnSpPr>
            <a:cxnSpLocks/>
            <a:stCxn id="48" idx="0"/>
          </p:cNvCxnSpPr>
          <p:nvPr/>
        </p:nvCxnSpPr>
        <p:spPr>
          <a:xfrm rot="5400000" flipH="1" flipV="1">
            <a:off x="5308769" y="1642554"/>
            <a:ext cx="462709" cy="25407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FD38EF01-4208-4F3A-A7C3-F1C5E6F34CE1}"/>
              </a:ext>
            </a:extLst>
          </p:cNvPr>
          <p:cNvCxnSpPr>
            <a:cxnSpLocks/>
            <a:stCxn id="48" idx="0"/>
          </p:cNvCxnSpPr>
          <p:nvPr/>
        </p:nvCxnSpPr>
        <p:spPr>
          <a:xfrm rot="16200000" flipV="1">
            <a:off x="3110743" y="1985240"/>
            <a:ext cx="318871" cy="19991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7FD18B-8F20-4B6F-9A24-1251CD38C5D1}"/>
              </a:ext>
            </a:extLst>
          </p:cNvPr>
          <p:cNvSpPr txBox="1"/>
          <p:nvPr/>
        </p:nvSpPr>
        <p:spPr>
          <a:xfrm>
            <a:off x="3742648" y="2372778"/>
            <a:ext cx="1205779" cy="369332"/>
          </a:xfrm>
          <a:prstGeom prst="rect">
            <a:avLst/>
          </a:prstGeom>
          <a:noFill/>
        </p:spPr>
        <p:txBody>
          <a:bodyPr wrap="none" rtlCol="0">
            <a:spAutoFit/>
          </a:bodyPr>
          <a:lstStyle/>
          <a:p>
            <a:r>
              <a:rPr lang="en-US" dirty="0"/>
              <a:t>Scheduling</a:t>
            </a:r>
            <a:endParaRPr lang="en-US" i="1" dirty="0"/>
          </a:p>
        </p:txBody>
      </p:sp>
      <p:sp>
        <p:nvSpPr>
          <p:cNvPr id="3" name="Left Brace 2">
            <a:extLst>
              <a:ext uri="{FF2B5EF4-FFF2-40B4-BE49-F238E27FC236}">
                <a16:creationId xmlns:a16="http://schemas.microsoft.com/office/drawing/2014/main" id="{36CD151F-AB63-4C28-9B51-ADA32CCE5689}"/>
              </a:ext>
            </a:extLst>
          </p:cNvPr>
          <p:cNvSpPr/>
          <p:nvPr/>
        </p:nvSpPr>
        <p:spPr>
          <a:xfrm rot="16200000">
            <a:off x="4402819" y="2356747"/>
            <a:ext cx="585367" cy="42299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B14B4322-410B-45C6-BA0F-6FE8DACC8C80}"/>
              </a:ext>
            </a:extLst>
          </p:cNvPr>
          <p:cNvSpPr txBox="1"/>
          <p:nvPr/>
        </p:nvSpPr>
        <p:spPr>
          <a:xfrm>
            <a:off x="2646354" y="5033793"/>
            <a:ext cx="4604146" cy="523220"/>
          </a:xfrm>
          <a:prstGeom prst="rect">
            <a:avLst/>
          </a:prstGeom>
          <a:noFill/>
        </p:spPr>
        <p:txBody>
          <a:bodyPr wrap="none" rtlCol="0">
            <a:spAutoFit/>
          </a:bodyPr>
          <a:lstStyle/>
          <a:p>
            <a:r>
              <a:rPr lang="en-US" sz="2800" dirty="0"/>
              <a:t>Identifying the schedule space</a:t>
            </a:r>
            <a:endParaRPr lang="en-US" sz="2800" i="1" dirty="0"/>
          </a:p>
        </p:txBody>
      </p:sp>
      <p:sp>
        <p:nvSpPr>
          <p:cNvPr id="5" name="Slide Number Placeholder 4">
            <a:extLst>
              <a:ext uri="{FF2B5EF4-FFF2-40B4-BE49-F238E27FC236}">
                <a16:creationId xmlns:a16="http://schemas.microsoft.com/office/drawing/2014/main" id="{2028ABDA-9F26-4B9F-A83E-15B357A8C7D8}"/>
              </a:ext>
            </a:extLst>
          </p:cNvPr>
          <p:cNvSpPr>
            <a:spLocks noGrp="1"/>
          </p:cNvSpPr>
          <p:nvPr>
            <p:ph type="sldNum" sz="quarter" idx="12"/>
          </p:nvPr>
        </p:nvSpPr>
        <p:spPr/>
        <p:txBody>
          <a:bodyPr/>
          <a:lstStyle/>
          <a:p>
            <a:fld id="{566AB0C7-FD64-4AA4-9C95-01A3D39BC419}" type="slidenum">
              <a:rPr lang="en-US" smtClean="0"/>
              <a:t>33</a:t>
            </a:fld>
            <a:endParaRPr lang="en-US"/>
          </a:p>
        </p:txBody>
      </p:sp>
    </p:spTree>
    <p:extLst>
      <p:ext uri="{BB962C8B-B14F-4D97-AF65-F5344CB8AC3E}">
        <p14:creationId xmlns:p14="http://schemas.microsoft.com/office/powerpoint/2010/main" val="3544297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Identifying Schedule Space via Dynamic Analysis </a:t>
            </a:r>
            <a:endParaRPr lang="en-US" dirty="0"/>
          </a:p>
        </p:txBody>
      </p:sp>
      <p:sp>
        <p:nvSpPr>
          <p:cNvPr id="3" name="Content Placeholder 2">
            <a:extLst>
              <a:ext uri="{FF2B5EF4-FFF2-40B4-BE49-F238E27FC236}">
                <a16:creationId xmlns:a16="http://schemas.microsoft.com/office/drawing/2014/main" id="{59AE36B5-3587-4A5F-8313-2AA776A95271}"/>
              </a:ext>
            </a:extLst>
          </p:cNvPr>
          <p:cNvSpPr>
            <a:spLocks noGrp="1"/>
          </p:cNvSpPr>
          <p:nvPr>
            <p:ph idx="1"/>
          </p:nvPr>
        </p:nvSpPr>
        <p:spPr>
          <a:xfrm>
            <a:off x="838200" y="1825625"/>
            <a:ext cx="10515600" cy="701818"/>
          </a:xfrm>
        </p:spPr>
        <p:txBody>
          <a:bodyPr/>
          <a:lstStyle/>
          <a:p>
            <a:r>
              <a:rPr lang="en-US" altLang="zh-CN" dirty="0"/>
              <a:t>Identifying the upper bound event by hooking the async event</a:t>
            </a:r>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070482" y="372309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019323" y="3556529"/>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4234868" y="3307590"/>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55790" y="33027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43" name="Arrow: Striped Right 42">
            <a:extLst>
              <a:ext uri="{FF2B5EF4-FFF2-40B4-BE49-F238E27FC236}">
                <a16:creationId xmlns:a16="http://schemas.microsoft.com/office/drawing/2014/main" id="{A4B0ED64-796C-4FEE-8C3A-D8AF49F3330E}"/>
              </a:ext>
            </a:extLst>
          </p:cNvPr>
          <p:cNvSpPr/>
          <p:nvPr/>
        </p:nvSpPr>
        <p:spPr>
          <a:xfrm>
            <a:off x="4003090" y="3168284"/>
            <a:ext cx="516464" cy="192433"/>
          </a:xfrm>
          <a:prstGeom prst="striped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Striped Right 43">
            <a:extLst>
              <a:ext uri="{FF2B5EF4-FFF2-40B4-BE49-F238E27FC236}">
                <a16:creationId xmlns:a16="http://schemas.microsoft.com/office/drawing/2014/main" id="{FE8A742B-0CD0-4B8D-85B4-75008BE32F31}"/>
              </a:ext>
            </a:extLst>
          </p:cNvPr>
          <p:cNvSpPr/>
          <p:nvPr/>
        </p:nvSpPr>
        <p:spPr>
          <a:xfrm>
            <a:off x="2469854" y="5288768"/>
            <a:ext cx="2100362" cy="124050"/>
          </a:xfrm>
          <a:prstGeom prst="striped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8A7746-398E-4E72-BDBC-5BDEC5CCF07D}"/>
              </a:ext>
            </a:extLst>
          </p:cNvPr>
          <p:cNvSpPr txBox="1"/>
          <p:nvPr/>
        </p:nvSpPr>
        <p:spPr>
          <a:xfrm>
            <a:off x="3690145" y="2473291"/>
            <a:ext cx="2382255" cy="646331"/>
          </a:xfrm>
          <a:prstGeom prst="rect">
            <a:avLst/>
          </a:prstGeom>
          <a:noFill/>
        </p:spPr>
        <p:txBody>
          <a:bodyPr wrap="none" rtlCol="0">
            <a:spAutoFit/>
          </a:bodyPr>
          <a:lstStyle/>
          <a:p>
            <a:r>
              <a:rPr lang="en-US" dirty="0">
                <a:solidFill>
                  <a:srgbClr val="C00000"/>
                </a:solidFill>
              </a:rPr>
              <a:t>Suspending the </a:t>
            </a:r>
          </a:p>
          <a:p>
            <a:r>
              <a:rPr lang="en-US" dirty="0">
                <a:solidFill>
                  <a:srgbClr val="C00000"/>
                </a:solidFill>
              </a:rPr>
              <a:t>async thread posting e</a:t>
            </a:r>
            <a:r>
              <a:rPr lang="en-US" baseline="-25000" dirty="0">
                <a:solidFill>
                  <a:srgbClr val="C00000"/>
                </a:solidFill>
              </a:rPr>
              <a:t>i</a:t>
            </a:r>
            <a:r>
              <a:rPr lang="en-US" dirty="0">
                <a:solidFill>
                  <a:srgbClr val="C00000"/>
                </a:solidFill>
              </a:rPr>
              <a:t> </a:t>
            </a:r>
            <a:endParaRPr lang="en-US" i="1" baseline="-25000" dirty="0">
              <a:solidFill>
                <a:srgbClr val="C00000"/>
              </a:solidFill>
            </a:endParaRPr>
          </a:p>
        </p:txBody>
      </p:sp>
      <p:sp>
        <p:nvSpPr>
          <p:cNvPr id="46" name="TextBox 45">
            <a:extLst>
              <a:ext uri="{FF2B5EF4-FFF2-40B4-BE49-F238E27FC236}">
                <a16:creationId xmlns:a16="http://schemas.microsoft.com/office/drawing/2014/main" id="{5491BC6E-7CC4-4E34-98C3-4FCE9B5EBBA0}"/>
              </a:ext>
            </a:extLst>
          </p:cNvPr>
          <p:cNvSpPr txBox="1"/>
          <p:nvPr/>
        </p:nvSpPr>
        <p:spPr>
          <a:xfrm>
            <a:off x="732038" y="5132726"/>
            <a:ext cx="1516313" cy="369332"/>
          </a:xfrm>
          <a:prstGeom prst="rect">
            <a:avLst/>
          </a:prstGeom>
          <a:noFill/>
        </p:spPr>
        <p:txBody>
          <a:bodyPr wrap="none" rtlCol="0">
            <a:spAutoFit/>
          </a:bodyPr>
          <a:lstStyle/>
          <a:p>
            <a:r>
              <a:rPr lang="en-US" dirty="0"/>
              <a:t>Testing thread</a:t>
            </a:r>
            <a:endParaRPr lang="en-US" i="1" dirty="0"/>
          </a:p>
        </p:txBody>
      </p:sp>
      <p:sp>
        <p:nvSpPr>
          <p:cNvPr id="47" name="TextBox 46">
            <a:extLst>
              <a:ext uri="{FF2B5EF4-FFF2-40B4-BE49-F238E27FC236}">
                <a16:creationId xmlns:a16="http://schemas.microsoft.com/office/drawing/2014/main" id="{F40F2E9F-37C9-4DBF-917C-C93FDBA0B812}"/>
              </a:ext>
            </a:extLst>
          </p:cNvPr>
          <p:cNvSpPr txBox="1"/>
          <p:nvPr/>
        </p:nvSpPr>
        <p:spPr>
          <a:xfrm>
            <a:off x="2955040" y="5502058"/>
            <a:ext cx="1129989" cy="369332"/>
          </a:xfrm>
          <a:prstGeom prst="rect">
            <a:avLst/>
          </a:prstGeom>
          <a:noFill/>
        </p:spPr>
        <p:txBody>
          <a:bodyPr wrap="none" rtlCol="0">
            <a:spAutoFit/>
          </a:bodyPr>
          <a:lstStyle/>
          <a:p>
            <a:r>
              <a:rPr lang="en-US" dirty="0"/>
              <a:t>Free to go</a:t>
            </a:r>
            <a:endParaRPr lang="en-US" i="1" dirty="0"/>
          </a:p>
        </p:txBody>
      </p:sp>
      <p:sp>
        <p:nvSpPr>
          <p:cNvPr id="48" name="Slide Number Placeholder 47">
            <a:extLst>
              <a:ext uri="{FF2B5EF4-FFF2-40B4-BE49-F238E27FC236}">
                <a16:creationId xmlns:a16="http://schemas.microsoft.com/office/drawing/2014/main" id="{609EDB65-022A-4417-B835-33F72A282948}"/>
              </a:ext>
            </a:extLst>
          </p:cNvPr>
          <p:cNvSpPr>
            <a:spLocks noGrp="1"/>
          </p:cNvSpPr>
          <p:nvPr>
            <p:ph type="sldNum" sz="quarter" idx="12"/>
          </p:nvPr>
        </p:nvSpPr>
        <p:spPr/>
        <p:txBody>
          <a:bodyPr/>
          <a:lstStyle/>
          <a:p>
            <a:fld id="{566AB0C7-FD64-4AA4-9C95-01A3D39BC419}" type="slidenum">
              <a:rPr lang="en-US" smtClean="0"/>
              <a:t>34</a:t>
            </a:fld>
            <a:endParaRPr lang="en-US"/>
          </a:p>
        </p:txBody>
      </p:sp>
    </p:spTree>
    <p:extLst>
      <p:ext uri="{BB962C8B-B14F-4D97-AF65-F5344CB8AC3E}">
        <p14:creationId xmlns:p14="http://schemas.microsoft.com/office/powerpoint/2010/main" val="1877708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Identifying Schedule Space via Dynamic Analysis </a:t>
            </a:r>
            <a:endParaRPr lang="en-US" dirty="0"/>
          </a:p>
        </p:txBody>
      </p:sp>
      <p:sp>
        <p:nvSpPr>
          <p:cNvPr id="3" name="Content Placeholder 2">
            <a:extLst>
              <a:ext uri="{FF2B5EF4-FFF2-40B4-BE49-F238E27FC236}">
                <a16:creationId xmlns:a16="http://schemas.microsoft.com/office/drawing/2014/main" id="{59AE36B5-3587-4A5F-8313-2AA776A95271}"/>
              </a:ext>
            </a:extLst>
          </p:cNvPr>
          <p:cNvSpPr>
            <a:spLocks noGrp="1"/>
          </p:cNvSpPr>
          <p:nvPr>
            <p:ph idx="1"/>
          </p:nvPr>
        </p:nvSpPr>
        <p:spPr>
          <a:xfrm>
            <a:off x="838200" y="1825625"/>
            <a:ext cx="10515600" cy="701818"/>
          </a:xfrm>
        </p:spPr>
        <p:txBody>
          <a:bodyPr/>
          <a:lstStyle/>
          <a:p>
            <a:r>
              <a:rPr lang="en-US" altLang="zh-CN" dirty="0"/>
              <a:t>Identifying upper bound event by hooking the async event</a:t>
            </a:r>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070482" y="372309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019323" y="3556529"/>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4234868" y="3307590"/>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55790" y="33027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43" name="Arrow: Striped Right 42">
            <a:extLst>
              <a:ext uri="{FF2B5EF4-FFF2-40B4-BE49-F238E27FC236}">
                <a16:creationId xmlns:a16="http://schemas.microsoft.com/office/drawing/2014/main" id="{A4B0ED64-796C-4FEE-8C3A-D8AF49F3330E}"/>
              </a:ext>
            </a:extLst>
          </p:cNvPr>
          <p:cNvSpPr/>
          <p:nvPr/>
        </p:nvSpPr>
        <p:spPr>
          <a:xfrm>
            <a:off x="4003090" y="3168284"/>
            <a:ext cx="516464" cy="192433"/>
          </a:xfrm>
          <a:prstGeom prst="striped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Striped Right 43">
            <a:extLst>
              <a:ext uri="{FF2B5EF4-FFF2-40B4-BE49-F238E27FC236}">
                <a16:creationId xmlns:a16="http://schemas.microsoft.com/office/drawing/2014/main" id="{FE8A742B-0CD0-4B8D-85B4-75008BE32F31}"/>
              </a:ext>
            </a:extLst>
          </p:cNvPr>
          <p:cNvSpPr/>
          <p:nvPr/>
        </p:nvSpPr>
        <p:spPr>
          <a:xfrm>
            <a:off x="2469854" y="5288768"/>
            <a:ext cx="6872982" cy="110298"/>
          </a:xfrm>
          <a:prstGeom prst="striped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8A7746-398E-4E72-BDBC-5BDEC5CCF07D}"/>
              </a:ext>
            </a:extLst>
          </p:cNvPr>
          <p:cNvSpPr txBox="1"/>
          <p:nvPr/>
        </p:nvSpPr>
        <p:spPr>
          <a:xfrm>
            <a:off x="3690145" y="2473291"/>
            <a:ext cx="2382255" cy="646331"/>
          </a:xfrm>
          <a:prstGeom prst="rect">
            <a:avLst/>
          </a:prstGeom>
          <a:noFill/>
        </p:spPr>
        <p:txBody>
          <a:bodyPr wrap="none" rtlCol="0">
            <a:spAutoFit/>
          </a:bodyPr>
          <a:lstStyle/>
          <a:p>
            <a:r>
              <a:rPr lang="en-US" dirty="0">
                <a:solidFill>
                  <a:srgbClr val="C00000"/>
                </a:solidFill>
              </a:rPr>
              <a:t>Suspending the </a:t>
            </a:r>
          </a:p>
          <a:p>
            <a:r>
              <a:rPr lang="en-US" dirty="0">
                <a:solidFill>
                  <a:srgbClr val="C00000"/>
                </a:solidFill>
              </a:rPr>
              <a:t>async thread posting e</a:t>
            </a:r>
            <a:r>
              <a:rPr lang="en-US" baseline="-25000" dirty="0">
                <a:solidFill>
                  <a:srgbClr val="C00000"/>
                </a:solidFill>
              </a:rPr>
              <a:t>i</a:t>
            </a:r>
            <a:r>
              <a:rPr lang="en-US" dirty="0">
                <a:solidFill>
                  <a:srgbClr val="C00000"/>
                </a:solidFill>
              </a:rPr>
              <a:t> </a:t>
            </a:r>
            <a:endParaRPr lang="en-US" i="1" baseline="-25000" dirty="0">
              <a:solidFill>
                <a:srgbClr val="C00000"/>
              </a:solidFill>
            </a:endParaRPr>
          </a:p>
        </p:txBody>
      </p:sp>
      <p:sp>
        <p:nvSpPr>
          <p:cNvPr id="46" name="TextBox 45">
            <a:extLst>
              <a:ext uri="{FF2B5EF4-FFF2-40B4-BE49-F238E27FC236}">
                <a16:creationId xmlns:a16="http://schemas.microsoft.com/office/drawing/2014/main" id="{5491BC6E-7CC4-4E34-98C3-4FCE9B5EBBA0}"/>
              </a:ext>
            </a:extLst>
          </p:cNvPr>
          <p:cNvSpPr txBox="1"/>
          <p:nvPr/>
        </p:nvSpPr>
        <p:spPr>
          <a:xfrm>
            <a:off x="732038" y="5132726"/>
            <a:ext cx="1516313" cy="369332"/>
          </a:xfrm>
          <a:prstGeom prst="rect">
            <a:avLst/>
          </a:prstGeom>
          <a:noFill/>
        </p:spPr>
        <p:txBody>
          <a:bodyPr wrap="none" rtlCol="0">
            <a:spAutoFit/>
          </a:bodyPr>
          <a:lstStyle/>
          <a:p>
            <a:r>
              <a:rPr lang="en-US" dirty="0"/>
              <a:t>Testing thread</a:t>
            </a:r>
            <a:endParaRPr lang="en-US" i="1" dirty="0"/>
          </a:p>
        </p:txBody>
      </p:sp>
      <p:sp>
        <p:nvSpPr>
          <p:cNvPr id="32" name="TextBox 31">
            <a:extLst>
              <a:ext uri="{FF2B5EF4-FFF2-40B4-BE49-F238E27FC236}">
                <a16:creationId xmlns:a16="http://schemas.microsoft.com/office/drawing/2014/main" id="{7661E610-5F86-4483-B7B1-EAC7876DBAE1}"/>
              </a:ext>
            </a:extLst>
          </p:cNvPr>
          <p:cNvSpPr txBox="1"/>
          <p:nvPr/>
        </p:nvSpPr>
        <p:spPr>
          <a:xfrm>
            <a:off x="9082441" y="5480838"/>
            <a:ext cx="1122871" cy="369332"/>
          </a:xfrm>
          <a:prstGeom prst="rect">
            <a:avLst/>
          </a:prstGeom>
          <a:noFill/>
        </p:spPr>
        <p:txBody>
          <a:bodyPr wrap="none" rtlCol="0">
            <a:spAutoFit/>
          </a:bodyPr>
          <a:lstStyle/>
          <a:p>
            <a:r>
              <a:rPr lang="en-US" dirty="0"/>
              <a:t>S</a:t>
            </a:r>
            <a:r>
              <a:rPr lang="en-US" altLang="zh-CN" dirty="0"/>
              <a:t>top at S5</a:t>
            </a:r>
            <a:endParaRPr lang="en-US" i="1" dirty="0"/>
          </a:p>
        </p:txBody>
      </p:sp>
      <p:cxnSp>
        <p:nvCxnSpPr>
          <p:cNvPr id="20" name="Straight Connector 19">
            <a:extLst>
              <a:ext uri="{FF2B5EF4-FFF2-40B4-BE49-F238E27FC236}">
                <a16:creationId xmlns:a16="http://schemas.microsoft.com/office/drawing/2014/main" id="{22E3D76F-A3FD-4099-9ECA-A02A65A1DBA8}"/>
              </a:ext>
            </a:extLst>
          </p:cNvPr>
          <p:cNvCxnSpPr/>
          <p:nvPr/>
        </p:nvCxnSpPr>
        <p:spPr>
          <a:xfrm>
            <a:off x="9348830" y="5124628"/>
            <a:ext cx="0" cy="3774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Slide Number Placeholder 26">
            <a:extLst>
              <a:ext uri="{FF2B5EF4-FFF2-40B4-BE49-F238E27FC236}">
                <a16:creationId xmlns:a16="http://schemas.microsoft.com/office/drawing/2014/main" id="{3323CE37-4FA1-44B0-BEAC-977D5E024526}"/>
              </a:ext>
            </a:extLst>
          </p:cNvPr>
          <p:cNvSpPr>
            <a:spLocks noGrp="1"/>
          </p:cNvSpPr>
          <p:nvPr>
            <p:ph type="sldNum" sz="quarter" idx="12"/>
          </p:nvPr>
        </p:nvSpPr>
        <p:spPr/>
        <p:txBody>
          <a:bodyPr/>
          <a:lstStyle/>
          <a:p>
            <a:fld id="{566AB0C7-FD64-4AA4-9C95-01A3D39BC419}" type="slidenum">
              <a:rPr lang="en-US" smtClean="0"/>
              <a:t>35</a:t>
            </a:fld>
            <a:endParaRPr lang="en-US"/>
          </a:p>
        </p:txBody>
      </p:sp>
    </p:spTree>
    <p:extLst>
      <p:ext uri="{BB962C8B-B14F-4D97-AF65-F5344CB8AC3E}">
        <p14:creationId xmlns:p14="http://schemas.microsoft.com/office/powerpoint/2010/main" val="1071265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Identifying Schedule Space via Dynamic Analysis </a:t>
            </a:r>
            <a:endParaRPr lang="en-US" dirty="0"/>
          </a:p>
        </p:txBody>
      </p:sp>
      <p:sp>
        <p:nvSpPr>
          <p:cNvPr id="3" name="Content Placeholder 2">
            <a:extLst>
              <a:ext uri="{FF2B5EF4-FFF2-40B4-BE49-F238E27FC236}">
                <a16:creationId xmlns:a16="http://schemas.microsoft.com/office/drawing/2014/main" id="{59AE36B5-3587-4A5F-8313-2AA776A95271}"/>
              </a:ext>
            </a:extLst>
          </p:cNvPr>
          <p:cNvSpPr>
            <a:spLocks noGrp="1"/>
          </p:cNvSpPr>
          <p:nvPr>
            <p:ph idx="1"/>
          </p:nvPr>
        </p:nvSpPr>
        <p:spPr>
          <a:xfrm>
            <a:off x="838200" y="1825625"/>
            <a:ext cx="10515600" cy="701818"/>
          </a:xfrm>
        </p:spPr>
        <p:txBody>
          <a:bodyPr/>
          <a:lstStyle/>
          <a:p>
            <a:r>
              <a:rPr lang="en-US" altLang="zh-CN" dirty="0"/>
              <a:t>Identifying upper bound event by hooking the async event</a:t>
            </a:r>
            <a:endParaRPr lang="en-US" dirty="0"/>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070482" y="372309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019323" y="3556529"/>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4234868" y="3307590"/>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55790" y="33027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43" name="Arrow: Striped Right 42">
            <a:extLst>
              <a:ext uri="{FF2B5EF4-FFF2-40B4-BE49-F238E27FC236}">
                <a16:creationId xmlns:a16="http://schemas.microsoft.com/office/drawing/2014/main" id="{A4B0ED64-796C-4FEE-8C3A-D8AF49F3330E}"/>
              </a:ext>
            </a:extLst>
          </p:cNvPr>
          <p:cNvSpPr/>
          <p:nvPr/>
        </p:nvSpPr>
        <p:spPr>
          <a:xfrm>
            <a:off x="4003090" y="3168284"/>
            <a:ext cx="516464" cy="192433"/>
          </a:xfrm>
          <a:prstGeom prst="striped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Striped Right 43">
            <a:extLst>
              <a:ext uri="{FF2B5EF4-FFF2-40B4-BE49-F238E27FC236}">
                <a16:creationId xmlns:a16="http://schemas.microsoft.com/office/drawing/2014/main" id="{FE8A742B-0CD0-4B8D-85B4-75008BE32F31}"/>
              </a:ext>
            </a:extLst>
          </p:cNvPr>
          <p:cNvSpPr/>
          <p:nvPr/>
        </p:nvSpPr>
        <p:spPr>
          <a:xfrm>
            <a:off x="2469854" y="5288768"/>
            <a:ext cx="6872982" cy="110298"/>
          </a:xfrm>
          <a:prstGeom prst="striped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C8A7746-398E-4E72-BDBC-5BDEC5CCF07D}"/>
              </a:ext>
            </a:extLst>
          </p:cNvPr>
          <p:cNvSpPr txBox="1"/>
          <p:nvPr/>
        </p:nvSpPr>
        <p:spPr>
          <a:xfrm>
            <a:off x="3690145" y="2473291"/>
            <a:ext cx="2382255" cy="646331"/>
          </a:xfrm>
          <a:prstGeom prst="rect">
            <a:avLst/>
          </a:prstGeom>
          <a:noFill/>
        </p:spPr>
        <p:txBody>
          <a:bodyPr wrap="none" rtlCol="0">
            <a:spAutoFit/>
          </a:bodyPr>
          <a:lstStyle/>
          <a:p>
            <a:r>
              <a:rPr lang="en-US" dirty="0">
                <a:solidFill>
                  <a:srgbClr val="C00000"/>
                </a:solidFill>
              </a:rPr>
              <a:t>Suspending the </a:t>
            </a:r>
          </a:p>
          <a:p>
            <a:r>
              <a:rPr lang="en-US" dirty="0">
                <a:solidFill>
                  <a:srgbClr val="C00000"/>
                </a:solidFill>
              </a:rPr>
              <a:t>async thread posting e</a:t>
            </a:r>
            <a:r>
              <a:rPr lang="en-US" baseline="-25000" dirty="0">
                <a:solidFill>
                  <a:srgbClr val="C00000"/>
                </a:solidFill>
              </a:rPr>
              <a:t>i</a:t>
            </a:r>
            <a:r>
              <a:rPr lang="en-US" dirty="0">
                <a:solidFill>
                  <a:srgbClr val="C00000"/>
                </a:solidFill>
              </a:rPr>
              <a:t> </a:t>
            </a:r>
            <a:endParaRPr lang="en-US" i="1" baseline="-25000" dirty="0">
              <a:solidFill>
                <a:srgbClr val="C00000"/>
              </a:solidFill>
            </a:endParaRPr>
          </a:p>
        </p:txBody>
      </p:sp>
      <p:sp>
        <p:nvSpPr>
          <p:cNvPr id="46" name="TextBox 45">
            <a:extLst>
              <a:ext uri="{FF2B5EF4-FFF2-40B4-BE49-F238E27FC236}">
                <a16:creationId xmlns:a16="http://schemas.microsoft.com/office/drawing/2014/main" id="{5491BC6E-7CC4-4E34-98C3-4FCE9B5EBBA0}"/>
              </a:ext>
            </a:extLst>
          </p:cNvPr>
          <p:cNvSpPr txBox="1"/>
          <p:nvPr/>
        </p:nvSpPr>
        <p:spPr>
          <a:xfrm>
            <a:off x="732038" y="5132726"/>
            <a:ext cx="1516313" cy="369332"/>
          </a:xfrm>
          <a:prstGeom prst="rect">
            <a:avLst/>
          </a:prstGeom>
          <a:noFill/>
        </p:spPr>
        <p:txBody>
          <a:bodyPr wrap="none" rtlCol="0">
            <a:spAutoFit/>
          </a:bodyPr>
          <a:lstStyle/>
          <a:p>
            <a:r>
              <a:rPr lang="en-US" dirty="0"/>
              <a:t>Testing thread</a:t>
            </a:r>
            <a:endParaRPr lang="en-US" i="1" dirty="0"/>
          </a:p>
        </p:txBody>
      </p:sp>
      <p:sp>
        <p:nvSpPr>
          <p:cNvPr id="32" name="TextBox 31">
            <a:extLst>
              <a:ext uri="{FF2B5EF4-FFF2-40B4-BE49-F238E27FC236}">
                <a16:creationId xmlns:a16="http://schemas.microsoft.com/office/drawing/2014/main" id="{7661E610-5F86-4483-B7B1-EAC7876DBAE1}"/>
              </a:ext>
            </a:extLst>
          </p:cNvPr>
          <p:cNvSpPr txBox="1"/>
          <p:nvPr/>
        </p:nvSpPr>
        <p:spPr>
          <a:xfrm>
            <a:off x="9082441" y="5502058"/>
            <a:ext cx="1122871" cy="369332"/>
          </a:xfrm>
          <a:prstGeom prst="rect">
            <a:avLst/>
          </a:prstGeom>
          <a:noFill/>
        </p:spPr>
        <p:txBody>
          <a:bodyPr wrap="none" rtlCol="0">
            <a:spAutoFit/>
          </a:bodyPr>
          <a:lstStyle/>
          <a:p>
            <a:r>
              <a:rPr lang="en-US" dirty="0"/>
              <a:t>S</a:t>
            </a:r>
            <a:r>
              <a:rPr lang="en-US" altLang="zh-CN" dirty="0"/>
              <a:t>top at S5</a:t>
            </a:r>
            <a:endParaRPr lang="en-US" i="1" dirty="0"/>
          </a:p>
        </p:txBody>
      </p:sp>
      <p:cxnSp>
        <p:nvCxnSpPr>
          <p:cNvPr id="20" name="Straight Connector 19">
            <a:extLst>
              <a:ext uri="{FF2B5EF4-FFF2-40B4-BE49-F238E27FC236}">
                <a16:creationId xmlns:a16="http://schemas.microsoft.com/office/drawing/2014/main" id="{22E3D76F-A3FD-4099-9ECA-A02A65A1DBA8}"/>
              </a:ext>
            </a:extLst>
          </p:cNvPr>
          <p:cNvCxnSpPr/>
          <p:nvPr/>
        </p:nvCxnSpPr>
        <p:spPr>
          <a:xfrm>
            <a:off x="9348830" y="5145848"/>
            <a:ext cx="0" cy="3774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729A595-9129-487D-9442-B37EB701B91D}"/>
              </a:ext>
            </a:extLst>
          </p:cNvPr>
          <p:cNvSpPr txBox="1"/>
          <p:nvPr/>
        </p:nvSpPr>
        <p:spPr>
          <a:xfrm>
            <a:off x="8645668" y="6062733"/>
            <a:ext cx="3119288" cy="369332"/>
          </a:xfrm>
          <a:prstGeom prst="rect">
            <a:avLst/>
          </a:prstGeom>
          <a:solidFill>
            <a:schemeClr val="accent6">
              <a:lumMod val="20000"/>
              <a:lumOff val="80000"/>
            </a:schemeClr>
          </a:solidFill>
        </p:spPr>
        <p:txBody>
          <a:bodyPr wrap="square" rtlCol="0">
            <a:spAutoFit/>
          </a:bodyPr>
          <a:lstStyle/>
          <a:p>
            <a:r>
              <a:rPr lang="en-US" dirty="0"/>
              <a:t>Execution of S5 depends on e</a:t>
            </a:r>
            <a:r>
              <a:rPr lang="en-US" baseline="-25000" dirty="0"/>
              <a:t>i</a:t>
            </a:r>
          </a:p>
        </p:txBody>
      </p:sp>
      <p:sp>
        <p:nvSpPr>
          <p:cNvPr id="4" name="Slide Number Placeholder 3">
            <a:extLst>
              <a:ext uri="{FF2B5EF4-FFF2-40B4-BE49-F238E27FC236}">
                <a16:creationId xmlns:a16="http://schemas.microsoft.com/office/drawing/2014/main" id="{BB8022C3-A45A-4839-A44D-6877B3BD4799}"/>
              </a:ext>
            </a:extLst>
          </p:cNvPr>
          <p:cNvSpPr>
            <a:spLocks noGrp="1"/>
          </p:cNvSpPr>
          <p:nvPr>
            <p:ph type="sldNum" sz="quarter" idx="12"/>
          </p:nvPr>
        </p:nvSpPr>
        <p:spPr/>
        <p:txBody>
          <a:bodyPr/>
          <a:lstStyle/>
          <a:p>
            <a:fld id="{566AB0C7-FD64-4AA4-9C95-01A3D39BC419}" type="slidenum">
              <a:rPr lang="en-US" smtClean="0"/>
              <a:t>36</a:t>
            </a:fld>
            <a:endParaRPr lang="en-US"/>
          </a:p>
        </p:txBody>
      </p:sp>
    </p:spTree>
    <p:extLst>
      <p:ext uri="{BB962C8B-B14F-4D97-AF65-F5344CB8AC3E}">
        <p14:creationId xmlns:p14="http://schemas.microsoft.com/office/powerpoint/2010/main" val="176355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504A-94A4-4A4A-8DC1-F546F3EFCFDC}"/>
              </a:ext>
            </a:extLst>
          </p:cNvPr>
          <p:cNvSpPr>
            <a:spLocks noGrp="1"/>
          </p:cNvSpPr>
          <p:nvPr>
            <p:ph type="title"/>
          </p:nvPr>
        </p:nvSpPr>
        <p:spPr/>
        <p:txBody>
          <a:bodyPr/>
          <a:lstStyle/>
          <a:p>
            <a:r>
              <a:rPr lang="en-US" altLang="zh-CN" dirty="0"/>
              <a:t>Identifying Schedule Space via Dynamic Analysis </a:t>
            </a:r>
            <a:endParaRPr lang="en-US" dirty="0"/>
          </a:p>
        </p:txBody>
      </p:sp>
      <p:sp>
        <p:nvSpPr>
          <p:cNvPr id="3" name="Content Placeholder 2">
            <a:extLst>
              <a:ext uri="{FF2B5EF4-FFF2-40B4-BE49-F238E27FC236}">
                <a16:creationId xmlns:a16="http://schemas.microsoft.com/office/drawing/2014/main" id="{59AE36B5-3587-4A5F-8313-2AA776A95271}"/>
              </a:ext>
            </a:extLst>
          </p:cNvPr>
          <p:cNvSpPr>
            <a:spLocks noGrp="1"/>
          </p:cNvSpPr>
          <p:nvPr>
            <p:ph idx="1"/>
          </p:nvPr>
        </p:nvSpPr>
        <p:spPr>
          <a:xfrm>
            <a:off x="838200" y="1825625"/>
            <a:ext cx="10515600" cy="701818"/>
          </a:xfrm>
        </p:spPr>
        <p:txBody>
          <a:bodyPr/>
          <a:lstStyle/>
          <a:p>
            <a:r>
              <a:rPr lang="en-US" dirty="0"/>
              <a:t>Scheduling an async event in statement boundary positions</a:t>
            </a:r>
          </a:p>
        </p:txBody>
      </p:sp>
      <p:sp>
        <p:nvSpPr>
          <p:cNvPr id="5" name="Rectangle 4">
            <a:extLst>
              <a:ext uri="{FF2B5EF4-FFF2-40B4-BE49-F238E27FC236}">
                <a16:creationId xmlns:a16="http://schemas.microsoft.com/office/drawing/2014/main" id="{219FC7ED-2164-4F02-B392-2EC0CB2ECEC9}"/>
              </a:ext>
            </a:extLst>
          </p:cNvPr>
          <p:cNvSpPr/>
          <p:nvPr/>
        </p:nvSpPr>
        <p:spPr>
          <a:xfrm>
            <a:off x="2469854" y="372524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D6F6E-0183-4085-9F18-96D145854952}"/>
              </a:ext>
            </a:extLst>
          </p:cNvPr>
          <p:cNvSpPr/>
          <p:nvPr/>
        </p:nvSpPr>
        <p:spPr>
          <a:xfrm>
            <a:off x="3218584" y="3725240"/>
            <a:ext cx="164386" cy="48031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919650-B894-4456-B855-F5F3389F29CB}"/>
              </a:ext>
            </a:extLst>
          </p:cNvPr>
          <p:cNvSpPr/>
          <p:nvPr/>
        </p:nvSpPr>
        <p:spPr>
          <a:xfrm>
            <a:off x="4863304"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FF892A-07A2-47EA-9A60-AFC04386FA31}"/>
              </a:ext>
            </a:extLst>
          </p:cNvPr>
          <p:cNvSpPr/>
          <p:nvPr/>
        </p:nvSpPr>
        <p:spPr>
          <a:xfrm>
            <a:off x="4070482" y="372309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F617848-163D-49EA-9295-AADEE08069FA}"/>
              </a:ext>
            </a:extLst>
          </p:cNvPr>
          <p:cNvSpPr/>
          <p:nvPr/>
        </p:nvSpPr>
        <p:spPr>
          <a:xfrm>
            <a:off x="5749023" y="372309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B96FD-DF64-4C29-9682-3D79BE40D031}"/>
              </a:ext>
            </a:extLst>
          </p:cNvPr>
          <p:cNvSpPr/>
          <p:nvPr/>
        </p:nvSpPr>
        <p:spPr>
          <a:xfrm>
            <a:off x="6617616" y="372309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C3C073-C51A-42CA-B234-67068241938B}"/>
              </a:ext>
            </a:extLst>
          </p:cNvPr>
          <p:cNvSpPr/>
          <p:nvPr/>
        </p:nvSpPr>
        <p:spPr>
          <a:xfrm>
            <a:off x="7617206" y="372523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3A8AAB-D67C-40EB-BB2A-64DDBCC4B12B}"/>
              </a:ext>
            </a:extLst>
          </p:cNvPr>
          <p:cNvSpPr/>
          <p:nvPr/>
        </p:nvSpPr>
        <p:spPr>
          <a:xfrm>
            <a:off x="8521333" y="3723096"/>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89DEE4-B7A2-4262-AD09-25FB7C5286C8}"/>
              </a:ext>
            </a:extLst>
          </p:cNvPr>
          <p:cNvSpPr/>
          <p:nvPr/>
        </p:nvSpPr>
        <p:spPr>
          <a:xfrm>
            <a:off x="9389926" y="3723096"/>
            <a:ext cx="164386" cy="48031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CCFE7D-FA13-409F-960E-46E3C4606895}"/>
              </a:ext>
            </a:extLst>
          </p:cNvPr>
          <p:cNvSpPr/>
          <p:nvPr/>
        </p:nvSpPr>
        <p:spPr>
          <a:xfrm>
            <a:off x="4019323" y="3556529"/>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2A2B1-24F6-4091-9CD6-9311847041F4}"/>
              </a:ext>
            </a:extLst>
          </p:cNvPr>
          <p:cNvSpPr/>
          <p:nvPr/>
        </p:nvSpPr>
        <p:spPr>
          <a:xfrm>
            <a:off x="10111259" y="373988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15">
            <a:extLst>
              <a:ext uri="{FF2B5EF4-FFF2-40B4-BE49-F238E27FC236}">
                <a16:creationId xmlns:a16="http://schemas.microsoft.com/office/drawing/2014/main" id="{2159E82F-932A-4FA7-99A8-C8F628BA9733}"/>
              </a:ext>
            </a:extLst>
          </p:cNvPr>
          <p:cNvSpPr/>
          <p:nvPr/>
        </p:nvSpPr>
        <p:spPr>
          <a:xfrm rot="16200000">
            <a:off x="2416762" y="4328885"/>
            <a:ext cx="220896" cy="3030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FDD78A4C-44CD-420F-9896-668B5439A8C6}"/>
              </a:ext>
            </a:extLst>
          </p:cNvPr>
          <p:cNvSpPr/>
          <p:nvPr/>
        </p:nvSpPr>
        <p:spPr>
          <a:xfrm rot="16200000">
            <a:off x="3590698"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8BA65984-F402-41E7-9906-156533449DAA}"/>
              </a:ext>
            </a:extLst>
          </p:cNvPr>
          <p:cNvSpPr/>
          <p:nvPr/>
        </p:nvSpPr>
        <p:spPr>
          <a:xfrm rot="16200000">
            <a:off x="5268586" y="3982667"/>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D7C31DD5-5DDE-4E63-9C6A-41D878994BF2}"/>
              </a:ext>
            </a:extLst>
          </p:cNvPr>
          <p:cNvSpPr/>
          <p:nvPr/>
        </p:nvSpPr>
        <p:spPr>
          <a:xfrm rot="16200000">
            <a:off x="7506757" y="3488535"/>
            <a:ext cx="220898" cy="198378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639E4288-10CB-4497-850A-6F1841312CB6}"/>
              </a:ext>
            </a:extLst>
          </p:cNvPr>
          <p:cNvSpPr/>
          <p:nvPr/>
        </p:nvSpPr>
        <p:spPr>
          <a:xfrm rot="16200000">
            <a:off x="9730149" y="3982664"/>
            <a:ext cx="220898" cy="99552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F8B6AC9-08E9-4821-91BE-952646AF7EE7}"/>
              </a:ext>
            </a:extLst>
          </p:cNvPr>
          <p:cNvSpPr txBox="1"/>
          <p:nvPr/>
        </p:nvSpPr>
        <p:spPr>
          <a:xfrm>
            <a:off x="2348305" y="4755296"/>
            <a:ext cx="407484" cy="369332"/>
          </a:xfrm>
          <a:prstGeom prst="rect">
            <a:avLst/>
          </a:prstGeom>
          <a:noFill/>
        </p:spPr>
        <p:txBody>
          <a:bodyPr wrap="none" rtlCol="0">
            <a:spAutoFit/>
          </a:bodyPr>
          <a:lstStyle/>
          <a:p>
            <a:r>
              <a:rPr lang="en-US" dirty="0"/>
              <a:t>S1</a:t>
            </a:r>
          </a:p>
        </p:txBody>
      </p:sp>
      <p:sp>
        <p:nvSpPr>
          <p:cNvPr id="23" name="TextBox 22">
            <a:extLst>
              <a:ext uri="{FF2B5EF4-FFF2-40B4-BE49-F238E27FC236}">
                <a16:creationId xmlns:a16="http://schemas.microsoft.com/office/drawing/2014/main" id="{EC01EC71-0DC4-44F8-A0E7-BCFF6E686655}"/>
              </a:ext>
            </a:extLst>
          </p:cNvPr>
          <p:cNvSpPr txBox="1"/>
          <p:nvPr/>
        </p:nvSpPr>
        <p:spPr>
          <a:xfrm>
            <a:off x="3497405" y="4755296"/>
            <a:ext cx="407484" cy="369332"/>
          </a:xfrm>
          <a:prstGeom prst="rect">
            <a:avLst/>
          </a:prstGeom>
          <a:noFill/>
        </p:spPr>
        <p:txBody>
          <a:bodyPr wrap="none" rtlCol="0">
            <a:spAutoFit/>
          </a:bodyPr>
          <a:lstStyle/>
          <a:p>
            <a:r>
              <a:rPr lang="en-US" dirty="0"/>
              <a:t>S2</a:t>
            </a:r>
          </a:p>
        </p:txBody>
      </p:sp>
      <p:sp>
        <p:nvSpPr>
          <p:cNvPr id="24" name="TextBox 23">
            <a:extLst>
              <a:ext uri="{FF2B5EF4-FFF2-40B4-BE49-F238E27FC236}">
                <a16:creationId xmlns:a16="http://schemas.microsoft.com/office/drawing/2014/main" id="{8C88B13A-5E2A-4798-B7FD-9085B6839FE5}"/>
              </a:ext>
            </a:extLst>
          </p:cNvPr>
          <p:cNvSpPr txBox="1"/>
          <p:nvPr/>
        </p:nvSpPr>
        <p:spPr>
          <a:xfrm>
            <a:off x="5175293" y="4755296"/>
            <a:ext cx="407484" cy="369332"/>
          </a:xfrm>
          <a:prstGeom prst="rect">
            <a:avLst/>
          </a:prstGeom>
          <a:noFill/>
        </p:spPr>
        <p:txBody>
          <a:bodyPr wrap="none" rtlCol="0">
            <a:spAutoFit/>
          </a:bodyPr>
          <a:lstStyle/>
          <a:p>
            <a:r>
              <a:rPr lang="en-US" dirty="0"/>
              <a:t>S3</a:t>
            </a:r>
          </a:p>
        </p:txBody>
      </p:sp>
      <p:sp>
        <p:nvSpPr>
          <p:cNvPr id="25" name="TextBox 24">
            <a:extLst>
              <a:ext uri="{FF2B5EF4-FFF2-40B4-BE49-F238E27FC236}">
                <a16:creationId xmlns:a16="http://schemas.microsoft.com/office/drawing/2014/main" id="{4DD20C52-F4AC-489E-867F-8CA75281E70B}"/>
              </a:ext>
            </a:extLst>
          </p:cNvPr>
          <p:cNvSpPr txBox="1"/>
          <p:nvPr/>
        </p:nvSpPr>
        <p:spPr>
          <a:xfrm>
            <a:off x="7413464" y="4755296"/>
            <a:ext cx="407484" cy="369332"/>
          </a:xfrm>
          <a:prstGeom prst="rect">
            <a:avLst/>
          </a:prstGeom>
          <a:noFill/>
        </p:spPr>
        <p:txBody>
          <a:bodyPr wrap="none" rtlCol="0">
            <a:spAutoFit/>
          </a:bodyPr>
          <a:lstStyle/>
          <a:p>
            <a:r>
              <a:rPr lang="en-US" dirty="0"/>
              <a:t>S4</a:t>
            </a:r>
          </a:p>
        </p:txBody>
      </p:sp>
      <p:sp>
        <p:nvSpPr>
          <p:cNvPr id="26" name="TextBox 25">
            <a:extLst>
              <a:ext uri="{FF2B5EF4-FFF2-40B4-BE49-F238E27FC236}">
                <a16:creationId xmlns:a16="http://schemas.microsoft.com/office/drawing/2014/main" id="{7CDB1093-1AF3-4962-BF7D-19B0DA89D343}"/>
              </a:ext>
            </a:extLst>
          </p:cNvPr>
          <p:cNvSpPr txBox="1"/>
          <p:nvPr/>
        </p:nvSpPr>
        <p:spPr>
          <a:xfrm>
            <a:off x="9636856" y="4755296"/>
            <a:ext cx="407484" cy="369332"/>
          </a:xfrm>
          <a:prstGeom prst="rect">
            <a:avLst/>
          </a:prstGeom>
          <a:noFill/>
        </p:spPr>
        <p:txBody>
          <a:bodyPr wrap="none" rtlCol="0">
            <a:spAutoFit/>
          </a:bodyPr>
          <a:lstStyle/>
          <a:p>
            <a:r>
              <a:rPr lang="en-US" dirty="0"/>
              <a:t>S5</a:t>
            </a:r>
          </a:p>
        </p:txBody>
      </p:sp>
      <p:sp>
        <p:nvSpPr>
          <p:cNvPr id="29" name="TextBox 28">
            <a:extLst>
              <a:ext uri="{FF2B5EF4-FFF2-40B4-BE49-F238E27FC236}">
                <a16:creationId xmlns:a16="http://schemas.microsoft.com/office/drawing/2014/main" id="{C0DAD0B7-DFEA-40E0-BDC7-35F3FDCF6D1B}"/>
              </a:ext>
            </a:extLst>
          </p:cNvPr>
          <p:cNvSpPr txBox="1"/>
          <p:nvPr/>
        </p:nvSpPr>
        <p:spPr>
          <a:xfrm>
            <a:off x="4234868" y="3307590"/>
            <a:ext cx="335348" cy="369332"/>
          </a:xfrm>
          <a:prstGeom prst="rect">
            <a:avLst/>
          </a:prstGeom>
          <a:noFill/>
        </p:spPr>
        <p:txBody>
          <a:bodyPr wrap="square" rtlCol="0">
            <a:spAutoFit/>
          </a:bodyPr>
          <a:lstStyle/>
          <a:p>
            <a:r>
              <a:rPr lang="en-US" dirty="0"/>
              <a:t>e</a:t>
            </a:r>
            <a:r>
              <a:rPr lang="en-US" baseline="-25000" dirty="0"/>
              <a:t>i</a:t>
            </a:r>
            <a:endParaRPr lang="en-US" i="1" baseline="-25000" dirty="0"/>
          </a:p>
        </p:txBody>
      </p:sp>
      <p:sp>
        <p:nvSpPr>
          <p:cNvPr id="34" name="TextBox 33">
            <a:extLst>
              <a:ext uri="{FF2B5EF4-FFF2-40B4-BE49-F238E27FC236}">
                <a16:creationId xmlns:a16="http://schemas.microsoft.com/office/drawing/2014/main" id="{3EDCF6C8-3C0C-4D29-B1D6-92654020508F}"/>
              </a:ext>
            </a:extLst>
          </p:cNvPr>
          <p:cNvSpPr txBox="1"/>
          <p:nvPr/>
        </p:nvSpPr>
        <p:spPr>
          <a:xfrm>
            <a:off x="2727240" y="3467356"/>
            <a:ext cx="462794" cy="369332"/>
          </a:xfrm>
          <a:prstGeom prst="rect">
            <a:avLst/>
          </a:prstGeom>
          <a:noFill/>
        </p:spPr>
        <p:txBody>
          <a:bodyPr wrap="square" rtlCol="0">
            <a:spAutoFit/>
          </a:bodyPr>
          <a:lstStyle/>
          <a:p>
            <a:r>
              <a:rPr lang="en-US" dirty="0"/>
              <a:t>e</a:t>
            </a:r>
            <a:r>
              <a:rPr lang="en-US" baseline="-25000" dirty="0"/>
              <a:t>i-1</a:t>
            </a:r>
            <a:endParaRPr lang="en-US" i="1" baseline="-25000" dirty="0"/>
          </a:p>
        </p:txBody>
      </p:sp>
      <p:sp>
        <p:nvSpPr>
          <p:cNvPr id="36" name="TextBox 35">
            <a:extLst>
              <a:ext uri="{FF2B5EF4-FFF2-40B4-BE49-F238E27FC236}">
                <a16:creationId xmlns:a16="http://schemas.microsoft.com/office/drawing/2014/main" id="{67B91402-ED59-4629-B832-0F1F4D3C91CD}"/>
              </a:ext>
            </a:extLst>
          </p:cNvPr>
          <p:cNvSpPr txBox="1"/>
          <p:nvPr/>
        </p:nvSpPr>
        <p:spPr>
          <a:xfrm>
            <a:off x="5624792" y="2507197"/>
            <a:ext cx="2074607" cy="369332"/>
          </a:xfrm>
          <a:prstGeom prst="rect">
            <a:avLst/>
          </a:prstGeom>
          <a:noFill/>
        </p:spPr>
        <p:txBody>
          <a:bodyPr wrap="none" rtlCol="0">
            <a:spAutoFit/>
          </a:bodyPr>
          <a:lstStyle/>
          <a:p>
            <a:r>
              <a:rPr lang="en-US" dirty="0"/>
              <a:t>Schedule space of e</a:t>
            </a:r>
            <a:r>
              <a:rPr lang="en-US" baseline="-25000" dirty="0"/>
              <a:t>i</a:t>
            </a:r>
            <a:endParaRPr lang="en-US" i="1" baseline="-25000" dirty="0"/>
          </a:p>
        </p:txBody>
      </p:sp>
      <p:sp>
        <p:nvSpPr>
          <p:cNvPr id="41" name="Left Brace 40">
            <a:extLst>
              <a:ext uri="{FF2B5EF4-FFF2-40B4-BE49-F238E27FC236}">
                <a16:creationId xmlns:a16="http://schemas.microsoft.com/office/drawing/2014/main" id="{CDEDF7E2-8BB2-4AF0-A0AE-5D63CCFD90CF}"/>
              </a:ext>
            </a:extLst>
          </p:cNvPr>
          <p:cNvSpPr/>
          <p:nvPr/>
        </p:nvSpPr>
        <p:spPr>
          <a:xfrm rot="5400000">
            <a:off x="6034843" y="281566"/>
            <a:ext cx="609416" cy="60065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26C4373C-70A6-49F8-993E-3E82AD0D393A}"/>
              </a:ext>
            </a:extLst>
          </p:cNvPr>
          <p:cNvSpPr txBox="1"/>
          <p:nvPr/>
        </p:nvSpPr>
        <p:spPr>
          <a:xfrm>
            <a:off x="9464760" y="3307590"/>
            <a:ext cx="335348" cy="369332"/>
          </a:xfrm>
          <a:prstGeom prst="rect">
            <a:avLst/>
          </a:prstGeom>
          <a:noFill/>
        </p:spPr>
        <p:txBody>
          <a:bodyPr wrap="square" rtlCol="0">
            <a:spAutoFit/>
          </a:bodyPr>
          <a:lstStyle/>
          <a:p>
            <a:r>
              <a:rPr lang="en-US" dirty="0" err="1"/>
              <a:t>e</a:t>
            </a:r>
            <a:r>
              <a:rPr lang="en-US" baseline="-25000" dirty="0" err="1"/>
              <a:t>j</a:t>
            </a:r>
            <a:endParaRPr lang="en-US" i="1" baseline="-25000" dirty="0"/>
          </a:p>
        </p:txBody>
      </p:sp>
      <p:sp>
        <p:nvSpPr>
          <p:cNvPr id="28" name="Slide Number Placeholder 27">
            <a:extLst>
              <a:ext uri="{FF2B5EF4-FFF2-40B4-BE49-F238E27FC236}">
                <a16:creationId xmlns:a16="http://schemas.microsoft.com/office/drawing/2014/main" id="{BA40EA8B-BB5B-4357-A795-956B61A46759}"/>
              </a:ext>
            </a:extLst>
          </p:cNvPr>
          <p:cNvSpPr>
            <a:spLocks noGrp="1"/>
          </p:cNvSpPr>
          <p:nvPr>
            <p:ph type="sldNum" sz="quarter" idx="12"/>
          </p:nvPr>
        </p:nvSpPr>
        <p:spPr/>
        <p:txBody>
          <a:bodyPr/>
          <a:lstStyle/>
          <a:p>
            <a:fld id="{566AB0C7-FD64-4AA4-9C95-01A3D39BC419}" type="slidenum">
              <a:rPr lang="en-US" smtClean="0"/>
              <a:t>37</a:t>
            </a:fld>
            <a:endParaRPr lang="en-US"/>
          </a:p>
        </p:txBody>
      </p:sp>
    </p:spTree>
    <p:extLst>
      <p:ext uri="{BB962C8B-B14F-4D97-AF65-F5344CB8AC3E}">
        <p14:creationId xmlns:p14="http://schemas.microsoft.com/office/powerpoint/2010/main" val="505846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3"/>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4"/>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5"/>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sp>
        <p:nvSpPr>
          <p:cNvPr id="43" name="Slide Number Placeholder 42">
            <a:extLst>
              <a:ext uri="{FF2B5EF4-FFF2-40B4-BE49-F238E27FC236}">
                <a16:creationId xmlns:a16="http://schemas.microsoft.com/office/drawing/2014/main" id="{9558A0ED-653C-43B3-B0A6-71EBDACEF55A}"/>
              </a:ext>
            </a:extLst>
          </p:cNvPr>
          <p:cNvSpPr>
            <a:spLocks noGrp="1"/>
          </p:cNvSpPr>
          <p:nvPr>
            <p:ph type="sldNum" sz="quarter" idx="12"/>
          </p:nvPr>
        </p:nvSpPr>
        <p:spPr/>
        <p:txBody>
          <a:bodyPr/>
          <a:lstStyle/>
          <a:p>
            <a:fld id="{566AB0C7-FD64-4AA4-9C95-01A3D39BC419}" type="slidenum">
              <a:rPr lang="en-US" smtClean="0"/>
              <a:t>38</a:t>
            </a:fld>
            <a:endParaRPr lang="en-US"/>
          </a:p>
        </p:txBody>
      </p:sp>
    </p:spTree>
    <p:extLst>
      <p:ext uri="{BB962C8B-B14F-4D97-AF65-F5344CB8AC3E}">
        <p14:creationId xmlns:p14="http://schemas.microsoft.com/office/powerpoint/2010/main" val="2145909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sp>
        <p:nvSpPr>
          <p:cNvPr id="3" name="Slide Number Placeholder 2">
            <a:extLst>
              <a:ext uri="{FF2B5EF4-FFF2-40B4-BE49-F238E27FC236}">
                <a16:creationId xmlns:a16="http://schemas.microsoft.com/office/drawing/2014/main" id="{87BE0E96-9952-4DFA-9DC7-50C2B0F32E4F}"/>
              </a:ext>
            </a:extLst>
          </p:cNvPr>
          <p:cNvSpPr>
            <a:spLocks noGrp="1"/>
          </p:cNvSpPr>
          <p:nvPr>
            <p:ph type="sldNum" sz="quarter" idx="12"/>
          </p:nvPr>
        </p:nvSpPr>
        <p:spPr/>
        <p:txBody>
          <a:bodyPr/>
          <a:lstStyle/>
          <a:p>
            <a:fld id="{566AB0C7-FD64-4AA4-9C95-01A3D39BC419}" type="slidenum">
              <a:rPr lang="en-US" smtClean="0"/>
              <a:t>39</a:t>
            </a:fld>
            <a:endParaRPr lang="en-US"/>
          </a:p>
        </p:txBody>
      </p:sp>
    </p:spTree>
    <p:extLst>
      <p:ext uri="{BB962C8B-B14F-4D97-AF65-F5344CB8AC3E}">
        <p14:creationId xmlns:p14="http://schemas.microsoft.com/office/powerpoint/2010/main" val="84303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8BD6-2567-4139-94E1-D006F7147318}"/>
              </a:ext>
            </a:extLst>
          </p:cNvPr>
          <p:cNvSpPr>
            <a:spLocks noGrp="1"/>
          </p:cNvSpPr>
          <p:nvPr>
            <p:ph type="title"/>
          </p:nvPr>
        </p:nvSpPr>
        <p:spPr/>
        <p:txBody>
          <a:bodyPr/>
          <a:lstStyle/>
          <a:p>
            <a:r>
              <a:rPr lang="en-US" dirty="0"/>
              <a:t>Flaky Tests—A Real World War </a:t>
            </a:r>
          </a:p>
        </p:txBody>
      </p:sp>
      <p:pic>
        <p:nvPicPr>
          <p:cNvPr id="5" name="Picture 4" descr="Graphical user interface, text, application, email&#10;&#10;Description automatically generated">
            <a:extLst>
              <a:ext uri="{FF2B5EF4-FFF2-40B4-BE49-F238E27FC236}">
                <a16:creationId xmlns:a16="http://schemas.microsoft.com/office/drawing/2014/main" id="{F878F0DE-6CAD-4AD5-9EEF-A39A020CF95F}"/>
              </a:ext>
            </a:extLst>
          </p:cNvPr>
          <p:cNvPicPr>
            <a:picLocks noChangeAspect="1"/>
          </p:cNvPicPr>
          <p:nvPr/>
        </p:nvPicPr>
        <p:blipFill>
          <a:blip r:embed="rId3"/>
          <a:stretch>
            <a:fillRect/>
          </a:stretch>
        </p:blipFill>
        <p:spPr>
          <a:xfrm>
            <a:off x="679466" y="1690688"/>
            <a:ext cx="5416534" cy="4231667"/>
          </a:xfrm>
          <a:prstGeom prst="rect">
            <a:avLst/>
          </a:prstGeom>
        </p:spPr>
      </p:pic>
      <p:sp>
        <p:nvSpPr>
          <p:cNvPr id="7" name="TextBox 6">
            <a:extLst>
              <a:ext uri="{FF2B5EF4-FFF2-40B4-BE49-F238E27FC236}">
                <a16:creationId xmlns:a16="http://schemas.microsoft.com/office/drawing/2014/main" id="{D2429299-80C8-4453-AD43-8F46D99DA0E5}"/>
              </a:ext>
            </a:extLst>
          </p:cNvPr>
          <p:cNvSpPr txBox="1"/>
          <p:nvPr/>
        </p:nvSpPr>
        <p:spPr>
          <a:xfrm>
            <a:off x="1675886" y="5953099"/>
            <a:ext cx="3168207" cy="369332"/>
          </a:xfrm>
          <a:prstGeom prst="rect">
            <a:avLst/>
          </a:prstGeom>
          <a:noFill/>
        </p:spPr>
        <p:txBody>
          <a:bodyPr wrap="square">
            <a:spAutoFit/>
          </a:bodyPr>
          <a:lstStyle/>
          <a:p>
            <a:r>
              <a:rPr lang="en-US" b="0" i="0" dirty="0">
                <a:solidFill>
                  <a:srgbClr val="C00000"/>
                </a:solidFill>
                <a:effectLst/>
                <a:latin typeface="Roboto" panose="020B0604020202020204" pitchFamily="2" charset="0"/>
              </a:rPr>
              <a:t>1.5% of test results are flaky</a:t>
            </a:r>
            <a:endParaRPr lang="en-US" dirty="0">
              <a:solidFill>
                <a:srgbClr val="C00000"/>
              </a:solidFill>
            </a:endParaRPr>
          </a:p>
        </p:txBody>
      </p:sp>
      <p:sp>
        <p:nvSpPr>
          <p:cNvPr id="9" name="TextBox 8">
            <a:extLst>
              <a:ext uri="{FF2B5EF4-FFF2-40B4-BE49-F238E27FC236}">
                <a16:creationId xmlns:a16="http://schemas.microsoft.com/office/drawing/2014/main" id="{C11B874D-29BC-43EE-8D1F-BBF01A679ADD}"/>
              </a:ext>
            </a:extLst>
          </p:cNvPr>
          <p:cNvSpPr txBox="1"/>
          <p:nvPr/>
        </p:nvSpPr>
        <p:spPr>
          <a:xfrm>
            <a:off x="1028957" y="6383918"/>
            <a:ext cx="4944438" cy="369332"/>
          </a:xfrm>
          <a:prstGeom prst="rect">
            <a:avLst/>
          </a:prstGeom>
          <a:noFill/>
        </p:spPr>
        <p:txBody>
          <a:bodyPr wrap="square">
            <a:spAutoFit/>
          </a:bodyPr>
          <a:lstStyle/>
          <a:p>
            <a:r>
              <a:rPr lang="en-US" b="0" i="0" dirty="0">
                <a:solidFill>
                  <a:srgbClr val="C00000"/>
                </a:solidFill>
                <a:effectLst/>
                <a:latin typeface="Roboto" panose="02000000000000000000" pitchFamily="2" charset="0"/>
              </a:rPr>
              <a:t>16% of our tests have some level of flakiness</a:t>
            </a:r>
            <a:endParaRPr lang="en-US" dirty="0">
              <a:solidFill>
                <a:srgbClr val="C00000"/>
              </a:solidFill>
            </a:endParaRPr>
          </a:p>
        </p:txBody>
      </p:sp>
      <p:pic>
        <p:nvPicPr>
          <p:cNvPr id="18" name="Picture 17" descr="Text, letter&#10;&#10;Description automatically generated">
            <a:extLst>
              <a:ext uri="{FF2B5EF4-FFF2-40B4-BE49-F238E27FC236}">
                <a16:creationId xmlns:a16="http://schemas.microsoft.com/office/drawing/2014/main" id="{D5043B23-BF52-4D5D-843B-8AEEB49B410D}"/>
              </a:ext>
            </a:extLst>
          </p:cNvPr>
          <p:cNvPicPr>
            <a:picLocks noChangeAspect="1"/>
          </p:cNvPicPr>
          <p:nvPr/>
        </p:nvPicPr>
        <p:blipFill>
          <a:blip r:embed="rId4"/>
          <a:stretch>
            <a:fillRect/>
          </a:stretch>
        </p:blipFill>
        <p:spPr>
          <a:xfrm>
            <a:off x="6465153" y="2413892"/>
            <a:ext cx="4894469" cy="3555945"/>
          </a:xfrm>
          <a:prstGeom prst="rect">
            <a:avLst/>
          </a:prstGeom>
        </p:spPr>
      </p:pic>
      <p:pic>
        <p:nvPicPr>
          <p:cNvPr id="19" name="Picture 4" descr="Home Page – Cheng-Yang Fu">
            <a:extLst>
              <a:ext uri="{FF2B5EF4-FFF2-40B4-BE49-F238E27FC236}">
                <a16:creationId xmlns:a16="http://schemas.microsoft.com/office/drawing/2014/main" id="{1DFA9B4A-9C79-41CC-B08C-76FEB3A470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8110" y="1690688"/>
            <a:ext cx="2956732" cy="611738"/>
          </a:xfrm>
          <a:prstGeom prst="rect">
            <a:avLst/>
          </a:prstGeom>
          <a:noFill/>
          <a:extLst>
            <a:ext uri="{909E8E84-426E-40DD-AFC4-6F175D3DCCD1}">
              <a14:hiddenFill xmlns:a14="http://schemas.microsoft.com/office/drawing/2010/main">
                <a:solidFill>
                  <a:srgbClr val="FFFFFF"/>
                </a:solidFill>
              </a14:hiddenFill>
            </a:ext>
          </a:extLst>
        </p:spPr>
      </p:pic>
      <p:sp>
        <p:nvSpPr>
          <p:cNvPr id="20" name="Freeform: Shape 19">
            <a:extLst>
              <a:ext uri="{FF2B5EF4-FFF2-40B4-BE49-F238E27FC236}">
                <a16:creationId xmlns:a16="http://schemas.microsoft.com/office/drawing/2014/main" id="{A5B3CCA8-7EE9-43ED-9EEC-6E305A4A952E}"/>
              </a:ext>
            </a:extLst>
          </p:cNvPr>
          <p:cNvSpPr/>
          <p:nvPr/>
        </p:nvSpPr>
        <p:spPr>
          <a:xfrm>
            <a:off x="6254734" y="3642629"/>
            <a:ext cx="1876126" cy="980207"/>
          </a:xfrm>
          <a:custGeom>
            <a:avLst/>
            <a:gdLst>
              <a:gd name="connsiteX0" fmla="*/ 1725001 w 1876126"/>
              <a:gd name="connsiteY0" fmla="*/ 219920 h 980207"/>
              <a:gd name="connsiteX1" fmla="*/ 1396228 w 1876126"/>
              <a:gd name="connsiteY1" fmla="*/ 76081 h 980207"/>
              <a:gd name="connsiteX2" fmla="*/ 1272938 w 1876126"/>
              <a:gd name="connsiteY2" fmla="*/ 55533 h 980207"/>
              <a:gd name="connsiteX3" fmla="*/ 1180471 w 1876126"/>
              <a:gd name="connsiteY3" fmla="*/ 14436 h 980207"/>
              <a:gd name="connsiteX4" fmla="*/ 276345 w 1876126"/>
              <a:gd name="connsiteY4" fmla="*/ 76081 h 980207"/>
              <a:gd name="connsiteX5" fmla="*/ 245522 w 1876126"/>
              <a:gd name="connsiteY5" fmla="*/ 117178 h 980207"/>
              <a:gd name="connsiteX6" fmla="*/ 81136 w 1876126"/>
              <a:gd name="connsiteY6" fmla="*/ 291839 h 980207"/>
              <a:gd name="connsiteX7" fmla="*/ 29765 w 1876126"/>
              <a:gd name="connsiteY7" fmla="*/ 384306 h 980207"/>
              <a:gd name="connsiteX8" fmla="*/ 19491 w 1876126"/>
              <a:gd name="connsiteY8" fmla="*/ 805547 h 980207"/>
              <a:gd name="connsiteX9" fmla="*/ 183877 w 1876126"/>
              <a:gd name="connsiteY9" fmla="*/ 918562 h 980207"/>
              <a:gd name="connsiteX10" fmla="*/ 584570 w 1876126"/>
              <a:gd name="connsiteY10" fmla="*/ 980207 h 980207"/>
              <a:gd name="connsiteX11" fmla="*/ 1344857 w 1876126"/>
              <a:gd name="connsiteY11" fmla="*/ 969933 h 980207"/>
              <a:gd name="connsiteX12" fmla="*/ 1488695 w 1876126"/>
              <a:gd name="connsiteY12" fmla="*/ 959659 h 980207"/>
              <a:gd name="connsiteX13" fmla="*/ 1540066 w 1876126"/>
              <a:gd name="connsiteY13" fmla="*/ 939111 h 980207"/>
              <a:gd name="connsiteX14" fmla="*/ 1601711 w 1876126"/>
              <a:gd name="connsiteY14" fmla="*/ 918562 h 980207"/>
              <a:gd name="connsiteX15" fmla="*/ 1725001 w 1876126"/>
              <a:gd name="connsiteY15" fmla="*/ 805547 h 980207"/>
              <a:gd name="connsiteX16" fmla="*/ 1848291 w 1876126"/>
              <a:gd name="connsiteY16" fmla="*/ 661708 h 980207"/>
              <a:gd name="connsiteX17" fmla="*/ 1827743 w 1876126"/>
              <a:gd name="connsiteY17" fmla="*/ 312387 h 980207"/>
              <a:gd name="connsiteX18" fmla="*/ 1776372 w 1876126"/>
              <a:gd name="connsiteY18" fmla="*/ 271290 h 980207"/>
              <a:gd name="connsiteX19" fmla="*/ 1714727 w 1876126"/>
              <a:gd name="connsiteY19" fmla="*/ 219920 h 980207"/>
              <a:gd name="connsiteX20" fmla="*/ 1704453 w 1876126"/>
              <a:gd name="connsiteY20" fmla="*/ 189097 h 980207"/>
              <a:gd name="connsiteX21" fmla="*/ 1611985 w 1876126"/>
              <a:gd name="connsiteY21" fmla="*/ 168549 h 98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76126" h="980207">
                <a:moveTo>
                  <a:pt x="1725001" y="219920"/>
                </a:moveTo>
                <a:cubicBezTo>
                  <a:pt x="1598922" y="147874"/>
                  <a:pt x="1592206" y="139641"/>
                  <a:pt x="1396228" y="76081"/>
                </a:cubicBezTo>
                <a:cubicBezTo>
                  <a:pt x="1356597" y="63228"/>
                  <a:pt x="1314035" y="62382"/>
                  <a:pt x="1272938" y="55533"/>
                </a:cubicBezTo>
                <a:cubicBezTo>
                  <a:pt x="1242116" y="41834"/>
                  <a:pt x="1214198" y="14819"/>
                  <a:pt x="1180471" y="14436"/>
                </a:cubicBezTo>
                <a:cubicBezTo>
                  <a:pt x="457172" y="6217"/>
                  <a:pt x="611167" y="-35525"/>
                  <a:pt x="276345" y="76081"/>
                </a:cubicBezTo>
                <a:cubicBezTo>
                  <a:pt x="266071" y="89780"/>
                  <a:pt x="257041" y="104507"/>
                  <a:pt x="245522" y="117178"/>
                </a:cubicBezTo>
                <a:cubicBezTo>
                  <a:pt x="181449" y="187658"/>
                  <a:pt x="141343" y="210129"/>
                  <a:pt x="81136" y="291839"/>
                </a:cubicBezTo>
                <a:cubicBezTo>
                  <a:pt x="60220" y="320225"/>
                  <a:pt x="46889" y="353484"/>
                  <a:pt x="29765" y="384306"/>
                </a:cubicBezTo>
                <a:cubicBezTo>
                  <a:pt x="15004" y="495018"/>
                  <a:pt x="-22973" y="713124"/>
                  <a:pt x="19491" y="805547"/>
                </a:cubicBezTo>
                <a:cubicBezTo>
                  <a:pt x="47253" y="865970"/>
                  <a:pt x="122026" y="894147"/>
                  <a:pt x="183877" y="918562"/>
                </a:cubicBezTo>
                <a:cubicBezTo>
                  <a:pt x="249584" y="944499"/>
                  <a:pt x="500735" y="970344"/>
                  <a:pt x="584570" y="980207"/>
                </a:cubicBezTo>
                <a:lnTo>
                  <a:pt x="1344857" y="969933"/>
                </a:lnTo>
                <a:cubicBezTo>
                  <a:pt x="1392913" y="968841"/>
                  <a:pt x="1441215" y="967156"/>
                  <a:pt x="1488695" y="959659"/>
                </a:cubicBezTo>
                <a:cubicBezTo>
                  <a:pt x="1506912" y="956783"/>
                  <a:pt x="1522734" y="945414"/>
                  <a:pt x="1540066" y="939111"/>
                </a:cubicBezTo>
                <a:cubicBezTo>
                  <a:pt x="1560422" y="931709"/>
                  <a:pt x="1581163" y="925412"/>
                  <a:pt x="1601711" y="918562"/>
                </a:cubicBezTo>
                <a:cubicBezTo>
                  <a:pt x="1699560" y="801144"/>
                  <a:pt x="1600898" y="908965"/>
                  <a:pt x="1725001" y="805547"/>
                </a:cubicBezTo>
                <a:cubicBezTo>
                  <a:pt x="1774884" y="763978"/>
                  <a:pt x="1808425" y="712965"/>
                  <a:pt x="1848291" y="661708"/>
                </a:cubicBezTo>
                <a:cubicBezTo>
                  <a:pt x="1884545" y="516692"/>
                  <a:pt x="1892734" y="529024"/>
                  <a:pt x="1827743" y="312387"/>
                </a:cubicBezTo>
                <a:cubicBezTo>
                  <a:pt x="1821442" y="291383"/>
                  <a:pt x="1791878" y="286796"/>
                  <a:pt x="1776372" y="271290"/>
                </a:cubicBezTo>
                <a:cubicBezTo>
                  <a:pt x="1718285" y="213204"/>
                  <a:pt x="1802889" y="264001"/>
                  <a:pt x="1714727" y="219920"/>
                </a:cubicBezTo>
                <a:cubicBezTo>
                  <a:pt x="1711302" y="209646"/>
                  <a:pt x="1712111" y="196755"/>
                  <a:pt x="1704453" y="189097"/>
                </a:cubicBezTo>
                <a:cubicBezTo>
                  <a:pt x="1676247" y="160891"/>
                  <a:pt x="1647135" y="168549"/>
                  <a:pt x="1611985" y="168549"/>
                </a:cubicBezTo>
              </a:path>
            </a:pathLst>
          </a:custGeom>
          <a:ln>
            <a:solidFill>
              <a:srgbClr val="C0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838E6BC1-A22C-44CC-8C9F-7ED92C64A6A2}"/>
              </a:ext>
            </a:extLst>
          </p:cNvPr>
          <p:cNvSpPr txBox="1"/>
          <p:nvPr/>
        </p:nvSpPr>
        <p:spPr>
          <a:xfrm>
            <a:off x="7088110" y="6078601"/>
            <a:ext cx="3168207" cy="369332"/>
          </a:xfrm>
          <a:prstGeom prst="rect">
            <a:avLst/>
          </a:prstGeom>
          <a:noFill/>
        </p:spPr>
        <p:txBody>
          <a:bodyPr wrap="square">
            <a:spAutoFit/>
          </a:bodyPr>
          <a:lstStyle/>
          <a:p>
            <a:r>
              <a:rPr lang="en-US" altLang="zh-CN" b="0" i="0" dirty="0">
                <a:solidFill>
                  <a:srgbClr val="C00000"/>
                </a:solidFill>
                <a:effectLst/>
                <a:latin typeface="Roboto" panose="020B0604020202020204" pitchFamily="2" charset="0"/>
              </a:rPr>
              <a:t>Assume All </a:t>
            </a:r>
            <a:r>
              <a:rPr lang="en-US" altLang="zh-CN" dirty="0">
                <a:solidFill>
                  <a:srgbClr val="C00000"/>
                </a:solidFill>
                <a:latin typeface="Roboto" panose="020B0604020202020204" pitchFamily="2" charset="0"/>
              </a:rPr>
              <a:t>T</a:t>
            </a:r>
            <a:r>
              <a:rPr lang="en-US" altLang="zh-CN" b="0" i="0" dirty="0">
                <a:solidFill>
                  <a:srgbClr val="C00000"/>
                </a:solidFill>
                <a:effectLst/>
                <a:latin typeface="Roboto" panose="020B0604020202020204" pitchFamily="2" charset="0"/>
              </a:rPr>
              <a:t>ests Are </a:t>
            </a:r>
            <a:r>
              <a:rPr lang="en-US" altLang="zh-CN" dirty="0">
                <a:solidFill>
                  <a:srgbClr val="C00000"/>
                </a:solidFill>
                <a:latin typeface="Roboto" panose="020B0604020202020204" pitchFamily="2" charset="0"/>
              </a:rPr>
              <a:t>F</a:t>
            </a:r>
            <a:r>
              <a:rPr lang="en-US" altLang="zh-CN" b="0" i="0" dirty="0">
                <a:solidFill>
                  <a:srgbClr val="C00000"/>
                </a:solidFill>
                <a:effectLst/>
                <a:latin typeface="Roboto" panose="020B0604020202020204" pitchFamily="2" charset="0"/>
              </a:rPr>
              <a:t>laky</a:t>
            </a:r>
            <a:endParaRPr lang="en-US" dirty="0">
              <a:solidFill>
                <a:srgbClr val="C00000"/>
              </a:solidFill>
            </a:endParaRPr>
          </a:p>
        </p:txBody>
      </p:sp>
      <p:sp>
        <p:nvSpPr>
          <p:cNvPr id="15" name="Slide Number Placeholder 14">
            <a:extLst>
              <a:ext uri="{FF2B5EF4-FFF2-40B4-BE49-F238E27FC236}">
                <a16:creationId xmlns:a16="http://schemas.microsoft.com/office/drawing/2014/main" id="{4237EBD4-7726-48BA-800F-43E682AA93B0}"/>
              </a:ext>
            </a:extLst>
          </p:cNvPr>
          <p:cNvSpPr>
            <a:spLocks noGrp="1"/>
          </p:cNvSpPr>
          <p:nvPr>
            <p:ph type="sldNum" sz="quarter" idx="12"/>
          </p:nvPr>
        </p:nvSpPr>
        <p:spPr/>
        <p:txBody>
          <a:bodyPr/>
          <a:lstStyle/>
          <a:p>
            <a:fld id="{566AB0C7-FD64-4AA4-9C95-01A3D39BC419}" type="slidenum">
              <a:rPr lang="en-US" smtClean="0"/>
              <a:t>4</a:t>
            </a:fld>
            <a:endParaRPr lang="en-US"/>
          </a:p>
        </p:txBody>
      </p:sp>
    </p:spTree>
    <p:extLst>
      <p:ext uri="{BB962C8B-B14F-4D97-AF65-F5344CB8AC3E}">
        <p14:creationId xmlns:p14="http://schemas.microsoft.com/office/powerpoint/2010/main" val="2352763290"/>
      </p:ext>
    </p:extLst>
  </p:cSld>
  <p:clrMapOvr>
    <a:masterClrMapping/>
  </p:clrMapOvr>
  <mc:AlternateContent xmlns:mc="http://schemas.openxmlformats.org/markup-compatibility/2006" xmlns:p14="http://schemas.microsoft.com/office/powerpoint/2010/main">
    <mc:Choice Requires="p14">
      <p:transition spd="slow" p14:dur="2000" advTm="13271"/>
    </mc:Choice>
    <mc:Fallback xmlns="">
      <p:transition spd="slow" advTm="1327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sp>
        <p:nvSpPr>
          <p:cNvPr id="3" name="Slide Number Placeholder 2">
            <a:extLst>
              <a:ext uri="{FF2B5EF4-FFF2-40B4-BE49-F238E27FC236}">
                <a16:creationId xmlns:a16="http://schemas.microsoft.com/office/drawing/2014/main" id="{95C6A766-0251-4595-AE04-DEF44F253EA3}"/>
              </a:ext>
            </a:extLst>
          </p:cNvPr>
          <p:cNvSpPr>
            <a:spLocks noGrp="1"/>
          </p:cNvSpPr>
          <p:nvPr>
            <p:ph type="sldNum" sz="quarter" idx="12"/>
          </p:nvPr>
        </p:nvSpPr>
        <p:spPr/>
        <p:txBody>
          <a:bodyPr/>
          <a:lstStyle/>
          <a:p>
            <a:fld id="{566AB0C7-FD64-4AA4-9C95-01A3D39BC419}" type="slidenum">
              <a:rPr lang="en-US" smtClean="0"/>
              <a:t>40</a:t>
            </a:fld>
            <a:endParaRPr lang="en-US"/>
          </a:p>
        </p:txBody>
      </p:sp>
    </p:spTree>
    <p:extLst>
      <p:ext uri="{BB962C8B-B14F-4D97-AF65-F5344CB8AC3E}">
        <p14:creationId xmlns:p14="http://schemas.microsoft.com/office/powerpoint/2010/main" val="142047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cxnSp>
        <p:nvCxnSpPr>
          <p:cNvPr id="20" name="Straight Arrow Connector 19">
            <a:extLst>
              <a:ext uri="{FF2B5EF4-FFF2-40B4-BE49-F238E27FC236}">
                <a16:creationId xmlns:a16="http://schemas.microsoft.com/office/drawing/2014/main" id="{0434C59B-DD54-4DDA-86A9-D2AE6FD747B0}"/>
              </a:ext>
            </a:extLst>
          </p:cNvPr>
          <p:cNvCxnSpPr>
            <a:cxnSpLocks/>
          </p:cNvCxnSpPr>
          <p:nvPr/>
        </p:nvCxnSpPr>
        <p:spPr>
          <a:xfrm flipV="1">
            <a:off x="8363168" y="3719930"/>
            <a:ext cx="0" cy="1078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552F809C-5E36-4FA0-B018-B180997673D7}"/>
              </a:ext>
            </a:extLst>
          </p:cNvPr>
          <p:cNvSpPr txBox="1"/>
          <p:nvPr/>
        </p:nvSpPr>
        <p:spPr>
          <a:xfrm>
            <a:off x="8363167" y="3899353"/>
            <a:ext cx="2077948" cy="646331"/>
          </a:xfrm>
          <a:prstGeom prst="rect">
            <a:avLst/>
          </a:prstGeom>
          <a:noFill/>
        </p:spPr>
        <p:txBody>
          <a:bodyPr wrap="square">
            <a:spAutoFit/>
          </a:bodyPr>
          <a:lstStyle/>
          <a:p>
            <a:r>
              <a:rPr lang="en-US" dirty="0"/>
              <a:t>Returning  results via an </a:t>
            </a:r>
            <a:r>
              <a:rPr lang="en-US" dirty="0">
                <a:solidFill>
                  <a:srgbClr val="C00000"/>
                </a:solidFill>
              </a:rPr>
              <a:t>async event</a:t>
            </a:r>
          </a:p>
        </p:txBody>
      </p:sp>
      <p:sp>
        <p:nvSpPr>
          <p:cNvPr id="3" name="Slide Number Placeholder 2">
            <a:extLst>
              <a:ext uri="{FF2B5EF4-FFF2-40B4-BE49-F238E27FC236}">
                <a16:creationId xmlns:a16="http://schemas.microsoft.com/office/drawing/2014/main" id="{467F4685-C24A-4BFE-AA82-E20630795B3C}"/>
              </a:ext>
            </a:extLst>
          </p:cNvPr>
          <p:cNvSpPr>
            <a:spLocks noGrp="1"/>
          </p:cNvSpPr>
          <p:nvPr>
            <p:ph type="sldNum" sz="quarter" idx="12"/>
          </p:nvPr>
        </p:nvSpPr>
        <p:spPr/>
        <p:txBody>
          <a:bodyPr/>
          <a:lstStyle/>
          <a:p>
            <a:fld id="{566AB0C7-FD64-4AA4-9C95-01A3D39BC419}" type="slidenum">
              <a:rPr lang="en-US" smtClean="0"/>
              <a:t>41</a:t>
            </a:fld>
            <a:endParaRPr lang="en-US"/>
          </a:p>
        </p:txBody>
      </p:sp>
    </p:spTree>
    <p:extLst>
      <p:ext uri="{BB962C8B-B14F-4D97-AF65-F5344CB8AC3E}">
        <p14:creationId xmlns:p14="http://schemas.microsoft.com/office/powerpoint/2010/main" val="41791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cxnSp>
        <p:nvCxnSpPr>
          <p:cNvPr id="24" name="Straight Arrow Connector 23">
            <a:extLst>
              <a:ext uri="{FF2B5EF4-FFF2-40B4-BE49-F238E27FC236}">
                <a16:creationId xmlns:a16="http://schemas.microsoft.com/office/drawing/2014/main" id="{749AAF95-08E6-474E-A60F-64ED16459740}"/>
              </a:ext>
            </a:extLst>
          </p:cNvPr>
          <p:cNvCxnSpPr>
            <a:cxnSpLocks/>
          </p:cNvCxnSpPr>
          <p:nvPr/>
        </p:nvCxnSpPr>
        <p:spPr>
          <a:xfrm flipH="1">
            <a:off x="6298058" y="3579210"/>
            <a:ext cx="2088342" cy="5304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5BACF672-EE1A-4DCF-B18B-02F0C1532C0E}"/>
              </a:ext>
            </a:extLst>
          </p:cNvPr>
          <p:cNvSpPr txBox="1"/>
          <p:nvPr/>
        </p:nvSpPr>
        <p:spPr>
          <a:xfrm>
            <a:off x="6870484" y="3998460"/>
            <a:ext cx="1428089" cy="646331"/>
          </a:xfrm>
          <a:prstGeom prst="rect">
            <a:avLst/>
          </a:prstGeom>
          <a:noFill/>
        </p:spPr>
        <p:txBody>
          <a:bodyPr wrap="square">
            <a:spAutoFit/>
          </a:bodyPr>
          <a:lstStyle/>
          <a:p>
            <a:r>
              <a:rPr lang="en-US" dirty="0"/>
              <a:t>Updating </a:t>
            </a:r>
          </a:p>
          <a:p>
            <a:r>
              <a:rPr lang="en-US" dirty="0"/>
              <a:t>results</a:t>
            </a:r>
          </a:p>
        </p:txBody>
      </p:sp>
      <p:cxnSp>
        <p:nvCxnSpPr>
          <p:cNvPr id="21" name="Straight Arrow Connector 20">
            <a:extLst>
              <a:ext uri="{FF2B5EF4-FFF2-40B4-BE49-F238E27FC236}">
                <a16:creationId xmlns:a16="http://schemas.microsoft.com/office/drawing/2014/main" id="{8E5C31A9-752A-4DEE-9C6E-E5E92AC45A02}"/>
              </a:ext>
            </a:extLst>
          </p:cNvPr>
          <p:cNvCxnSpPr>
            <a:cxnSpLocks/>
          </p:cNvCxnSpPr>
          <p:nvPr/>
        </p:nvCxnSpPr>
        <p:spPr>
          <a:xfrm flipV="1">
            <a:off x="8363168" y="3719930"/>
            <a:ext cx="0" cy="1078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E1F4B165-8849-4860-B2C9-1B86418E43A7}"/>
              </a:ext>
            </a:extLst>
          </p:cNvPr>
          <p:cNvSpPr txBox="1"/>
          <p:nvPr/>
        </p:nvSpPr>
        <p:spPr>
          <a:xfrm>
            <a:off x="8363167" y="3899353"/>
            <a:ext cx="2077948" cy="646331"/>
          </a:xfrm>
          <a:prstGeom prst="rect">
            <a:avLst/>
          </a:prstGeom>
          <a:noFill/>
        </p:spPr>
        <p:txBody>
          <a:bodyPr wrap="square">
            <a:spAutoFit/>
          </a:bodyPr>
          <a:lstStyle/>
          <a:p>
            <a:r>
              <a:rPr lang="en-US" dirty="0"/>
              <a:t>Returning  results via an </a:t>
            </a:r>
            <a:r>
              <a:rPr lang="en-US" dirty="0">
                <a:solidFill>
                  <a:srgbClr val="C00000"/>
                </a:solidFill>
              </a:rPr>
              <a:t>async event</a:t>
            </a:r>
          </a:p>
        </p:txBody>
      </p:sp>
      <p:sp>
        <p:nvSpPr>
          <p:cNvPr id="3" name="Slide Number Placeholder 2">
            <a:extLst>
              <a:ext uri="{FF2B5EF4-FFF2-40B4-BE49-F238E27FC236}">
                <a16:creationId xmlns:a16="http://schemas.microsoft.com/office/drawing/2014/main" id="{552F1FBF-37DF-4480-ADDC-2F01ABC32CDE}"/>
              </a:ext>
            </a:extLst>
          </p:cNvPr>
          <p:cNvSpPr>
            <a:spLocks noGrp="1"/>
          </p:cNvSpPr>
          <p:nvPr>
            <p:ph type="sldNum" sz="quarter" idx="12"/>
          </p:nvPr>
        </p:nvSpPr>
        <p:spPr/>
        <p:txBody>
          <a:bodyPr/>
          <a:lstStyle/>
          <a:p>
            <a:fld id="{566AB0C7-FD64-4AA4-9C95-01A3D39BC419}" type="slidenum">
              <a:rPr lang="en-US" smtClean="0"/>
              <a:t>42</a:t>
            </a:fld>
            <a:endParaRPr lang="en-US"/>
          </a:p>
        </p:txBody>
      </p:sp>
    </p:spTree>
    <p:extLst>
      <p:ext uri="{BB962C8B-B14F-4D97-AF65-F5344CB8AC3E}">
        <p14:creationId xmlns:p14="http://schemas.microsoft.com/office/powerpoint/2010/main" val="486394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2"/>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3"/>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4"/>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cxnSp>
        <p:nvCxnSpPr>
          <p:cNvPr id="24" name="Straight Arrow Connector 23">
            <a:extLst>
              <a:ext uri="{FF2B5EF4-FFF2-40B4-BE49-F238E27FC236}">
                <a16:creationId xmlns:a16="http://schemas.microsoft.com/office/drawing/2014/main" id="{749AAF95-08E6-474E-A60F-64ED16459740}"/>
              </a:ext>
            </a:extLst>
          </p:cNvPr>
          <p:cNvCxnSpPr>
            <a:cxnSpLocks/>
          </p:cNvCxnSpPr>
          <p:nvPr/>
        </p:nvCxnSpPr>
        <p:spPr>
          <a:xfrm flipH="1">
            <a:off x="6298058" y="3579210"/>
            <a:ext cx="2088342" cy="5304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5BACF672-EE1A-4DCF-B18B-02F0C1532C0E}"/>
              </a:ext>
            </a:extLst>
          </p:cNvPr>
          <p:cNvSpPr txBox="1"/>
          <p:nvPr/>
        </p:nvSpPr>
        <p:spPr>
          <a:xfrm>
            <a:off x="6870484" y="3998460"/>
            <a:ext cx="1428089" cy="646331"/>
          </a:xfrm>
          <a:prstGeom prst="rect">
            <a:avLst/>
          </a:prstGeom>
          <a:noFill/>
        </p:spPr>
        <p:txBody>
          <a:bodyPr wrap="square">
            <a:spAutoFit/>
          </a:bodyPr>
          <a:lstStyle/>
          <a:p>
            <a:r>
              <a:rPr lang="en-US" dirty="0"/>
              <a:t>Updating </a:t>
            </a:r>
          </a:p>
          <a:p>
            <a:r>
              <a:rPr lang="en-US" dirty="0"/>
              <a:t>results</a:t>
            </a:r>
          </a:p>
        </p:txBody>
      </p:sp>
      <p:cxnSp>
        <p:nvCxnSpPr>
          <p:cNvPr id="31" name="Straight Arrow Connector 30">
            <a:extLst>
              <a:ext uri="{FF2B5EF4-FFF2-40B4-BE49-F238E27FC236}">
                <a16:creationId xmlns:a16="http://schemas.microsoft.com/office/drawing/2014/main" id="{86D268C0-1677-4F27-93B1-45F39874F179}"/>
              </a:ext>
            </a:extLst>
          </p:cNvPr>
          <p:cNvCxnSpPr>
            <a:cxnSpLocks/>
          </p:cNvCxnSpPr>
          <p:nvPr/>
        </p:nvCxnSpPr>
        <p:spPr>
          <a:xfrm flipV="1">
            <a:off x="3755423" y="4422590"/>
            <a:ext cx="1457037" cy="2756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3020FEE8-3C61-4C10-9E7C-BE3138477D2D}"/>
              </a:ext>
            </a:extLst>
          </p:cNvPr>
          <p:cNvSpPr txBox="1"/>
          <p:nvPr/>
        </p:nvSpPr>
        <p:spPr>
          <a:xfrm>
            <a:off x="3482054" y="4104472"/>
            <a:ext cx="2038322" cy="369332"/>
          </a:xfrm>
          <a:prstGeom prst="rect">
            <a:avLst/>
          </a:prstGeom>
          <a:noFill/>
        </p:spPr>
        <p:txBody>
          <a:bodyPr wrap="square">
            <a:spAutoFit/>
          </a:bodyPr>
          <a:lstStyle/>
          <a:p>
            <a:r>
              <a:rPr lang="en-US" dirty="0"/>
              <a:t>Checking results</a:t>
            </a:r>
          </a:p>
        </p:txBody>
      </p:sp>
      <p:cxnSp>
        <p:nvCxnSpPr>
          <p:cNvPr id="21" name="Straight Arrow Connector 20">
            <a:extLst>
              <a:ext uri="{FF2B5EF4-FFF2-40B4-BE49-F238E27FC236}">
                <a16:creationId xmlns:a16="http://schemas.microsoft.com/office/drawing/2014/main" id="{691BED2E-5F1A-42F2-87BB-2323EEC5992F}"/>
              </a:ext>
            </a:extLst>
          </p:cNvPr>
          <p:cNvCxnSpPr>
            <a:cxnSpLocks/>
          </p:cNvCxnSpPr>
          <p:nvPr/>
        </p:nvCxnSpPr>
        <p:spPr>
          <a:xfrm flipV="1">
            <a:off x="8363168" y="3719930"/>
            <a:ext cx="0" cy="1078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A28B6AF2-DA42-4C34-B4AC-C186474330E9}"/>
              </a:ext>
            </a:extLst>
          </p:cNvPr>
          <p:cNvSpPr txBox="1"/>
          <p:nvPr/>
        </p:nvSpPr>
        <p:spPr>
          <a:xfrm>
            <a:off x="8363167" y="3899353"/>
            <a:ext cx="2077948" cy="646331"/>
          </a:xfrm>
          <a:prstGeom prst="rect">
            <a:avLst/>
          </a:prstGeom>
          <a:noFill/>
        </p:spPr>
        <p:txBody>
          <a:bodyPr wrap="square">
            <a:spAutoFit/>
          </a:bodyPr>
          <a:lstStyle/>
          <a:p>
            <a:r>
              <a:rPr lang="en-US" dirty="0"/>
              <a:t>Returning  results via an </a:t>
            </a:r>
            <a:r>
              <a:rPr lang="en-US" dirty="0">
                <a:solidFill>
                  <a:srgbClr val="C00000"/>
                </a:solidFill>
              </a:rPr>
              <a:t>async event</a:t>
            </a:r>
          </a:p>
        </p:txBody>
      </p:sp>
      <p:sp>
        <p:nvSpPr>
          <p:cNvPr id="4" name="Slide Number Placeholder 3">
            <a:extLst>
              <a:ext uri="{FF2B5EF4-FFF2-40B4-BE49-F238E27FC236}">
                <a16:creationId xmlns:a16="http://schemas.microsoft.com/office/drawing/2014/main" id="{044A1E1C-D48E-4C9A-A607-5B55EBAE36BC}"/>
              </a:ext>
            </a:extLst>
          </p:cNvPr>
          <p:cNvSpPr>
            <a:spLocks noGrp="1"/>
          </p:cNvSpPr>
          <p:nvPr>
            <p:ph type="sldNum" sz="quarter" idx="12"/>
          </p:nvPr>
        </p:nvSpPr>
        <p:spPr/>
        <p:txBody>
          <a:bodyPr/>
          <a:lstStyle/>
          <a:p>
            <a:fld id="{566AB0C7-FD64-4AA4-9C95-01A3D39BC419}" type="slidenum">
              <a:rPr lang="en-US" smtClean="0"/>
              <a:t>43</a:t>
            </a:fld>
            <a:endParaRPr lang="en-US"/>
          </a:p>
        </p:txBody>
      </p:sp>
    </p:spTree>
    <p:extLst>
      <p:ext uri="{BB962C8B-B14F-4D97-AF65-F5344CB8AC3E}">
        <p14:creationId xmlns:p14="http://schemas.microsoft.com/office/powerpoint/2010/main" val="317039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A39B-1FD4-4D6C-91A3-08FB1265AEBF}"/>
              </a:ext>
            </a:extLst>
          </p:cNvPr>
          <p:cNvSpPr>
            <a:spLocks noGrp="1"/>
          </p:cNvSpPr>
          <p:nvPr>
            <p:ph type="title"/>
          </p:nvPr>
        </p:nvSpPr>
        <p:spPr/>
        <p:txBody>
          <a:bodyPr/>
          <a:lstStyle/>
          <a:p>
            <a:r>
              <a:rPr lang="en-US" dirty="0"/>
              <a:t>Detecting Concurrency-Related Flaky Tests in Android Apps</a:t>
            </a:r>
          </a:p>
        </p:txBody>
      </p:sp>
      <p:sp>
        <p:nvSpPr>
          <p:cNvPr id="3" name="Content Placeholder 2">
            <a:extLst>
              <a:ext uri="{FF2B5EF4-FFF2-40B4-BE49-F238E27FC236}">
                <a16:creationId xmlns:a16="http://schemas.microsoft.com/office/drawing/2014/main" id="{03D5AD92-0B64-43C0-8292-80AA3257A999}"/>
              </a:ext>
            </a:extLst>
          </p:cNvPr>
          <p:cNvSpPr>
            <a:spLocks noGrp="1"/>
          </p:cNvSpPr>
          <p:nvPr>
            <p:ph idx="1"/>
          </p:nvPr>
        </p:nvSpPr>
        <p:spPr>
          <a:xfrm>
            <a:off x="838200" y="1825625"/>
            <a:ext cx="11353800" cy="4351338"/>
          </a:xfrm>
        </p:spPr>
        <p:txBody>
          <a:bodyPr/>
          <a:lstStyle/>
          <a:p>
            <a:r>
              <a:rPr lang="en-US" dirty="0"/>
              <a:t>Concurrency-related flaky tests are the most common flaky tests in Android </a:t>
            </a:r>
          </a:p>
        </p:txBody>
      </p:sp>
      <p:sp>
        <p:nvSpPr>
          <p:cNvPr id="4" name="Slide Number Placeholder 3">
            <a:extLst>
              <a:ext uri="{FF2B5EF4-FFF2-40B4-BE49-F238E27FC236}">
                <a16:creationId xmlns:a16="http://schemas.microsoft.com/office/drawing/2014/main" id="{00590228-3144-47F3-AF9F-3EDEE0EF8DD6}"/>
              </a:ext>
            </a:extLst>
          </p:cNvPr>
          <p:cNvSpPr>
            <a:spLocks noGrp="1"/>
          </p:cNvSpPr>
          <p:nvPr>
            <p:ph type="sldNum" sz="quarter" idx="12"/>
          </p:nvPr>
        </p:nvSpPr>
        <p:spPr/>
        <p:txBody>
          <a:bodyPr/>
          <a:lstStyle/>
          <a:p>
            <a:fld id="{566AB0C7-FD64-4AA4-9C95-01A3D39BC419}" type="slidenum">
              <a:rPr lang="en-US" smtClean="0"/>
              <a:t>5</a:t>
            </a:fld>
            <a:endParaRPr lang="en-US"/>
          </a:p>
        </p:txBody>
      </p:sp>
      <p:graphicFrame>
        <p:nvGraphicFramePr>
          <p:cNvPr id="7" name="Chart 6">
            <a:extLst>
              <a:ext uri="{FF2B5EF4-FFF2-40B4-BE49-F238E27FC236}">
                <a16:creationId xmlns:a16="http://schemas.microsoft.com/office/drawing/2014/main" id="{B54323FA-9688-4DE2-ACCE-EFD7FA1EA350}"/>
              </a:ext>
            </a:extLst>
          </p:cNvPr>
          <p:cNvGraphicFramePr>
            <a:graphicFrameLocks/>
          </p:cNvGraphicFramePr>
          <p:nvPr>
            <p:extLst>
              <p:ext uri="{D42A27DB-BD31-4B8C-83A1-F6EECF244321}">
                <p14:modId xmlns:p14="http://schemas.microsoft.com/office/powerpoint/2010/main" val="2504144559"/>
              </p:ext>
            </p:extLst>
          </p:nvPr>
        </p:nvGraphicFramePr>
        <p:xfrm>
          <a:off x="2671989" y="2893557"/>
          <a:ext cx="2292350" cy="2244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0716307-020E-4276-A8FB-A0B60EA5F678}"/>
              </a:ext>
            </a:extLst>
          </p:cNvPr>
          <p:cNvGraphicFramePr>
            <a:graphicFrameLocks/>
          </p:cNvGraphicFramePr>
          <p:nvPr>
            <p:extLst>
              <p:ext uri="{D42A27DB-BD31-4B8C-83A1-F6EECF244321}">
                <p14:modId xmlns:p14="http://schemas.microsoft.com/office/powerpoint/2010/main" val="2863208151"/>
              </p:ext>
            </p:extLst>
          </p:nvPr>
        </p:nvGraphicFramePr>
        <p:xfrm>
          <a:off x="7658099" y="2893557"/>
          <a:ext cx="2324101" cy="2244725"/>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B3D23E06-4F54-42BC-B63A-785BF8559934}"/>
              </a:ext>
            </a:extLst>
          </p:cNvPr>
          <p:cNvSpPr txBox="1"/>
          <p:nvPr/>
        </p:nvSpPr>
        <p:spPr>
          <a:xfrm>
            <a:off x="1001485" y="5106215"/>
            <a:ext cx="5254172" cy="1200329"/>
          </a:xfrm>
          <a:prstGeom prst="rect">
            <a:avLst/>
          </a:prstGeom>
          <a:noFill/>
        </p:spPr>
        <p:txBody>
          <a:bodyPr wrap="square">
            <a:spAutoFit/>
          </a:bodyPr>
          <a:lstStyle/>
          <a:p>
            <a:r>
              <a:rPr lang="en-US" dirty="0"/>
              <a:t>[1] Alan Romano, </a:t>
            </a:r>
            <a:r>
              <a:rPr lang="en-US" dirty="0" err="1"/>
              <a:t>Zihe</a:t>
            </a:r>
            <a:r>
              <a:rPr lang="en-US" dirty="0"/>
              <a:t> Song, Sampath </a:t>
            </a:r>
            <a:r>
              <a:rPr lang="en-US" dirty="0" err="1"/>
              <a:t>Grandhi</a:t>
            </a:r>
            <a:r>
              <a:rPr lang="en-US" dirty="0"/>
              <a:t>, Wei Yang, and </a:t>
            </a:r>
            <a:r>
              <a:rPr lang="en-US" dirty="0" err="1"/>
              <a:t>Weihang</a:t>
            </a:r>
            <a:r>
              <a:rPr lang="en-US" dirty="0"/>
              <a:t> Wang. 2021. An Empirical Analysis of UI-based Flaky Tests. In IEEE/ACM International Conference on Software Engineering</a:t>
            </a:r>
          </a:p>
        </p:txBody>
      </p:sp>
      <p:sp>
        <p:nvSpPr>
          <p:cNvPr id="12" name="TextBox 11">
            <a:extLst>
              <a:ext uri="{FF2B5EF4-FFF2-40B4-BE49-F238E27FC236}">
                <a16:creationId xmlns:a16="http://schemas.microsoft.com/office/drawing/2014/main" id="{ADC07C82-E5A8-499B-B7B9-FD9CC68BD8EB}"/>
              </a:ext>
            </a:extLst>
          </p:cNvPr>
          <p:cNvSpPr txBox="1"/>
          <p:nvPr/>
        </p:nvSpPr>
        <p:spPr>
          <a:xfrm>
            <a:off x="6798128" y="5156021"/>
            <a:ext cx="5152571" cy="1200329"/>
          </a:xfrm>
          <a:prstGeom prst="rect">
            <a:avLst/>
          </a:prstGeom>
          <a:noFill/>
        </p:spPr>
        <p:txBody>
          <a:bodyPr wrap="square">
            <a:spAutoFit/>
          </a:bodyPr>
          <a:lstStyle/>
          <a:p>
            <a:r>
              <a:rPr lang="en-US" dirty="0"/>
              <a:t>[2] Swapna </a:t>
            </a:r>
            <a:r>
              <a:rPr lang="en-US" dirty="0" err="1"/>
              <a:t>Thorve</a:t>
            </a:r>
            <a:r>
              <a:rPr lang="en-US" dirty="0"/>
              <a:t>, </a:t>
            </a:r>
            <a:r>
              <a:rPr lang="en-US" dirty="0" err="1"/>
              <a:t>Chandani</a:t>
            </a:r>
            <a:r>
              <a:rPr lang="en-US" dirty="0"/>
              <a:t> </a:t>
            </a:r>
            <a:r>
              <a:rPr lang="en-US" dirty="0" err="1"/>
              <a:t>Sreshtha</a:t>
            </a:r>
            <a:r>
              <a:rPr lang="en-US" dirty="0"/>
              <a:t>, and Na Meng. 2018. An Empirical Study of Flaky Tests in Android Apps. In International Conference on Software Maintenance and Evolution (ICSME). </a:t>
            </a:r>
          </a:p>
        </p:txBody>
      </p:sp>
      <p:sp>
        <p:nvSpPr>
          <p:cNvPr id="13" name="TextBox 12">
            <a:extLst>
              <a:ext uri="{FF2B5EF4-FFF2-40B4-BE49-F238E27FC236}">
                <a16:creationId xmlns:a16="http://schemas.microsoft.com/office/drawing/2014/main" id="{118386DE-8ECA-4059-85D3-FB13CD774BBD}"/>
              </a:ext>
            </a:extLst>
          </p:cNvPr>
          <p:cNvSpPr txBox="1"/>
          <p:nvPr/>
        </p:nvSpPr>
        <p:spPr>
          <a:xfrm>
            <a:off x="4557939" y="3325532"/>
            <a:ext cx="406400" cy="461665"/>
          </a:xfrm>
          <a:prstGeom prst="rect">
            <a:avLst/>
          </a:prstGeom>
          <a:noFill/>
        </p:spPr>
        <p:txBody>
          <a:bodyPr wrap="square" rtlCol="0">
            <a:spAutoFit/>
          </a:bodyPr>
          <a:lstStyle/>
          <a:p>
            <a:r>
              <a:rPr lang="en-US" sz="2400" dirty="0"/>
              <a:t>%</a:t>
            </a:r>
          </a:p>
        </p:txBody>
      </p:sp>
      <p:sp>
        <p:nvSpPr>
          <p:cNvPr id="14" name="TextBox 13">
            <a:extLst>
              <a:ext uri="{FF2B5EF4-FFF2-40B4-BE49-F238E27FC236}">
                <a16:creationId xmlns:a16="http://schemas.microsoft.com/office/drawing/2014/main" id="{E1156DF9-2F87-431A-8EA0-47E500D2DC0D}"/>
              </a:ext>
            </a:extLst>
          </p:cNvPr>
          <p:cNvSpPr txBox="1"/>
          <p:nvPr/>
        </p:nvSpPr>
        <p:spPr>
          <a:xfrm>
            <a:off x="9433380" y="3429000"/>
            <a:ext cx="406400"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196332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3"/>
          <a:stretch>
            <a:fillRect/>
          </a:stretch>
        </p:blipFill>
        <p:spPr>
          <a:xfrm>
            <a:off x="1622261" y="2483402"/>
            <a:ext cx="4772025" cy="27336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7F18610D-67DD-4BB2-B2C9-90E72E98B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385" y="1978365"/>
            <a:ext cx="2212581" cy="3933477"/>
          </a:xfrm>
          <a:prstGeom prst="rect">
            <a:avLst/>
          </a:prstGeom>
          <a:ln>
            <a:solidFill>
              <a:schemeClr val="tx1"/>
            </a:solidFill>
          </a:ln>
        </p:spPr>
      </p:pic>
      <p:sp>
        <p:nvSpPr>
          <p:cNvPr id="13" name="TextBox 12">
            <a:extLst>
              <a:ext uri="{FF2B5EF4-FFF2-40B4-BE49-F238E27FC236}">
                <a16:creationId xmlns:a16="http://schemas.microsoft.com/office/drawing/2014/main" id="{1803056B-2C57-473E-B10C-5AA8CB103A28}"/>
              </a:ext>
            </a:extLst>
          </p:cNvPr>
          <p:cNvSpPr txBox="1"/>
          <p:nvPr/>
        </p:nvSpPr>
        <p:spPr>
          <a:xfrm>
            <a:off x="8098644" y="6014853"/>
            <a:ext cx="2038322" cy="369332"/>
          </a:xfrm>
          <a:prstGeom prst="rect">
            <a:avLst/>
          </a:prstGeom>
          <a:noFill/>
        </p:spPr>
        <p:txBody>
          <a:bodyPr wrap="square">
            <a:spAutoFit/>
          </a:bodyPr>
          <a:lstStyle/>
          <a:p>
            <a:r>
              <a:rPr lang="en-US" dirty="0" err="1"/>
              <a:t>RapidPro</a:t>
            </a:r>
            <a:r>
              <a:rPr lang="en-US" dirty="0"/>
              <a:t> Surveyor</a:t>
            </a:r>
          </a:p>
        </p:txBody>
      </p:sp>
      <p:cxnSp>
        <p:nvCxnSpPr>
          <p:cNvPr id="15" name="Straight Arrow Connector 14">
            <a:extLst>
              <a:ext uri="{FF2B5EF4-FFF2-40B4-BE49-F238E27FC236}">
                <a16:creationId xmlns:a16="http://schemas.microsoft.com/office/drawing/2014/main" id="{3AC5050B-460B-424B-99D8-3CF529C9C5EA}"/>
              </a:ext>
            </a:extLst>
          </p:cNvPr>
          <p:cNvCxnSpPr/>
          <p:nvPr/>
        </p:nvCxnSpPr>
        <p:spPr>
          <a:xfrm flipV="1">
            <a:off x="5497033" y="3700130"/>
            <a:ext cx="3211032" cy="3721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308C5EF4-8A37-4306-B55C-6BF7A0CD3A92}"/>
              </a:ext>
            </a:extLst>
          </p:cNvPr>
          <p:cNvCxnSpPr/>
          <p:nvPr/>
        </p:nvCxnSpPr>
        <p:spPr>
          <a:xfrm flipV="1">
            <a:off x="5954233" y="4465674"/>
            <a:ext cx="2339162" cy="2232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B5FB4185-AD69-45F2-8FDA-28B75A8378A7}"/>
              </a:ext>
            </a:extLst>
          </p:cNvPr>
          <p:cNvSpPr txBox="1"/>
          <p:nvPr/>
        </p:nvSpPr>
        <p:spPr>
          <a:xfrm>
            <a:off x="5947719" y="3480309"/>
            <a:ext cx="2038322" cy="369332"/>
          </a:xfrm>
          <a:prstGeom prst="rect">
            <a:avLst/>
          </a:prstGeom>
          <a:noFill/>
        </p:spPr>
        <p:txBody>
          <a:bodyPr wrap="square">
            <a:spAutoFit/>
          </a:bodyPr>
          <a:lstStyle/>
          <a:p>
            <a:r>
              <a:rPr lang="en-US" dirty="0"/>
              <a:t>Clicking button</a:t>
            </a:r>
          </a:p>
        </p:txBody>
      </p:sp>
      <p:sp>
        <p:nvSpPr>
          <p:cNvPr id="19" name="TextBox 18">
            <a:extLst>
              <a:ext uri="{FF2B5EF4-FFF2-40B4-BE49-F238E27FC236}">
                <a16:creationId xmlns:a16="http://schemas.microsoft.com/office/drawing/2014/main" id="{00DB7924-6C9D-4766-821C-A4163344FC0C}"/>
              </a:ext>
            </a:extLst>
          </p:cNvPr>
          <p:cNvSpPr txBox="1"/>
          <p:nvPr/>
        </p:nvSpPr>
        <p:spPr>
          <a:xfrm>
            <a:off x="6043681" y="4222804"/>
            <a:ext cx="2038322" cy="369332"/>
          </a:xfrm>
          <a:prstGeom prst="rect">
            <a:avLst/>
          </a:prstGeom>
          <a:noFill/>
        </p:spPr>
        <p:txBody>
          <a:bodyPr wrap="square">
            <a:spAutoFit/>
          </a:bodyPr>
          <a:lstStyle/>
          <a:p>
            <a:r>
              <a:rPr lang="en-US" dirty="0"/>
              <a:t>Checking results</a:t>
            </a:r>
          </a:p>
        </p:txBody>
      </p:sp>
      <p:sp>
        <p:nvSpPr>
          <p:cNvPr id="20" name="TextBox 19">
            <a:extLst>
              <a:ext uri="{FF2B5EF4-FFF2-40B4-BE49-F238E27FC236}">
                <a16:creationId xmlns:a16="http://schemas.microsoft.com/office/drawing/2014/main" id="{73ACDCE8-713D-45B5-93A4-E698999B7278}"/>
              </a:ext>
            </a:extLst>
          </p:cNvPr>
          <p:cNvSpPr txBox="1"/>
          <p:nvPr/>
        </p:nvSpPr>
        <p:spPr>
          <a:xfrm>
            <a:off x="1707543" y="5676299"/>
            <a:ext cx="6748089" cy="523220"/>
          </a:xfrm>
          <a:prstGeom prst="rect">
            <a:avLst/>
          </a:prstGeom>
          <a:noFill/>
        </p:spPr>
        <p:txBody>
          <a:bodyPr wrap="square">
            <a:spAutoFit/>
          </a:bodyPr>
          <a:lstStyle/>
          <a:p>
            <a:r>
              <a:rPr lang="en-US" sz="2800" dirty="0">
                <a:solidFill>
                  <a:srgbClr val="C00000"/>
                </a:solidFill>
              </a:rPr>
              <a:t>Passes in some runs and fails in others </a:t>
            </a:r>
          </a:p>
        </p:txBody>
      </p:sp>
      <p:sp>
        <p:nvSpPr>
          <p:cNvPr id="21" name="Slide Number Placeholder 20">
            <a:extLst>
              <a:ext uri="{FF2B5EF4-FFF2-40B4-BE49-F238E27FC236}">
                <a16:creationId xmlns:a16="http://schemas.microsoft.com/office/drawing/2014/main" id="{9702C62E-F334-4117-857B-A2DE93F23C7C}"/>
              </a:ext>
            </a:extLst>
          </p:cNvPr>
          <p:cNvSpPr>
            <a:spLocks noGrp="1"/>
          </p:cNvSpPr>
          <p:nvPr>
            <p:ph type="sldNum" sz="quarter" idx="12"/>
          </p:nvPr>
        </p:nvSpPr>
        <p:spPr/>
        <p:txBody>
          <a:bodyPr/>
          <a:lstStyle/>
          <a:p>
            <a:fld id="{566AB0C7-FD64-4AA4-9C95-01A3D39BC419}" type="slidenum">
              <a:rPr lang="en-US" smtClean="0"/>
              <a:t>6</a:t>
            </a:fld>
            <a:endParaRPr lang="en-US"/>
          </a:p>
        </p:txBody>
      </p:sp>
    </p:spTree>
    <p:extLst>
      <p:ext uri="{BB962C8B-B14F-4D97-AF65-F5344CB8AC3E}">
        <p14:creationId xmlns:p14="http://schemas.microsoft.com/office/powerpoint/2010/main" val="69275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3"/>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4"/>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5"/>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cxnSp>
        <p:nvCxnSpPr>
          <p:cNvPr id="24" name="Straight Arrow Connector 23">
            <a:extLst>
              <a:ext uri="{FF2B5EF4-FFF2-40B4-BE49-F238E27FC236}">
                <a16:creationId xmlns:a16="http://schemas.microsoft.com/office/drawing/2014/main" id="{749AAF95-08E6-474E-A60F-64ED16459740}"/>
              </a:ext>
            </a:extLst>
          </p:cNvPr>
          <p:cNvCxnSpPr>
            <a:cxnSpLocks/>
          </p:cNvCxnSpPr>
          <p:nvPr/>
        </p:nvCxnSpPr>
        <p:spPr>
          <a:xfrm flipH="1">
            <a:off x="6298058" y="3579210"/>
            <a:ext cx="2088342" cy="5304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5BACF672-EE1A-4DCF-B18B-02F0C1532C0E}"/>
              </a:ext>
            </a:extLst>
          </p:cNvPr>
          <p:cNvSpPr txBox="1"/>
          <p:nvPr/>
        </p:nvSpPr>
        <p:spPr>
          <a:xfrm>
            <a:off x="6870484" y="3998460"/>
            <a:ext cx="1428089" cy="646331"/>
          </a:xfrm>
          <a:prstGeom prst="rect">
            <a:avLst/>
          </a:prstGeom>
          <a:noFill/>
        </p:spPr>
        <p:txBody>
          <a:bodyPr wrap="square">
            <a:spAutoFit/>
          </a:bodyPr>
          <a:lstStyle/>
          <a:p>
            <a:r>
              <a:rPr lang="en-US" dirty="0"/>
              <a:t>Updating </a:t>
            </a:r>
          </a:p>
          <a:p>
            <a:r>
              <a:rPr lang="en-US" dirty="0"/>
              <a:t>results</a:t>
            </a:r>
          </a:p>
        </p:txBody>
      </p:sp>
      <p:cxnSp>
        <p:nvCxnSpPr>
          <p:cNvPr id="31" name="Straight Arrow Connector 30">
            <a:extLst>
              <a:ext uri="{FF2B5EF4-FFF2-40B4-BE49-F238E27FC236}">
                <a16:creationId xmlns:a16="http://schemas.microsoft.com/office/drawing/2014/main" id="{86D268C0-1677-4F27-93B1-45F39874F179}"/>
              </a:ext>
            </a:extLst>
          </p:cNvPr>
          <p:cNvCxnSpPr>
            <a:cxnSpLocks/>
          </p:cNvCxnSpPr>
          <p:nvPr/>
        </p:nvCxnSpPr>
        <p:spPr>
          <a:xfrm flipV="1">
            <a:off x="3755423" y="4422590"/>
            <a:ext cx="1457037" cy="2756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3020FEE8-3C61-4C10-9E7C-BE3138477D2D}"/>
              </a:ext>
            </a:extLst>
          </p:cNvPr>
          <p:cNvSpPr txBox="1"/>
          <p:nvPr/>
        </p:nvSpPr>
        <p:spPr>
          <a:xfrm>
            <a:off x="3482054" y="4104472"/>
            <a:ext cx="2038322" cy="369332"/>
          </a:xfrm>
          <a:prstGeom prst="rect">
            <a:avLst/>
          </a:prstGeom>
          <a:noFill/>
        </p:spPr>
        <p:txBody>
          <a:bodyPr wrap="square">
            <a:spAutoFit/>
          </a:bodyPr>
          <a:lstStyle/>
          <a:p>
            <a:r>
              <a:rPr lang="en-US" dirty="0"/>
              <a:t>Checking results</a:t>
            </a:r>
          </a:p>
        </p:txBody>
      </p:sp>
      <p:sp>
        <p:nvSpPr>
          <p:cNvPr id="3" name="TextBox 2">
            <a:extLst>
              <a:ext uri="{FF2B5EF4-FFF2-40B4-BE49-F238E27FC236}">
                <a16:creationId xmlns:a16="http://schemas.microsoft.com/office/drawing/2014/main" id="{0E383377-29CA-43A0-8BEF-DE4BA5839040}"/>
              </a:ext>
            </a:extLst>
          </p:cNvPr>
          <p:cNvSpPr txBox="1"/>
          <p:nvPr/>
        </p:nvSpPr>
        <p:spPr>
          <a:xfrm>
            <a:off x="1409715" y="2162182"/>
            <a:ext cx="1591609" cy="707886"/>
          </a:xfrm>
          <a:prstGeom prst="rect">
            <a:avLst/>
          </a:prstGeom>
          <a:noFill/>
        </p:spPr>
        <p:txBody>
          <a:bodyPr wrap="square" rtlCol="0">
            <a:spAutoFit/>
          </a:bodyPr>
          <a:lstStyle/>
          <a:p>
            <a:r>
              <a:rPr lang="en-US" sz="4000" dirty="0">
                <a:solidFill>
                  <a:srgbClr val="00B050"/>
                </a:solidFill>
              </a:rPr>
              <a:t>Pass</a:t>
            </a:r>
          </a:p>
        </p:txBody>
      </p:sp>
      <p:cxnSp>
        <p:nvCxnSpPr>
          <p:cNvPr id="21" name="Straight Arrow Connector 20">
            <a:extLst>
              <a:ext uri="{FF2B5EF4-FFF2-40B4-BE49-F238E27FC236}">
                <a16:creationId xmlns:a16="http://schemas.microsoft.com/office/drawing/2014/main" id="{63F06613-824F-4ECD-8B31-3FF1E642C372}"/>
              </a:ext>
            </a:extLst>
          </p:cNvPr>
          <p:cNvCxnSpPr>
            <a:cxnSpLocks/>
          </p:cNvCxnSpPr>
          <p:nvPr/>
        </p:nvCxnSpPr>
        <p:spPr>
          <a:xfrm flipV="1">
            <a:off x="8363168" y="3719930"/>
            <a:ext cx="0" cy="10787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30942AB8-2106-4AAA-808A-58B445B25B6C}"/>
              </a:ext>
            </a:extLst>
          </p:cNvPr>
          <p:cNvSpPr txBox="1"/>
          <p:nvPr/>
        </p:nvSpPr>
        <p:spPr>
          <a:xfrm>
            <a:off x="8363167" y="4109422"/>
            <a:ext cx="2077948" cy="369332"/>
          </a:xfrm>
          <a:prstGeom prst="rect">
            <a:avLst/>
          </a:prstGeom>
          <a:noFill/>
        </p:spPr>
        <p:txBody>
          <a:bodyPr wrap="square">
            <a:spAutoFit/>
          </a:bodyPr>
          <a:lstStyle/>
          <a:p>
            <a:r>
              <a:rPr lang="en-US" dirty="0"/>
              <a:t>Returning  results </a:t>
            </a:r>
            <a:endParaRPr lang="en-US" dirty="0">
              <a:solidFill>
                <a:srgbClr val="C00000"/>
              </a:solidFill>
            </a:endParaRPr>
          </a:p>
        </p:txBody>
      </p:sp>
      <p:sp>
        <p:nvSpPr>
          <p:cNvPr id="4" name="Slide Number Placeholder 3">
            <a:extLst>
              <a:ext uri="{FF2B5EF4-FFF2-40B4-BE49-F238E27FC236}">
                <a16:creationId xmlns:a16="http://schemas.microsoft.com/office/drawing/2014/main" id="{B49661AD-EA15-4C80-85CF-211B299570E6}"/>
              </a:ext>
            </a:extLst>
          </p:cNvPr>
          <p:cNvSpPr>
            <a:spLocks noGrp="1"/>
          </p:cNvSpPr>
          <p:nvPr>
            <p:ph type="sldNum" sz="quarter" idx="12"/>
          </p:nvPr>
        </p:nvSpPr>
        <p:spPr/>
        <p:txBody>
          <a:bodyPr/>
          <a:lstStyle/>
          <a:p>
            <a:fld id="{566AB0C7-FD64-4AA4-9C95-01A3D39BC419}" type="slidenum">
              <a:rPr lang="en-US" smtClean="0"/>
              <a:t>7</a:t>
            </a:fld>
            <a:endParaRPr lang="en-US"/>
          </a:p>
        </p:txBody>
      </p:sp>
    </p:spTree>
    <p:extLst>
      <p:ext uri="{BB962C8B-B14F-4D97-AF65-F5344CB8AC3E}">
        <p14:creationId xmlns:p14="http://schemas.microsoft.com/office/powerpoint/2010/main" val="90900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976-31A3-4586-AB84-4FAEC4402392}"/>
              </a:ext>
            </a:extLst>
          </p:cNvPr>
          <p:cNvSpPr>
            <a:spLocks noGrp="1"/>
          </p:cNvSpPr>
          <p:nvPr>
            <p:ph type="title"/>
          </p:nvPr>
        </p:nvSpPr>
        <p:spPr/>
        <p:txBody>
          <a:bodyPr/>
          <a:lstStyle/>
          <a:p>
            <a:r>
              <a:rPr lang="en-US" dirty="0"/>
              <a:t>An </a:t>
            </a:r>
            <a:r>
              <a:rPr lang="en-US" altLang="zh-CN" dirty="0"/>
              <a:t>Example </a:t>
            </a:r>
            <a:r>
              <a:rPr lang="en-US" dirty="0"/>
              <a:t>Flaky Test in Android Apps</a:t>
            </a:r>
          </a:p>
        </p:txBody>
      </p:sp>
      <p:pic>
        <p:nvPicPr>
          <p:cNvPr id="5" name="Picture 4" descr="Text&#10;&#10;Description automatically generated">
            <a:extLst>
              <a:ext uri="{FF2B5EF4-FFF2-40B4-BE49-F238E27FC236}">
                <a16:creationId xmlns:a16="http://schemas.microsoft.com/office/drawing/2014/main" id="{E8325907-B747-405B-A589-B8005181E2C6}"/>
              </a:ext>
            </a:extLst>
          </p:cNvPr>
          <p:cNvPicPr>
            <a:picLocks noChangeAspect="1"/>
          </p:cNvPicPr>
          <p:nvPr/>
        </p:nvPicPr>
        <p:blipFill>
          <a:blip r:embed="rId3"/>
          <a:stretch>
            <a:fillRect/>
          </a:stretch>
        </p:blipFill>
        <p:spPr>
          <a:xfrm>
            <a:off x="110291" y="2813980"/>
            <a:ext cx="3917775" cy="2244314"/>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D063214-9D79-48EF-A578-AAB12CACD97A}"/>
              </a:ext>
            </a:extLst>
          </p:cNvPr>
          <p:cNvPicPr>
            <a:picLocks noChangeAspect="1"/>
          </p:cNvPicPr>
          <p:nvPr/>
        </p:nvPicPr>
        <p:blipFill>
          <a:blip r:embed="rId4"/>
          <a:stretch>
            <a:fillRect/>
          </a:stretch>
        </p:blipFill>
        <p:spPr>
          <a:xfrm>
            <a:off x="7840362" y="1831609"/>
            <a:ext cx="4103961" cy="1874445"/>
          </a:xfrm>
          <a:prstGeom prst="rect">
            <a:avLst/>
          </a:prstGeom>
        </p:spPr>
      </p:pic>
      <p:pic>
        <p:nvPicPr>
          <p:cNvPr id="9" name="Picture 8" descr="Table&#10;&#10;Description automatically generated">
            <a:extLst>
              <a:ext uri="{FF2B5EF4-FFF2-40B4-BE49-F238E27FC236}">
                <a16:creationId xmlns:a16="http://schemas.microsoft.com/office/drawing/2014/main" id="{0F581721-180D-4DDB-996E-07FD9BFEF92C}"/>
              </a:ext>
            </a:extLst>
          </p:cNvPr>
          <p:cNvPicPr>
            <a:picLocks noChangeAspect="1"/>
          </p:cNvPicPr>
          <p:nvPr/>
        </p:nvPicPr>
        <p:blipFill>
          <a:blip r:embed="rId5"/>
          <a:stretch>
            <a:fillRect/>
          </a:stretch>
        </p:blipFill>
        <p:spPr>
          <a:xfrm>
            <a:off x="7840362" y="4872224"/>
            <a:ext cx="4060176" cy="1289326"/>
          </a:xfrm>
          <a:prstGeom prst="rect">
            <a:avLst/>
          </a:prstGeom>
        </p:spPr>
      </p:pic>
      <p:pic>
        <p:nvPicPr>
          <p:cNvPr id="6" name="Picture 5" descr="Icon&#10;&#10;Description automatically generated with medium confidence">
            <a:extLst>
              <a:ext uri="{FF2B5EF4-FFF2-40B4-BE49-F238E27FC236}">
                <a16:creationId xmlns:a16="http://schemas.microsoft.com/office/drawing/2014/main" id="{770CA722-9A6A-403B-BCC6-EF2853138E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7647" y="1840898"/>
            <a:ext cx="2212581" cy="3933477"/>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A4723E06-646B-40E3-8FF2-FD13DFF6DF00}"/>
              </a:ext>
            </a:extLst>
          </p:cNvPr>
          <p:cNvCxnSpPr>
            <a:cxnSpLocks/>
          </p:cNvCxnSpPr>
          <p:nvPr/>
        </p:nvCxnSpPr>
        <p:spPr>
          <a:xfrm flipV="1">
            <a:off x="3376476" y="3565133"/>
            <a:ext cx="2151021" cy="4638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09A928A4-57DF-41FF-A905-3DA6A2227670}"/>
              </a:ext>
            </a:extLst>
          </p:cNvPr>
          <p:cNvSpPr txBox="1"/>
          <p:nvPr/>
        </p:nvSpPr>
        <p:spPr>
          <a:xfrm>
            <a:off x="3518486" y="3341562"/>
            <a:ext cx="2038322" cy="369332"/>
          </a:xfrm>
          <a:prstGeom prst="rect">
            <a:avLst/>
          </a:prstGeom>
          <a:noFill/>
        </p:spPr>
        <p:txBody>
          <a:bodyPr wrap="square">
            <a:spAutoFit/>
          </a:bodyPr>
          <a:lstStyle/>
          <a:p>
            <a:r>
              <a:rPr lang="en-US" dirty="0"/>
              <a:t>Clicking button</a:t>
            </a:r>
          </a:p>
        </p:txBody>
      </p:sp>
      <p:cxnSp>
        <p:nvCxnSpPr>
          <p:cNvPr id="12" name="Straight Arrow Connector 11">
            <a:extLst>
              <a:ext uri="{FF2B5EF4-FFF2-40B4-BE49-F238E27FC236}">
                <a16:creationId xmlns:a16="http://schemas.microsoft.com/office/drawing/2014/main" id="{910C1078-E7D6-466C-ABF8-F2CED4D33C91}"/>
              </a:ext>
            </a:extLst>
          </p:cNvPr>
          <p:cNvCxnSpPr>
            <a:cxnSpLocks/>
          </p:cNvCxnSpPr>
          <p:nvPr/>
        </p:nvCxnSpPr>
        <p:spPr>
          <a:xfrm flipV="1">
            <a:off x="6096000" y="3013585"/>
            <a:ext cx="1609618" cy="4154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99EB658E-36C5-4563-AB79-7CEFC6AA9A23}"/>
              </a:ext>
            </a:extLst>
          </p:cNvPr>
          <p:cNvSpPr txBox="1"/>
          <p:nvPr/>
        </p:nvSpPr>
        <p:spPr>
          <a:xfrm>
            <a:off x="5643937" y="2773671"/>
            <a:ext cx="2038322" cy="369332"/>
          </a:xfrm>
          <a:prstGeom prst="rect">
            <a:avLst/>
          </a:prstGeom>
          <a:noFill/>
        </p:spPr>
        <p:txBody>
          <a:bodyPr wrap="square">
            <a:spAutoFit/>
          </a:bodyPr>
          <a:lstStyle/>
          <a:p>
            <a:r>
              <a:rPr lang="en-US" dirty="0"/>
              <a:t>Calling the handler</a:t>
            </a:r>
          </a:p>
        </p:txBody>
      </p:sp>
      <p:cxnSp>
        <p:nvCxnSpPr>
          <p:cNvPr id="16" name="Straight Arrow Connector 15">
            <a:extLst>
              <a:ext uri="{FF2B5EF4-FFF2-40B4-BE49-F238E27FC236}">
                <a16:creationId xmlns:a16="http://schemas.microsoft.com/office/drawing/2014/main" id="{72AE9E84-34A7-432A-B283-4A7BA903B714}"/>
              </a:ext>
            </a:extLst>
          </p:cNvPr>
          <p:cNvCxnSpPr>
            <a:cxnSpLocks/>
          </p:cNvCxnSpPr>
          <p:nvPr/>
        </p:nvCxnSpPr>
        <p:spPr>
          <a:xfrm>
            <a:off x="10847797" y="3706054"/>
            <a:ext cx="0" cy="1231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05E40E4-39DF-427A-AA3B-05AFD6B5A0ED}"/>
              </a:ext>
            </a:extLst>
          </p:cNvPr>
          <p:cNvSpPr txBox="1"/>
          <p:nvPr/>
        </p:nvSpPr>
        <p:spPr>
          <a:xfrm>
            <a:off x="10847797" y="3936137"/>
            <a:ext cx="1477766" cy="646331"/>
          </a:xfrm>
          <a:prstGeom prst="rect">
            <a:avLst/>
          </a:prstGeom>
          <a:noFill/>
        </p:spPr>
        <p:txBody>
          <a:bodyPr wrap="square">
            <a:spAutoFit/>
          </a:bodyPr>
          <a:lstStyle/>
          <a:p>
            <a:r>
              <a:rPr lang="en-US" dirty="0"/>
              <a:t> Launch</a:t>
            </a:r>
            <a:r>
              <a:rPr lang="en-US" altLang="zh-CN" dirty="0"/>
              <a:t>ing</a:t>
            </a:r>
            <a:r>
              <a:rPr lang="en-US" dirty="0"/>
              <a:t> </a:t>
            </a:r>
          </a:p>
          <a:p>
            <a:r>
              <a:rPr lang="en-US" dirty="0"/>
              <a:t>an async task</a:t>
            </a:r>
          </a:p>
        </p:txBody>
      </p:sp>
      <p:cxnSp>
        <p:nvCxnSpPr>
          <p:cNvPr id="31" name="Straight Arrow Connector 30">
            <a:extLst>
              <a:ext uri="{FF2B5EF4-FFF2-40B4-BE49-F238E27FC236}">
                <a16:creationId xmlns:a16="http://schemas.microsoft.com/office/drawing/2014/main" id="{86D268C0-1677-4F27-93B1-45F39874F179}"/>
              </a:ext>
            </a:extLst>
          </p:cNvPr>
          <p:cNvCxnSpPr>
            <a:cxnSpLocks/>
          </p:cNvCxnSpPr>
          <p:nvPr/>
        </p:nvCxnSpPr>
        <p:spPr>
          <a:xfrm flipV="1">
            <a:off x="3755423" y="4422590"/>
            <a:ext cx="1457037" cy="2756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3020FEE8-3C61-4C10-9E7C-BE3138477D2D}"/>
              </a:ext>
            </a:extLst>
          </p:cNvPr>
          <p:cNvSpPr txBox="1"/>
          <p:nvPr/>
        </p:nvSpPr>
        <p:spPr>
          <a:xfrm>
            <a:off x="3482054" y="4104472"/>
            <a:ext cx="2038322" cy="369332"/>
          </a:xfrm>
          <a:prstGeom prst="rect">
            <a:avLst/>
          </a:prstGeom>
          <a:noFill/>
        </p:spPr>
        <p:txBody>
          <a:bodyPr wrap="square">
            <a:spAutoFit/>
          </a:bodyPr>
          <a:lstStyle/>
          <a:p>
            <a:r>
              <a:rPr lang="en-US" dirty="0"/>
              <a:t>Checking results</a:t>
            </a:r>
          </a:p>
        </p:txBody>
      </p:sp>
      <p:sp>
        <p:nvSpPr>
          <p:cNvPr id="21" name="TextBox 20">
            <a:extLst>
              <a:ext uri="{FF2B5EF4-FFF2-40B4-BE49-F238E27FC236}">
                <a16:creationId xmlns:a16="http://schemas.microsoft.com/office/drawing/2014/main" id="{5B97CD32-9592-47B7-A41A-88932C5A6763}"/>
              </a:ext>
            </a:extLst>
          </p:cNvPr>
          <p:cNvSpPr txBox="1"/>
          <p:nvPr/>
        </p:nvSpPr>
        <p:spPr>
          <a:xfrm>
            <a:off x="10273300" y="5425472"/>
            <a:ext cx="1477766" cy="646331"/>
          </a:xfrm>
          <a:prstGeom prst="rect">
            <a:avLst/>
          </a:prstGeom>
          <a:noFill/>
        </p:spPr>
        <p:txBody>
          <a:bodyPr wrap="square">
            <a:spAutoFit/>
          </a:bodyPr>
          <a:lstStyle/>
          <a:p>
            <a:r>
              <a:rPr lang="en-US" dirty="0">
                <a:solidFill>
                  <a:srgbClr val="C00000"/>
                </a:solidFill>
              </a:rPr>
              <a:t>Taking longer to get results</a:t>
            </a:r>
          </a:p>
        </p:txBody>
      </p:sp>
      <p:sp>
        <p:nvSpPr>
          <p:cNvPr id="22" name="TextBox 21">
            <a:extLst>
              <a:ext uri="{FF2B5EF4-FFF2-40B4-BE49-F238E27FC236}">
                <a16:creationId xmlns:a16="http://schemas.microsoft.com/office/drawing/2014/main" id="{A1829849-AEB8-42D6-97B3-AE9C66D60B24}"/>
              </a:ext>
            </a:extLst>
          </p:cNvPr>
          <p:cNvSpPr txBox="1"/>
          <p:nvPr/>
        </p:nvSpPr>
        <p:spPr>
          <a:xfrm>
            <a:off x="1409715" y="2162182"/>
            <a:ext cx="1591609" cy="707886"/>
          </a:xfrm>
          <a:prstGeom prst="rect">
            <a:avLst/>
          </a:prstGeom>
          <a:noFill/>
        </p:spPr>
        <p:txBody>
          <a:bodyPr wrap="square" rtlCol="0">
            <a:spAutoFit/>
          </a:bodyPr>
          <a:lstStyle/>
          <a:p>
            <a:r>
              <a:rPr lang="en-US" sz="4000" dirty="0">
                <a:solidFill>
                  <a:srgbClr val="C00000"/>
                </a:solidFill>
              </a:rPr>
              <a:t>Fail</a:t>
            </a:r>
          </a:p>
        </p:txBody>
      </p:sp>
      <p:pic>
        <p:nvPicPr>
          <p:cNvPr id="25" name="Picture 4" descr="Flat Square X Mark Red Icon, Button. Cross Symbol Isolated On White  Background. Stock Vector - Illustration of graphic, accept: 143476708">
            <a:extLst>
              <a:ext uri="{FF2B5EF4-FFF2-40B4-BE49-F238E27FC236}">
                <a16:creationId xmlns:a16="http://schemas.microsoft.com/office/drawing/2014/main" id="{96E08941-6809-4123-AF84-BAF6826B81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4332" y="4535629"/>
            <a:ext cx="325235" cy="32523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FE27FD2-3B7B-4D84-979B-FE98CB81655C}"/>
              </a:ext>
            </a:extLst>
          </p:cNvPr>
          <p:cNvSpPr>
            <a:spLocks noGrp="1"/>
          </p:cNvSpPr>
          <p:nvPr>
            <p:ph type="sldNum" sz="quarter" idx="12"/>
          </p:nvPr>
        </p:nvSpPr>
        <p:spPr/>
        <p:txBody>
          <a:bodyPr/>
          <a:lstStyle/>
          <a:p>
            <a:fld id="{566AB0C7-FD64-4AA4-9C95-01A3D39BC419}" type="slidenum">
              <a:rPr lang="en-US" smtClean="0"/>
              <a:t>8</a:t>
            </a:fld>
            <a:endParaRPr lang="en-US"/>
          </a:p>
        </p:txBody>
      </p:sp>
    </p:spTree>
    <p:extLst>
      <p:ext uri="{BB962C8B-B14F-4D97-AF65-F5344CB8AC3E}">
        <p14:creationId xmlns:p14="http://schemas.microsoft.com/office/powerpoint/2010/main" val="196291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34A3-5CAF-42A7-8922-2E3CD59C7620}"/>
              </a:ext>
            </a:extLst>
          </p:cNvPr>
          <p:cNvSpPr>
            <a:spLocks noGrp="1"/>
          </p:cNvSpPr>
          <p:nvPr>
            <p:ph type="title"/>
          </p:nvPr>
        </p:nvSpPr>
        <p:spPr>
          <a:xfrm>
            <a:off x="1440168" y="5707817"/>
            <a:ext cx="4268399" cy="706300"/>
          </a:xfrm>
        </p:spPr>
        <p:txBody>
          <a:bodyPr>
            <a:normAutofit/>
          </a:bodyPr>
          <a:lstStyle/>
          <a:p>
            <a:r>
              <a:rPr lang="en-US" sz="1800" dirty="0">
                <a:latin typeface="+mn-lt"/>
              </a:rPr>
              <a:t>Android Event-Driven Concurrency Model</a:t>
            </a:r>
          </a:p>
        </p:txBody>
      </p:sp>
      <p:grpSp>
        <p:nvGrpSpPr>
          <p:cNvPr id="3" name="Group 2">
            <a:extLst>
              <a:ext uri="{FF2B5EF4-FFF2-40B4-BE49-F238E27FC236}">
                <a16:creationId xmlns:a16="http://schemas.microsoft.com/office/drawing/2014/main" id="{6D7BB4F8-5F78-49D5-9C0D-7FAAE925585A}"/>
              </a:ext>
            </a:extLst>
          </p:cNvPr>
          <p:cNvGrpSpPr/>
          <p:nvPr/>
        </p:nvGrpSpPr>
        <p:grpSpPr>
          <a:xfrm>
            <a:off x="1034909" y="1994887"/>
            <a:ext cx="5307241" cy="3432530"/>
            <a:chOff x="2242737" y="1553610"/>
            <a:chExt cx="7770752" cy="4850070"/>
          </a:xfrm>
        </p:grpSpPr>
        <p:grpSp>
          <p:nvGrpSpPr>
            <p:cNvPr id="110" name="Group 109">
              <a:extLst>
                <a:ext uri="{FF2B5EF4-FFF2-40B4-BE49-F238E27FC236}">
                  <a16:creationId xmlns:a16="http://schemas.microsoft.com/office/drawing/2014/main" id="{A104CE39-C534-45F3-A293-2656591EF408}"/>
                </a:ext>
              </a:extLst>
            </p:cNvPr>
            <p:cNvGrpSpPr/>
            <p:nvPr/>
          </p:nvGrpSpPr>
          <p:grpSpPr>
            <a:xfrm>
              <a:off x="2242737" y="1553610"/>
              <a:ext cx="7150200" cy="4850070"/>
              <a:chOff x="1685577" y="1497696"/>
              <a:chExt cx="3641388" cy="3215730"/>
            </a:xfrm>
          </p:grpSpPr>
          <p:sp>
            <p:nvSpPr>
              <p:cNvPr id="57" name="Rectangle 56">
                <a:extLst>
                  <a:ext uri="{FF2B5EF4-FFF2-40B4-BE49-F238E27FC236}">
                    <a16:creationId xmlns:a16="http://schemas.microsoft.com/office/drawing/2014/main" id="{826FEEF5-0A4A-4C19-9595-A84EEBE7A2C6}"/>
                  </a:ext>
                </a:extLst>
              </p:cNvPr>
              <p:cNvSpPr/>
              <p:nvPr/>
            </p:nvSpPr>
            <p:spPr>
              <a:xfrm>
                <a:off x="3140309" y="3067840"/>
                <a:ext cx="767770" cy="1135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58" name="Group 57">
                <a:extLst>
                  <a:ext uri="{FF2B5EF4-FFF2-40B4-BE49-F238E27FC236}">
                    <a16:creationId xmlns:a16="http://schemas.microsoft.com/office/drawing/2014/main" id="{BB7D2429-E260-42DA-976B-2FBE50369FC7}"/>
                  </a:ext>
                </a:extLst>
              </p:cNvPr>
              <p:cNvGrpSpPr/>
              <p:nvPr/>
            </p:nvGrpSpPr>
            <p:grpSpPr>
              <a:xfrm>
                <a:off x="3085986" y="1871239"/>
                <a:ext cx="876414" cy="441771"/>
                <a:chOff x="3085986" y="1473200"/>
                <a:chExt cx="876414" cy="441771"/>
              </a:xfrm>
            </p:grpSpPr>
            <p:sp>
              <p:nvSpPr>
                <p:cNvPr id="59" name="Oval 58" descr="UI thread">
                  <a:extLst>
                    <a:ext uri="{FF2B5EF4-FFF2-40B4-BE49-F238E27FC236}">
                      <a16:creationId xmlns:a16="http://schemas.microsoft.com/office/drawing/2014/main" id="{A93075A9-2E67-4899-A337-A0E26BF3ABC4}"/>
                    </a:ext>
                  </a:extLst>
                </p:cNvPr>
                <p:cNvSpPr/>
                <p:nvPr/>
              </p:nvSpPr>
              <p:spPr>
                <a:xfrm>
                  <a:off x="3085986" y="1473200"/>
                  <a:ext cx="876414" cy="441771"/>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TextBox 59">
                  <a:extLst>
                    <a:ext uri="{FF2B5EF4-FFF2-40B4-BE49-F238E27FC236}">
                      <a16:creationId xmlns:a16="http://schemas.microsoft.com/office/drawing/2014/main" id="{9BE6F475-A287-43FA-A6EB-30330846EC65}"/>
                    </a:ext>
                  </a:extLst>
                </p:cNvPr>
                <p:cNvSpPr txBox="1"/>
                <p:nvPr/>
              </p:nvSpPr>
              <p:spPr>
                <a:xfrm flipH="1">
                  <a:off x="3149549" y="1557852"/>
                  <a:ext cx="767770" cy="288337"/>
                </a:xfrm>
                <a:prstGeom prst="rect">
                  <a:avLst/>
                </a:prstGeom>
                <a:noFill/>
              </p:spPr>
              <p:txBody>
                <a:bodyPr wrap="square" rtlCol="0">
                  <a:spAutoFit/>
                </a:bodyPr>
                <a:lstStyle/>
                <a:p>
                  <a:r>
                    <a:rPr lang="en-US" sz="1400" dirty="0"/>
                    <a:t>UI thread</a:t>
                  </a:r>
                </a:p>
              </p:txBody>
            </p:sp>
          </p:grpSp>
          <p:sp>
            <p:nvSpPr>
              <p:cNvPr id="61" name="Rectangle 60">
                <a:extLst>
                  <a:ext uri="{FF2B5EF4-FFF2-40B4-BE49-F238E27FC236}">
                    <a16:creationId xmlns:a16="http://schemas.microsoft.com/office/drawing/2014/main" id="{215F21F3-AC4B-4732-8CCB-D3AAADBDC59F}"/>
                  </a:ext>
                </a:extLst>
              </p:cNvPr>
              <p:cNvSpPr/>
              <p:nvPr/>
            </p:nvSpPr>
            <p:spPr>
              <a:xfrm>
                <a:off x="3241959" y="3883739"/>
                <a:ext cx="571614" cy="167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ectangle 61">
                <a:extLst>
                  <a:ext uri="{FF2B5EF4-FFF2-40B4-BE49-F238E27FC236}">
                    <a16:creationId xmlns:a16="http://schemas.microsoft.com/office/drawing/2014/main" id="{B3AAF1D6-6EF5-441F-A3E5-168CF8E2C580}"/>
                  </a:ext>
                </a:extLst>
              </p:cNvPr>
              <p:cNvSpPr/>
              <p:nvPr/>
            </p:nvSpPr>
            <p:spPr>
              <a:xfrm>
                <a:off x="3238386" y="3614447"/>
                <a:ext cx="571614" cy="167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TextBox 62">
                <a:extLst>
                  <a:ext uri="{FF2B5EF4-FFF2-40B4-BE49-F238E27FC236}">
                    <a16:creationId xmlns:a16="http://schemas.microsoft.com/office/drawing/2014/main" id="{C8F224D8-265B-432B-80BF-0E62CF3AD8D4}"/>
                  </a:ext>
                </a:extLst>
              </p:cNvPr>
              <p:cNvSpPr txBox="1"/>
              <p:nvPr/>
            </p:nvSpPr>
            <p:spPr>
              <a:xfrm>
                <a:off x="3376981" y="3563444"/>
                <a:ext cx="250057" cy="288338"/>
              </a:xfrm>
              <a:prstGeom prst="rect">
                <a:avLst/>
              </a:prstGeom>
              <a:noFill/>
            </p:spPr>
            <p:txBody>
              <a:bodyPr wrap="none" rtlCol="0">
                <a:spAutoFit/>
              </a:bodyPr>
              <a:lstStyle/>
              <a:p>
                <a:r>
                  <a:rPr lang="en-US" sz="1400" dirty="0"/>
                  <a:t>e</a:t>
                </a:r>
                <a:r>
                  <a:rPr lang="en-US" sz="1400" baseline="-25000" dirty="0"/>
                  <a:t>1</a:t>
                </a:r>
              </a:p>
            </p:txBody>
          </p:sp>
          <p:sp>
            <p:nvSpPr>
              <p:cNvPr id="64" name="TextBox 63">
                <a:extLst>
                  <a:ext uri="{FF2B5EF4-FFF2-40B4-BE49-F238E27FC236}">
                    <a16:creationId xmlns:a16="http://schemas.microsoft.com/office/drawing/2014/main" id="{AE73A30F-EB26-48ED-B0D9-E078104CC068}"/>
                  </a:ext>
                </a:extLst>
              </p:cNvPr>
              <p:cNvSpPr txBox="1"/>
              <p:nvPr/>
            </p:nvSpPr>
            <p:spPr>
              <a:xfrm>
                <a:off x="3371313" y="3816386"/>
                <a:ext cx="250057" cy="288338"/>
              </a:xfrm>
              <a:prstGeom prst="rect">
                <a:avLst/>
              </a:prstGeom>
              <a:noFill/>
            </p:spPr>
            <p:txBody>
              <a:bodyPr wrap="none" rtlCol="0">
                <a:spAutoFit/>
              </a:bodyPr>
              <a:lstStyle/>
              <a:p>
                <a:r>
                  <a:rPr lang="en-US" sz="1400" dirty="0"/>
                  <a:t>e</a:t>
                </a:r>
                <a:r>
                  <a:rPr lang="en-US" sz="1400" baseline="-25000" dirty="0"/>
                  <a:t>2</a:t>
                </a:r>
              </a:p>
            </p:txBody>
          </p:sp>
          <p:sp>
            <p:nvSpPr>
              <p:cNvPr id="65" name="TextBox 64">
                <a:extLst>
                  <a:ext uri="{FF2B5EF4-FFF2-40B4-BE49-F238E27FC236}">
                    <a16:creationId xmlns:a16="http://schemas.microsoft.com/office/drawing/2014/main" id="{0124568A-4020-4264-B0E0-6BC9783F2401}"/>
                  </a:ext>
                </a:extLst>
              </p:cNvPr>
              <p:cNvSpPr txBox="1"/>
              <p:nvPr/>
            </p:nvSpPr>
            <p:spPr>
              <a:xfrm>
                <a:off x="3096261" y="4425088"/>
                <a:ext cx="619406" cy="288338"/>
              </a:xfrm>
              <a:prstGeom prst="rect">
                <a:avLst/>
              </a:prstGeom>
              <a:noFill/>
            </p:spPr>
            <p:txBody>
              <a:bodyPr wrap="none" rtlCol="0">
                <a:spAutoFit/>
              </a:bodyPr>
              <a:lstStyle/>
              <a:p>
                <a:r>
                  <a:rPr lang="en-US" sz="1400" dirty="0"/>
                  <a:t>Enqueue</a:t>
                </a:r>
                <a:endParaRPr lang="en-US" sz="1400" baseline="-25000" dirty="0"/>
              </a:p>
            </p:txBody>
          </p:sp>
          <p:grpSp>
            <p:nvGrpSpPr>
              <p:cNvPr id="66" name="Group 65">
                <a:extLst>
                  <a:ext uri="{FF2B5EF4-FFF2-40B4-BE49-F238E27FC236}">
                    <a16:creationId xmlns:a16="http://schemas.microsoft.com/office/drawing/2014/main" id="{2029D815-B6A8-48A7-A027-907E90497921}"/>
                  </a:ext>
                </a:extLst>
              </p:cNvPr>
              <p:cNvGrpSpPr/>
              <p:nvPr/>
            </p:nvGrpSpPr>
            <p:grpSpPr>
              <a:xfrm>
                <a:off x="3140308" y="2502468"/>
                <a:ext cx="840511" cy="346727"/>
                <a:chOff x="3140308" y="2427163"/>
                <a:chExt cx="840511" cy="346727"/>
              </a:xfrm>
            </p:grpSpPr>
            <p:sp>
              <p:nvSpPr>
                <p:cNvPr id="67" name="Rectangle 66">
                  <a:extLst>
                    <a:ext uri="{FF2B5EF4-FFF2-40B4-BE49-F238E27FC236}">
                      <a16:creationId xmlns:a16="http://schemas.microsoft.com/office/drawing/2014/main" id="{2249255A-E4DE-4BA9-B8AD-C2318F99298F}"/>
                    </a:ext>
                  </a:extLst>
                </p:cNvPr>
                <p:cNvSpPr/>
                <p:nvPr/>
              </p:nvSpPr>
              <p:spPr>
                <a:xfrm>
                  <a:off x="3140308" y="2427163"/>
                  <a:ext cx="767770" cy="335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8" name="TextBox 67">
                  <a:extLst>
                    <a:ext uri="{FF2B5EF4-FFF2-40B4-BE49-F238E27FC236}">
                      <a16:creationId xmlns:a16="http://schemas.microsoft.com/office/drawing/2014/main" id="{6878D3E5-D0EF-4CB0-A173-8661065B955F}"/>
                    </a:ext>
                  </a:extLst>
                </p:cNvPr>
                <p:cNvSpPr txBox="1"/>
                <p:nvPr/>
              </p:nvSpPr>
              <p:spPr>
                <a:xfrm flipH="1">
                  <a:off x="3213049" y="2485552"/>
                  <a:ext cx="767770" cy="288338"/>
                </a:xfrm>
                <a:prstGeom prst="rect">
                  <a:avLst/>
                </a:prstGeom>
                <a:noFill/>
              </p:spPr>
              <p:txBody>
                <a:bodyPr wrap="square" rtlCol="0">
                  <a:spAutoFit/>
                </a:bodyPr>
                <a:lstStyle/>
                <a:p>
                  <a:r>
                    <a:rPr lang="en-US" sz="1400" dirty="0"/>
                    <a:t>Looper</a:t>
                  </a:r>
                </a:p>
              </p:txBody>
            </p:sp>
          </p:grpSp>
          <p:cxnSp>
            <p:nvCxnSpPr>
              <p:cNvPr id="69" name="Straight Arrow Connector 68">
                <a:extLst>
                  <a:ext uri="{FF2B5EF4-FFF2-40B4-BE49-F238E27FC236}">
                    <a16:creationId xmlns:a16="http://schemas.microsoft.com/office/drawing/2014/main" id="{8F03462E-2497-41DE-A40D-0CA466AF7978}"/>
                  </a:ext>
                </a:extLst>
              </p:cNvPr>
              <p:cNvCxnSpPr>
                <a:cxnSpLocks/>
                <a:stCxn id="59" idx="4"/>
                <a:endCxn id="67" idx="0"/>
              </p:cNvCxnSpPr>
              <p:nvPr/>
            </p:nvCxnSpPr>
            <p:spPr>
              <a:xfrm>
                <a:off x="3524193" y="2313010"/>
                <a:ext cx="0" cy="189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560311E-1005-48CF-8FA9-A76914A732EE}"/>
                  </a:ext>
                </a:extLst>
              </p:cNvPr>
              <p:cNvCxnSpPr>
                <a:cxnSpLocks/>
              </p:cNvCxnSpPr>
              <p:nvPr/>
            </p:nvCxnSpPr>
            <p:spPr>
              <a:xfrm>
                <a:off x="3367740" y="2852914"/>
                <a:ext cx="0" cy="223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FB69202-841A-4335-890A-101D5ECC8AF6}"/>
                  </a:ext>
                </a:extLst>
              </p:cNvPr>
              <p:cNvCxnSpPr>
                <a:cxnSpLocks/>
              </p:cNvCxnSpPr>
              <p:nvPr/>
            </p:nvCxnSpPr>
            <p:spPr>
              <a:xfrm>
                <a:off x="2227771" y="3084742"/>
                <a:ext cx="0" cy="266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A45D6BE-2188-4EDC-AEA3-5CE6F7117F3E}"/>
                  </a:ext>
                </a:extLst>
              </p:cNvPr>
              <p:cNvCxnSpPr>
                <a:cxnSpLocks/>
              </p:cNvCxnSpPr>
              <p:nvPr/>
            </p:nvCxnSpPr>
            <p:spPr>
              <a:xfrm>
                <a:off x="3708166" y="2852914"/>
                <a:ext cx="0" cy="21492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7A760DD-0DAA-4273-98D7-843C0E8B6D41}"/>
                  </a:ext>
                </a:extLst>
              </p:cNvPr>
              <p:cNvCxnSpPr>
                <a:cxnSpLocks/>
              </p:cNvCxnSpPr>
              <p:nvPr/>
            </p:nvCxnSpPr>
            <p:spPr>
              <a:xfrm>
                <a:off x="2895599" y="1923413"/>
                <a:ext cx="1" cy="22802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8940620-C22D-42B2-982A-F4FDAEA7F4F9}"/>
                  </a:ext>
                </a:extLst>
              </p:cNvPr>
              <p:cNvCxnSpPr>
                <a:cxnSpLocks/>
              </p:cNvCxnSpPr>
              <p:nvPr/>
            </p:nvCxnSpPr>
            <p:spPr>
              <a:xfrm>
                <a:off x="4152900" y="1923413"/>
                <a:ext cx="0" cy="22802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8C410FB6-0252-4EFB-AC85-7C9880BB1ED1}"/>
                  </a:ext>
                </a:extLst>
              </p:cNvPr>
              <p:cNvGrpSpPr/>
              <p:nvPr/>
            </p:nvGrpSpPr>
            <p:grpSpPr>
              <a:xfrm>
                <a:off x="1778155" y="1955687"/>
                <a:ext cx="895356" cy="490174"/>
                <a:chOff x="1638301" y="1504104"/>
                <a:chExt cx="895356" cy="490174"/>
              </a:xfrm>
            </p:grpSpPr>
            <p:sp>
              <p:nvSpPr>
                <p:cNvPr id="76" name="Rounded Rectangle 38">
                  <a:extLst>
                    <a:ext uri="{FF2B5EF4-FFF2-40B4-BE49-F238E27FC236}">
                      <a16:creationId xmlns:a16="http://schemas.microsoft.com/office/drawing/2014/main" id="{2C6959C6-DD28-4412-8A52-A69E2F920891}"/>
                    </a:ext>
                  </a:extLst>
                </p:cNvPr>
                <p:cNvSpPr/>
                <p:nvPr/>
              </p:nvSpPr>
              <p:spPr>
                <a:xfrm>
                  <a:off x="1638301" y="1536416"/>
                  <a:ext cx="895356" cy="38943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7" name="TextBox 76">
                  <a:extLst>
                    <a:ext uri="{FF2B5EF4-FFF2-40B4-BE49-F238E27FC236}">
                      <a16:creationId xmlns:a16="http://schemas.microsoft.com/office/drawing/2014/main" id="{43E0E162-B766-4223-89F4-592CB7FEEB29}"/>
                    </a:ext>
                  </a:extLst>
                </p:cNvPr>
                <p:cNvSpPr txBox="1"/>
                <p:nvPr/>
              </p:nvSpPr>
              <p:spPr>
                <a:xfrm flipH="1">
                  <a:off x="1796158" y="1504104"/>
                  <a:ext cx="644573" cy="490174"/>
                </a:xfrm>
                <a:prstGeom prst="rect">
                  <a:avLst/>
                </a:prstGeom>
                <a:noFill/>
              </p:spPr>
              <p:txBody>
                <a:bodyPr wrap="square" rtlCol="0">
                  <a:spAutoFit/>
                </a:bodyPr>
                <a:lstStyle/>
                <a:p>
                  <a:r>
                    <a:rPr lang="en-US" sz="1400" dirty="0"/>
                    <a:t>Testing</a:t>
                  </a:r>
                </a:p>
                <a:p>
                  <a:r>
                    <a:rPr lang="en-US" sz="1400" dirty="0"/>
                    <a:t>thread</a:t>
                  </a:r>
                </a:p>
              </p:txBody>
            </p:sp>
          </p:grpSp>
          <p:sp>
            <p:nvSpPr>
              <p:cNvPr id="78" name="TextBox 77">
                <a:extLst>
                  <a:ext uri="{FF2B5EF4-FFF2-40B4-BE49-F238E27FC236}">
                    <a16:creationId xmlns:a16="http://schemas.microsoft.com/office/drawing/2014/main" id="{FCD7C916-C6D1-4745-A984-D572DF7EFD3B}"/>
                  </a:ext>
                </a:extLst>
              </p:cNvPr>
              <p:cNvSpPr txBox="1"/>
              <p:nvPr/>
            </p:nvSpPr>
            <p:spPr>
              <a:xfrm flipH="1">
                <a:off x="4279900" y="1497696"/>
                <a:ext cx="1047065" cy="288338"/>
              </a:xfrm>
              <a:prstGeom prst="rect">
                <a:avLst/>
              </a:prstGeom>
              <a:noFill/>
            </p:spPr>
            <p:txBody>
              <a:bodyPr wrap="square" rtlCol="0">
                <a:spAutoFit/>
              </a:bodyPr>
              <a:lstStyle/>
              <a:p>
                <a:r>
                  <a:rPr lang="en-US" sz="1400" dirty="0"/>
                  <a:t>Thread pool</a:t>
                </a:r>
              </a:p>
            </p:txBody>
          </p:sp>
          <p:grpSp>
            <p:nvGrpSpPr>
              <p:cNvPr id="79" name="Group 78">
                <a:extLst>
                  <a:ext uri="{FF2B5EF4-FFF2-40B4-BE49-F238E27FC236}">
                    <a16:creationId xmlns:a16="http://schemas.microsoft.com/office/drawing/2014/main" id="{7FF8D983-FE50-48BA-80D2-8BA4CFC39EDC}"/>
                  </a:ext>
                </a:extLst>
              </p:cNvPr>
              <p:cNvGrpSpPr/>
              <p:nvPr/>
            </p:nvGrpSpPr>
            <p:grpSpPr>
              <a:xfrm>
                <a:off x="4319219" y="2498686"/>
                <a:ext cx="690357" cy="490174"/>
                <a:chOff x="4319219" y="2348075"/>
                <a:chExt cx="690357" cy="490174"/>
              </a:xfrm>
            </p:grpSpPr>
            <p:sp>
              <p:nvSpPr>
                <p:cNvPr id="80" name="Rounded Rectangle 41">
                  <a:extLst>
                    <a:ext uri="{FF2B5EF4-FFF2-40B4-BE49-F238E27FC236}">
                      <a16:creationId xmlns:a16="http://schemas.microsoft.com/office/drawing/2014/main" id="{03C9C998-D53E-40CF-A118-A7FF9DDE22A0}"/>
                    </a:ext>
                  </a:extLst>
                </p:cNvPr>
                <p:cNvSpPr/>
                <p:nvPr/>
              </p:nvSpPr>
              <p:spPr>
                <a:xfrm>
                  <a:off x="4319219" y="2358871"/>
                  <a:ext cx="644572" cy="38943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1" name="TextBox 80">
                  <a:extLst>
                    <a:ext uri="{FF2B5EF4-FFF2-40B4-BE49-F238E27FC236}">
                      <a16:creationId xmlns:a16="http://schemas.microsoft.com/office/drawing/2014/main" id="{402862ED-ABBE-4F96-A7E9-3E8A1E62B522}"/>
                    </a:ext>
                  </a:extLst>
                </p:cNvPr>
                <p:cNvSpPr txBox="1"/>
                <p:nvPr/>
              </p:nvSpPr>
              <p:spPr>
                <a:xfrm flipH="1">
                  <a:off x="4365003" y="2348075"/>
                  <a:ext cx="644573" cy="490174"/>
                </a:xfrm>
                <a:prstGeom prst="rect">
                  <a:avLst/>
                </a:prstGeom>
                <a:noFill/>
              </p:spPr>
              <p:txBody>
                <a:bodyPr wrap="square" rtlCol="0">
                  <a:spAutoFit/>
                </a:bodyPr>
                <a:lstStyle/>
                <a:p>
                  <a:r>
                    <a:rPr lang="en-US" sz="1400" dirty="0"/>
                    <a:t>Async</a:t>
                  </a:r>
                </a:p>
                <a:p>
                  <a:r>
                    <a:rPr lang="en-US" sz="1400" dirty="0"/>
                    <a:t>thread</a:t>
                  </a:r>
                </a:p>
              </p:txBody>
            </p:sp>
          </p:grpSp>
          <p:sp>
            <p:nvSpPr>
              <p:cNvPr id="82" name="TextBox 81">
                <a:extLst>
                  <a:ext uri="{FF2B5EF4-FFF2-40B4-BE49-F238E27FC236}">
                    <a16:creationId xmlns:a16="http://schemas.microsoft.com/office/drawing/2014/main" id="{E08F924C-5DD9-4B3E-B181-DB161093A6F1}"/>
                  </a:ext>
                </a:extLst>
              </p:cNvPr>
              <p:cNvSpPr txBox="1"/>
              <p:nvPr/>
            </p:nvSpPr>
            <p:spPr>
              <a:xfrm flipH="1">
                <a:off x="3238755" y="3076379"/>
                <a:ext cx="617398" cy="490173"/>
              </a:xfrm>
              <a:prstGeom prst="rect">
                <a:avLst/>
              </a:prstGeom>
              <a:noFill/>
            </p:spPr>
            <p:txBody>
              <a:bodyPr wrap="square" rtlCol="0">
                <a:spAutoFit/>
              </a:bodyPr>
              <a:lstStyle/>
              <a:p>
                <a:r>
                  <a:rPr lang="en-US" sz="1400" dirty="0"/>
                  <a:t>Event</a:t>
                </a:r>
              </a:p>
              <a:p>
                <a:r>
                  <a:rPr lang="en-US" sz="1400" dirty="0"/>
                  <a:t>queue</a:t>
                </a:r>
              </a:p>
            </p:txBody>
          </p:sp>
          <p:grpSp>
            <p:nvGrpSpPr>
              <p:cNvPr id="83" name="Group 82">
                <a:extLst>
                  <a:ext uri="{FF2B5EF4-FFF2-40B4-BE49-F238E27FC236}">
                    <a16:creationId xmlns:a16="http://schemas.microsoft.com/office/drawing/2014/main" id="{F04195AC-CC1D-4D84-B6EA-4A985D271006}"/>
                  </a:ext>
                </a:extLst>
              </p:cNvPr>
              <p:cNvGrpSpPr/>
              <p:nvPr/>
            </p:nvGrpSpPr>
            <p:grpSpPr>
              <a:xfrm>
                <a:off x="4522021" y="1923413"/>
                <a:ext cx="690357" cy="490174"/>
                <a:chOff x="4556577" y="1504104"/>
                <a:chExt cx="690357" cy="490174"/>
              </a:xfrm>
            </p:grpSpPr>
            <p:sp>
              <p:nvSpPr>
                <p:cNvPr id="84" name="Rounded Rectangle 44">
                  <a:extLst>
                    <a:ext uri="{FF2B5EF4-FFF2-40B4-BE49-F238E27FC236}">
                      <a16:creationId xmlns:a16="http://schemas.microsoft.com/office/drawing/2014/main" id="{7B0008D9-F66F-45F2-9580-03067782862D}"/>
                    </a:ext>
                  </a:extLst>
                </p:cNvPr>
                <p:cNvSpPr/>
                <p:nvPr/>
              </p:nvSpPr>
              <p:spPr>
                <a:xfrm>
                  <a:off x="4556577" y="1536416"/>
                  <a:ext cx="644572" cy="38943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5" name="TextBox 84">
                  <a:extLst>
                    <a:ext uri="{FF2B5EF4-FFF2-40B4-BE49-F238E27FC236}">
                      <a16:creationId xmlns:a16="http://schemas.microsoft.com/office/drawing/2014/main" id="{BCDC6DDB-6644-4ED3-9419-B8C57BF8780B}"/>
                    </a:ext>
                  </a:extLst>
                </p:cNvPr>
                <p:cNvSpPr txBox="1"/>
                <p:nvPr/>
              </p:nvSpPr>
              <p:spPr>
                <a:xfrm flipH="1">
                  <a:off x="4602361" y="1504104"/>
                  <a:ext cx="644573" cy="490174"/>
                </a:xfrm>
                <a:prstGeom prst="rect">
                  <a:avLst/>
                </a:prstGeom>
                <a:noFill/>
              </p:spPr>
              <p:txBody>
                <a:bodyPr wrap="square" rtlCol="0">
                  <a:spAutoFit/>
                </a:bodyPr>
                <a:lstStyle/>
                <a:p>
                  <a:r>
                    <a:rPr lang="en-US" sz="1400" dirty="0"/>
                    <a:t>Async</a:t>
                  </a:r>
                </a:p>
                <a:p>
                  <a:r>
                    <a:rPr lang="en-US" sz="1400" dirty="0"/>
                    <a:t>thread</a:t>
                  </a:r>
                </a:p>
              </p:txBody>
            </p:sp>
          </p:grpSp>
          <p:grpSp>
            <p:nvGrpSpPr>
              <p:cNvPr id="86" name="Group 85">
                <a:extLst>
                  <a:ext uri="{FF2B5EF4-FFF2-40B4-BE49-F238E27FC236}">
                    <a16:creationId xmlns:a16="http://schemas.microsoft.com/office/drawing/2014/main" id="{8639188B-7E92-4376-8FD2-0A835468177D}"/>
                  </a:ext>
                </a:extLst>
              </p:cNvPr>
              <p:cNvGrpSpPr/>
              <p:nvPr/>
            </p:nvGrpSpPr>
            <p:grpSpPr>
              <a:xfrm>
                <a:off x="1759337" y="2575493"/>
                <a:ext cx="927103" cy="502402"/>
                <a:chOff x="1627243" y="2327097"/>
                <a:chExt cx="927103" cy="502402"/>
              </a:xfrm>
            </p:grpSpPr>
            <p:sp>
              <p:nvSpPr>
                <p:cNvPr id="87" name="Rectangle 86">
                  <a:extLst>
                    <a:ext uri="{FF2B5EF4-FFF2-40B4-BE49-F238E27FC236}">
                      <a16:creationId xmlns:a16="http://schemas.microsoft.com/office/drawing/2014/main" id="{55A7D5CD-7486-43DA-9196-0E2D06828DA1}"/>
                    </a:ext>
                  </a:extLst>
                </p:cNvPr>
                <p:cNvSpPr/>
                <p:nvPr/>
              </p:nvSpPr>
              <p:spPr>
                <a:xfrm>
                  <a:off x="1638302" y="2358871"/>
                  <a:ext cx="896308" cy="470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8" name="TextBox 87">
                  <a:extLst>
                    <a:ext uri="{FF2B5EF4-FFF2-40B4-BE49-F238E27FC236}">
                      <a16:creationId xmlns:a16="http://schemas.microsoft.com/office/drawing/2014/main" id="{FA3F1FD2-DD69-4C1D-8DF5-86FE5D81ACB3}"/>
                    </a:ext>
                  </a:extLst>
                </p:cNvPr>
                <p:cNvSpPr txBox="1"/>
                <p:nvPr/>
              </p:nvSpPr>
              <p:spPr>
                <a:xfrm flipH="1">
                  <a:off x="1627243" y="2327097"/>
                  <a:ext cx="927103" cy="490173"/>
                </a:xfrm>
                <a:prstGeom prst="rect">
                  <a:avLst/>
                </a:prstGeom>
                <a:noFill/>
              </p:spPr>
              <p:txBody>
                <a:bodyPr wrap="square" rtlCol="0">
                  <a:spAutoFit/>
                </a:bodyPr>
                <a:lstStyle/>
                <a:p>
                  <a:pPr algn="ctr"/>
                  <a:r>
                    <a:rPr lang="en-US" sz="1400" dirty="0"/>
                    <a:t>UI </a:t>
                  </a:r>
                </a:p>
                <a:p>
                  <a:pPr algn="ctr"/>
                  <a:r>
                    <a:rPr lang="en-US" sz="1400" dirty="0"/>
                    <a:t>automation</a:t>
                  </a:r>
                </a:p>
              </p:txBody>
            </p:sp>
          </p:grpSp>
          <p:sp>
            <p:nvSpPr>
              <p:cNvPr id="89" name="Rectangle 88">
                <a:extLst>
                  <a:ext uri="{FF2B5EF4-FFF2-40B4-BE49-F238E27FC236}">
                    <a16:creationId xmlns:a16="http://schemas.microsoft.com/office/drawing/2014/main" id="{EBFCA3A2-0F55-4BDF-8C9E-6FC56D7AA9EA}"/>
                  </a:ext>
                </a:extLst>
              </p:cNvPr>
              <p:cNvSpPr/>
              <p:nvPr/>
            </p:nvSpPr>
            <p:spPr>
              <a:xfrm>
                <a:off x="1947790" y="3883739"/>
                <a:ext cx="571614" cy="167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0" name="Rectangle 89">
                <a:extLst>
                  <a:ext uri="{FF2B5EF4-FFF2-40B4-BE49-F238E27FC236}">
                    <a16:creationId xmlns:a16="http://schemas.microsoft.com/office/drawing/2014/main" id="{F1606F80-2A3D-4372-9D26-54D50AAF33AE}"/>
                  </a:ext>
                </a:extLst>
              </p:cNvPr>
              <p:cNvSpPr/>
              <p:nvPr/>
            </p:nvSpPr>
            <p:spPr>
              <a:xfrm>
                <a:off x="1938391" y="3614447"/>
                <a:ext cx="571614" cy="167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1" name="Rectangle 90">
                <a:extLst>
                  <a:ext uri="{FF2B5EF4-FFF2-40B4-BE49-F238E27FC236}">
                    <a16:creationId xmlns:a16="http://schemas.microsoft.com/office/drawing/2014/main" id="{B11E23E2-D66F-41AF-86D8-EA6161F9B948}"/>
                  </a:ext>
                </a:extLst>
              </p:cNvPr>
              <p:cNvSpPr/>
              <p:nvPr/>
            </p:nvSpPr>
            <p:spPr>
              <a:xfrm>
                <a:off x="1938391" y="3365500"/>
                <a:ext cx="571614" cy="167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2" name="TextBox 91">
                <a:extLst>
                  <a:ext uri="{FF2B5EF4-FFF2-40B4-BE49-F238E27FC236}">
                    <a16:creationId xmlns:a16="http://schemas.microsoft.com/office/drawing/2014/main" id="{1C92528D-54CB-4BE7-84F4-37C6F75E42C5}"/>
                  </a:ext>
                </a:extLst>
              </p:cNvPr>
              <p:cNvSpPr txBox="1"/>
              <p:nvPr/>
            </p:nvSpPr>
            <p:spPr>
              <a:xfrm>
                <a:off x="2076986" y="3563444"/>
                <a:ext cx="250057" cy="288338"/>
              </a:xfrm>
              <a:prstGeom prst="rect">
                <a:avLst/>
              </a:prstGeom>
              <a:noFill/>
            </p:spPr>
            <p:txBody>
              <a:bodyPr wrap="none" rtlCol="0">
                <a:spAutoFit/>
              </a:bodyPr>
              <a:lstStyle/>
              <a:p>
                <a:r>
                  <a:rPr lang="en-US" sz="1400" dirty="0"/>
                  <a:t>e</a:t>
                </a:r>
                <a:r>
                  <a:rPr lang="en-US" sz="1400" baseline="-25000" dirty="0"/>
                  <a:t>4</a:t>
                </a:r>
              </a:p>
            </p:txBody>
          </p:sp>
          <p:sp>
            <p:nvSpPr>
              <p:cNvPr id="93" name="TextBox 92">
                <a:extLst>
                  <a:ext uri="{FF2B5EF4-FFF2-40B4-BE49-F238E27FC236}">
                    <a16:creationId xmlns:a16="http://schemas.microsoft.com/office/drawing/2014/main" id="{037D4039-0A27-476E-8F75-B7ED52923E3D}"/>
                  </a:ext>
                </a:extLst>
              </p:cNvPr>
              <p:cNvSpPr txBox="1"/>
              <p:nvPr/>
            </p:nvSpPr>
            <p:spPr>
              <a:xfrm>
                <a:off x="2084018" y="3816386"/>
                <a:ext cx="250057" cy="288338"/>
              </a:xfrm>
              <a:prstGeom prst="rect">
                <a:avLst/>
              </a:prstGeom>
              <a:noFill/>
            </p:spPr>
            <p:txBody>
              <a:bodyPr wrap="none" rtlCol="0">
                <a:spAutoFit/>
              </a:bodyPr>
              <a:lstStyle/>
              <a:p>
                <a:r>
                  <a:rPr lang="en-US" sz="1400" dirty="0"/>
                  <a:t>e</a:t>
                </a:r>
                <a:r>
                  <a:rPr lang="en-US" sz="1400" baseline="-25000" dirty="0"/>
                  <a:t>3</a:t>
                </a:r>
              </a:p>
            </p:txBody>
          </p:sp>
          <p:sp>
            <p:nvSpPr>
              <p:cNvPr id="94" name="TextBox 93">
                <a:extLst>
                  <a:ext uri="{FF2B5EF4-FFF2-40B4-BE49-F238E27FC236}">
                    <a16:creationId xmlns:a16="http://schemas.microsoft.com/office/drawing/2014/main" id="{520233CB-927D-47FA-A3C2-9CFC9C8AAB3D}"/>
                  </a:ext>
                </a:extLst>
              </p:cNvPr>
              <p:cNvSpPr txBox="1"/>
              <p:nvPr/>
            </p:nvSpPr>
            <p:spPr>
              <a:xfrm>
                <a:off x="2086227" y="3296821"/>
                <a:ext cx="250057" cy="288338"/>
              </a:xfrm>
              <a:prstGeom prst="rect">
                <a:avLst/>
              </a:prstGeom>
              <a:noFill/>
            </p:spPr>
            <p:txBody>
              <a:bodyPr wrap="none" rtlCol="0">
                <a:spAutoFit/>
              </a:bodyPr>
              <a:lstStyle/>
              <a:p>
                <a:r>
                  <a:rPr lang="en-US" sz="1400" dirty="0"/>
                  <a:t>e</a:t>
                </a:r>
                <a:r>
                  <a:rPr lang="en-US" sz="1400" baseline="-25000" dirty="0"/>
                  <a:t>5</a:t>
                </a:r>
              </a:p>
            </p:txBody>
          </p:sp>
          <p:sp>
            <p:nvSpPr>
              <p:cNvPr id="95" name="Rectangle 94">
                <a:extLst>
                  <a:ext uri="{FF2B5EF4-FFF2-40B4-BE49-F238E27FC236}">
                    <a16:creationId xmlns:a16="http://schemas.microsoft.com/office/drawing/2014/main" id="{3B2FB32D-A56D-4FAD-ABD1-AA2A80B3C228}"/>
                  </a:ext>
                </a:extLst>
              </p:cNvPr>
              <p:cNvSpPr/>
              <p:nvPr/>
            </p:nvSpPr>
            <p:spPr>
              <a:xfrm>
                <a:off x="4355506" y="3225674"/>
                <a:ext cx="571614" cy="16769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6" name="TextBox 95">
                <a:extLst>
                  <a:ext uri="{FF2B5EF4-FFF2-40B4-BE49-F238E27FC236}">
                    <a16:creationId xmlns:a16="http://schemas.microsoft.com/office/drawing/2014/main" id="{43704FCF-E4DF-4BF0-A818-ABB30EB0C04C}"/>
                  </a:ext>
                </a:extLst>
              </p:cNvPr>
              <p:cNvSpPr txBox="1"/>
              <p:nvPr/>
            </p:nvSpPr>
            <p:spPr>
              <a:xfrm>
                <a:off x="4484860" y="3158321"/>
                <a:ext cx="250057" cy="288338"/>
              </a:xfrm>
              <a:prstGeom prst="rect">
                <a:avLst/>
              </a:prstGeom>
              <a:noFill/>
            </p:spPr>
            <p:txBody>
              <a:bodyPr wrap="none" rtlCol="0">
                <a:spAutoFit/>
              </a:bodyPr>
              <a:lstStyle/>
              <a:p>
                <a:r>
                  <a:rPr lang="en-US" sz="1400" dirty="0"/>
                  <a:t>e</a:t>
                </a:r>
                <a:r>
                  <a:rPr lang="en-US" sz="1400" baseline="-25000" dirty="0"/>
                  <a:t>7</a:t>
                </a:r>
              </a:p>
            </p:txBody>
          </p:sp>
          <p:sp>
            <p:nvSpPr>
              <p:cNvPr id="97" name="Rectangle 96">
                <a:extLst>
                  <a:ext uri="{FF2B5EF4-FFF2-40B4-BE49-F238E27FC236}">
                    <a16:creationId xmlns:a16="http://schemas.microsoft.com/office/drawing/2014/main" id="{C4343740-6F48-48A3-9BC6-4D42783BE4AA}"/>
                  </a:ext>
                </a:extLst>
              </p:cNvPr>
              <p:cNvSpPr/>
              <p:nvPr/>
            </p:nvSpPr>
            <p:spPr>
              <a:xfrm>
                <a:off x="4652253" y="3745239"/>
                <a:ext cx="571614" cy="16769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8" name="TextBox 97">
                <a:extLst>
                  <a:ext uri="{FF2B5EF4-FFF2-40B4-BE49-F238E27FC236}">
                    <a16:creationId xmlns:a16="http://schemas.microsoft.com/office/drawing/2014/main" id="{3CAC36FF-2FF6-40F1-A65E-9BF0475C37AA}"/>
                  </a:ext>
                </a:extLst>
              </p:cNvPr>
              <p:cNvSpPr txBox="1"/>
              <p:nvPr/>
            </p:nvSpPr>
            <p:spPr>
              <a:xfrm>
                <a:off x="4781607" y="3677886"/>
                <a:ext cx="250057" cy="288338"/>
              </a:xfrm>
              <a:prstGeom prst="rect">
                <a:avLst/>
              </a:prstGeom>
              <a:noFill/>
            </p:spPr>
            <p:txBody>
              <a:bodyPr wrap="none" rtlCol="0">
                <a:spAutoFit/>
              </a:bodyPr>
              <a:lstStyle/>
              <a:p>
                <a:r>
                  <a:rPr lang="en-US" sz="1400" dirty="0"/>
                  <a:t>e</a:t>
                </a:r>
                <a:r>
                  <a:rPr lang="en-US" sz="1400" baseline="-25000" dirty="0"/>
                  <a:t>6</a:t>
                </a:r>
              </a:p>
            </p:txBody>
          </p:sp>
          <p:cxnSp>
            <p:nvCxnSpPr>
              <p:cNvPr id="99" name="Curved Connector 77">
                <a:extLst>
                  <a:ext uri="{FF2B5EF4-FFF2-40B4-BE49-F238E27FC236}">
                    <a16:creationId xmlns:a16="http://schemas.microsoft.com/office/drawing/2014/main" id="{BCCEDEFE-8D17-4BE5-BA0E-F0BEC95F922F}"/>
                  </a:ext>
                </a:extLst>
              </p:cNvPr>
              <p:cNvCxnSpPr>
                <a:cxnSpLocks/>
              </p:cNvCxnSpPr>
              <p:nvPr/>
            </p:nvCxnSpPr>
            <p:spPr>
              <a:xfrm rot="16200000" flipH="1">
                <a:off x="2704255" y="3599267"/>
                <a:ext cx="168585" cy="1156819"/>
              </a:xfrm>
              <a:prstGeom prst="curvedConnector3">
                <a:avLst>
                  <a:gd name="adj1" fmla="val 18907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81">
                <a:extLst>
                  <a:ext uri="{FF2B5EF4-FFF2-40B4-BE49-F238E27FC236}">
                    <a16:creationId xmlns:a16="http://schemas.microsoft.com/office/drawing/2014/main" id="{0F028F93-A63B-4A61-A2DA-F19156E4AB40}"/>
                  </a:ext>
                </a:extLst>
              </p:cNvPr>
              <p:cNvCxnSpPr>
                <a:cxnSpLocks/>
              </p:cNvCxnSpPr>
              <p:nvPr/>
            </p:nvCxnSpPr>
            <p:spPr>
              <a:xfrm rot="5400000">
                <a:off x="3772592" y="3453159"/>
                <a:ext cx="797661" cy="863583"/>
              </a:xfrm>
              <a:prstGeom prst="curvedConnector3">
                <a:avLst>
                  <a:gd name="adj1" fmla="val 1121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84">
                <a:extLst>
                  <a:ext uri="{FF2B5EF4-FFF2-40B4-BE49-F238E27FC236}">
                    <a16:creationId xmlns:a16="http://schemas.microsoft.com/office/drawing/2014/main" id="{29DE5C0D-9C74-4895-953C-11C81186113C}"/>
                  </a:ext>
                </a:extLst>
              </p:cNvPr>
              <p:cNvCxnSpPr>
                <a:cxnSpLocks/>
              </p:cNvCxnSpPr>
              <p:nvPr/>
            </p:nvCxnSpPr>
            <p:spPr>
              <a:xfrm rot="5400000">
                <a:off x="4106720" y="3410459"/>
                <a:ext cx="248815" cy="1413866"/>
              </a:xfrm>
              <a:prstGeom prst="curvedConnector3">
                <a:avLst>
                  <a:gd name="adj1" fmla="val 19217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1F1178B-4A92-4168-9EB3-5631EC20A9F6}"/>
                  </a:ext>
                </a:extLst>
              </p:cNvPr>
              <p:cNvCxnSpPr>
                <a:cxnSpLocks/>
              </p:cNvCxnSpPr>
              <p:nvPr/>
            </p:nvCxnSpPr>
            <p:spPr>
              <a:xfrm>
                <a:off x="4652253" y="2942456"/>
                <a:ext cx="0" cy="275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6AE1947-C787-4940-A6DA-D0EAEE50CA5C}"/>
                  </a:ext>
                </a:extLst>
              </p:cNvPr>
              <p:cNvCxnSpPr>
                <a:cxnSpLocks/>
              </p:cNvCxnSpPr>
              <p:nvPr/>
            </p:nvCxnSpPr>
            <p:spPr>
              <a:xfrm>
                <a:off x="5094513" y="2369629"/>
                <a:ext cx="0" cy="13190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E7111291-73EE-44DA-98D6-95E050CE527C}"/>
                  </a:ext>
                </a:extLst>
              </p:cNvPr>
              <p:cNvSpPr txBox="1"/>
              <p:nvPr/>
            </p:nvSpPr>
            <p:spPr>
              <a:xfrm flipH="1">
                <a:off x="1685577" y="1516211"/>
                <a:ext cx="1405771" cy="288338"/>
              </a:xfrm>
              <a:prstGeom prst="rect">
                <a:avLst/>
              </a:prstGeom>
              <a:noFill/>
            </p:spPr>
            <p:txBody>
              <a:bodyPr wrap="square" rtlCol="0">
                <a:spAutoFit/>
              </a:bodyPr>
              <a:lstStyle/>
              <a:p>
                <a:r>
                  <a:rPr lang="en-US" sz="1400" dirty="0"/>
                  <a:t>Testing framework</a:t>
                </a:r>
              </a:p>
            </p:txBody>
          </p:sp>
          <p:sp>
            <p:nvSpPr>
              <p:cNvPr id="105" name="TextBox 104">
                <a:extLst>
                  <a:ext uri="{FF2B5EF4-FFF2-40B4-BE49-F238E27FC236}">
                    <a16:creationId xmlns:a16="http://schemas.microsoft.com/office/drawing/2014/main" id="{1977A3E1-5FE3-44F4-B8BB-F6FA90F96C4D}"/>
                  </a:ext>
                </a:extLst>
              </p:cNvPr>
              <p:cNvSpPr txBox="1"/>
              <p:nvPr/>
            </p:nvSpPr>
            <p:spPr>
              <a:xfrm flipH="1">
                <a:off x="3096261" y="1500350"/>
                <a:ext cx="965797" cy="288338"/>
              </a:xfrm>
              <a:prstGeom prst="rect">
                <a:avLst/>
              </a:prstGeom>
              <a:noFill/>
            </p:spPr>
            <p:txBody>
              <a:bodyPr wrap="square" rtlCol="0">
                <a:spAutoFit/>
              </a:bodyPr>
              <a:lstStyle/>
              <a:p>
                <a:r>
                  <a:rPr lang="en-US" sz="1400" dirty="0"/>
                  <a:t>Main thread</a:t>
                </a:r>
              </a:p>
            </p:txBody>
          </p:sp>
          <p:cxnSp>
            <p:nvCxnSpPr>
              <p:cNvPr id="106" name="Straight Arrow Connector 105">
                <a:extLst>
                  <a:ext uri="{FF2B5EF4-FFF2-40B4-BE49-F238E27FC236}">
                    <a16:creationId xmlns:a16="http://schemas.microsoft.com/office/drawing/2014/main" id="{A3C56A4A-1094-4992-B1B7-EA6357AB702D}"/>
                  </a:ext>
                </a:extLst>
              </p:cNvPr>
              <p:cNvCxnSpPr>
                <a:cxnSpLocks/>
              </p:cNvCxnSpPr>
              <p:nvPr/>
            </p:nvCxnSpPr>
            <p:spPr>
              <a:xfrm>
                <a:off x="1977449" y="2392341"/>
                <a:ext cx="0" cy="208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9FB2137-C976-45D8-B095-191573CD843F}"/>
                  </a:ext>
                </a:extLst>
              </p:cNvPr>
              <p:cNvCxnSpPr>
                <a:cxnSpLocks/>
              </p:cNvCxnSpPr>
              <p:nvPr/>
            </p:nvCxnSpPr>
            <p:spPr>
              <a:xfrm>
                <a:off x="2426563" y="2379641"/>
                <a:ext cx="0" cy="214926"/>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7A7A2D2-0D3D-4FBF-AB90-AC6DE737A8BF}"/>
                  </a:ext>
                </a:extLst>
              </p:cNvPr>
              <p:cNvCxnSpPr>
                <a:cxnSpLocks/>
              </p:cNvCxnSpPr>
              <p:nvPr/>
            </p:nvCxnSpPr>
            <p:spPr>
              <a:xfrm>
                <a:off x="4000500" y="2092125"/>
                <a:ext cx="4462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AB02AE2-FCB6-42E2-B7EE-5DABAF47F90B}"/>
                  </a:ext>
                </a:extLst>
              </p:cNvPr>
              <p:cNvCxnSpPr>
                <a:cxnSpLocks/>
              </p:cNvCxnSpPr>
              <p:nvPr/>
            </p:nvCxnSpPr>
            <p:spPr>
              <a:xfrm>
                <a:off x="4000500" y="2240245"/>
                <a:ext cx="318719" cy="28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1" name="TextBox 110">
              <a:extLst>
                <a:ext uri="{FF2B5EF4-FFF2-40B4-BE49-F238E27FC236}">
                  <a16:creationId xmlns:a16="http://schemas.microsoft.com/office/drawing/2014/main" id="{E2DB8E9F-7A54-4E3C-928A-508FB6014D31}"/>
                </a:ext>
              </a:extLst>
            </p:cNvPr>
            <p:cNvSpPr txBox="1"/>
            <p:nvPr/>
          </p:nvSpPr>
          <p:spPr>
            <a:xfrm flipH="1">
              <a:off x="8514836" y="5334854"/>
              <a:ext cx="1498653" cy="739295"/>
            </a:xfrm>
            <a:prstGeom prst="rect">
              <a:avLst/>
            </a:prstGeom>
            <a:noFill/>
          </p:spPr>
          <p:txBody>
            <a:bodyPr wrap="square" rtlCol="0">
              <a:spAutoFit/>
            </a:bodyPr>
            <a:lstStyle/>
            <a:p>
              <a:r>
                <a:rPr lang="en-US" sz="1400" dirty="0"/>
                <a:t>Async event</a:t>
              </a:r>
            </a:p>
          </p:txBody>
        </p:sp>
      </p:grpSp>
      <p:sp>
        <p:nvSpPr>
          <p:cNvPr id="112" name="Slide Number Placeholder 111">
            <a:extLst>
              <a:ext uri="{FF2B5EF4-FFF2-40B4-BE49-F238E27FC236}">
                <a16:creationId xmlns:a16="http://schemas.microsoft.com/office/drawing/2014/main" id="{5EB6E8C9-E7DA-41CF-92D6-85F3F0509745}"/>
              </a:ext>
            </a:extLst>
          </p:cNvPr>
          <p:cNvSpPr>
            <a:spLocks noGrp="1"/>
          </p:cNvSpPr>
          <p:nvPr>
            <p:ph type="sldNum" sz="quarter" idx="12"/>
          </p:nvPr>
        </p:nvSpPr>
        <p:spPr/>
        <p:txBody>
          <a:bodyPr/>
          <a:lstStyle/>
          <a:p>
            <a:fld id="{566AB0C7-FD64-4AA4-9C95-01A3D39BC419}" type="slidenum">
              <a:rPr lang="en-US" smtClean="0"/>
              <a:t>9</a:t>
            </a:fld>
            <a:endParaRPr lang="en-US" dirty="0"/>
          </a:p>
        </p:txBody>
      </p:sp>
      <p:sp>
        <p:nvSpPr>
          <p:cNvPr id="113" name="Title 1">
            <a:extLst>
              <a:ext uri="{FF2B5EF4-FFF2-40B4-BE49-F238E27FC236}">
                <a16:creationId xmlns:a16="http://schemas.microsoft.com/office/drawing/2014/main" id="{FDC70F03-855E-46A1-A640-508F7E2B10A4}"/>
              </a:ext>
            </a:extLst>
          </p:cNvPr>
          <p:cNvSpPr txBox="1">
            <a:spLocks/>
          </p:cNvSpPr>
          <p:nvPr/>
        </p:nvSpPr>
        <p:spPr>
          <a:xfrm>
            <a:off x="838199" y="365125"/>
            <a:ext cx="11007903"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Insight: Non-deterministic Execution of Async Events Causes Flaky Tests</a:t>
            </a:r>
          </a:p>
        </p:txBody>
      </p:sp>
      <p:grpSp>
        <p:nvGrpSpPr>
          <p:cNvPr id="155" name="Group 154">
            <a:extLst>
              <a:ext uri="{FF2B5EF4-FFF2-40B4-BE49-F238E27FC236}">
                <a16:creationId xmlns:a16="http://schemas.microsoft.com/office/drawing/2014/main" id="{A990A72E-20F4-451E-AED2-A5BE7872235D}"/>
              </a:ext>
            </a:extLst>
          </p:cNvPr>
          <p:cNvGrpSpPr/>
          <p:nvPr/>
        </p:nvGrpSpPr>
        <p:grpSpPr>
          <a:xfrm>
            <a:off x="7708148" y="2600989"/>
            <a:ext cx="3434609" cy="2593210"/>
            <a:chOff x="2714088" y="2118339"/>
            <a:chExt cx="7105008" cy="3090771"/>
          </a:xfrm>
        </p:grpSpPr>
        <p:sp>
          <p:nvSpPr>
            <p:cNvPr id="156" name="Rectangle 155">
              <a:extLst>
                <a:ext uri="{FF2B5EF4-FFF2-40B4-BE49-F238E27FC236}">
                  <a16:creationId xmlns:a16="http://schemas.microsoft.com/office/drawing/2014/main" id="{4C700131-C72C-41E0-9FD4-372D66BD305E}"/>
                </a:ext>
              </a:extLst>
            </p:cNvPr>
            <p:cNvSpPr/>
            <p:nvPr/>
          </p:nvSpPr>
          <p:spPr>
            <a:xfrm>
              <a:off x="2734638" y="261981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047E107C-5628-418C-A7BB-5670ED23335B}"/>
                </a:ext>
              </a:extLst>
            </p:cNvPr>
            <p:cNvSpPr/>
            <p:nvPr/>
          </p:nvSpPr>
          <p:spPr>
            <a:xfrm>
              <a:off x="3483368" y="261981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B5A66BC8-6425-483A-9935-3D26F8199713}"/>
                </a:ext>
              </a:extLst>
            </p:cNvPr>
            <p:cNvSpPr/>
            <p:nvPr/>
          </p:nvSpPr>
          <p:spPr>
            <a:xfrm>
              <a:off x="4351961" y="261981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F1D3761-B115-4C5A-95A7-1978A6549613}"/>
                </a:ext>
              </a:extLst>
            </p:cNvPr>
            <p:cNvSpPr/>
            <p:nvPr/>
          </p:nvSpPr>
          <p:spPr>
            <a:xfrm>
              <a:off x="5109680" y="2617673"/>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Rectangle 159">
              <a:extLst>
                <a:ext uri="{FF2B5EF4-FFF2-40B4-BE49-F238E27FC236}">
                  <a16:creationId xmlns:a16="http://schemas.microsoft.com/office/drawing/2014/main" id="{583F9350-A3B7-4004-8359-49701B4D3483}"/>
                </a:ext>
              </a:extLst>
            </p:cNvPr>
            <p:cNvSpPr/>
            <p:nvPr/>
          </p:nvSpPr>
          <p:spPr>
            <a:xfrm>
              <a:off x="6013807" y="2617675"/>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0EA9C93A-4855-49D9-B5D1-658F823A0219}"/>
                </a:ext>
              </a:extLst>
            </p:cNvPr>
            <p:cNvSpPr/>
            <p:nvPr/>
          </p:nvSpPr>
          <p:spPr>
            <a:xfrm>
              <a:off x="6882400" y="2617674"/>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FA099A91-8D3C-452D-8690-DB39A67F6CE7}"/>
                </a:ext>
              </a:extLst>
            </p:cNvPr>
            <p:cNvSpPr/>
            <p:nvPr/>
          </p:nvSpPr>
          <p:spPr>
            <a:xfrm>
              <a:off x="7881990" y="2619816"/>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FF2FD395-1EE1-4150-AE76-9DBB0DBB5B0C}"/>
                </a:ext>
              </a:extLst>
            </p:cNvPr>
            <p:cNvSpPr/>
            <p:nvPr/>
          </p:nvSpPr>
          <p:spPr>
            <a:xfrm>
              <a:off x="8786117" y="261767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0562629E-132C-4CC1-B862-9B4445D968E5}"/>
                </a:ext>
              </a:extLst>
            </p:cNvPr>
            <p:cNvSpPr/>
            <p:nvPr/>
          </p:nvSpPr>
          <p:spPr>
            <a:xfrm>
              <a:off x="9654710" y="261767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97AD599E-D5D9-4A66-A36B-0AD0AC259643}"/>
                </a:ext>
              </a:extLst>
            </p:cNvPr>
            <p:cNvSpPr/>
            <p:nvPr/>
          </p:nvSpPr>
          <p:spPr>
            <a:xfrm>
              <a:off x="2714088" y="3632575"/>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A6DA053-2FE6-418F-A413-CBB4B13602D3}"/>
                </a:ext>
              </a:extLst>
            </p:cNvPr>
            <p:cNvSpPr/>
            <p:nvPr/>
          </p:nvSpPr>
          <p:spPr>
            <a:xfrm>
              <a:off x="3462818" y="363257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C79A19B7-7D31-4C93-B807-AD52D40AE85F}"/>
                </a:ext>
              </a:extLst>
            </p:cNvPr>
            <p:cNvSpPr/>
            <p:nvPr/>
          </p:nvSpPr>
          <p:spPr>
            <a:xfrm>
              <a:off x="5107538" y="363042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B48204C9-1348-45BD-B578-0E8FFDD249E4}"/>
                </a:ext>
              </a:extLst>
            </p:cNvPr>
            <p:cNvSpPr/>
            <p:nvPr/>
          </p:nvSpPr>
          <p:spPr>
            <a:xfrm>
              <a:off x="4314716" y="3630429"/>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BE5F072A-7087-4520-80EA-0E43E4BD5DC1}"/>
                </a:ext>
              </a:extLst>
            </p:cNvPr>
            <p:cNvSpPr/>
            <p:nvPr/>
          </p:nvSpPr>
          <p:spPr>
            <a:xfrm>
              <a:off x="5993257" y="363043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E55F7134-D66C-454A-B949-05DE634ACA39}"/>
                </a:ext>
              </a:extLst>
            </p:cNvPr>
            <p:cNvSpPr/>
            <p:nvPr/>
          </p:nvSpPr>
          <p:spPr>
            <a:xfrm>
              <a:off x="6861850" y="3630430"/>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A7A06FBA-03D9-42DC-B705-6A802D7AD668}"/>
                </a:ext>
              </a:extLst>
            </p:cNvPr>
            <p:cNvSpPr/>
            <p:nvPr/>
          </p:nvSpPr>
          <p:spPr>
            <a:xfrm>
              <a:off x="7861440" y="3632572"/>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34C52FB1-59CB-4A22-9C6A-F2C224517FAA}"/>
                </a:ext>
              </a:extLst>
            </p:cNvPr>
            <p:cNvSpPr/>
            <p:nvPr/>
          </p:nvSpPr>
          <p:spPr>
            <a:xfrm>
              <a:off x="8765567" y="363042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624F0CAD-322F-4089-B543-89A84C002814}"/>
                </a:ext>
              </a:extLst>
            </p:cNvPr>
            <p:cNvSpPr/>
            <p:nvPr/>
          </p:nvSpPr>
          <p:spPr>
            <a:xfrm>
              <a:off x="9634160" y="3630429"/>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8BA7DAB0-B9F4-43C1-A635-D657E9FF942B}"/>
                </a:ext>
              </a:extLst>
            </p:cNvPr>
            <p:cNvSpPr/>
            <p:nvPr/>
          </p:nvSpPr>
          <p:spPr>
            <a:xfrm>
              <a:off x="2714088" y="4536733"/>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FDCA2A75-4118-4A61-AA48-248121D02A78}"/>
                </a:ext>
              </a:extLst>
            </p:cNvPr>
            <p:cNvSpPr/>
            <p:nvPr/>
          </p:nvSpPr>
          <p:spPr>
            <a:xfrm>
              <a:off x="3462818" y="4536731"/>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F0BCD82A-1D6C-4C48-952D-927F2F607BFA}"/>
                </a:ext>
              </a:extLst>
            </p:cNvPr>
            <p:cNvSpPr/>
            <p:nvPr/>
          </p:nvSpPr>
          <p:spPr>
            <a:xfrm>
              <a:off x="4331411" y="4536732"/>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9C9B6B0F-9367-44B4-BE68-5067A89E32E6}"/>
                </a:ext>
              </a:extLst>
            </p:cNvPr>
            <p:cNvSpPr/>
            <p:nvPr/>
          </p:nvSpPr>
          <p:spPr>
            <a:xfrm>
              <a:off x="5989613" y="4534587"/>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460D6AE0-9D06-469B-A1A8-C90552787AAD}"/>
                </a:ext>
              </a:extLst>
            </p:cNvPr>
            <p:cNvSpPr/>
            <p:nvPr/>
          </p:nvSpPr>
          <p:spPr>
            <a:xfrm>
              <a:off x="5109251" y="453458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631FCA31-9E5A-461D-8AEB-422E714D4424}"/>
                </a:ext>
              </a:extLst>
            </p:cNvPr>
            <p:cNvSpPr/>
            <p:nvPr/>
          </p:nvSpPr>
          <p:spPr>
            <a:xfrm>
              <a:off x="6861850" y="4534588"/>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57193508-D0D1-4AA7-8975-C4DA31838FA7}"/>
                </a:ext>
              </a:extLst>
            </p:cNvPr>
            <p:cNvSpPr/>
            <p:nvPr/>
          </p:nvSpPr>
          <p:spPr>
            <a:xfrm>
              <a:off x="7861440" y="4536730"/>
              <a:ext cx="164386" cy="48031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ED4FFF82-27AD-4B90-8050-81A3B0DE3F25}"/>
                </a:ext>
              </a:extLst>
            </p:cNvPr>
            <p:cNvSpPr/>
            <p:nvPr/>
          </p:nvSpPr>
          <p:spPr>
            <a:xfrm>
              <a:off x="8765567" y="453458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7BE08C49-A441-42DA-93DF-B09FC8ABB5B8}"/>
                </a:ext>
              </a:extLst>
            </p:cNvPr>
            <p:cNvSpPr/>
            <p:nvPr/>
          </p:nvSpPr>
          <p:spPr>
            <a:xfrm>
              <a:off x="9634160" y="4534587"/>
              <a:ext cx="164386" cy="4803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3" name="Straight Arrow Connector 182">
              <a:extLst>
                <a:ext uri="{FF2B5EF4-FFF2-40B4-BE49-F238E27FC236}">
                  <a16:creationId xmlns:a16="http://schemas.microsoft.com/office/drawing/2014/main" id="{FEE962CA-5E7E-4072-B31A-F84026E22BFA}"/>
                </a:ext>
              </a:extLst>
            </p:cNvPr>
            <p:cNvCxnSpPr>
              <a:cxnSpLocks/>
            </p:cNvCxnSpPr>
            <p:nvPr/>
          </p:nvCxnSpPr>
          <p:spPr>
            <a:xfrm flipV="1">
              <a:off x="5271924" y="2118339"/>
              <a:ext cx="1478197" cy="41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5933B43-E365-4533-88EB-EB6D9133C8E6}"/>
                </a:ext>
              </a:extLst>
            </p:cNvPr>
            <p:cNvCxnSpPr>
              <a:cxnSpLocks/>
            </p:cNvCxnSpPr>
            <p:nvPr/>
          </p:nvCxnSpPr>
          <p:spPr>
            <a:xfrm flipH="1" flipV="1">
              <a:off x="7448764" y="2185169"/>
              <a:ext cx="412676" cy="362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Oval 184">
              <a:extLst>
                <a:ext uri="{FF2B5EF4-FFF2-40B4-BE49-F238E27FC236}">
                  <a16:creationId xmlns:a16="http://schemas.microsoft.com/office/drawing/2014/main" id="{C568C247-02DD-43F6-A92F-95629E4048A5}"/>
                </a:ext>
              </a:extLst>
            </p:cNvPr>
            <p:cNvSpPr/>
            <p:nvPr/>
          </p:nvSpPr>
          <p:spPr>
            <a:xfrm>
              <a:off x="5048246" y="2412586"/>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2E89AE85-697B-499D-9910-49437FE8BE49}"/>
                </a:ext>
              </a:extLst>
            </p:cNvPr>
            <p:cNvSpPr/>
            <p:nvPr/>
          </p:nvSpPr>
          <p:spPr>
            <a:xfrm>
              <a:off x="4263557" y="3463862"/>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92CC9B93-CEFE-48B8-BD0F-B7EEF88532FD}"/>
                </a:ext>
              </a:extLst>
            </p:cNvPr>
            <p:cNvSpPr/>
            <p:nvPr/>
          </p:nvSpPr>
          <p:spPr>
            <a:xfrm>
              <a:off x="5926898" y="4362085"/>
              <a:ext cx="279547" cy="847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rrow: Right 3">
            <a:extLst>
              <a:ext uri="{FF2B5EF4-FFF2-40B4-BE49-F238E27FC236}">
                <a16:creationId xmlns:a16="http://schemas.microsoft.com/office/drawing/2014/main" id="{C574E2E5-DA22-4B70-80FF-B0FF8BA59339}"/>
              </a:ext>
            </a:extLst>
          </p:cNvPr>
          <p:cNvSpPr/>
          <p:nvPr/>
        </p:nvSpPr>
        <p:spPr>
          <a:xfrm>
            <a:off x="6342150" y="3556180"/>
            <a:ext cx="621341" cy="43243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itle 1">
            <a:extLst>
              <a:ext uri="{FF2B5EF4-FFF2-40B4-BE49-F238E27FC236}">
                <a16:creationId xmlns:a16="http://schemas.microsoft.com/office/drawing/2014/main" id="{F2E2B481-B0BA-4B8B-A25F-6CF9FE2FE754}"/>
              </a:ext>
            </a:extLst>
          </p:cNvPr>
          <p:cNvSpPr txBox="1">
            <a:spLocks/>
          </p:cNvSpPr>
          <p:nvPr/>
        </p:nvSpPr>
        <p:spPr>
          <a:xfrm>
            <a:off x="9012714" y="2043316"/>
            <a:ext cx="1500311" cy="4513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800" dirty="0">
                <a:latin typeface="+mn-lt"/>
              </a:rPr>
              <a:t>Async events</a:t>
            </a:r>
            <a:endParaRPr lang="en-US" sz="1800" dirty="0">
              <a:latin typeface="+mn-lt"/>
            </a:endParaRPr>
          </a:p>
        </p:txBody>
      </p:sp>
      <p:sp>
        <p:nvSpPr>
          <p:cNvPr id="189" name="TextBox 188">
            <a:extLst>
              <a:ext uri="{FF2B5EF4-FFF2-40B4-BE49-F238E27FC236}">
                <a16:creationId xmlns:a16="http://schemas.microsoft.com/office/drawing/2014/main" id="{A740B047-16D2-41D4-A6FD-737EEEB12B4D}"/>
              </a:ext>
            </a:extLst>
          </p:cNvPr>
          <p:cNvSpPr txBox="1"/>
          <p:nvPr/>
        </p:nvSpPr>
        <p:spPr>
          <a:xfrm>
            <a:off x="7415610" y="5574459"/>
            <a:ext cx="3961534" cy="369332"/>
          </a:xfrm>
          <a:prstGeom prst="rect">
            <a:avLst/>
          </a:prstGeom>
          <a:noFill/>
        </p:spPr>
        <p:txBody>
          <a:bodyPr wrap="none" rtlCol="0">
            <a:spAutoFit/>
          </a:bodyPr>
          <a:lstStyle/>
          <a:p>
            <a:r>
              <a:rPr lang="en-US" dirty="0"/>
              <a:t>Possible event execution orders of a test</a:t>
            </a:r>
            <a:endParaRPr lang="en-US" i="1" dirty="0"/>
          </a:p>
        </p:txBody>
      </p:sp>
      <p:sp>
        <p:nvSpPr>
          <p:cNvPr id="190" name="TextBox 189">
            <a:extLst>
              <a:ext uri="{FF2B5EF4-FFF2-40B4-BE49-F238E27FC236}">
                <a16:creationId xmlns:a16="http://schemas.microsoft.com/office/drawing/2014/main" id="{0218F5CA-F19E-40ED-B4C0-CB78C2A0B949}"/>
              </a:ext>
            </a:extLst>
          </p:cNvPr>
          <p:cNvSpPr txBox="1"/>
          <p:nvPr/>
        </p:nvSpPr>
        <p:spPr>
          <a:xfrm>
            <a:off x="11389393" y="3061110"/>
            <a:ext cx="588494" cy="369332"/>
          </a:xfrm>
          <a:prstGeom prst="rect">
            <a:avLst/>
          </a:prstGeom>
          <a:noFill/>
        </p:spPr>
        <p:txBody>
          <a:bodyPr wrap="none" rtlCol="0">
            <a:spAutoFit/>
          </a:bodyPr>
          <a:lstStyle/>
          <a:p>
            <a:r>
              <a:rPr lang="en-US" dirty="0">
                <a:solidFill>
                  <a:schemeClr val="accent6"/>
                </a:solidFill>
              </a:rPr>
              <a:t>Pass</a:t>
            </a:r>
            <a:endParaRPr lang="en-US" i="1" dirty="0">
              <a:solidFill>
                <a:schemeClr val="accent6"/>
              </a:solidFill>
            </a:endParaRPr>
          </a:p>
        </p:txBody>
      </p:sp>
      <p:sp>
        <p:nvSpPr>
          <p:cNvPr id="191" name="TextBox 190">
            <a:extLst>
              <a:ext uri="{FF2B5EF4-FFF2-40B4-BE49-F238E27FC236}">
                <a16:creationId xmlns:a16="http://schemas.microsoft.com/office/drawing/2014/main" id="{CFDFCD86-4638-4E4A-92BE-405137B842FA}"/>
              </a:ext>
            </a:extLst>
          </p:cNvPr>
          <p:cNvSpPr txBox="1"/>
          <p:nvPr/>
        </p:nvSpPr>
        <p:spPr>
          <a:xfrm>
            <a:off x="11365318" y="3853751"/>
            <a:ext cx="588494" cy="369332"/>
          </a:xfrm>
          <a:prstGeom prst="rect">
            <a:avLst/>
          </a:prstGeom>
          <a:noFill/>
        </p:spPr>
        <p:txBody>
          <a:bodyPr wrap="none" rtlCol="0">
            <a:spAutoFit/>
          </a:bodyPr>
          <a:lstStyle/>
          <a:p>
            <a:r>
              <a:rPr lang="en-US" dirty="0">
                <a:solidFill>
                  <a:schemeClr val="accent6"/>
                </a:solidFill>
              </a:rPr>
              <a:t>Pass</a:t>
            </a:r>
            <a:endParaRPr lang="en-US" i="1" dirty="0">
              <a:solidFill>
                <a:schemeClr val="accent6"/>
              </a:solidFill>
            </a:endParaRPr>
          </a:p>
        </p:txBody>
      </p:sp>
      <p:sp>
        <p:nvSpPr>
          <p:cNvPr id="192" name="TextBox 191">
            <a:extLst>
              <a:ext uri="{FF2B5EF4-FFF2-40B4-BE49-F238E27FC236}">
                <a16:creationId xmlns:a16="http://schemas.microsoft.com/office/drawing/2014/main" id="{7BD87690-8E6F-40FA-A28D-1FC9C1DC4412}"/>
              </a:ext>
            </a:extLst>
          </p:cNvPr>
          <p:cNvSpPr txBox="1"/>
          <p:nvPr/>
        </p:nvSpPr>
        <p:spPr>
          <a:xfrm>
            <a:off x="11368977" y="4616198"/>
            <a:ext cx="500650" cy="369332"/>
          </a:xfrm>
          <a:prstGeom prst="rect">
            <a:avLst/>
          </a:prstGeom>
          <a:noFill/>
        </p:spPr>
        <p:txBody>
          <a:bodyPr wrap="none" rtlCol="0">
            <a:spAutoFit/>
          </a:bodyPr>
          <a:lstStyle/>
          <a:p>
            <a:r>
              <a:rPr lang="en-US" dirty="0">
                <a:solidFill>
                  <a:srgbClr val="C00000"/>
                </a:solidFill>
              </a:rPr>
              <a:t>Fail</a:t>
            </a:r>
            <a:endParaRPr lang="en-US" i="1" dirty="0">
              <a:solidFill>
                <a:srgbClr val="C00000"/>
              </a:solidFill>
            </a:endParaRPr>
          </a:p>
        </p:txBody>
      </p:sp>
    </p:spTree>
    <p:extLst>
      <p:ext uri="{BB962C8B-B14F-4D97-AF65-F5344CB8AC3E}">
        <p14:creationId xmlns:p14="http://schemas.microsoft.com/office/powerpoint/2010/main" val="21944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4273</TotalTime>
  <Words>2613</Words>
  <Application>Microsoft Office PowerPoint</Application>
  <PresentationFormat>Widescreen</PresentationFormat>
  <Paragraphs>482</Paragraphs>
  <Slides>43</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Roboto</vt:lpstr>
      <vt:lpstr>Office Theme</vt:lpstr>
      <vt:lpstr>Flaky Test Detection in Android via Event Order Exploration</vt:lpstr>
      <vt:lpstr>Flaky Tests</vt:lpstr>
      <vt:lpstr>Problems with Flaky Tests</vt:lpstr>
      <vt:lpstr>Flaky Tests—A Real World War </vt:lpstr>
      <vt:lpstr>Detecting Concurrency-Related Flaky Tests in Android Apps</vt:lpstr>
      <vt:lpstr>An Example Flaky Test in Android Apps</vt:lpstr>
      <vt:lpstr>An Example Flaky Test in Android Apps</vt:lpstr>
      <vt:lpstr>An Example Flaky Test in Android Apps</vt:lpstr>
      <vt:lpstr>Android Event-Driven Concurrency Model</vt:lpstr>
      <vt:lpstr>Idea: Detecting Flaky Tests by Exercising Different Event Execution Orders</vt:lpstr>
      <vt:lpstr>Exploring Possible Event Execution Orders by Scheduling Async Events </vt:lpstr>
      <vt:lpstr>Identifying Schedule Space of An Async Event</vt:lpstr>
      <vt:lpstr>Identifying Schedule Space via Dynamic Analysis </vt:lpstr>
      <vt:lpstr>Identifying Schedule Space via Dynamic Analysis </vt:lpstr>
      <vt:lpstr>Identifying Schedule Space via Dynamic Analysis </vt:lpstr>
      <vt:lpstr>Scheduling An Event via Thread Operations</vt:lpstr>
      <vt:lpstr>Scheduling An Event via Thread Operations</vt:lpstr>
      <vt:lpstr>Scheduling An Event via Thread Operations</vt:lpstr>
      <vt:lpstr>Scheduling An Event via Thread Operations</vt:lpstr>
      <vt:lpstr>Implementation: FlakeScanner</vt:lpstr>
      <vt:lpstr>Evaluation</vt:lpstr>
      <vt:lpstr>Subjects</vt:lpstr>
      <vt:lpstr>Results: Effectiveness &amp; Comparison </vt:lpstr>
      <vt:lpstr>Results: Detecting unknown Flaky Tests</vt:lpstr>
      <vt:lpstr>Open Source of our tool and data set</vt:lpstr>
      <vt:lpstr>Backup</vt:lpstr>
      <vt:lpstr>An Example Flaky Test in Android Apps</vt:lpstr>
      <vt:lpstr>An Example Flaky Test in Android Apps</vt:lpstr>
      <vt:lpstr>An Example Flaky Test in Android Apps</vt:lpstr>
      <vt:lpstr>An Example Flaky Test in Android Apps</vt:lpstr>
      <vt:lpstr>An Example Flaky Test in Android Apps</vt:lpstr>
      <vt:lpstr>Insight: Non-deterministic Execution of Async Events Causes Flaky Tests</vt:lpstr>
      <vt:lpstr>Exploring Possible Event Execution Orders by Scheduling An Async Event </vt:lpstr>
      <vt:lpstr>Identifying Schedule Space via Dynamic Analysis </vt:lpstr>
      <vt:lpstr>Identifying Schedule Space via Dynamic Analysis </vt:lpstr>
      <vt:lpstr>Identifying Schedule Space via Dynamic Analysis </vt:lpstr>
      <vt:lpstr>Identifying Schedule Space via Dynamic Analysis </vt:lpstr>
      <vt:lpstr>An Example Flaky Test in Android Apps</vt:lpstr>
      <vt:lpstr>An Example Flaky Test in Android Apps</vt:lpstr>
      <vt:lpstr>An Example Flaky Test in Android Apps</vt:lpstr>
      <vt:lpstr>An Example Flaky Test in Android Apps</vt:lpstr>
      <vt:lpstr>An Example Flaky Test in Android Apps</vt:lpstr>
      <vt:lpstr>An Example Flaky Test in Android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Flaky Test Detection in Android via Event Order Exploration</dc:title>
  <dc:creator>Zhen Dong</dc:creator>
  <cp:lastModifiedBy>Zhen Dong</cp:lastModifiedBy>
  <cp:revision>179</cp:revision>
  <dcterms:created xsi:type="dcterms:W3CDTF">2021-08-11T07:49:32Z</dcterms:created>
  <dcterms:modified xsi:type="dcterms:W3CDTF">2021-08-16T11:54:53Z</dcterms:modified>
</cp:coreProperties>
</file>