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75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ixin Wang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709"/>
  </p:normalViewPr>
  <p:slideViewPr>
    <p:cSldViewPr snapToGrid="0">
      <p:cViewPr varScale="1">
        <p:scale>
          <a:sx n="106" d="100"/>
          <a:sy n="106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2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7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4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0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03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3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45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2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6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3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30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6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32485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6120"/>
            </a:pPr>
            <a:r>
              <a:rPr lang="en-US" sz="6020" dirty="0">
                <a:solidFill>
                  <a:schemeClr val="dk1"/>
                </a:solidFill>
                <a:latin typeface="Calibri"/>
                <a:cs typeface="Calibri"/>
              </a:rPr>
              <a:t>Automatic Audio Labeling for Daily Life Event Detection</a:t>
            </a:r>
            <a:endParaRPr sz="602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7400925" y="4619625"/>
            <a:ext cx="3946525" cy="1179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7500"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Xuzhang Zheng, s</a:t>
            </a: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4414268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Naixin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Wang, s4657128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Aparajita Saha, s4009762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4"/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0" i="0" u="none" strike="noStrike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Problem Description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838200" y="2127346"/>
            <a:ext cx="10506456" cy="3755452"/>
            <a:chOff x="-2" y="507082"/>
            <a:chExt cx="7974682" cy="1464939"/>
          </a:xfrm>
        </p:grpSpPr>
        <p:sp>
          <p:nvSpPr>
            <p:cNvPr id="96" name="Google Shape;96;p14"/>
            <p:cNvSpPr txBox="1"/>
            <p:nvPr/>
          </p:nvSpPr>
          <p:spPr>
            <a:xfrm>
              <a:off x="-2" y="507082"/>
              <a:ext cx="7974682" cy="420086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74025" tIns="74025" rIns="74025" bIns="74025" anchor="ctr" anchorCtr="0">
              <a:noAutofit/>
            </a:bodyPr>
            <a:lstStyle/>
            <a:p>
              <a:pPr defTabSz="524226">
                <a:spcAft>
                  <a:spcPts val="588"/>
                </a:spcAft>
              </a:pPr>
              <a:r>
                <a:rPr lang="en-US" sz="2230" dirty="0">
                  <a:solidFill>
                    <a:srgbClr val="555555"/>
                  </a:solidFill>
                  <a:cs typeface="Calibri"/>
                  <a:sym typeface="Calibri"/>
                </a:rPr>
                <a:t>- Household</a:t>
              </a:r>
              <a:r>
                <a:rPr lang="en-US" sz="2230" kern="1200" dirty="0">
                  <a:solidFill>
                    <a:srgbClr val="555555"/>
                  </a:solidFill>
                  <a:latin typeface="Calibri"/>
                  <a:ea typeface="+mn-ea"/>
                  <a:cs typeface="Calibri"/>
                  <a:sym typeface="Calibri"/>
                </a:rPr>
                <a:t>/Daily life audio contains meaningful sound events (e.g. doorbell, door opening/closing, dog barking, etc.)</a:t>
              </a:r>
              <a:endParaRPr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4"/>
            <p:cNvSpPr txBox="1"/>
            <p:nvPr/>
          </p:nvSpPr>
          <p:spPr>
            <a:xfrm>
              <a:off x="0" y="1086420"/>
              <a:ext cx="7974600" cy="360754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74025" tIns="74025" rIns="74025" bIns="74025" anchor="ctr" anchorCtr="0">
              <a:noAutofit/>
            </a:bodyPr>
            <a:lstStyle/>
            <a:p>
              <a:pPr defTabSz="524226">
                <a:spcAft>
                  <a:spcPts val="588"/>
                </a:spcAft>
              </a:pPr>
              <a:r>
                <a:rPr lang="en-US" sz="2230" kern="1200" dirty="0">
                  <a:solidFill>
                    <a:srgbClr val="555555"/>
                  </a:solidFill>
                  <a:latin typeface="Calibri"/>
                  <a:ea typeface="+mn-ea"/>
                  <a:cs typeface="Calibri"/>
                  <a:sym typeface="Calibri"/>
                </a:rPr>
                <a:t>- automatically detect events (event type + timestamp) and create index of them </a:t>
              </a:r>
              <a:endParaRPr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20" y="1542121"/>
              <a:ext cx="7974600" cy="429900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spcFirstLastPara="1" wrap="square" lIns="74025" tIns="74025" rIns="74025" bIns="74025" anchor="ctr" anchorCtr="0">
              <a:noAutofit/>
            </a:bodyPr>
            <a:lstStyle/>
            <a:p>
              <a:pPr defTabSz="524226">
                <a:spcAft>
                  <a:spcPts val="588"/>
                </a:spcAft>
              </a:pPr>
              <a:r>
                <a:rPr lang="en-US" sz="2230" kern="1200" dirty="0">
                  <a:solidFill>
                    <a:srgbClr val="555555"/>
                  </a:solidFill>
                  <a:latin typeface="Calibri"/>
                  <a:ea typeface="+mn-ea"/>
                  <a:cs typeface="Calibri"/>
                  <a:sym typeface="Calibri"/>
                </a:rPr>
                <a:t>- these events are rarely annotated, difficult to search or analyze recordings.</a:t>
              </a:r>
              <a:endParaRPr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15"/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Challenges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6" name="Google Shape;106;p15"/>
          <p:cNvGrpSpPr/>
          <p:nvPr/>
        </p:nvGrpSpPr>
        <p:grpSpPr>
          <a:xfrm>
            <a:off x="838200" y="2264634"/>
            <a:ext cx="10506456" cy="3480876"/>
            <a:chOff x="0" y="0"/>
            <a:chExt cx="8334000" cy="2608058"/>
          </a:xfrm>
        </p:grpSpPr>
        <p:sp>
          <p:nvSpPr>
            <p:cNvPr id="107" name="Google Shape;107;p15"/>
            <p:cNvSpPr/>
            <p:nvPr/>
          </p:nvSpPr>
          <p:spPr>
            <a:xfrm>
              <a:off x="0" y="0"/>
              <a:ext cx="8334000" cy="745200"/>
            </a:xfrm>
            <a:prstGeom prst="roundRect">
              <a:avLst>
                <a:gd name="adj" fmla="val 10000"/>
              </a:avLst>
            </a:prstGeom>
            <a:solidFill>
              <a:srgbClr val="CDD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0" y="0"/>
              <a:ext cx="83340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860640" y="0"/>
              <a:ext cx="74733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 txBox="1"/>
            <p:nvPr/>
          </p:nvSpPr>
          <p:spPr>
            <a:xfrm>
              <a:off x="153464" y="81795"/>
              <a:ext cx="8180477" cy="6634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850" tIns="78850" rIns="78850" bIns="78850" anchor="ctr" anchorCtr="0">
              <a:noAutofit/>
            </a:bodyPr>
            <a:lstStyle/>
            <a:p>
              <a:pPr defTabSz="525780">
                <a:spcAft>
                  <a:spcPts val="600"/>
                </a:spcAft>
              </a:pPr>
              <a:r>
                <a:rPr lang="en-US" sz="2000" kern="1200">
                  <a:solidFill>
                    <a:schemeClr val="dk1"/>
                  </a:solidFill>
                  <a:latin typeface="+mn-lt"/>
                  <a:ea typeface="+mn-ea"/>
                  <a:cs typeface="Calibri"/>
                  <a:sym typeface="Calibri"/>
                </a:rPr>
                <a:t> 🎤</a:t>
              </a:r>
              <a:r>
                <a:rPr lang="en-US" sz="2185" kern="1200">
                  <a:solidFill>
                    <a:schemeClr val="dk1"/>
                  </a:solidFill>
                  <a:latin typeface="Calibri"/>
                  <a:ea typeface="+mn-ea"/>
                  <a:cs typeface="Calibri"/>
                  <a:sym typeface="Calibri"/>
                </a:rPr>
                <a:t>    Noise &amp; Overlap: daily recordings often contain noise and overlapping sound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0" y="931429"/>
              <a:ext cx="8334000" cy="745200"/>
            </a:xfrm>
            <a:prstGeom prst="roundRect">
              <a:avLst>
                <a:gd name="adj" fmla="val 10000"/>
              </a:avLst>
            </a:prstGeom>
            <a:solidFill>
              <a:srgbClr val="CDD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245007" y="931429"/>
              <a:ext cx="8088993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kern="1200">
                  <a:solidFill>
                    <a:schemeClr val="dk1"/>
                  </a:solidFill>
                  <a:latin typeface="+mn-lt"/>
                  <a:ea typeface="+mn-ea"/>
                  <a:cs typeface="Calibri"/>
                  <a:sym typeface="Calibri"/>
                </a:rPr>
                <a:t>🕒</a:t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860640" y="931429"/>
              <a:ext cx="74733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635206" y="931429"/>
              <a:ext cx="7698734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850" tIns="78850" rIns="78850" bIns="78850" anchor="ctr" anchorCtr="0">
              <a:noAutofit/>
            </a:bodyPr>
            <a:lstStyle/>
            <a:p>
              <a:pPr defTabSz="525780">
                <a:spcAft>
                  <a:spcPts val="600"/>
                </a:spcAft>
              </a:pPr>
              <a:r>
                <a:rPr lang="en-US" sz="2185" kern="1200">
                  <a:solidFill>
                    <a:schemeClr val="dk1"/>
                  </a:solidFill>
                  <a:latin typeface="Calibri"/>
                  <a:ea typeface="+mn-ea"/>
                  <a:cs typeface="Calibri"/>
                  <a:sym typeface="Calibri"/>
                </a:rPr>
                <a:t> Diversity: daily life events vary widely in duration and acoustic characteristics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0" y="1862858"/>
              <a:ext cx="8334000" cy="745200"/>
            </a:xfrm>
            <a:prstGeom prst="roundRect">
              <a:avLst>
                <a:gd name="adj" fmla="val 10000"/>
              </a:avLst>
            </a:prstGeom>
            <a:solidFill>
              <a:srgbClr val="CDD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0" y="1862858"/>
              <a:ext cx="83340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860640" y="1862858"/>
              <a:ext cx="7473300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244947" y="1862858"/>
              <a:ext cx="8088993" cy="74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850" tIns="78850" rIns="78850" bIns="78850" anchor="ctr" anchorCtr="0">
              <a:noAutofit/>
            </a:bodyPr>
            <a:lstStyle/>
            <a:p>
              <a:pPr defTabSz="525780">
                <a:spcAft>
                  <a:spcPts val="600"/>
                </a:spcAft>
              </a:pPr>
              <a:r>
                <a:rPr lang="en-US" sz="2185" kern="1200">
                  <a:solidFill>
                    <a:schemeClr val="dk1"/>
                  </a:solidFill>
                  <a:latin typeface="Calibri"/>
                  <a:ea typeface="+mn-ea"/>
                  <a:cs typeface="Calibri"/>
                  <a:sym typeface="Calibri"/>
                </a:rPr>
                <a:t>🔀    Limited Data: labeled datasets for household/daily life sounds might be small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>
            <a:spLocks noGrp="1"/>
          </p:cNvSpPr>
          <p:nvPr>
            <p:ph type="title"/>
          </p:nvPr>
        </p:nvSpPr>
        <p:spPr>
          <a:xfrm>
            <a:off x="831850" y="385000"/>
            <a:ext cx="9484800" cy="1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Goal For The Final Project </a:t>
            </a:r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831850" y="1779750"/>
            <a:ext cx="105156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3"/>
              <a:buNone/>
            </a:pPr>
            <a:r>
              <a:rPr lang="en-US" sz="2160" dirty="0">
                <a:solidFill>
                  <a:schemeClr val="dk1"/>
                </a:solidFill>
              </a:rPr>
              <a:t>- Develop an API:</a:t>
            </a:r>
          </a:p>
          <a:p>
            <a:pPr marL="457200" lvl="0" indent="-3657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63"/>
              <a:buChar char="●"/>
            </a:pPr>
            <a:r>
              <a:rPr lang="en-US" sz="2160" dirty="0">
                <a:solidFill>
                  <a:schemeClr val="dk1"/>
                </a:solidFill>
              </a:rPr>
              <a:t>Input: Household/Daily life recording file</a:t>
            </a:r>
          </a:p>
          <a:p>
            <a:pPr marL="457200" lvl="0" indent="-365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3"/>
              <a:buChar char="●"/>
            </a:pPr>
            <a:r>
              <a:rPr lang="en-US" sz="2160" dirty="0">
                <a:solidFill>
                  <a:schemeClr val="dk1"/>
                </a:solidFill>
              </a:rPr>
              <a:t>Output: A timeline of events with labels &amp; timestamps</a:t>
            </a:r>
          </a:p>
          <a:p>
            <a:pPr marL="457200" lvl="0" indent="-3657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3"/>
              <a:buChar char="●"/>
            </a:pPr>
            <a:r>
              <a:rPr lang="en-US" sz="2160" dirty="0">
                <a:solidFill>
                  <a:schemeClr val="dk1"/>
                </a:solidFill>
              </a:rPr>
              <a:t>User can search ‘doorbell’ or ‘dog bark’ and jump directly to those segments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63"/>
              <a:buNone/>
            </a:pPr>
            <a:endParaRPr lang="en-US" sz="216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63"/>
              <a:buNone/>
            </a:pPr>
            <a:r>
              <a:rPr lang="en-US" sz="2160" dirty="0">
                <a:solidFill>
                  <a:schemeClr val="dk1"/>
                </a:solidFill>
              </a:rPr>
              <a:t>- Technical pipeline: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63"/>
              <a:buNone/>
            </a:pPr>
            <a:r>
              <a:rPr lang="en-US" sz="2160" dirty="0">
                <a:solidFill>
                  <a:schemeClr val="dk1"/>
                </a:solidFill>
              </a:rPr>
              <a:t>   1. Preprocessing (denoising, normalization, segmentation)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63"/>
              <a:buNone/>
            </a:pPr>
            <a:r>
              <a:rPr lang="en-US" sz="2160" dirty="0">
                <a:solidFill>
                  <a:schemeClr val="dk1"/>
                </a:solidFill>
              </a:rPr>
              <a:t>   2. Feature extraction (MFCC, spectrogram, embeddings)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63"/>
              <a:buNone/>
            </a:pPr>
            <a:r>
              <a:rPr lang="en-US" sz="2160" dirty="0">
                <a:solidFill>
                  <a:schemeClr val="dk1"/>
                </a:solidFill>
              </a:rPr>
              <a:t>   3. Event classification using pretrained models (e.g., CNN, </a:t>
            </a:r>
            <a:r>
              <a:rPr lang="en-US" sz="2160" dirty="0" err="1">
                <a:solidFill>
                  <a:schemeClr val="dk1"/>
                </a:solidFill>
              </a:rPr>
              <a:t>YAMNet</a:t>
            </a:r>
            <a:r>
              <a:rPr lang="en-US" sz="2160" dirty="0">
                <a:solidFill>
                  <a:schemeClr val="dk1"/>
                </a:solidFill>
              </a:rPr>
              <a:t>, </a:t>
            </a:r>
            <a:r>
              <a:rPr lang="en-US" sz="2160" dirty="0" err="1">
                <a:solidFill>
                  <a:schemeClr val="dk1"/>
                </a:solidFill>
              </a:rPr>
              <a:t>VGGish</a:t>
            </a:r>
            <a:r>
              <a:rPr lang="en-US" sz="2160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63"/>
              <a:buNone/>
            </a:pPr>
            <a:r>
              <a:rPr lang="en-US" sz="2160" dirty="0">
                <a:solidFill>
                  <a:schemeClr val="dk1"/>
                </a:solidFill>
              </a:rPr>
              <a:t>   4. Event indexing and storage (timestamp + label)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63"/>
              <a:buNone/>
            </a:pPr>
            <a:r>
              <a:rPr lang="en-US" sz="2160" dirty="0">
                <a:solidFill>
                  <a:schemeClr val="dk1"/>
                </a:solidFill>
              </a:rPr>
              <a:t>   5. Simple query interface (search by event type or timestamp)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63"/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53466-FC45-1706-A6DF-5B0CD4BF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Deliverable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901F4-9906-7C4A-7F8D-99285FD2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530" y="578738"/>
            <a:ext cx="3785091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1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E9054D67-ABFA-F3AE-490E-A69F4E4BFB45}"/>
              </a:ext>
            </a:extLst>
          </p:cNvPr>
          <p:cNvSpPr txBox="1">
            <a:spLocks/>
          </p:cNvSpPr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6120"/>
            </a:pPr>
            <a:r>
              <a:rPr lang="en-US" sz="6020" dirty="0">
                <a:solidFill>
                  <a:schemeClr val="dk1"/>
                </a:solidFill>
                <a:latin typeface="Calibri"/>
                <a:cs typeface="Calibri"/>
              </a:rPr>
              <a:t>Questions?</a:t>
            </a:r>
            <a:endParaRPr lang="en-US" sz="602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88;p13">
            <a:extLst>
              <a:ext uri="{FF2B5EF4-FFF2-40B4-BE49-F238E27FC236}">
                <a16:creationId xmlns:a16="http://schemas.microsoft.com/office/drawing/2014/main" id="{4897162E-FA4E-8D1B-8FA4-D877E1983CDF}"/>
              </a:ext>
            </a:extLst>
          </p:cNvPr>
          <p:cNvSpPr/>
          <p:nvPr/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7;p13">
            <a:extLst>
              <a:ext uri="{FF2B5EF4-FFF2-40B4-BE49-F238E27FC236}">
                <a16:creationId xmlns:a16="http://schemas.microsoft.com/office/drawing/2014/main" id="{8CBCA31B-5705-A5D9-9CB2-B5283DB70DDF}"/>
              </a:ext>
            </a:extLst>
          </p:cNvPr>
          <p:cNvSpPr/>
          <p:nvPr/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405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267</TotalTime>
  <Words>243</Words>
  <Application>Microsoft Macintosh PowerPoint</Application>
  <PresentationFormat>Widescreen</PresentationFormat>
  <Paragraphs>27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2013 - 2022 Theme</vt:lpstr>
      <vt:lpstr>Automatic Audio Labeling for Daily Life Event Detection</vt:lpstr>
      <vt:lpstr>PowerPoint Presentation</vt:lpstr>
      <vt:lpstr>PowerPoint Presentation</vt:lpstr>
      <vt:lpstr>Goal For The Final Project </vt:lpstr>
      <vt:lpstr>Expected Deliverable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Audio Labeling &amp; Indexing: Event Detection in Household/Daily Life Recordings</dc:title>
  <dc:creator/>
  <cp:lastModifiedBy>Zheng, X. (Xuzhang)</cp:lastModifiedBy>
  <cp:revision>11</cp:revision>
  <dcterms:created xsi:type="dcterms:W3CDTF">2025-10-04T15:51:36Z</dcterms:created>
  <dcterms:modified xsi:type="dcterms:W3CDTF">2025-10-06T10:58:38Z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B9B98FE1286ECD7B8742E168C9ADC7B6_42</vt:lpwstr>
  </property>
  <property fmtid="{D5CDD505-2E9C-101B-9397-08002B2CF9AE}" pid="3" name="KSOProductBuildVer">
    <vt:lpwstr>2052-12.1.22553.22553</vt:lpwstr>
  </property>
</Properties>
</file>