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0.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1.png" ContentType="image/png"/>
  <Override PartName="/ppt/media/image9.png" ContentType="image/png"/>
  <Override PartName="/ppt/media/image15.png" ContentType="image/png"/>
  <Override PartName="/ppt/media/image8.png" ContentType="image/png"/>
  <Override PartName="/ppt/media/image19.png" ContentType="image/png"/>
  <Override PartName="/ppt/media/image5.jpeg" ContentType="image/jpeg"/>
  <Override PartName="/ppt/media/image18.png" ContentType="image/png"/>
  <Override PartName="/ppt/media/image4.png" ContentType="image/png"/>
  <Override PartName="/ppt/media/image7.png" ContentType="image/png"/>
  <Override PartName="/ppt/media/image3.png" ContentType="image/png"/>
  <Override PartName="/ppt/media/image2.jpeg" ContentType="image/jpeg"/>
  <Override PartName="/ppt/media/image6.png" ContentType="image/png"/>
  <Override PartName="/ppt/media/image10.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1"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2"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6"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7"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9"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40"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1" name="" descr=""/>
          <p:cNvPicPr/>
          <p:nvPr/>
        </p:nvPicPr>
        <p:blipFill>
          <a:blip r:embed="rId2"/>
          <a:stretch>
            <a:fillRect/>
          </a:stretch>
        </p:blipFill>
        <p:spPr>
          <a:xfrm>
            <a:off x="1735560" y="1599840"/>
            <a:ext cx="5671800" cy="4525560"/>
          </a:xfrm>
          <a:prstGeom prst="rect">
            <a:avLst/>
          </a:prstGeom>
          <a:ln>
            <a:noFill/>
          </a:ln>
        </p:spPr>
      </p:pic>
      <p:pic>
        <p:nvPicPr>
          <p:cNvPr id="42"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1"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3"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5"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6"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1"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62"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6"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0"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2"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73"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7"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8"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0"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81"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82" name="" descr=""/>
          <p:cNvPicPr/>
          <p:nvPr/>
        </p:nvPicPr>
        <p:blipFill>
          <a:blip r:embed="rId2"/>
          <a:stretch>
            <a:fillRect/>
          </a:stretch>
        </p:blipFill>
        <p:spPr>
          <a:xfrm>
            <a:off x="1735560" y="1599840"/>
            <a:ext cx="5671800" cy="4525560"/>
          </a:xfrm>
          <a:prstGeom prst="rect">
            <a:avLst/>
          </a:prstGeom>
          <a:ln>
            <a:noFill/>
          </a:ln>
        </p:spPr>
      </p:pic>
      <p:pic>
        <p:nvPicPr>
          <p:cNvPr id="83"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2"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5"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0"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9"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440" y="333360"/>
            <a:ext cx="9143640" cy="1009440"/>
          </a:xfrm>
          <a:prstGeom prst="rect">
            <a:avLst/>
          </a:prstGeom>
          <a:gradFill>
            <a:gsLst>
              <a:gs pos="0">
                <a:srgbClr val="ffffff"/>
              </a:gs>
              <a:gs pos="100000">
                <a:srgbClr val="808080"/>
              </a:gs>
            </a:gsLst>
            <a:lin ang="0"/>
          </a:gradFill>
          <a:ln w="9360">
            <a:noFill/>
          </a:ln>
        </p:spPr>
      </p:sp>
      <p:pic>
        <p:nvPicPr>
          <p:cNvPr id="1" name="图片 1026" descr=""/>
          <p:cNvPicPr/>
          <p:nvPr/>
        </p:nvPicPr>
        <p:blipFill>
          <a:blip r:embed="rId2"/>
          <a:srcRect l="0" t="1092" r="8119" b="13317"/>
          <a:stretch>
            <a:fillRect/>
          </a:stretch>
        </p:blipFill>
        <p:spPr>
          <a:xfrm>
            <a:off x="5797440" y="4438800"/>
            <a:ext cx="3339720" cy="2333160"/>
          </a:xfrm>
          <a:prstGeom prst="rect">
            <a:avLst/>
          </a:prstGeom>
          <a:ln w="9360">
            <a:noFill/>
          </a:ln>
        </p:spPr>
      </p:pic>
      <p:pic>
        <p:nvPicPr>
          <p:cNvPr id="2" name="图片 2049" descr=""/>
          <p:cNvPicPr/>
          <p:nvPr/>
        </p:nvPicPr>
        <p:blipFill>
          <a:blip r:embed="rId3"/>
          <a:srcRect l="0" t="0" r="2527" b="10906"/>
          <a:stretch>
            <a:fillRect/>
          </a:stretch>
        </p:blipFill>
        <p:spPr>
          <a:xfrm>
            <a:off x="179280" y="692280"/>
            <a:ext cx="8913600" cy="6109920"/>
          </a:xfrm>
          <a:prstGeom prst="rect">
            <a:avLst/>
          </a:prstGeom>
          <a:ln w="9360">
            <a:noFill/>
          </a:ln>
        </p:spPr>
      </p:pic>
      <p:sp>
        <p:nvSpPr>
          <p:cNvPr id="3" name="PlaceHolder 2"/>
          <p:cNvSpPr>
            <a:spLocks noGrp="1"/>
          </p:cNvSpPr>
          <p:nvPr>
            <p:ph type="dt"/>
          </p:nvPr>
        </p:nvSpPr>
        <p:spPr>
          <a:xfrm>
            <a:off x="457200" y="6245280"/>
            <a:ext cx="2133360" cy="475920"/>
          </a:xfrm>
          <a:prstGeom prst="rect">
            <a:avLst/>
          </a:prstGeom>
        </p:spPr>
        <p:txBody>
          <a:bodyPr lIns="90000" rIns="90000" tIns="45000" bIns="45000"/>
          <a:p>
            <a:endParaRPr/>
          </a:p>
        </p:txBody>
      </p:sp>
      <p:sp>
        <p:nvSpPr>
          <p:cNvPr id="4" name="PlaceHolder 3"/>
          <p:cNvSpPr>
            <a:spLocks noGrp="1"/>
          </p:cNvSpPr>
          <p:nvPr>
            <p:ph type="ftr"/>
          </p:nvPr>
        </p:nvSpPr>
        <p:spPr>
          <a:xfrm>
            <a:off x="3124080" y="6245280"/>
            <a:ext cx="2895120" cy="475920"/>
          </a:xfrm>
          <a:prstGeom prst="rect">
            <a:avLst/>
          </a:prstGeom>
        </p:spPr>
        <p:txBody>
          <a:bodyPr lIns="90000" rIns="90000" tIns="45000" bIns="45000"/>
          <a:p>
            <a:endParaRPr/>
          </a:p>
        </p:txBody>
      </p:sp>
      <p:sp>
        <p:nvSpPr>
          <p:cNvPr id="5" name="PlaceHolder 4"/>
          <p:cNvSpPr>
            <a:spLocks noGrp="1"/>
          </p:cNvSpPr>
          <p:nvPr>
            <p:ph type="sldNum"/>
          </p:nvPr>
        </p:nvSpPr>
        <p:spPr>
          <a:xfrm>
            <a:off x="6553080" y="6245280"/>
            <a:ext cx="2133360" cy="475920"/>
          </a:xfrm>
          <a:prstGeom prst="rect">
            <a:avLst/>
          </a:prstGeom>
        </p:spPr>
        <p:txBody>
          <a:bodyPr lIns="90000" rIns="90000" tIns="45000" bIns="45000"/>
          <a:p>
            <a:endParaRPr/>
          </a:p>
        </p:txBody>
      </p:sp>
      <p:sp>
        <p:nvSpPr>
          <p:cNvPr id="6" name="CustomShape 5"/>
          <p:cNvSpPr/>
          <p:nvPr/>
        </p:nvSpPr>
        <p:spPr>
          <a:xfrm>
            <a:off x="1440" y="549360"/>
            <a:ext cx="9143640" cy="1510920"/>
          </a:xfrm>
          <a:prstGeom prst="rect">
            <a:avLst/>
          </a:prstGeom>
          <a:gradFill>
            <a:gsLst>
              <a:gs pos="0">
                <a:srgbClr val="ffffff"/>
              </a:gs>
              <a:gs pos="100000">
                <a:srgbClr val="808080"/>
              </a:gs>
            </a:gsLst>
            <a:lin ang="0"/>
          </a:gradFill>
          <a:ln w="9360">
            <a:noFill/>
          </a:ln>
        </p:spPr>
      </p:sp>
      <p:sp>
        <p:nvSpPr>
          <p:cNvPr id="7" name="PlaceHolder 6"/>
          <p:cNvSpPr>
            <a:spLocks noGrp="1"/>
          </p:cNvSpPr>
          <p:nvPr>
            <p:ph type="title"/>
          </p:nvPr>
        </p:nvSpPr>
        <p:spPr>
          <a:xfrm>
            <a:off x="755640" y="620640"/>
            <a:ext cx="7772040" cy="1469520"/>
          </a:xfrm>
          <a:prstGeom prst="rect">
            <a:avLst/>
          </a:prstGeom>
        </p:spPr>
        <p:txBody>
          <a:bodyPr lIns="90000" rIns="90000" tIns="45000" bIns="45000" anchor="ctr"/>
          <a:p>
            <a:pPr>
              <a:lnSpc>
                <a:spcPct val="100000"/>
              </a:lnSpc>
            </a:pPr>
            <a:r>
              <a:rPr lang="zh-CN" sz="3600">
                <a:solidFill>
                  <a:srgbClr val="000000"/>
                </a:solidFill>
                <a:latin typeface="Arial"/>
                <a:ea typeface="方正书宋_GBK"/>
              </a:rPr>
              <a:t>单击鼠标编辑标题文字格式单击此处编辑母版标题样式</a:t>
            </a:r>
            <a:endParaRPr/>
          </a:p>
        </p:txBody>
      </p:sp>
      <p:sp>
        <p:nvSpPr>
          <p:cNvPr id="8"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zh-CN" sz="3200">
                <a:latin typeface="Arial"/>
              </a:rPr>
              <a:t>单击鼠标编辑大纲文字格式</a:t>
            </a:r>
            <a:endParaRPr/>
          </a:p>
          <a:p>
            <a:pPr lvl="1">
              <a:buSzPct val="75000"/>
              <a:buFont typeface="StarSymbol"/>
              <a:buChar char=""/>
            </a:pPr>
            <a:r>
              <a:rPr lang="zh-CN" sz="2400">
                <a:latin typeface="Arial"/>
              </a:rPr>
              <a:t>第二个大纲级</a:t>
            </a:r>
            <a:endParaRPr/>
          </a:p>
          <a:p>
            <a:pPr lvl="2">
              <a:buSzPct val="45000"/>
              <a:buFont typeface="StarSymbol"/>
              <a:buChar char=""/>
            </a:pPr>
            <a:r>
              <a:rPr lang="zh-CN" sz="2000">
                <a:latin typeface="Arial"/>
              </a:rPr>
              <a:t>第三大纲级别</a:t>
            </a:r>
            <a:endParaRPr/>
          </a:p>
          <a:p>
            <a:pPr lvl="3">
              <a:buSzPct val="75000"/>
              <a:buFont typeface="StarSymbol"/>
              <a:buChar char=""/>
            </a:pPr>
            <a:r>
              <a:rPr lang="zh-CN" sz="2000">
                <a:latin typeface="Arial"/>
              </a:rPr>
              <a:t>第四大纲级别</a:t>
            </a:r>
            <a:endParaRPr/>
          </a:p>
          <a:p>
            <a:pPr lvl="4">
              <a:buSzPct val="45000"/>
              <a:buFont typeface="StarSymbol"/>
              <a:buChar char=""/>
            </a:pPr>
            <a:r>
              <a:rPr lang="zh-CN" sz="2000">
                <a:latin typeface="Arial"/>
              </a:rPr>
              <a:t>第五大纲级别</a:t>
            </a:r>
            <a:endParaRPr/>
          </a:p>
          <a:p>
            <a:pPr lvl="5">
              <a:buSzPct val="45000"/>
              <a:buFont typeface="StarSymbol"/>
              <a:buChar char=""/>
            </a:pPr>
            <a:r>
              <a:rPr lang="zh-CN" sz="2000">
                <a:latin typeface="Arial"/>
              </a:rPr>
              <a:t>第六大纲级别</a:t>
            </a:r>
            <a:endParaRPr/>
          </a:p>
          <a:p>
            <a:pPr lvl="6">
              <a:buSzPct val="45000"/>
              <a:buFont typeface="StarSymbol"/>
              <a:buChar char=""/>
            </a:pPr>
            <a:r>
              <a:rPr lang="zh-CN"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1440" y="333360"/>
            <a:ext cx="9143640" cy="1009440"/>
          </a:xfrm>
          <a:prstGeom prst="rect">
            <a:avLst/>
          </a:prstGeom>
          <a:gradFill>
            <a:gsLst>
              <a:gs pos="0">
                <a:srgbClr val="ffffff"/>
              </a:gs>
              <a:gs pos="100000">
                <a:srgbClr val="808080"/>
              </a:gs>
            </a:gsLst>
            <a:lin ang="0"/>
          </a:gradFill>
          <a:ln w="9360">
            <a:noFill/>
          </a:ln>
        </p:spPr>
      </p:sp>
      <p:pic>
        <p:nvPicPr>
          <p:cNvPr id="44" name="图片 1026" descr=""/>
          <p:cNvPicPr/>
          <p:nvPr/>
        </p:nvPicPr>
        <p:blipFill>
          <a:blip r:embed="rId2"/>
          <a:srcRect l="0" t="1092" r="8119" b="13317"/>
          <a:stretch>
            <a:fillRect/>
          </a:stretch>
        </p:blipFill>
        <p:spPr>
          <a:xfrm>
            <a:off x="5797440" y="4438800"/>
            <a:ext cx="3339720" cy="2333160"/>
          </a:xfrm>
          <a:prstGeom prst="rect">
            <a:avLst/>
          </a:prstGeom>
          <a:ln w="9360">
            <a:noFill/>
          </a:ln>
        </p:spPr>
      </p:pic>
      <p:sp>
        <p:nvSpPr>
          <p:cNvPr id="45" name="PlaceHolder 2"/>
          <p:cNvSpPr>
            <a:spLocks noGrp="1"/>
          </p:cNvSpPr>
          <p:nvPr>
            <p:ph type="title"/>
          </p:nvPr>
        </p:nvSpPr>
        <p:spPr>
          <a:xfrm>
            <a:off x="457200" y="274680"/>
            <a:ext cx="8229240" cy="1142640"/>
          </a:xfrm>
          <a:prstGeom prst="rect">
            <a:avLst/>
          </a:prstGeom>
        </p:spPr>
        <p:txBody>
          <a:bodyPr lIns="90000" rIns="90000" tIns="45000" bIns="45000" anchor="ctr"/>
          <a:p>
            <a:pPr algn="ctr">
              <a:lnSpc>
                <a:spcPct val="100000"/>
              </a:lnSpc>
            </a:pPr>
            <a:r>
              <a:rPr lang="zh-CN" sz="4400">
                <a:solidFill>
                  <a:srgbClr val="000000"/>
                </a:solidFill>
                <a:latin typeface="Arial"/>
                <a:ea typeface="方正书宋_GBK"/>
              </a:rPr>
              <a:t>单击鼠标编辑标题文字格式单击此处编辑母版标题样式</a:t>
            </a:r>
            <a:endParaRPr/>
          </a:p>
        </p:txBody>
      </p:sp>
      <p:sp>
        <p:nvSpPr>
          <p:cNvPr id="46" name="PlaceHolder 3"/>
          <p:cNvSpPr>
            <a:spLocks noGrp="1"/>
          </p:cNvSpPr>
          <p:nvPr>
            <p:ph type="body"/>
          </p:nvPr>
        </p:nvSpPr>
        <p:spPr>
          <a:xfrm>
            <a:off x="457200" y="1600200"/>
            <a:ext cx="8229240" cy="4525560"/>
          </a:xfrm>
          <a:prstGeom prst="rect">
            <a:avLst/>
          </a:prstGeom>
        </p:spPr>
        <p:txBody>
          <a:bodyPr lIns="90000" rIns="90000" tIns="45000" bIns="45000"/>
          <a:p>
            <a:pPr>
              <a:buSzPct val="45000"/>
              <a:buFont typeface="StarSymbol"/>
              <a:buChar char=""/>
            </a:pPr>
            <a:r>
              <a:rPr lang="zh-CN" sz="3200">
                <a:solidFill>
                  <a:srgbClr val="000000"/>
                </a:solidFill>
                <a:latin typeface="Arial"/>
                <a:ea typeface="方正书宋_GBK"/>
              </a:rPr>
              <a:t>单击鼠标编辑大纲文字格式</a:t>
            </a:r>
            <a:endParaRPr/>
          </a:p>
          <a:p>
            <a:pPr lvl="1">
              <a:buSzPct val="75000"/>
              <a:buFont typeface="StarSymbol"/>
              <a:buChar char=""/>
            </a:pPr>
            <a:r>
              <a:rPr lang="zh-CN" sz="3200">
                <a:solidFill>
                  <a:srgbClr val="000000"/>
                </a:solidFill>
                <a:latin typeface="Arial"/>
                <a:ea typeface="方正书宋_GBK"/>
              </a:rPr>
              <a:t>第二个大纲级</a:t>
            </a:r>
            <a:endParaRPr/>
          </a:p>
          <a:p>
            <a:pPr lvl="2">
              <a:buSzPct val="45000"/>
              <a:buFont typeface="StarSymbol"/>
              <a:buChar char=""/>
            </a:pPr>
            <a:r>
              <a:rPr lang="zh-CN" sz="3200">
                <a:solidFill>
                  <a:srgbClr val="000000"/>
                </a:solidFill>
                <a:latin typeface="Arial"/>
                <a:ea typeface="方正书宋_GBK"/>
              </a:rPr>
              <a:t>第三大纲级别</a:t>
            </a:r>
            <a:endParaRPr/>
          </a:p>
          <a:p>
            <a:pPr lvl="3">
              <a:buSzPct val="75000"/>
              <a:buFont typeface="StarSymbol"/>
              <a:buChar char=""/>
            </a:pPr>
            <a:r>
              <a:rPr lang="zh-CN" sz="3200">
                <a:solidFill>
                  <a:srgbClr val="000000"/>
                </a:solidFill>
                <a:latin typeface="Arial"/>
                <a:ea typeface="方正书宋_GBK"/>
              </a:rPr>
              <a:t>第四大纲级别</a:t>
            </a:r>
            <a:endParaRPr/>
          </a:p>
          <a:p>
            <a:pPr lvl="4">
              <a:buSzPct val="45000"/>
              <a:buFont typeface="StarSymbol"/>
              <a:buChar char=""/>
            </a:pPr>
            <a:r>
              <a:rPr lang="zh-CN" sz="3200">
                <a:solidFill>
                  <a:srgbClr val="000000"/>
                </a:solidFill>
                <a:latin typeface="Arial"/>
                <a:ea typeface="方正书宋_GBK"/>
              </a:rPr>
              <a:t>第五大纲级别</a:t>
            </a:r>
            <a:endParaRPr/>
          </a:p>
          <a:p>
            <a:pPr lvl="5">
              <a:buSzPct val="45000"/>
              <a:buFont typeface="StarSymbol"/>
              <a:buChar char=""/>
            </a:pPr>
            <a:r>
              <a:rPr lang="zh-CN" sz="3200">
                <a:solidFill>
                  <a:srgbClr val="000000"/>
                </a:solidFill>
                <a:latin typeface="Arial"/>
                <a:ea typeface="方正书宋_GBK"/>
              </a:rPr>
              <a:t>第六大纲级别</a:t>
            </a:r>
            <a:endParaRPr/>
          </a:p>
          <a:p>
            <a:pPr>
              <a:lnSpc>
                <a:spcPct val="100000"/>
              </a:lnSpc>
              <a:buFont typeface="StarSymbol"/>
              <a:buChar char=""/>
            </a:pPr>
            <a:r>
              <a:rPr lang="zh-CN" sz="3200">
                <a:solidFill>
                  <a:srgbClr val="000000"/>
                </a:solidFill>
                <a:latin typeface="Arial"/>
                <a:ea typeface="方正书宋_GBK"/>
              </a:rPr>
              <a:t>第七大纲级别单击此处编辑母版文本样式</a:t>
            </a:r>
            <a:endParaRPr/>
          </a:p>
          <a:p>
            <a:pPr lvl="1">
              <a:lnSpc>
                <a:spcPct val="100000"/>
              </a:lnSpc>
              <a:buFont typeface="StarSymbol"/>
              <a:buChar char=""/>
            </a:pPr>
            <a:r>
              <a:rPr lang="zh-CN" sz="2800">
                <a:solidFill>
                  <a:srgbClr val="000000"/>
                </a:solidFill>
                <a:latin typeface="Arial"/>
                <a:ea typeface="方正书宋_GBK"/>
              </a:rPr>
              <a:t>第二级</a:t>
            </a:r>
            <a:endParaRPr/>
          </a:p>
          <a:p>
            <a:pPr lvl="2">
              <a:lnSpc>
                <a:spcPct val="100000"/>
              </a:lnSpc>
              <a:buFont typeface="StarSymbol"/>
              <a:buChar char=""/>
            </a:pPr>
            <a:r>
              <a:rPr lang="zh-CN" sz="2400">
                <a:solidFill>
                  <a:srgbClr val="000000"/>
                </a:solidFill>
                <a:latin typeface="Arial"/>
                <a:ea typeface="方正书宋_GBK"/>
              </a:rPr>
              <a:t>第三级</a:t>
            </a:r>
            <a:endParaRPr/>
          </a:p>
          <a:p>
            <a:pPr lvl="3">
              <a:lnSpc>
                <a:spcPct val="100000"/>
              </a:lnSpc>
              <a:buFont typeface="StarSymbol"/>
              <a:buChar char=""/>
            </a:pPr>
            <a:r>
              <a:rPr lang="zh-CN" sz="2000">
                <a:solidFill>
                  <a:srgbClr val="000000"/>
                </a:solidFill>
                <a:latin typeface="Arial"/>
                <a:ea typeface="方正书宋_GBK"/>
              </a:rPr>
              <a:t>第四级</a:t>
            </a:r>
            <a:endParaRPr/>
          </a:p>
          <a:p>
            <a:pPr lvl="4">
              <a:lnSpc>
                <a:spcPct val="100000"/>
              </a:lnSpc>
              <a:buFont typeface="StarSymbol"/>
              <a:buChar char="»"/>
            </a:pPr>
            <a:r>
              <a:rPr lang="zh-CN" sz="2000">
                <a:solidFill>
                  <a:srgbClr val="000000"/>
                </a:solidFill>
                <a:latin typeface="Arial"/>
                <a:ea typeface="方正书宋_GBK"/>
              </a:rPr>
              <a:t>第五级</a:t>
            </a:r>
            <a:endParaRPr/>
          </a:p>
        </p:txBody>
      </p:sp>
      <p:sp>
        <p:nvSpPr>
          <p:cNvPr id="47" name="PlaceHolder 4"/>
          <p:cNvSpPr>
            <a:spLocks noGrp="1"/>
          </p:cNvSpPr>
          <p:nvPr>
            <p:ph type="dt"/>
          </p:nvPr>
        </p:nvSpPr>
        <p:spPr>
          <a:xfrm>
            <a:off x="457200" y="6245280"/>
            <a:ext cx="2133360" cy="475920"/>
          </a:xfrm>
          <a:prstGeom prst="rect">
            <a:avLst/>
          </a:prstGeom>
        </p:spPr>
        <p:txBody>
          <a:bodyPr lIns="90000" rIns="90000" tIns="45000" bIns="45000"/>
          <a:p>
            <a:endParaRPr/>
          </a:p>
        </p:txBody>
      </p:sp>
      <p:sp>
        <p:nvSpPr>
          <p:cNvPr id="48" name="PlaceHolder 5"/>
          <p:cNvSpPr>
            <a:spLocks noGrp="1"/>
          </p:cNvSpPr>
          <p:nvPr>
            <p:ph type="ftr"/>
          </p:nvPr>
        </p:nvSpPr>
        <p:spPr>
          <a:xfrm>
            <a:off x="3124080" y="6245280"/>
            <a:ext cx="2895120" cy="475920"/>
          </a:xfrm>
          <a:prstGeom prst="rect">
            <a:avLst/>
          </a:prstGeom>
        </p:spPr>
        <p:txBody>
          <a:bodyPr lIns="90000" rIns="90000" tIns="45000" bIns="45000"/>
          <a:p>
            <a:endParaRPr/>
          </a:p>
        </p:txBody>
      </p:sp>
      <p:sp>
        <p:nvSpPr>
          <p:cNvPr id="49" name="PlaceHolder 6"/>
          <p:cNvSpPr>
            <a:spLocks noGrp="1"/>
          </p:cNvSpPr>
          <p:nvPr>
            <p:ph type="sldNum"/>
          </p:nvPr>
        </p:nvSpPr>
        <p:spPr>
          <a:xfrm>
            <a:off x="6553080" y="6245280"/>
            <a:ext cx="2133360" cy="475920"/>
          </a:xfrm>
          <a:prstGeom prst="rect">
            <a:avLst/>
          </a:prstGeom>
        </p:spPr>
        <p:txBody>
          <a:bodyPr lIns="90000" rIns="90000" tIns="45000" bIns="45000"/>
          <a:p>
            <a:pPr>
              <a:lnSpc>
                <a:spcPct val="100000"/>
              </a:lnSpc>
            </a:pPr>
            <a:fld id="{C4DA9DBD-A65B-4EB0-9AFA-5A1C4C1731BC}" type="slidenum">
              <a:rPr lang="en-US" sz="1400">
                <a:solidFill>
                  <a:srgbClr val="000000"/>
                </a:solidFill>
                <a:latin typeface="Times New Roman"/>
                <a:ea typeface="宋体"/>
              </a:rPr>
              <a:t>&lt;编号&gt;</a:t>
            </a:fld>
            <a:r>
              <a:rPr b="1" lang="en-US" sz="2000">
                <a:solidFill>
                  <a:srgbClr val="99cc00"/>
                </a:solidFill>
                <a:latin typeface="Times New Roman"/>
                <a:ea typeface="宋体"/>
              </a:rPr>
              <a:t>/44</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307800" y="1049760"/>
            <a:ext cx="8510400" cy="1012320"/>
          </a:xfrm>
          <a:prstGeom prst="rect">
            <a:avLst/>
          </a:prstGeom>
        </p:spPr>
        <p:txBody>
          <a:bodyPr lIns="90000" rIns="90000" tIns="45000" bIns="45000" anchor="ctr"/>
          <a:p>
            <a:pPr>
              <a:lnSpc>
                <a:spcPct val="100000"/>
              </a:lnSpc>
            </a:pPr>
            <a:r>
              <a:rPr lang="zh-CN" sz="4800">
                <a:solidFill>
                  <a:srgbClr val="009999"/>
                </a:solidFill>
                <a:latin typeface="Times New Roman"/>
                <a:ea typeface="宋体"/>
              </a:rPr>
              <a:t>LoRa</a:t>
            </a:r>
            <a:r>
              <a:rPr lang="zh-CN" sz="4800">
                <a:solidFill>
                  <a:srgbClr val="009999"/>
                </a:solidFill>
                <a:latin typeface="Times New Roman"/>
                <a:ea typeface="宋体"/>
              </a:rPr>
              <a:t>低功耗广域网通讯技术</a:t>
            </a:r>
            <a:endParaRPr/>
          </a:p>
        </p:txBody>
      </p:sp>
      <p:sp>
        <p:nvSpPr>
          <p:cNvPr id="85" name="CustomShape 2"/>
          <p:cNvSpPr/>
          <p:nvPr/>
        </p:nvSpPr>
        <p:spPr>
          <a:xfrm>
            <a:off x="2268360" y="2133000"/>
            <a:ext cx="4801680" cy="2916360"/>
          </a:xfrm>
          <a:prstGeom prst="rect">
            <a:avLst/>
          </a:prstGeom>
          <a:noFill/>
          <a:ln>
            <a:noFill/>
          </a:ln>
        </p:spPr>
        <p:txBody>
          <a:bodyPr lIns="90000" rIns="90000" tIns="45000" bIns="45000"/>
          <a:p>
            <a:pPr>
              <a:lnSpc>
                <a:spcPct val="120000"/>
              </a:lnSpc>
            </a:pPr>
            <a:r>
              <a:rPr lang="en-US" sz="3200">
                <a:solidFill>
                  <a:srgbClr val="000000"/>
                </a:solidFill>
                <a:latin typeface="Times New Roman"/>
                <a:ea typeface="宋体"/>
              </a:rPr>
              <a:t>一、</a:t>
            </a:r>
            <a:r>
              <a:rPr lang="en-US" sz="3200">
                <a:solidFill>
                  <a:srgbClr val="000000"/>
                </a:solidFill>
                <a:latin typeface="Times New Roman"/>
                <a:ea typeface="宋体"/>
              </a:rPr>
              <a:t>LoRa </a:t>
            </a:r>
            <a:r>
              <a:rPr lang="en-US" sz="3200">
                <a:solidFill>
                  <a:srgbClr val="000000"/>
                </a:solidFill>
                <a:latin typeface="Times New Roman"/>
                <a:ea typeface="宋体"/>
              </a:rPr>
              <a:t>简介</a:t>
            </a:r>
            <a:endParaRPr/>
          </a:p>
          <a:p>
            <a:pPr>
              <a:lnSpc>
                <a:spcPct val="120000"/>
              </a:lnSpc>
            </a:pPr>
            <a:r>
              <a:rPr lang="en-US" sz="3200">
                <a:solidFill>
                  <a:srgbClr val="000000"/>
                </a:solidFill>
                <a:latin typeface="Times New Roman"/>
                <a:ea typeface="宋体"/>
              </a:rPr>
              <a:t>二、</a:t>
            </a:r>
            <a:r>
              <a:rPr lang="en-US" sz="3200">
                <a:solidFill>
                  <a:srgbClr val="000000"/>
                </a:solidFill>
                <a:latin typeface="Times New Roman"/>
                <a:ea typeface="宋体"/>
              </a:rPr>
              <a:t>LoRa </a:t>
            </a:r>
            <a:r>
              <a:rPr lang="en-US" sz="3200">
                <a:solidFill>
                  <a:srgbClr val="000000"/>
                </a:solidFill>
                <a:latin typeface="Times New Roman"/>
                <a:ea typeface="宋体"/>
              </a:rPr>
              <a:t>特点</a:t>
            </a:r>
            <a:endParaRPr/>
          </a:p>
          <a:p>
            <a:pPr>
              <a:lnSpc>
                <a:spcPct val="120000"/>
              </a:lnSpc>
            </a:pPr>
            <a:r>
              <a:rPr lang="en-US" sz="3200">
                <a:solidFill>
                  <a:srgbClr val="000000"/>
                </a:solidFill>
                <a:latin typeface="Times New Roman"/>
                <a:ea typeface="宋体"/>
              </a:rPr>
              <a:t>三、</a:t>
            </a:r>
            <a:r>
              <a:rPr lang="en-US" sz="3200">
                <a:solidFill>
                  <a:srgbClr val="000000"/>
                </a:solidFill>
                <a:latin typeface="Times New Roman"/>
                <a:ea typeface="宋体"/>
              </a:rPr>
              <a:t>LoRa </a:t>
            </a:r>
            <a:r>
              <a:rPr lang="en-US" sz="3200">
                <a:solidFill>
                  <a:srgbClr val="000000"/>
                </a:solidFill>
                <a:latin typeface="Times New Roman"/>
                <a:ea typeface="宋体"/>
              </a:rPr>
              <a:t>网络</a:t>
            </a:r>
            <a:endParaRPr/>
          </a:p>
          <a:p>
            <a:pPr>
              <a:lnSpc>
                <a:spcPct val="120000"/>
              </a:lnSpc>
            </a:pPr>
            <a:r>
              <a:rPr lang="en-US" sz="3200">
                <a:solidFill>
                  <a:srgbClr val="000000"/>
                </a:solidFill>
                <a:latin typeface="Times New Roman"/>
                <a:ea typeface="宋体"/>
              </a:rPr>
              <a:t>四、</a:t>
            </a:r>
            <a:r>
              <a:rPr lang="en-US" sz="3200">
                <a:solidFill>
                  <a:srgbClr val="000000"/>
                </a:solidFill>
                <a:latin typeface="Times New Roman"/>
                <a:ea typeface="宋体"/>
              </a:rPr>
              <a:t>LoRa </a:t>
            </a:r>
            <a:r>
              <a:rPr lang="en-US" sz="3200">
                <a:solidFill>
                  <a:srgbClr val="000000"/>
                </a:solidFill>
                <a:latin typeface="Times New Roman"/>
                <a:ea typeface="宋体"/>
              </a:rPr>
              <a:t>收发芯片</a:t>
            </a:r>
            <a:endParaRPr/>
          </a:p>
          <a:p>
            <a:pPr>
              <a:lnSpc>
                <a:spcPct val="120000"/>
              </a:lnSpc>
            </a:pPr>
            <a:r>
              <a:rPr lang="en-US" sz="3200">
                <a:solidFill>
                  <a:srgbClr val="000000"/>
                </a:solidFill>
                <a:latin typeface="Times New Roman"/>
                <a:ea typeface="宋体"/>
              </a:rPr>
              <a:t>五、</a:t>
            </a:r>
            <a:r>
              <a:rPr lang="en-US" sz="3200">
                <a:solidFill>
                  <a:srgbClr val="000000"/>
                </a:solidFill>
                <a:latin typeface="Times New Roman"/>
                <a:ea typeface="宋体"/>
              </a:rPr>
              <a:t>LoRa </a:t>
            </a:r>
            <a:r>
              <a:rPr lang="en-US" sz="3200">
                <a:solidFill>
                  <a:srgbClr val="000000"/>
                </a:solidFill>
                <a:latin typeface="Times New Roman"/>
                <a:ea typeface="宋体"/>
              </a:rPr>
              <a:t>组网协议</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36400" y="1342440"/>
            <a:ext cx="8136360" cy="4985640"/>
          </a:xfrm>
          <a:prstGeom prst="rect">
            <a:avLst/>
          </a:prstGeom>
        </p:spPr>
        <p:txBody>
          <a:bodyPr lIns="90000" rIns="90000" tIns="45000" bIns="45000"/>
          <a:p>
            <a:pPr>
              <a:lnSpc>
                <a:spcPct val="100000"/>
              </a:lnSpc>
            </a:pPr>
            <a:r>
              <a:rPr lang="zh-CN" sz="2800">
                <a:solidFill>
                  <a:srgbClr val="000000"/>
                </a:solidFill>
                <a:latin typeface="Arial"/>
                <a:ea typeface="方正书宋_GBK"/>
              </a:rPr>
              <a:t>LoRaWAN</a:t>
            </a:r>
            <a:r>
              <a:rPr lang="zh-CN" sz="2800">
                <a:solidFill>
                  <a:srgbClr val="000000"/>
                </a:solidFill>
                <a:latin typeface="Arial"/>
                <a:ea typeface="方正书宋_GBK"/>
              </a:rPr>
              <a:t>是 </a:t>
            </a:r>
            <a:r>
              <a:rPr lang="zh-CN" sz="2800">
                <a:solidFill>
                  <a:srgbClr val="000000"/>
                </a:solidFill>
                <a:latin typeface="Arial"/>
                <a:ea typeface="方正书宋_GBK"/>
              </a:rPr>
              <a:t>LoRa</a:t>
            </a:r>
            <a:r>
              <a:rPr lang="zh-CN" sz="2800">
                <a:solidFill>
                  <a:srgbClr val="000000"/>
                </a:solidFill>
                <a:latin typeface="Arial"/>
                <a:ea typeface="方正书宋_GBK"/>
              </a:rPr>
              <a:t>联盟推出的一个基于开源的</a:t>
            </a:r>
            <a:r>
              <a:rPr lang="zh-CN" sz="2800">
                <a:solidFill>
                  <a:srgbClr val="000000"/>
                </a:solidFill>
                <a:latin typeface="Arial"/>
                <a:ea typeface="方正书宋_GBK"/>
              </a:rPr>
              <a:t>MAC</a:t>
            </a:r>
            <a:r>
              <a:rPr lang="zh-CN" sz="2800">
                <a:solidFill>
                  <a:srgbClr val="000000"/>
                </a:solidFill>
                <a:latin typeface="Arial"/>
                <a:ea typeface="方正书宋_GBK"/>
              </a:rPr>
              <a:t>层协议的低功耗广域网标准。</a:t>
            </a:r>
            <a:endParaRPr/>
          </a:p>
          <a:p>
            <a:pPr>
              <a:lnSpc>
                <a:spcPct val="100000"/>
              </a:lnSpc>
            </a:pPr>
            <a:endParaRPr/>
          </a:p>
          <a:p>
            <a:pPr>
              <a:lnSpc>
                <a:spcPct val="100000"/>
              </a:lnSpc>
            </a:pPr>
            <a:r>
              <a:rPr lang="zh-CN" sz="2800">
                <a:solidFill>
                  <a:srgbClr val="000000"/>
                </a:solidFill>
                <a:latin typeface="Arial"/>
                <a:ea typeface="方正书宋_GBK"/>
              </a:rPr>
              <a:t>LoRaWAN</a:t>
            </a:r>
            <a:r>
              <a:rPr lang="zh-CN" sz="2800">
                <a:solidFill>
                  <a:srgbClr val="000000"/>
                </a:solidFill>
                <a:latin typeface="Arial"/>
                <a:ea typeface="方正书宋_GBK"/>
              </a:rPr>
              <a:t>网络架构是一个典型的星形拓扑结构，在这个网络架构中，</a:t>
            </a:r>
            <a:r>
              <a:rPr lang="zh-CN" sz="2800">
                <a:solidFill>
                  <a:srgbClr val="000000"/>
                </a:solidFill>
                <a:latin typeface="Arial"/>
                <a:ea typeface="方正书宋_GBK"/>
              </a:rPr>
              <a:t>lora</a:t>
            </a:r>
            <a:r>
              <a:rPr lang="zh-CN" sz="2800">
                <a:solidFill>
                  <a:srgbClr val="000000"/>
                </a:solidFill>
                <a:latin typeface="Arial"/>
                <a:ea typeface="方正书宋_GBK"/>
              </a:rPr>
              <a:t>网关是一个透明传输的中继，连接终端设备和后端中央服务器。终端设备采用单跳与一个或多个网关通信，所有的节点与网关间均是双向通信。</a:t>
            </a:r>
            <a:endParaRPr/>
          </a:p>
          <a:p>
            <a:pPr>
              <a:lnSpc>
                <a:spcPct val="100000"/>
              </a:lnSpc>
            </a:pPr>
            <a:endParaRPr/>
          </a:p>
          <a:p>
            <a:pPr>
              <a:lnSpc>
                <a:spcPct val="100000"/>
              </a:lnSpc>
            </a:pPr>
            <a:r>
              <a:rPr lang="zh-CN" sz="2800">
                <a:solidFill>
                  <a:srgbClr val="000000"/>
                </a:solidFill>
                <a:latin typeface="Arial"/>
                <a:ea typeface="方正书宋_GBK"/>
              </a:rPr>
              <a:t>一个完全符合</a:t>
            </a:r>
            <a:r>
              <a:rPr lang="zh-CN" sz="2800">
                <a:solidFill>
                  <a:srgbClr val="000000"/>
                </a:solidFill>
                <a:latin typeface="Arial"/>
                <a:ea typeface="方正书宋_GBK"/>
              </a:rPr>
              <a:t>LoRaWAN</a:t>
            </a:r>
            <a:r>
              <a:rPr lang="zh-CN" sz="2800">
                <a:solidFill>
                  <a:srgbClr val="000000"/>
                </a:solidFill>
                <a:latin typeface="Arial"/>
                <a:ea typeface="方正书宋_GBK"/>
              </a:rPr>
              <a:t>标准的通讯网关可以接入</a:t>
            </a:r>
            <a:r>
              <a:rPr lang="zh-CN" sz="2800">
                <a:solidFill>
                  <a:srgbClr val="000000"/>
                </a:solidFill>
                <a:latin typeface="Arial"/>
                <a:ea typeface="方正书宋_GBK"/>
              </a:rPr>
              <a:t>5</a:t>
            </a:r>
            <a:r>
              <a:rPr lang="zh-CN" sz="2800">
                <a:solidFill>
                  <a:srgbClr val="000000"/>
                </a:solidFill>
                <a:latin typeface="Arial"/>
                <a:ea typeface="方正书宋_GBK"/>
              </a:rPr>
              <a:t>到</a:t>
            </a:r>
            <a:r>
              <a:rPr lang="zh-CN" sz="2800">
                <a:solidFill>
                  <a:srgbClr val="000000"/>
                </a:solidFill>
                <a:latin typeface="Arial"/>
                <a:ea typeface="方正书宋_GBK"/>
              </a:rPr>
              <a:t>10</a:t>
            </a:r>
            <a:r>
              <a:rPr lang="zh-CN" sz="2800">
                <a:solidFill>
                  <a:srgbClr val="000000"/>
                </a:solidFill>
                <a:latin typeface="Arial"/>
                <a:ea typeface="方正书宋_GBK"/>
              </a:rPr>
              <a:t>公里内上万个无线传感器节点。</a:t>
            </a:r>
            <a:endParaRPr/>
          </a:p>
        </p:txBody>
      </p:sp>
      <p:sp>
        <p:nvSpPr>
          <p:cNvPr id="112" name="TextShape 2"/>
          <p:cNvSpPr txBox="1"/>
          <p:nvPr/>
        </p:nvSpPr>
        <p:spPr>
          <a:xfrm>
            <a:off x="6589800" y="6377040"/>
            <a:ext cx="2193480" cy="456840"/>
          </a:xfrm>
          <a:prstGeom prst="rect">
            <a:avLst/>
          </a:prstGeom>
        </p:spPr>
        <p:txBody>
          <a:bodyPr lIns="90000" rIns="90000" tIns="45000" bIns="45000" anchor="b"/>
          <a:p>
            <a:pPr algn="ctr">
              <a:lnSpc>
                <a:spcPct val="100000"/>
              </a:lnSpc>
            </a:pPr>
            <a:fld id="{844BF4A2-4D5E-4491-B351-8C6A3955CE97}"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13" name="TextShape 3"/>
          <p:cNvSpPr txBox="1"/>
          <p:nvPr/>
        </p:nvSpPr>
        <p:spPr>
          <a:xfrm>
            <a:off x="1625040" y="325080"/>
            <a:ext cx="59641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LoRaWAN</a:t>
            </a:r>
            <a:r>
              <a:rPr lang="zh-CN" sz="4400">
                <a:solidFill>
                  <a:srgbClr val="009999"/>
                </a:solidFill>
                <a:latin typeface="Arial"/>
                <a:ea typeface="方正书宋_GBK"/>
              </a:rPr>
              <a:t>组网协议</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682560" y="1343160"/>
            <a:ext cx="7851960" cy="5345640"/>
          </a:xfrm>
          <a:prstGeom prst="rect">
            <a:avLst/>
          </a:prstGeom>
        </p:spPr>
        <p:txBody>
          <a:bodyPr lIns="90000" rIns="90000" tIns="45000" bIns="45000"/>
          <a:p>
            <a:pPr>
              <a:lnSpc>
                <a:spcPct val="100000"/>
              </a:lnSpc>
            </a:pPr>
            <a:r>
              <a:rPr lang="zh-CN" sz="2800">
                <a:solidFill>
                  <a:srgbClr val="000000"/>
                </a:solidFill>
                <a:latin typeface="Arial"/>
                <a:ea typeface="方正书宋_GBK"/>
              </a:rPr>
              <a:t>SX1276/77/78——137MHz </a:t>
            </a:r>
            <a:r>
              <a:rPr lang="zh-CN" sz="2800">
                <a:solidFill>
                  <a:srgbClr val="000000"/>
                </a:solidFill>
                <a:latin typeface="Arial"/>
                <a:ea typeface="方正书宋_GBK"/>
              </a:rPr>
              <a:t>至 </a:t>
            </a:r>
            <a:r>
              <a:rPr lang="zh-CN" sz="2800">
                <a:solidFill>
                  <a:srgbClr val="000000"/>
                </a:solidFill>
                <a:latin typeface="Arial"/>
                <a:ea typeface="方正书宋_GBK"/>
              </a:rPr>
              <a:t>1020MHz </a:t>
            </a:r>
            <a:r>
              <a:rPr lang="zh-CN" sz="2800">
                <a:solidFill>
                  <a:srgbClr val="000000"/>
                </a:solidFill>
                <a:latin typeface="Arial"/>
                <a:ea typeface="方正书宋_GBK"/>
              </a:rPr>
              <a:t>低功耗远距离收发器</a:t>
            </a:r>
            <a:endParaRPr/>
          </a:p>
          <a:p>
            <a:pPr>
              <a:lnSpc>
                <a:spcPct val="100000"/>
              </a:lnSpc>
            </a:pPr>
            <a:r>
              <a:rPr lang="zh-CN" sz="2800">
                <a:solidFill>
                  <a:srgbClr val="000000"/>
                </a:solidFill>
                <a:latin typeface="Arial"/>
                <a:ea typeface="方正书宋_GBK"/>
              </a:rPr>
              <a:t>SX1276/77/78 </a:t>
            </a:r>
            <a:r>
              <a:rPr lang="zh-CN" sz="2800">
                <a:solidFill>
                  <a:srgbClr val="000000"/>
                </a:solidFill>
                <a:latin typeface="Arial"/>
                <a:ea typeface="方正书宋_GBK"/>
              </a:rPr>
              <a:t>系列产品采用了 </a:t>
            </a:r>
            <a:r>
              <a:rPr lang="zh-CN" sz="2800">
                <a:solidFill>
                  <a:srgbClr val="000000"/>
                </a:solidFill>
                <a:latin typeface="Arial"/>
                <a:ea typeface="方正书宋_GBK"/>
              </a:rPr>
              <a:t>LoRa</a:t>
            </a:r>
            <a:r>
              <a:rPr lang="zh-CN" sz="2800" baseline="30000">
                <a:solidFill>
                  <a:srgbClr val="000000"/>
                </a:solidFill>
                <a:latin typeface="Arial"/>
                <a:ea typeface="方正书宋_GBK"/>
              </a:rPr>
              <a:t>TM</a:t>
            </a:r>
            <a:r>
              <a:rPr lang="zh-CN" sz="2800">
                <a:solidFill>
                  <a:srgbClr val="000000"/>
                </a:solidFill>
                <a:latin typeface="Arial"/>
                <a:ea typeface="方正书宋_GBK"/>
              </a:rPr>
              <a:t> </a:t>
            </a:r>
            <a:r>
              <a:rPr lang="zh-CN" sz="2800">
                <a:solidFill>
                  <a:srgbClr val="000000"/>
                </a:solidFill>
                <a:latin typeface="Arial"/>
                <a:ea typeface="方正书宋_GBK"/>
              </a:rPr>
              <a:t>扩频调制解调技术</a:t>
            </a:r>
            <a:r>
              <a:rPr lang="zh-CN" sz="2800">
                <a:solidFill>
                  <a:srgbClr val="000000"/>
                </a:solidFill>
                <a:latin typeface="Arial"/>
                <a:ea typeface="方正书宋_GBK"/>
              </a:rPr>
              <a:t>,</a:t>
            </a:r>
            <a:r>
              <a:rPr lang="zh-CN" sz="2800">
                <a:solidFill>
                  <a:srgbClr val="000000"/>
                </a:solidFill>
                <a:latin typeface="Arial"/>
                <a:ea typeface="方正书宋_GBK"/>
              </a:rPr>
              <a:t>使器件传输距离远远超出现有的基于 </a:t>
            </a:r>
            <a:r>
              <a:rPr lang="zh-CN" sz="2800">
                <a:solidFill>
                  <a:srgbClr val="000000"/>
                </a:solidFill>
                <a:latin typeface="Arial"/>
                <a:ea typeface="方正书宋_GBK"/>
              </a:rPr>
              <a:t>FSK </a:t>
            </a:r>
            <a:r>
              <a:rPr lang="zh-CN" sz="2800">
                <a:solidFill>
                  <a:srgbClr val="000000"/>
                </a:solidFill>
                <a:latin typeface="Arial"/>
                <a:ea typeface="方正书宋_GBK"/>
              </a:rPr>
              <a:t>或 </a:t>
            </a:r>
            <a:r>
              <a:rPr lang="zh-CN" sz="2800">
                <a:solidFill>
                  <a:srgbClr val="000000"/>
                </a:solidFill>
                <a:latin typeface="Arial"/>
                <a:ea typeface="方正书宋_GBK"/>
              </a:rPr>
              <a:t>OOK </a:t>
            </a:r>
            <a:r>
              <a:rPr lang="zh-CN" sz="2800">
                <a:solidFill>
                  <a:srgbClr val="000000"/>
                </a:solidFill>
                <a:latin typeface="Arial"/>
                <a:ea typeface="方正书宋_GBK"/>
              </a:rPr>
              <a:t>调制方式的系统。</a:t>
            </a:r>
            <a:endParaRPr/>
          </a:p>
          <a:p>
            <a:pPr>
              <a:lnSpc>
                <a:spcPct val="100000"/>
              </a:lnSpc>
            </a:pPr>
            <a:endParaRPr/>
          </a:p>
        </p:txBody>
      </p:sp>
      <p:sp>
        <p:nvSpPr>
          <p:cNvPr id="115" name="TextShape 2"/>
          <p:cNvSpPr txBox="1"/>
          <p:nvPr/>
        </p:nvSpPr>
        <p:spPr>
          <a:xfrm>
            <a:off x="6589800" y="6377040"/>
            <a:ext cx="2193480" cy="456840"/>
          </a:xfrm>
          <a:prstGeom prst="rect">
            <a:avLst/>
          </a:prstGeom>
        </p:spPr>
        <p:txBody>
          <a:bodyPr lIns="90000" rIns="90000" tIns="45000" bIns="45000" anchor="b"/>
          <a:p>
            <a:pPr algn="ctr">
              <a:lnSpc>
                <a:spcPct val="100000"/>
              </a:lnSpc>
            </a:pPr>
            <a:fld id="{C634F721-855E-4E76-8C4E-27DEF3A69900}"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16" name="TextShape 3"/>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399240" y="1344960"/>
            <a:ext cx="8262720" cy="5345640"/>
          </a:xfrm>
          <a:prstGeom prst="rect">
            <a:avLst/>
          </a:prstGeom>
        </p:spPr>
        <p:txBody>
          <a:bodyPr lIns="90000" rIns="90000" tIns="45000" bIns="45000"/>
          <a:p>
            <a:pPr>
              <a:lnSpc>
                <a:spcPct val="100000"/>
              </a:lnSpc>
            </a:pPr>
            <a:r>
              <a:rPr lang="zh-CN" sz="2800">
                <a:solidFill>
                  <a:srgbClr val="000000"/>
                </a:solidFill>
                <a:latin typeface="Arial"/>
                <a:ea typeface="方正书宋_GBK"/>
              </a:rPr>
              <a:t>用户可自行决定扩频调制带宽</a:t>
            </a:r>
            <a:r>
              <a:rPr lang="zh-CN" sz="2800">
                <a:solidFill>
                  <a:srgbClr val="000000"/>
                </a:solidFill>
                <a:latin typeface="Arial"/>
                <a:ea typeface="方正书宋_GBK"/>
              </a:rPr>
              <a:t>(BW) </a:t>
            </a:r>
            <a:r>
              <a:rPr lang="zh-CN" sz="2800">
                <a:solidFill>
                  <a:srgbClr val="000000"/>
                </a:solidFill>
                <a:latin typeface="Arial"/>
                <a:ea typeface="方正书宋_GBK"/>
              </a:rPr>
              <a:t>、扩频因子</a:t>
            </a:r>
            <a:r>
              <a:rPr lang="zh-CN" sz="2800">
                <a:solidFill>
                  <a:srgbClr val="000000"/>
                </a:solidFill>
                <a:latin typeface="Arial"/>
                <a:ea typeface="方正书宋_GBK"/>
              </a:rPr>
              <a:t>(SF)</a:t>
            </a:r>
            <a:r>
              <a:rPr lang="zh-CN" sz="2800">
                <a:solidFill>
                  <a:srgbClr val="000000"/>
                </a:solidFill>
                <a:latin typeface="Arial"/>
                <a:ea typeface="方正书宋_GBK"/>
              </a:rPr>
              <a:t>和纠错率</a:t>
            </a:r>
            <a:r>
              <a:rPr lang="zh-CN" sz="2800">
                <a:solidFill>
                  <a:srgbClr val="000000"/>
                </a:solidFill>
                <a:latin typeface="Arial"/>
                <a:ea typeface="方正书宋_GBK"/>
              </a:rPr>
              <a:t>(CR)</a:t>
            </a:r>
            <a:r>
              <a:rPr lang="zh-CN" sz="2800">
                <a:solidFill>
                  <a:srgbClr val="000000"/>
                </a:solidFill>
                <a:latin typeface="Arial"/>
                <a:ea typeface="方正书宋_GBK"/>
              </a:rPr>
              <a:t>。扩频调制的另一优点就是</a:t>
            </a:r>
            <a:r>
              <a:rPr lang="zh-CN" sz="2800">
                <a:solidFill>
                  <a:srgbClr val="000000"/>
                </a:solidFill>
                <a:latin typeface="Arial"/>
                <a:ea typeface="方正书宋_GBK"/>
              </a:rPr>
              <a:t>,</a:t>
            </a:r>
            <a:r>
              <a:rPr lang="zh-CN" sz="2800">
                <a:solidFill>
                  <a:srgbClr val="000000"/>
                </a:solidFill>
                <a:latin typeface="Arial"/>
                <a:ea typeface="方正书宋_GBK"/>
              </a:rPr>
              <a:t>每个扩频因子均呈正交分布</a:t>
            </a:r>
            <a:r>
              <a:rPr lang="zh-CN" sz="2800">
                <a:solidFill>
                  <a:srgbClr val="000000"/>
                </a:solidFill>
                <a:latin typeface="Arial"/>
                <a:ea typeface="方正书宋_GBK"/>
              </a:rPr>
              <a:t>,</a:t>
            </a:r>
            <a:r>
              <a:rPr lang="zh-CN" sz="2800">
                <a:solidFill>
                  <a:srgbClr val="000000"/>
                </a:solidFill>
                <a:latin typeface="Arial"/>
                <a:ea typeface="方正书宋_GBK"/>
              </a:rPr>
              <a:t>因而多个传输信号可以占用同一信道而不互相干扰</a:t>
            </a:r>
            <a:r>
              <a:rPr lang="zh-CN" sz="2800">
                <a:solidFill>
                  <a:srgbClr val="000000"/>
                </a:solidFill>
                <a:latin typeface="Arial"/>
                <a:ea typeface="方正书宋_GBK"/>
              </a:rPr>
              <a:t>,</a:t>
            </a:r>
            <a:r>
              <a:rPr lang="zh-CN" sz="2800">
                <a:solidFill>
                  <a:srgbClr val="000000"/>
                </a:solidFill>
                <a:latin typeface="Arial"/>
                <a:ea typeface="方正书宋_GBK"/>
              </a:rPr>
              <a:t>并且能够与现有基于 </a:t>
            </a:r>
            <a:r>
              <a:rPr lang="zh-CN" sz="2800">
                <a:solidFill>
                  <a:srgbClr val="000000"/>
                </a:solidFill>
                <a:latin typeface="Arial"/>
                <a:ea typeface="方正书宋_GBK"/>
              </a:rPr>
              <a:t>FSK </a:t>
            </a:r>
            <a:r>
              <a:rPr lang="zh-CN" sz="2800">
                <a:solidFill>
                  <a:srgbClr val="000000"/>
                </a:solidFill>
                <a:latin typeface="Arial"/>
                <a:ea typeface="方正书宋_GBK"/>
              </a:rPr>
              <a:t>的系统简单共存。</a:t>
            </a:r>
            <a:endParaRPr/>
          </a:p>
          <a:p>
            <a:pPr>
              <a:lnSpc>
                <a:spcPct val="100000"/>
              </a:lnSpc>
            </a:pPr>
            <a:endParaRPr/>
          </a:p>
          <a:p>
            <a:pPr>
              <a:lnSpc>
                <a:spcPct val="100000"/>
              </a:lnSpc>
            </a:pPr>
            <a:r>
              <a:rPr lang="zh-CN" sz="2800">
                <a:solidFill>
                  <a:srgbClr val="000000"/>
                </a:solidFill>
                <a:latin typeface="Arial"/>
                <a:ea typeface="方正书宋_GBK"/>
              </a:rPr>
              <a:t>SX1276</a:t>
            </a:r>
            <a:r>
              <a:rPr lang="zh-CN" sz="2800">
                <a:solidFill>
                  <a:srgbClr val="000000"/>
                </a:solidFill>
                <a:latin typeface="Arial"/>
                <a:ea typeface="方正书宋_GBK"/>
              </a:rPr>
              <a:t>的带宽</a:t>
            </a:r>
            <a:r>
              <a:rPr lang="zh-CN" sz="2800">
                <a:solidFill>
                  <a:srgbClr val="000000"/>
                </a:solidFill>
                <a:latin typeface="Arial"/>
                <a:ea typeface="方正书宋_GBK"/>
              </a:rPr>
              <a:t>(BW)</a:t>
            </a:r>
            <a:r>
              <a:rPr lang="zh-CN" sz="2800">
                <a:solidFill>
                  <a:srgbClr val="000000"/>
                </a:solidFill>
                <a:latin typeface="Arial"/>
                <a:ea typeface="方正书宋_GBK"/>
              </a:rPr>
              <a:t>范围为</a:t>
            </a:r>
            <a:r>
              <a:rPr lang="zh-CN" sz="2800">
                <a:solidFill>
                  <a:srgbClr val="000000"/>
                </a:solidFill>
                <a:latin typeface="Arial"/>
                <a:ea typeface="方正书宋_GBK"/>
              </a:rPr>
              <a:t>7.8~500kHz,</a:t>
            </a:r>
            <a:endParaRPr/>
          </a:p>
          <a:p>
            <a:pPr>
              <a:lnSpc>
                <a:spcPct val="100000"/>
              </a:lnSpc>
            </a:pPr>
            <a:r>
              <a:rPr lang="zh-CN" sz="2800">
                <a:solidFill>
                  <a:srgbClr val="000000"/>
                </a:solidFill>
                <a:latin typeface="Arial"/>
                <a:ea typeface="方正书宋_GBK"/>
              </a:rPr>
              <a:t>	</a:t>
            </a:r>
            <a:r>
              <a:rPr lang="zh-CN" sz="2800">
                <a:solidFill>
                  <a:srgbClr val="000000"/>
                </a:solidFill>
                <a:latin typeface="Arial"/>
                <a:ea typeface="方正书宋_GBK"/>
              </a:rPr>
              <a:t>扩频因子</a:t>
            </a:r>
            <a:r>
              <a:rPr lang="zh-CN" sz="2800">
                <a:solidFill>
                  <a:srgbClr val="000000"/>
                </a:solidFill>
                <a:latin typeface="Arial"/>
                <a:ea typeface="方正书宋_GBK"/>
              </a:rPr>
              <a:t>(SF)</a:t>
            </a:r>
            <a:r>
              <a:rPr lang="zh-CN" sz="2800">
                <a:solidFill>
                  <a:srgbClr val="000000"/>
                </a:solidFill>
                <a:latin typeface="Arial"/>
                <a:ea typeface="方正书宋_GBK"/>
              </a:rPr>
              <a:t>为</a:t>
            </a:r>
            <a:r>
              <a:rPr lang="zh-CN" sz="2800">
                <a:solidFill>
                  <a:srgbClr val="000000"/>
                </a:solidFill>
                <a:latin typeface="Arial"/>
                <a:ea typeface="方正书宋_GBK"/>
              </a:rPr>
              <a:t>6~12,</a:t>
            </a:r>
            <a:r>
              <a:rPr lang="zh-CN" sz="2800">
                <a:solidFill>
                  <a:srgbClr val="000000"/>
                </a:solidFill>
                <a:latin typeface="Arial"/>
                <a:ea typeface="方正书宋_GBK"/>
              </a:rPr>
              <a:t>并覆盖所有可用频段</a:t>
            </a:r>
            <a:endParaRPr/>
          </a:p>
          <a:p>
            <a:pPr>
              <a:lnSpc>
                <a:spcPct val="100000"/>
              </a:lnSpc>
            </a:pPr>
            <a:endParaRPr/>
          </a:p>
          <a:p>
            <a:pPr>
              <a:lnSpc>
                <a:spcPct val="100000"/>
              </a:lnSpc>
            </a:pPr>
            <a:r>
              <a:rPr lang="zh-CN" sz="2800">
                <a:solidFill>
                  <a:srgbClr val="000000"/>
                </a:solidFill>
                <a:latin typeface="Arial"/>
                <a:ea typeface="方正书宋_GBK"/>
              </a:rPr>
              <a:t>当扩频因子</a:t>
            </a:r>
            <a:r>
              <a:rPr lang="zh-CN" sz="2800">
                <a:solidFill>
                  <a:srgbClr val="000000"/>
                </a:solidFill>
                <a:latin typeface="Arial"/>
                <a:ea typeface="方正书宋_GBK"/>
              </a:rPr>
              <a:t>SF</a:t>
            </a:r>
            <a:r>
              <a:rPr lang="zh-CN" sz="2800">
                <a:solidFill>
                  <a:srgbClr val="000000"/>
                </a:solidFill>
                <a:latin typeface="Arial"/>
                <a:ea typeface="方正书宋_GBK"/>
              </a:rPr>
              <a:t>为</a:t>
            </a:r>
            <a:r>
              <a:rPr lang="zh-CN" sz="2800">
                <a:solidFill>
                  <a:srgbClr val="000000"/>
                </a:solidFill>
                <a:latin typeface="Arial"/>
                <a:ea typeface="方正书宋_GBK"/>
              </a:rPr>
              <a:t>6</a:t>
            </a:r>
            <a:r>
              <a:rPr lang="zh-CN" sz="2800">
                <a:solidFill>
                  <a:srgbClr val="000000"/>
                </a:solidFill>
                <a:latin typeface="Arial"/>
                <a:ea typeface="方正书宋_GBK"/>
              </a:rPr>
              <a:t>时</a:t>
            </a:r>
            <a:r>
              <a:rPr lang="zh-CN" sz="2800">
                <a:solidFill>
                  <a:srgbClr val="000000"/>
                </a:solidFill>
                <a:latin typeface="Arial"/>
                <a:ea typeface="方正书宋_GBK"/>
              </a:rPr>
              <a:t>,LoRa</a:t>
            </a:r>
            <a:r>
              <a:rPr lang="zh-CN" sz="2800">
                <a:solidFill>
                  <a:srgbClr val="000000"/>
                </a:solidFill>
                <a:latin typeface="Arial"/>
                <a:ea typeface="方正书宋_GBK"/>
              </a:rPr>
              <a:t>调制解调器的数据传输速率最快</a:t>
            </a:r>
            <a:r>
              <a:rPr lang="zh-CN" sz="2800">
                <a:solidFill>
                  <a:srgbClr val="000000"/>
                </a:solidFill>
                <a:latin typeface="Arial"/>
                <a:ea typeface="方正书宋_GBK"/>
              </a:rPr>
              <a:t>,</a:t>
            </a:r>
            <a:r>
              <a:rPr lang="zh-CN" sz="2800">
                <a:solidFill>
                  <a:srgbClr val="000000"/>
                </a:solidFill>
                <a:latin typeface="Arial"/>
                <a:ea typeface="方正书宋_GBK"/>
              </a:rPr>
              <a:t>因此这一扩频因子仅在特定情况下使用。</a:t>
            </a:r>
            <a:endParaRPr/>
          </a:p>
          <a:p>
            <a:pPr>
              <a:lnSpc>
                <a:spcPct val="100000"/>
              </a:lnSpc>
            </a:pPr>
            <a:endParaRPr/>
          </a:p>
          <a:p>
            <a:pPr>
              <a:lnSpc>
                <a:spcPct val="100000"/>
              </a:lnSpc>
            </a:pPr>
            <a:endParaRPr/>
          </a:p>
        </p:txBody>
      </p:sp>
      <p:sp>
        <p:nvSpPr>
          <p:cNvPr id="118" name="TextShape 2"/>
          <p:cNvSpPr txBox="1"/>
          <p:nvPr/>
        </p:nvSpPr>
        <p:spPr>
          <a:xfrm>
            <a:off x="6589800" y="6377040"/>
            <a:ext cx="2193480" cy="456840"/>
          </a:xfrm>
          <a:prstGeom prst="rect">
            <a:avLst/>
          </a:prstGeom>
        </p:spPr>
        <p:txBody>
          <a:bodyPr lIns="90000" rIns="90000" tIns="45000" bIns="45000" anchor="b"/>
          <a:p>
            <a:pPr algn="ctr">
              <a:lnSpc>
                <a:spcPct val="100000"/>
              </a:lnSpc>
            </a:pPr>
            <a:fld id="{481AB4BA-E82D-4773-825D-D1E589DB138C}"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19" name="TextShape 3"/>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6589800" y="6377040"/>
            <a:ext cx="2193480" cy="456840"/>
          </a:xfrm>
          <a:prstGeom prst="rect">
            <a:avLst/>
          </a:prstGeom>
        </p:spPr>
        <p:txBody>
          <a:bodyPr lIns="90000" rIns="90000" tIns="45000" bIns="45000" anchor="b"/>
          <a:p>
            <a:pPr algn="ctr">
              <a:lnSpc>
                <a:spcPct val="100000"/>
              </a:lnSpc>
            </a:pPr>
            <a:fld id="{8B71DD57-954E-46EE-9D05-23662A5C357A}"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21"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pic>
        <p:nvPicPr>
          <p:cNvPr id="122" name="图片 3" descr=""/>
          <p:cNvPicPr/>
          <p:nvPr/>
        </p:nvPicPr>
        <p:blipFill>
          <a:blip r:embed="rId1"/>
          <a:stretch>
            <a:fillRect/>
          </a:stretch>
        </p:blipFill>
        <p:spPr>
          <a:xfrm>
            <a:off x="539280" y="1198080"/>
            <a:ext cx="8322120" cy="50738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6589800" y="6377040"/>
            <a:ext cx="2193480" cy="456840"/>
          </a:xfrm>
          <a:prstGeom prst="rect">
            <a:avLst/>
          </a:prstGeom>
        </p:spPr>
        <p:txBody>
          <a:bodyPr lIns="90000" rIns="90000" tIns="45000" bIns="45000" anchor="b"/>
          <a:p>
            <a:pPr algn="ctr">
              <a:lnSpc>
                <a:spcPct val="100000"/>
              </a:lnSpc>
            </a:pPr>
            <a:fld id="{DFDC19D1-2AE0-4C64-824F-9C54BB4B1180}"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24"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pic>
        <p:nvPicPr>
          <p:cNvPr id="125" name="图片 1" descr=""/>
          <p:cNvPicPr/>
          <p:nvPr/>
        </p:nvPicPr>
        <p:blipFill>
          <a:blip r:embed="rId1"/>
          <a:stretch>
            <a:fillRect/>
          </a:stretch>
        </p:blipFill>
        <p:spPr>
          <a:xfrm>
            <a:off x="467280" y="1198080"/>
            <a:ext cx="8394480" cy="45514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6589800" y="6377040"/>
            <a:ext cx="2193480" cy="456840"/>
          </a:xfrm>
          <a:prstGeom prst="rect">
            <a:avLst/>
          </a:prstGeom>
        </p:spPr>
        <p:txBody>
          <a:bodyPr lIns="90000" rIns="90000" tIns="45000" bIns="45000" anchor="b"/>
          <a:p>
            <a:pPr algn="ctr">
              <a:lnSpc>
                <a:spcPct val="100000"/>
              </a:lnSpc>
            </a:pPr>
            <a:fld id="{E5E5AB70-C615-4FA7-872F-94404C2D31D9}"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27"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pic>
        <p:nvPicPr>
          <p:cNvPr id="128" name="图片 3" descr=""/>
          <p:cNvPicPr/>
          <p:nvPr/>
        </p:nvPicPr>
        <p:blipFill>
          <a:blip r:embed="rId1"/>
          <a:stretch>
            <a:fillRect/>
          </a:stretch>
        </p:blipFill>
        <p:spPr>
          <a:xfrm>
            <a:off x="612000" y="1125720"/>
            <a:ext cx="7943400" cy="29847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6589800" y="6377040"/>
            <a:ext cx="2193480" cy="456840"/>
          </a:xfrm>
          <a:prstGeom prst="rect">
            <a:avLst/>
          </a:prstGeom>
        </p:spPr>
        <p:txBody>
          <a:bodyPr lIns="90000" rIns="90000" tIns="45000" bIns="45000" anchor="b"/>
          <a:p>
            <a:pPr algn="ctr">
              <a:lnSpc>
                <a:spcPct val="100000"/>
              </a:lnSpc>
            </a:pPr>
            <a:fld id="{4DB33346-DB54-47A6-8EC4-AE6CCC1A5D4F}"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30"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pic>
        <p:nvPicPr>
          <p:cNvPr id="131" name="图片 4" descr=""/>
          <p:cNvPicPr/>
          <p:nvPr/>
        </p:nvPicPr>
        <p:blipFill>
          <a:blip r:embed="rId1"/>
          <a:stretch>
            <a:fillRect/>
          </a:stretch>
        </p:blipFill>
        <p:spPr>
          <a:xfrm>
            <a:off x="539640" y="1557720"/>
            <a:ext cx="8132760" cy="4250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6589800" y="6377040"/>
            <a:ext cx="2193480" cy="456840"/>
          </a:xfrm>
          <a:prstGeom prst="rect">
            <a:avLst/>
          </a:prstGeom>
        </p:spPr>
        <p:txBody>
          <a:bodyPr lIns="90000" rIns="90000" tIns="45000" bIns="45000" anchor="b"/>
          <a:p>
            <a:pPr algn="ctr">
              <a:lnSpc>
                <a:spcPct val="100000"/>
              </a:lnSpc>
            </a:pPr>
            <a:fld id="{3557010A-632E-4108-8ECB-C2917DAD737A}"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33"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sp>
        <p:nvSpPr>
          <p:cNvPr id="134" name="CustomShape 3"/>
          <p:cNvSpPr/>
          <p:nvPr/>
        </p:nvSpPr>
        <p:spPr>
          <a:xfrm>
            <a:off x="468000" y="1557000"/>
            <a:ext cx="7752960" cy="82188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LoRaTM</a:t>
            </a:r>
            <a:r>
              <a:rPr lang="en-US" sz="2400">
                <a:solidFill>
                  <a:srgbClr val="000000"/>
                </a:solidFill>
                <a:latin typeface="Times New Roman"/>
                <a:ea typeface="宋体"/>
              </a:rPr>
              <a:t>数据包包含以下三个组成部分</a:t>
            </a:r>
            <a:r>
              <a:rPr lang="en-US" sz="2400">
                <a:solidFill>
                  <a:srgbClr val="000000"/>
                </a:solidFill>
                <a:latin typeface="Times New Roman"/>
                <a:ea typeface="宋体"/>
              </a:rPr>
              <a:t>:</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前导码，可选报头，数据有效负载</a:t>
            </a:r>
            <a:endParaRPr/>
          </a:p>
        </p:txBody>
      </p:sp>
      <p:pic>
        <p:nvPicPr>
          <p:cNvPr id="135" name="图片 3" descr=""/>
          <p:cNvPicPr/>
          <p:nvPr/>
        </p:nvPicPr>
        <p:blipFill>
          <a:blip r:embed="rId1"/>
          <a:stretch>
            <a:fillRect/>
          </a:stretch>
        </p:blipFill>
        <p:spPr>
          <a:xfrm>
            <a:off x="611640" y="2349360"/>
            <a:ext cx="7916760" cy="2563200"/>
          </a:xfrm>
          <a:prstGeom prst="rect">
            <a:avLst/>
          </a:prstGeom>
          <a:ln>
            <a:noFill/>
          </a:ln>
        </p:spPr>
      </p:pic>
      <p:sp>
        <p:nvSpPr>
          <p:cNvPr id="136" name="CustomShape 4"/>
          <p:cNvSpPr/>
          <p:nvPr/>
        </p:nvSpPr>
        <p:spPr>
          <a:xfrm>
            <a:off x="516960" y="4942080"/>
            <a:ext cx="7991640" cy="118764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前导码：前导码用于保持接收机与输入的数据流同步。最少为</a:t>
            </a:r>
            <a:r>
              <a:rPr lang="en-US" sz="2400">
                <a:solidFill>
                  <a:srgbClr val="000000"/>
                </a:solidFill>
                <a:latin typeface="Times New Roman"/>
                <a:ea typeface="宋体"/>
              </a:rPr>
              <a:t>6</a:t>
            </a:r>
            <a:r>
              <a:rPr lang="en-US" sz="2400">
                <a:solidFill>
                  <a:srgbClr val="000000"/>
                </a:solidFill>
                <a:latin typeface="Times New Roman"/>
                <a:ea typeface="宋体"/>
              </a:rPr>
              <a:t>个符号（实际发送</a:t>
            </a:r>
            <a:r>
              <a:rPr lang="en-US" sz="2400">
                <a:solidFill>
                  <a:srgbClr val="000000"/>
                </a:solidFill>
                <a:latin typeface="Times New Roman"/>
                <a:ea typeface="宋体"/>
              </a:rPr>
              <a:t>6+4</a:t>
            </a:r>
            <a:r>
              <a:rPr lang="en-US" sz="2400">
                <a:solidFill>
                  <a:srgbClr val="000000"/>
                </a:solidFill>
                <a:latin typeface="Times New Roman"/>
                <a:ea typeface="宋体"/>
              </a:rPr>
              <a:t>个符号），前导码的最小允许长度就可以满足所有通讯需求。</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6589800" y="6377040"/>
            <a:ext cx="2193480" cy="456840"/>
          </a:xfrm>
          <a:prstGeom prst="rect">
            <a:avLst/>
          </a:prstGeom>
        </p:spPr>
        <p:txBody>
          <a:bodyPr lIns="90000" rIns="90000" tIns="45000" bIns="45000" anchor="b"/>
          <a:p>
            <a:pPr algn="ctr">
              <a:lnSpc>
                <a:spcPct val="100000"/>
              </a:lnSpc>
            </a:pPr>
            <a:fld id="{3CA90E08-9A8A-4D7E-8453-11EAB31B7C86}"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38"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pic>
        <p:nvPicPr>
          <p:cNvPr id="139" name="图片 4" descr=""/>
          <p:cNvPicPr/>
          <p:nvPr/>
        </p:nvPicPr>
        <p:blipFill>
          <a:blip r:embed="rId1"/>
          <a:stretch>
            <a:fillRect/>
          </a:stretch>
        </p:blipFill>
        <p:spPr>
          <a:xfrm>
            <a:off x="828000" y="1197000"/>
            <a:ext cx="7610760" cy="55119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6589800" y="6377040"/>
            <a:ext cx="2193480" cy="456840"/>
          </a:xfrm>
          <a:prstGeom prst="rect">
            <a:avLst/>
          </a:prstGeom>
        </p:spPr>
        <p:txBody>
          <a:bodyPr lIns="90000" rIns="90000" tIns="45000" bIns="45000" anchor="b"/>
          <a:p>
            <a:pPr algn="ctr">
              <a:lnSpc>
                <a:spcPct val="100000"/>
              </a:lnSpc>
            </a:pPr>
            <a:fld id="{5F4917B2-6201-407A-AD85-4E61766C6E8F}"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41"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收发芯片</a:t>
            </a:r>
            <a:endParaRPr/>
          </a:p>
        </p:txBody>
      </p:sp>
      <p:sp>
        <p:nvSpPr>
          <p:cNvPr id="142" name="CustomShape 3"/>
          <p:cNvSpPr/>
          <p:nvPr/>
        </p:nvSpPr>
        <p:spPr>
          <a:xfrm>
            <a:off x="468000" y="1557000"/>
            <a:ext cx="7752960" cy="45612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支持跳频：</a:t>
            </a:r>
            <a:endParaRPr/>
          </a:p>
        </p:txBody>
      </p:sp>
      <p:pic>
        <p:nvPicPr>
          <p:cNvPr id="143" name="图片 5" descr=""/>
          <p:cNvPicPr/>
          <p:nvPr/>
        </p:nvPicPr>
        <p:blipFill>
          <a:blip r:embed="rId1"/>
          <a:stretch>
            <a:fillRect/>
          </a:stretch>
        </p:blipFill>
        <p:spPr>
          <a:xfrm>
            <a:off x="179640" y="2277720"/>
            <a:ext cx="8757720" cy="28908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简介</a:t>
            </a:r>
            <a:endParaRPr/>
          </a:p>
        </p:txBody>
      </p:sp>
      <p:pic>
        <p:nvPicPr>
          <p:cNvPr id="87" name="图片 3" descr=""/>
          <p:cNvPicPr/>
          <p:nvPr/>
        </p:nvPicPr>
        <p:blipFill>
          <a:blip r:embed="rId1"/>
          <a:stretch>
            <a:fillRect/>
          </a:stretch>
        </p:blipFill>
        <p:spPr>
          <a:xfrm>
            <a:off x="1404000" y="2995920"/>
            <a:ext cx="6095160" cy="3609000"/>
          </a:xfrm>
          <a:prstGeom prst="rect">
            <a:avLst/>
          </a:prstGeom>
          <a:ln>
            <a:noFill/>
          </a:ln>
        </p:spPr>
      </p:pic>
      <p:sp>
        <p:nvSpPr>
          <p:cNvPr id="88" name="CustomShape 2"/>
          <p:cNvSpPr/>
          <p:nvPr/>
        </p:nvSpPr>
        <p:spPr>
          <a:xfrm>
            <a:off x="395640" y="1268640"/>
            <a:ext cx="7663320" cy="155340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物联网应用中的无线技术有多种</a:t>
            </a:r>
            <a:r>
              <a:rPr lang="en-US" sz="2400">
                <a:solidFill>
                  <a:srgbClr val="000000"/>
                </a:solidFill>
                <a:latin typeface="Times New Roman"/>
                <a:ea typeface="宋体"/>
              </a:rPr>
              <a:t>:</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LAN(</a:t>
            </a:r>
            <a:r>
              <a:rPr lang="en-US" sz="2400">
                <a:solidFill>
                  <a:srgbClr val="000000"/>
                </a:solidFill>
                <a:latin typeface="Times New Roman"/>
                <a:ea typeface="宋体"/>
              </a:rPr>
              <a:t>局域网</a:t>
            </a:r>
            <a:r>
              <a:rPr lang="en-US" sz="2400">
                <a:solidFill>
                  <a:srgbClr val="000000"/>
                </a:solidFill>
                <a:latin typeface="Times New Roman"/>
                <a:ea typeface="宋体"/>
              </a:rPr>
              <a:t>): 2.4g</a:t>
            </a:r>
            <a:r>
              <a:rPr lang="en-US" sz="2400">
                <a:solidFill>
                  <a:srgbClr val="000000"/>
                </a:solidFill>
                <a:latin typeface="Times New Roman"/>
                <a:ea typeface="宋体"/>
              </a:rPr>
              <a:t>的</a:t>
            </a:r>
            <a:r>
              <a:rPr lang="en-US" sz="2400">
                <a:solidFill>
                  <a:srgbClr val="000000"/>
                </a:solidFill>
                <a:latin typeface="Times New Roman"/>
                <a:ea typeface="宋体"/>
              </a:rPr>
              <a:t>wifi</a:t>
            </a:r>
            <a:r>
              <a:rPr lang="en-US" sz="2400">
                <a:solidFill>
                  <a:srgbClr val="000000"/>
                </a:solidFill>
                <a:latin typeface="Times New Roman"/>
                <a:ea typeface="宋体"/>
              </a:rPr>
              <a:t>，蓝牙、</a:t>
            </a:r>
            <a:r>
              <a:rPr lang="en-US" sz="2400">
                <a:solidFill>
                  <a:srgbClr val="000000"/>
                </a:solidFill>
                <a:latin typeface="Times New Roman"/>
                <a:ea typeface="宋体"/>
              </a:rPr>
              <a:t>zigbee</a:t>
            </a:r>
            <a:r>
              <a:rPr lang="en-US" sz="2400">
                <a:solidFill>
                  <a:srgbClr val="000000"/>
                </a:solidFill>
                <a:latin typeface="Times New Roman"/>
                <a:ea typeface="宋体"/>
              </a:rPr>
              <a:t>等，</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WAN(</a:t>
            </a:r>
            <a:r>
              <a:rPr lang="en-US" sz="2400">
                <a:solidFill>
                  <a:srgbClr val="000000"/>
                </a:solidFill>
                <a:latin typeface="Times New Roman"/>
                <a:ea typeface="宋体"/>
              </a:rPr>
              <a:t>广域网</a:t>
            </a:r>
            <a:r>
              <a:rPr lang="en-US" sz="2400">
                <a:solidFill>
                  <a:srgbClr val="000000"/>
                </a:solidFill>
                <a:latin typeface="Times New Roman"/>
                <a:ea typeface="宋体"/>
              </a:rPr>
              <a:t>):2g/3G/4G</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LPWAN(</a:t>
            </a:r>
            <a:r>
              <a:rPr lang="en-US" sz="2400">
                <a:solidFill>
                  <a:srgbClr val="000000"/>
                </a:solidFill>
                <a:latin typeface="Times New Roman"/>
                <a:ea typeface="宋体"/>
              </a:rPr>
              <a:t>低功耗广域网</a:t>
            </a:r>
            <a:r>
              <a:rPr lang="en-US" sz="2400">
                <a:solidFill>
                  <a:srgbClr val="000000"/>
                </a:solidFill>
                <a:latin typeface="Times New Roman"/>
                <a:ea typeface="宋体"/>
              </a:rPr>
              <a:t>):LoRa, NB-loT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589800" y="6377040"/>
            <a:ext cx="2193480" cy="456840"/>
          </a:xfrm>
          <a:prstGeom prst="rect">
            <a:avLst/>
          </a:prstGeom>
        </p:spPr>
        <p:txBody>
          <a:bodyPr lIns="90000" rIns="90000" tIns="45000" bIns="45000" anchor="b"/>
          <a:p>
            <a:pPr algn="ctr">
              <a:lnSpc>
                <a:spcPct val="100000"/>
              </a:lnSpc>
            </a:pPr>
            <a:fld id="{F3EEA890-E9C3-42BC-B315-301C75B95A64}"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45"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46" name="CustomShape 3"/>
          <p:cNvSpPr/>
          <p:nvPr/>
        </p:nvSpPr>
        <p:spPr>
          <a:xfrm>
            <a:off x="601200" y="1628640"/>
            <a:ext cx="7842600" cy="411372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SX1276 </a:t>
            </a:r>
            <a:r>
              <a:rPr lang="en-US" sz="2400">
                <a:solidFill>
                  <a:srgbClr val="000000"/>
                </a:solidFill>
                <a:latin typeface="Times New Roman"/>
                <a:ea typeface="宋体"/>
              </a:rPr>
              <a:t>终端收发芯片只提供了最基本的点对点的无线通讯链路，多个节点组成的无线网络通讯协议需要我们自己来设计，需要考虑一下问题：</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1</a:t>
            </a:r>
            <a:r>
              <a:rPr lang="en-US" sz="2400">
                <a:solidFill>
                  <a:srgbClr val="000000"/>
                </a:solidFill>
                <a:latin typeface="Times New Roman"/>
                <a:ea typeface="宋体"/>
              </a:rPr>
              <a:t>、干扰：相同网络参数</a:t>
            </a:r>
            <a:r>
              <a:rPr lang="en-US" sz="2400">
                <a:solidFill>
                  <a:srgbClr val="000000"/>
                </a:solidFill>
                <a:latin typeface="Times New Roman"/>
                <a:ea typeface="宋体"/>
              </a:rPr>
              <a:t>(</a:t>
            </a:r>
            <a:r>
              <a:rPr lang="en-US" sz="2400">
                <a:solidFill>
                  <a:srgbClr val="000000"/>
                </a:solidFill>
                <a:latin typeface="Times New Roman"/>
                <a:ea typeface="宋体"/>
              </a:rPr>
              <a:t>中心频点、带宽、扩频因子</a:t>
            </a:r>
            <a:r>
              <a:rPr lang="en-US" sz="2400">
                <a:solidFill>
                  <a:srgbClr val="000000"/>
                </a:solidFill>
                <a:latin typeface="Times New Roman"/>
                <a:ea typeface="宋体"/>
              </a:rPr>
              <a:t>)</a:t>
            </a:r>
            <a:r>
              <a:rPr lang="en-US" sz="2400">
                <a:solidFill>
                  <a:srgbClr val="000000"/>
                </a:solidFill>
                <a:latin typeface="Times New Roman"/>
                <a:ea typeface="宋体"/>
              </a:rPr>
              <a:t>的多个节点不能同时发送，否则其他节点接收不到。即处于同一个频道的节点不能同时发送。</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2</a:t>
            </a:r>
            <a:r>
              <a:rPr lang="en-US" sz="2400">
                <a:solidFill>
                  <a:srgbClr val="000000"/>
                </a:solidFill>
                <a:latin typeface="Times New Roman"/>
                <a:ea typeface="宋体"/>
              </a:rPr>
              <a:t>、同步：节点在发送时不能接收，只有处于接收状态才能收到此时的数据。</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3</a:t>
            </a:r>
            <a:r>
              <a:rPr lang="en-US" sz="2400">
                <a:solidFill>
                  <a:srgbClr val="000000"/>
                </a:solidFill>
                <a:latin typeface="Times New Roman"/>
                <a:ea typeface="宋体"/>
              </a:rPr>
              <a:t>、鲁棒：协议中允许丢包，考虑重发，不影响组网和通讯。</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4</a:t>
            </a:r>
            <a:r>
              <a:rPr lang="en-US" sz="2400">
                <a:solidFill>
                  <a:srgbClr val="000000"/>
                </a:solidFill>
                <a:latin typeface="Times New Roman"/>
                <a:ea typeface="宋体"/>
              </a:rPr>
              <a:t>、网络特性：实际测试结果。</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6589800" y="6377040"/>
            <a:ext cx="2193480" cy="456840"/>
          </a:xfrm>
          <a:prstGeom prst="rect">
            <a:avLst/>
          </a:prstGeom>
        </p:spPr>
        <p:txBody>
          <a:bodyPr lIns="90000" rIns="90000" tIns="45000" bIns="45000" anchor="b"/>
          <a:p>
            <a:pPr algn="ctr">
              <a:lnSpc>
                <a:spcPct val="100000"/>
              </a:lnSpc>
            </a:pPr>
            <a:fld id="{1D51C9D3-15B1-4E83-9617-7ED1B375E7DE}"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48"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pic>
        <p:nvPicPr>
          <p:cNvPr id="149" name="图片 1" descr=""/>
          <p:cNvPicPr/>
          <p:nvPr/>
        </p:nvPicPr>
        <p:blipFill>
          <a:blip r:embed="rId1"/>
          <a:stretch>
            <a:fillRect/>
          </a:stretch>
        </p:blipFill>
        <p:spPr>
          <a:xfrm>
            <a:off x="900360" y="1413000"/>
            <a:ext cx="7495200" cy="4527720"/>
          </a:xfrm>
          <a:prstGeom prst="rect">
            <a:avLst/>
          </a:prstGeom>
          <a:ln>
            <a:noFill/>
          </a:ln>
        </p:spPr>
      </p:pic>
      <p:sp>
        <p:nvSpPr>
          <p:cNvPr id="150" name="CustomShape 3"/>
          <p:cNvSpPr/>
          <p:nvPr/>
        </p:nvSpPr>
        <p:spPr>
          <a:xfrm>
            <a:off x="5365080" y="1484640"/>
            <a:ext cx="2924280" cy="45612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ea typeface="宋体"/>
              </a:rPr>
              <a:t>支持多网关、多频道</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589800" y="6377040"/>
            <a:ext cx="2193480" cy="456840"/>
          </a:xfrm>
          <a:prstGeom prst="rect">
            <a:avLst/>
          </a:prstGeom>
        </p:spPr>
        <p:txBody>
          <a:bodyPr lIns="90000" rIns="90000" tIns="45000" bIns="45000" anchor="b"/>
          <a:p>
            <a:pPr algn="ctr">
              <a:lnSpc>
                <a:spcPct val="100000"/>
              </a:lnSpc>
            </a:pPr>
            <a:fld id="{5EFC484B-790B-4421-AC0D-DA3AFAC948CB}"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52"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pic>
        <p:nvPicPr>
          <p:cNvPr id="153" name="图片 1" descr=""/>
          <p:cNvPicPr/>
          <p:nvPr/>
        </p:nvPicPr>
        <p:blipFill>
          <a:blip r:embed="rId1"/>
          <a:stretch>
            <a:fillRect/>
          </a:stretch>
        </p:blipFill>
        <p:spPr>
          <a:xfrm>
            <a:off x="541080" y="1413360"/>
            <a:ext cx="8074800" cy="48402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6589800" y="6377040"/>
            <a:ext cx="2193480" cy="456840"/>
          </a:xfrm>
          <a:prstGeom prst="rect">
            <a:avLst/>
          </a:prstGeom>
        </p:spPr>
        <p:txBody>
          <a:bodyPr lIns="90000" rIns="90000" tIns="45000" bIns="45000" anchor="b"/>
          <a:p>
            <a:pPr algn="ctr">
              <a:lnSpc>
                <a:spcPct val="100000"/>
              </a:lnSpc>
            </a:pPr>
            <a:fld id="{2DBECFB2-6B8B-424E-B146-82D4176DB9A9}"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55"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pic>
        <p:nvPicPr>
          <p:cNvPr id="156" name="图片 1" descr=""/>
          <p:cNvPicPr/>
          <p:nvPr/>
        </p:nvPicPr>
        <p:blipFill>
          <a:blip r:embed="rId1"/>
          <a:stretch>
            <a:fillRect/>
          </a:stretch>
        </p:blipFill>
        <p:spPr>
          <a:xfrm>
            <a:off x="532080" y="1332720"/>
            <a:ext cx="8166960" cy="45442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6589800" y="6377040"/>
            <a:ext cx="2193480" cy="456840"/>
          </a:xfrm>
          <a:prstGeom prst="rect">
            <a:avLst/>
          </a:prstGeom>
        </p:spPr>
        <p:txBody>
          <a:bodyPr lIns="90000" rIns="90000" tIns="45000" bIns="45000" anchor="b"/>
          <a:p>
            <a:pPr algn="ctr">
              <a:lnSpc>
                <a:spcPct val="100000"/>
              </a:lnSpc>
            </a:pPr>
            <a:fld id="{4EF82206-2153-47C4-A633-42F6F6503478}"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58"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59" name="CustomShape 3"/>
          <p:cNvSpPr/>
          <p:nvPr/>
        </p:nvSpPr>
        <p:spPr>
          <a:xfrm>
            <a:off x="394200" y="1342440"/>
            <a:ext cx="8418960" cy="517176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组网过程：</a:t>
            </a:r>
            <a:endParaRPr/>
          </a:p>
          <a:p>
            <a:pPr>
              <a:lnSpc>
                <a:spcPct val="100000"/>
              </a:lnSpc>
            </a:pPr>
            <a:endParaRPr/>
          </a:p>
          <a:p>
            <a:pPr>
              <a:lnSpc>
                <a:spcPct val="100000"/>
              </a:lnSpc>
            </a:pPr>
            <a:r>
              <a:rPr lang="en-US" sz="2400">
                <a:solidFill>
                  <a:srgbClr val="000000"/>
                </a:solidFill>
                <a:latin typeface="Times New Roman"/>
                <a:ea typeface="宋体"/>
              </a:rPr>
              <a:t>默认所有的终端节点都是没有入网的状态，在默认频道侦听。</a:t>
            </a:r>
            <a:endParaRPr/>
          </a:p>
          <a:p>
            <a:pPr>
              <a:lnSpc>
                <a:spcPct val="100000"/>
              </a:lnSpc>
            </a:pPr>
            <a:endParaRPr/>
          </a:p>
          <a:p>
            <a:pPr>
              <a:lnSpc>
                <a:spcPct val="110000"/>
              </a:lnSpc>
            </a:pPr>
            <a:r>
              <a:rPr lang="en-US" sz="2400">
                <a:solidFill>
                  <a:srgbClr val="000000"/>
                </a:solidFill>
                <a:latin typeface="Times New Roman"/>
                <a:ea typeface="宋体"/>
              </a:rPr>
              <a:t>	</a:t>
            </a:r>
            <a:r>
              <a:rPr lang="en-US" sz="2400">
                <a:solidFill>
                  <a:srgbClr val="000000"/>
                </a:solidFill>
                <a:latin typeface="Times New Roman"/>
                <a:ea typeface="宋体"/>
              </a:rPr>
              <a:t>1</a:t>
            </a:r>
            <a:r>
              <a:rPr lang="en-US" sz="2400">
                <a:solidFill>
                  <a:srgbClr val="000000"/>
                </a:solidFill>
                <a:latin typeface="Times New Roman"/>
                <a:ea typeface="宋体"/>
              </a:rPr>
              <a:t>、网关节点上电后</a:t>
            </a:r>
            <a:r>
              <a:rPr lang="en-US" sz="2400">
                <a:solidFill>
                  <a:srgbClr val="000000"/>
                </a:solidFill>
                <a:latin typeface="Times New Roman"/>
                <a:ea typeface="宋体"/>
              </a:rPr>
              <a:t>,</a:t>
            </a:r>
            <a:r>
              <a:rPr lang="en-US" sz="2400">
                <a:solidFill>
                  <a:srgbClr val="000000"/>
                </a:solidFill>
                <a:latin typeface="Times New Roman"/>
                <a:ea typeface="宋体"/>
              </a:rPr>
              <a:t>首先在默认频道侦听其他网关的探测包 </a:t>
            </a:r>
            <a:r>
              <a:rPr lang="en-US" sz="2400">
                <a:solidFill>
                  <a:srgbClr val="000000"/>
                </a:solidFill>
                <a:latin typeface="Times New Roman"/>
                <a:ea typeface="宋体"/>
              </a:rPr>
              <a:t>2*2=4 </a:t>
            </a:r>
            <a:r>
              <a:rPr lang="en-US" sz="2400">
                <a:solidFill>
                  <a:srgbClr val="000000"/>
                </a:solidFill>
                <a:latin typeface="Times New Roman"/>
                <a:ea typeface="宋体"/>
              </a:rPr>
              <a:t>秒钟</a:t>
            </a:r>
            <a:r>
              <a:rPr lang="en-US" sz="2400">
                <a:solidFill>
                  <a:srgbClr val="000000"/>
                </a:solidFill>
                <a:latin typeface="Times New Roman"/>
                <a:ea typeface="宋体"/>
              </a:rPr>
              <a:t>,</a:t>
            </a:r>
            <a:r>
              <a:rPr lang="en-US" sz="2400">
                <a:solidFill>
                  <a:srgbClr val="000000"/>
                </a:solidFill>
                <a:latin typeface="Times New Roman"/>
                <a:ea typeface="宋体"/>
              </a:rPr>
              <a:t>记录其他网关的频道</a:t>
            </a:r>
            <a:r>
              <a:rPr lang="en-US" sz="2400">
                <a:solidFill>
                  <a:srgbClr val="000000"/>
                </a:solidFill>
                <a:latin typeface="Times New Roman"/>
                <a:ea typeface="宋体"/>
              </a:rPr>
              <a:t>,</a:t>
            </a:r>
            <a:r>
              <a:rPr lang="en-US" sz="2400">
                <a:solidFill>
                  <a:srgbClr val="000000"/>
                </a:solidFill>
                <a:latin typeface="Times New Roman"/>
                <a:ea typeface="宋体"/>
              </a:rPr>
              <a:t>然后确定自己的通信频道 </a:t>
            </a:r>
            <a:r>
              <a:rPr lang="en-US" sz="2400">
                <a:solidFill>
                  <a:srgbClr val="000000"/>
                </a:solidFill>
                <a:latin typeface="Times New Roman"/>
                <a:ea typeface="宋体"/>
              </a:rPr>
              <a:t>channel(channel != 0)</a:t>
            </a:r>
            <a:r>
              <a:rPr lang="en-US" sz="2400">
                <a:solidFill>
                  <a:srgbClr val="000000"/>
                </a:solidFill>
                <a:latin typeface="Times New Roman"/>
                <a:ea typeface="宋体"/>
              </a:rPr>
              <a:t>。</a:t>
            </a:r>
            <a:endParaRPr/>
          </a:p>
          <a:p>
            <a:pPr>
              <a:lnSpc>
                <a:spcPct val="110000"/>
              </a:lnSpc>
            </a:pPr>
            <a:endParaRPr/>
          </a:p>
          <a:p>
            <a:pPr>
              <a:lnSpc>
                <a:spcPct val="110000"/>
              </a:lnSpc>
            </a:pPr>
            <a:r>
              <a:rPr lang="en-US" sz="2400">
                <a:solidFill>
                  <a:srgbClr val="000000"/>
                </a:solidFill>
                <a:latin typeface="Times New Roman"/>
                <a:ea typeface="宋体"/>
              </a:rPr>
              <a:t>	</a:t>
            </a:r>
            <a:r>
              <a:rPr lang="en-US" sz="2400">
                <a:solidFill>
                  <a:srgbClr val="000000"/>
                </a:solidFill>
                <a:latin typeface="Times New Roman"/>
                <a:ea typeface="宋体"/>
              </a:rPr>
              <a:t>2</a:t>
            </a:r>
            <a:r>
              <a:rPr lang="en-US" sz="2400">
                <a:solidFill>
                  <a:srgbClr val="000000"/>
                </a:solidFill>
                <a:latin typeface="Times New Roman"/>
                <a:ea typeface="宋体"/>
              </a:rPr>
              <a:t>、然后网关节点在所有频道广播发送退网包</a:t>
            </a:r>
            <a:r>
              <a:rPr lang="en-US" sz="2400">
                <a:solidFill>
                  <a:srgbClr val="000000"/>
                </a:solidFill>
                <a:latin typeface="Times New Roman"/>
                <a:ea typeface="宋体"/>
              </a:rPr>
              <a:t>,</a:t>
            </a:r>
            <a:r>
              <a:rPr lang="en-US" sz="2400">
                <a:solidFill>
                  <a:srgbClr val="000000"/>
                </a:solidFill>
                <a:latin typeface="Times New Roman"/>
                <a:ea typeface="宋体"/>
              </a:rPr>
              <a:t>连续发送 </a:t>
            </a:r>
            <a:r>
              <a:rPr lang="en-US" sz="2400">
                <a:solidFill>
                  <a:srgbClr val="000000"/>
                </a:solidFill>
                <a:latin typeface="Times New Roman"/>
                <a:ea typeface="宋体"/>
              </a:rPr>
              <a:t>2 </a:t>
            </a:r>
            <a:r>
              <a:rPr lang="en-US" sz="2400">
                <a:solidFill>
                  <a:srgbClr val="000000"/>
                </a:solidFill>
                <a:latin typeface="Times New Roman"/>
                <a:ea typeface="宋体"/>
              </a:rPr>
              <a:t>次</a:t>
            </a:r>
            <a:r>
              <a:rPr lang="en-US" sz="2400">
                <a:solidFill>
                  <a:srgbClr val="000000"/>
                </a:solidFill>
                <a:latin typeface="Times New Roman"/>
                <a:ea typeface="宋体"/>
              </a:rPr>
              <a:t>(</a:t>
            </a:r>
            <a:r>
              <a:rPr lang="en-US" sz="2400">
                <a:solidFill>
                  <a:srgbClr val="000000"/>
                </a:solidFill>
                <a:latin typeface="Times New Roman"/>
                <a:ea typeface="宋体"/>
              </a:rPr>
              <a:t>间隔时间 </a:t>
            </a:r>
            <a:r>
              <a:rPr lang="en-US" sz="2400">
                <a:solidFill>
                  <a:srgbClr val="000000"/>
                </a:solidFill>
                <a:latin typeface="Times New Roman"/>
                <a:ea typeface="宋体"/>
              </a:rPr>
              <a:t>50 </a:t>
            </a:r>
            <a:r>
              <a:rPr lang="en-US" sz="2400">
                <a:solidFill>
                  <a:srgbClr val="000000"/>
                </a:solidFill>
                <a:latin typeface="Times New Roman"/>
                <a:ea typeface="宋体"/>
              </a:rPr>
              <a:t>毫秒</a:t>
            </a:r>
            <a:r>
              <a:rPr lang="en-US" sz="2400">
                <a:solidFill>
                  <a:srgbClr val="000000"/>
                </a:solidFill>
                <a:latin typeface="Times New Roman"/>
                <a:ea typeface="宋体"/>
              </a:rPr>
              <a:t>,</a:t>
            </a:r>
            <a:r>
              <a:rPr lang="en-US" sz="2400">
                <a:solidFill>
                  <a:srgbClr val="000000"/>
                </a:solidFill>
                <a:latin typeface="Times New Roman"/>
                <a:ea typeface="宋体"/>
              </a:rPr>
              <a:t>如果有 </a:t>
            </a:r>
            <a:r>
              <a:rPr lang="en-US" sz="2400">
                <a:solidFill>
                  <a:srgbClr val="000000"/>
                </a:solidFill>
                <a:latin typeface="Times New Roman"/>
                <a:ea typeface="宋体"/>
              </a:rPr>
              <a:t>10 </a:t>
            </a:r>
            <a:r>
              <a:rPr lang="en-US" sz="2400">
                <a:solidFill>
                  <a:srgbClr val="000000"/>
                </a:solidFill>
                <a:latin typeface="Times New Roman"/>
                <a:ea typeface="宋体"/>
              </a:rPr>
              <a:t>个频道</a:t>
            </a:r>
            <a:r>
              <a:rPr lang="en-US" sz="2400">
                <a:solidFill>
                  <a:srgbClr val="000000"/>
                </a:solidFill>
                <a:latin typeface="Times New Roman"/>
                <a:ea typeface="宋体"/>
              </a:rPr>
              <a:t>,</a:t>
            </a:r>
            <a:r>
              <a:rPr lang="en-US" sz="2400">
                <a:solidFill>
                  <a:srgbClr val="000000"/>
                </a:solidFill>
                <a:latin typeface="Times New Roman"/>
                <a:ea typeface="宋体"/>
              </a:rPr>
              <a:t>耗时 </a:t>
            </a:r>
            <a:r>
              <a:rPr lang="en-US" sz="2400">
                <a:solidFill>
                  <a:srgbClr val="000000"/>
                </a:solidFill>
                <a:latin typeface="Times New Roman"/>
                <a:ea typeface="宋体"/>
              </a:rPr>
              <a:t>1 </a:t>
            </a:r>
            <a:r>
              <a:rPr lang="en-US" sz="2400">
                <a:solidFill>
                  <a:srgbClr val="000000"/>
                </a:solidFill>
                <a:latin typeface="Times New Roman"/>
                <a:ea typeface="宋体"/>
              </a:rPr>
              <a:t>秒</a:t>
            </a:r>
            <a:r>
              <a:rPr lang="en-US" sz="2400">
                <a:solidFill>
                  <a:srgbClr val="000000"/>
                </a:solidFill>
                <a:latin typeface="Times New Roman"/>
                <a:ea typeface="宋体"/>
              </a:rPr>
              <a:t>)</a:t>
            </a:r>
            <a:r>
              <a:rPr lang="en-US" sz="2400">
                <a:solidFill>
                  <a:srgbClr val="000000"/>
                </a:solidFill>
                <a:latin typeface="Times New Roman"/>
                <a:ea typeface="宋体"/>
              </a:rPr>
              <a:t>。如果终端节点收到网关发送的退网包</a:t>
            </a:r>
            <a:r>
              <a:rPr lang="en-US" sz="2400">
                <a:solidFill>
                  <a:srgbClr val="000000"/>
                </a:solidFill>
                <a:latin typeface="Times New Roman"/>
                <a:ea typeface="宋体"/>
              </a:rPr>
              <a:t>,</a:t>
            </a:r>
            <a:r>
              <a:rPr lang="en-US" sz="2400">
                <a:solidFill>
                  <a:srgbClr val="000000"/>
                </a:solidFill>
                <a:latin typeface="Times New Roman"/>
                <a:ea typeface="宋体"/>
              </a:rPr>
              <a:t>认为和该网关的连接中断</a:t>
            </a:r>
            <a:r>
              <a:rPr lang="en-US" sz="2400">
                <a:solidFill>
                  <a:srgbClr val="000000"/>
                </a:solidFill>
                <a:latin typeface="Times New Roman"/>
                <a:ea typeface="宋体"/>
              </a:rPr>
              <a:t>,</a:t>
            </a:r>
            <a:r>
              <a:rPr lang="en-US" sz="2400">
                <a:solidFill>
                  <a:srgbClr val="000000"/>
                </a:solidFill>
                <a:latin typeface="Times New Roman"/>
                <a:ea typeface="宋体"/>
              </a:rPr>
              <a:t>自动重置为没有入网状态。</a:t>
            </a:r>
            <a:endParaRPr/>
          </a:p>
          <a:p>
            <a:pPr>
              <a:lnSpc>
                <a:spcPct val="110000"/>
              </a:lnSpc>
            </a:pPr>
            <a:r>
              <a:rPr lang="en-US" sz="2400">
                <a:solidFill>
                  <a:srgbClr val="000000"/>
                </a:solidFill>
                <a:latin typeface="Times New Roman"/>
                <a:ea typeface="宋体"/>
              </a:rPr>
              <a:t>	</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589800" y="6377040"/>
            <a:ext cx="2193480" cy="456840"/>
          </a:xfrm>
          <a:prstGeom prst="rect">
            <a:avLst/>
          </a:prstGeom>
        </p:spPr>
        <p:txBody>
          <a:bodyPr lIns="90000" rIns="90000" tIns="45000" bIns="45000" anchor="b"/>
          <a:p>
            <a:pPr algn="ctr">
              <a:lnSpc>
                <a:spcPct val="100000"/>
              </a:lnSpc>
            </a:pPr>
            <a:fld id="{E9E662B3-719B-4ABA-8C7D-934100901535}"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61"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62" name="CustomShape 3"/>
          <p:cNvSpPr/>
          <p:nvPr/>
        </p:nvSpPr>
        <p:spPr>
          <a:xfrm>
            <a:off x="394200" y="1342440"/>
            <a:ext cx="8418960" cy="535572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3</a:t>
            </a:r>
            <a:r>
              <a:rPr lang="en-US" sz="2400">
                <a:solidFill>
                  <a:srgbClr val="000000"/>
                </a:solidFill>
                <a:latin typeface="Times New Roman"/>
                <a:ea typeface="宋体"/>
              </a:rPr>
              <a:t>、网关节点以 </a:t>
            </a:r>
            <a:r>
              <a:rPr lang="en-US" sz="2400">
                <a:solidFill>
                  <a:srgbClr val="000000"/>
                </a:solidFill>
                <a:latin typeface="Times New Roman"/>
                <a:ea typeface="宋体"/>
              </a:rPr>
              <a:t>10 </a:t>
            </a:r>
            <a:r>
              <a:rPr lang="en-US" sz="2400">
                <a:solidFill>
                  <a:srgbClr val="000000"/>
                </a:solidFill>
                <a:latin typeface="Times New Roman"/>
                <a:ea typeface="宋体"/>
              </a:rPr>
              <a:t>秒为一个大周期性</a:t>
            </a:r>
            <a:r>
              <a:rPr lang="en-US" sz="2400">
                <a:solidFill>
                  <a:srgbClr val="000000"/>
                </a:solidFill>
                <a:latin typeface="Times New Roman"/>
                <a:ea typeface="宋体"/>
              </a:rPr>
              <a:t>, </a:t>
            </a:r>
            <a:r>
              <a:rPr lang="en-US" sz="2400">
                <a:solidFill>
                  <a:srgbClr val="000000"/>
                </a:solidFill>
                <a:latin typeface="Times New Roman"/>
                <a:ea typeface="宋体"/>
              </a:rPr>
              <a:t>前 </a:t>
            </a:r>
            <a:r>
              <a:rPr lang="en-US" sz="2400">
                <a:solidFill>
                  <a:srgbClr val="000000"/>
                </a:solidFill>
                <a:latin typeface="Times New Roman"/>
                <a:ea typeface="宋体"/>
              </a:rPr>
              <a:t>8 </a:t>
            </a:r>
            <a:r>
              <a:rPr lang="en-US" sz="2400">
                <a:solidFill>
                  <a:srgbClr val="000000"/>
                </a:solidFill>
                <a:latin typeface="Times New Roman"/>
                <a:ea typeface="宋体"/>
              </a:rPr>
              <a:t>秒中每 </a:t>
            </a:r>
            <a:r>
              <a:rPr lang="en-US" sz="2400">
                <a:solidFill>
                  <a:srgbClr val="000000"/>
                </a:solidFill>
                <a:latin typeface="Times New Roman"/>
                <a:ea typeface="宋体"/>
              </a:rPr>
              <a:t>2 </a:t>
            </a:r>
            <a:r>
              <a:rPr lang="en-US" sz="2400">
                <a:solidFill>
                  <a:srgbClr val="000000"/>
                </a:solidFill>
                <a:latin typeface="Times New Roman"/>
                <a:ea typeface="宋体"/>
              </a:rPr>
              <a:t>秒在默认频道广播一次自己的网关包、不需要回复。最后 </a:t>
            </a:r>
            <a:r>
              <a:rPr lang="en-US" sz="2400">
                <a:solidFill>
                  <a:srgbClr val="000000"/>
                </a:solidFill>
                <a:latin typeface="Times New Roman"/>
                <a:ea typeface="宋体"/>
              </a:rPr>
              <a:t>2 </a:t>
            </a:r>
            <a:r>
              <a:rPr lang="en-US" sz="2400">
                <a:solidFill>
                  <a:srgbClr val="000000"/>
                </a:solidFill>
                <a:latin typeface="Times New Roman"/>
                <a:ea typeface="宋体"/>
              </a:rPr>
              <a:t>秒在默认频道广播一次自己的探测包</a:t>
            </a:r>
            <a:r>
              <a:rPr lang="en-US" sz="2400">
                <a:solidFill>
                  <a:srgbClr val="000000"/>
                </a:solidFill>
                <a:latin typeface="Times New Roman"/>
                <a:ea typeface="宋体"/>
              </a:rPr>
              <a:t>,</a:t>
            </a:r>
            <a:r>
              <a:rPr lang="en-US" sz="2400">
                <a:solidFill>
                  <a:srgbClr val="000000"/>
                </a:solidFill>
                <a:latin typeface="Times New Roman"/>
                <a:ea typeface="宋体"/>
              </a:rPr>
              <a:t>只有没有入网的节点才回复探测包、已经入网的节点其实也收不到默认通道的探测包。</a:t>
            </a:r>
            <a:endParaRPr/>
          </a:p>
          <a:p>
            <a:pPr>
              <a:lnSpc>
                <a:spcPct val="100000"/>
              </a:lnSpc>
            </a:pPr>
            <a:r>
              <a:rPr lang="en-US" sz="2400">
                <a:solidFill>
                  <a:srgbClr val="000000"/>
                </a:solidFill>
                <a:latin typeface="Times New Roman"/>
                <a:ea typeface="宋体"/>
              </a:rPr>
              <a:t>网关包和探测包中 </a:t>
            </a:r>
            <a:r>
              <a:rPr lang="en-US" sz="2400">
                <a:solidFill>
                  <a:srgbClr val="000000"/>
                </a:solidFill>
                <a:latin typeface="Times New Roman"/>
                <a:ea typeface="宋体"/>
              </a:rPr>
              <a:t>num </a:t>
            </a:r>
            <a:r>
              <a:rPr lang="en-US" sz="2400">
                <a:solidFill>
                  <a:srgbClr val="000000"/>
                </a:solidFill>
                <a:latin typeface="Times New Roman"/>
                <a:ea typeface="宋体"/>
              </a:rPr>
              <a:t>表示自己目前的负载、</a:t>
            </a:r>
            <a:r>
              <a:rPr lang="en-US" sz="2400">
                <a:solidFill>
                  <a:srgbClr val="000000"/>
                </a:solidFill>
                <a:latin typeface="Times New Roman"/>
                <a:ea typeface="宋体"/>
              </a:rPr>
              <a:t>255 </a:t>
            </a:r>
            <a:r>
              <a:rPr lang="en-US" sz="2400">
                <a:solidFill>
                  <a:srgbClr val="000000"/>
                </a:solidFill>
                <a:latin typeface="Times New Roman"/>
                <a:ea typeface="宋体"/>
              </a:rPr>
              <a:t>表示负载已满、</a:t>
            </a:r>
            <a:r>
              <a:rPr lang="en-US" sz="2400">
                <a:solidFill>
                  <a:srgbClr val="000000"/>
                </a:solidFill>
                <a:latin typeface="Times New Roman"/>
                <a:ea typeface="宋体"/>
              </a:rPr>
              <a:t>channel </a:t>
            </a:r>
            <a:r>
              <a:rPr lang="en-US" sz="2400">
                <a:solidFill>
                  <a:srgbClr val="000000"/>
                </a:solidFill>
                <a:latin typeface="Times New Roman"/>
                <a:ea typeface="宋体"/>
              </a:rPr>
              <a:t>表示自己的频道序号</a:t>
            </a:r>
            <a:r>
              <a:rPr lang="en-US" sz="2400">
                <a:solidFill>
                  <a:srgbClr val="000000"/>
                </a:solidFill>
                <a:latin typeface="Times New Roman"/>
                <a:ea typeface="宋体"/>
              </a:rPr>
              <a:t>(channel != 0)</a:t>
            </a:r>
            <a:r>
              <a:rPr lang="en-US" sz="2400">
                <a:solidFill>
                  <a:srgbClr val="000000"/>
                </a:solidFill>
                <a:latin typeface="Times New Roman"/>
                <a:ea typeface="宋体"/>
              </a:rPr>
              <a:t>。</a:t>
            </a:r>
            <a:endParaRPr/>
          </a:p>
          <a:p>
            <a:pPr>
              <a:lnSpc>
                <a:spcPct val="100000"/>
              </a:lnSpc>
            </a:pP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4</a:t>
            </a:r>
            <a:r>
              <a:rPr lang="en-US" sz="2400">
                <a:solidFill>
                  <a:srgbClr val="000000"/>
                </a:solidFill>
                <a:latin typeface="Times New Roman"/>
                <a:ea typeface="宋体"/>
              </a:rPr>
              <a:t>、没有入网的终端节点在默认通道收到探测包后</a:t>
            </a:r>
            <a:r>
              <a:rPr lang="en-US" sz="2400">
                <a:solidFill>
                  <a:srgbClr val="000000"/>
                </a:solidFill>
                <a:latin typeface="Times New Roman"/>
                <a:ea typeface="宋体"/>
              </a:rPr>
              <a:t>,</a:t>
            </a:r>
            <a:endParaRPr/>
          </a:p>
          <a:p>
            <a:pPr>
              <a:lnSpc>
                <a:spcPct val="100000"/>
              </a:lnSpc>
            </a:pPr>
            <a:r>
              <a:rPr lang="en-US" sz="2400">
                <a:solidFill>
                  <a:srgbClr val="000000"/>
                </a:solidFill>
                <a:latin typeface="Times New Roman"/>
                <a:ea typeface="宋体"/>
              </a:rPr>
              <a:t>随机延迟 </a:t>
            </a:r>
            <a:r>
              <a:rPr lang="en-US" sz="2400">
                <a:solidFill>
                  <a:srgbClr val="000000"/>
                </a:solidFill>
                <a:latin typeface="Times New Roman"/>
                <a:ea typeface="宋体"/>
              </a:rPr>
              <a:t>0~900ms </a:t>
            </a:r>
            <a:r>
              <a:rPr lang="en-US" sz="2400">
                <a:solidFill>
                  <a:srgbClr val="000000"/>
                </a:solidFill>
                <a:latin typeface="Times New Roman"/>
                <a:ea typeface="宋体"/>
              </a:rPr>
              <a:t>发送探测回复包。</a:t>
            </a:r>
            <a:endParaRPr/>
          </a:p>
          <a:p>
            <a:pPr>
              <a:lnSpc>
                <a:spcPct val="110000"/>
              </a:lnSpc>
            </a:pPr>
            <a:r>
              <a:rPr lang="en-US" sz="2400">
                <a:solidFill>
                  <a:srgbClr val="000000"/>
                </a:solidFill>
                <a:latin typeface="Times New Roman"/>
                <a:ea typeface="宋体"/>
              </a:rPr>
              <a:t>	</a:t>
            </a:r>
            <a:endParaRPr/>
          </a:p>
          <a:p>
            <a:pPr>
              <a:lnSpc>
                <a:spcPct val="110000"/>
              </a:lnSpc>
            </a:pPr>
            <a:r>
              <a:rPr lang="en-US" sz="2400">
                <a:solidFill>
                  <a:srgbClr val="000000"/>
                </a:solidFill>
                <a:latin typeface="Times New Roman"/>
                <a:ea typeface="宋体"/>
              </a:rPr>
              <a:t>	</a:t>
            </a:r>
            <a:r>
              <a:rPr lang="en-US" sz="2400">
                <a:solidFill>
                  <a:srgbClr val="000000"/>
                </a:solidFill>
                <a:latin typeface="Times New Roman"/>
                <a:ea typeface="宋体"/>
              </a:rPr>
              <a:t>5</a:t>
            </a:r>
            <a:r>
              <a:rPr lang="en-US" sz="2400">
                <a:solidFill>
                  <a:srgbClr val="000000"/>
                </a:solidFill>
                <a:latin typeface="Times New Roman"/>
                <a:ea typeface="宋体"/>
              </a:rPr>
              <a:t>、网关对收到的若干个回复包，一一给终端节点发送入网包</a:t>
            </a:r>
            <a:r>
              <a:rPr lang="en-US" sz="2400">
                <a:solidFill>
                  <a:srgbClr val="000000"/>
                </a:solidFill>
                <a:latin typeface="Times New Roman"/>
                <a:ea typeface="宋体"/>
              </a:rPr>
              <a:t>(channel != 0)</a:t>
            </a:r>
            <a:r>
              <a:rPr lang="en-US" sz="2400">
                <a:solidFill>
                  <a:srgbClr val="000000"/>
                </a:solidFill>
                <a:latin typeface="Times New Roman"/>
                <a:ea typeface="宋体"/>
              </a:rPr>
              <a:t>，并连续发送两次，不需要回复，网关节点认为终端节点已经入网。</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6589800" y="6377040"/>
            <a:ext cx="2193480" cy="456840"/>
          </a:xfrm>
          <a:prstGeom prst="rect">
            <a:avLst/>
          </a:prstGeom>
        </p:spPr>
        <p:txBody>
          <a:bodyPr lIns="90000" rIns="90000" tIns="45000" bIns="45000" anchor="b"/>
          <a:p>
            <a:pPr algn="ctr">
              <a:lnSpc>
                <a:spcPct val="100000"/>
              </a:lnSpc>
            </a:pPr>
            <a:fld id="{4811C292-36F3-4855-B774-4325B75CE9E1}"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64"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65" name="CustomShape 3"/>
          <p:cNvSpPr/>
          <p:nvPr/>
        </p:nvSpPr>
        <p:spPr>
          <a:xfrm>
            <a:off x="612000" y="1341720"/>
            <a:ext cx="7842600" cy="484524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6. </a:t>
            </a:r>
            <a:r>
              <a:rPr lang="en-US" sz="2400">
                <a:solidFill>
                  <a:srgbClr val="000000"/>
                </a:solidFill>
                <a:latin typeface="Times New Roman"/>
                <a:ea typeface="宋体"/>
              </a:rPr>
              <a:t>终端节点收到入网包包后</a:t>
            </a:r>
            <a:r>
              <a:rPr lang="en-US" sz="2400">
                <a:solidFill>
                  <a:srgbClr val="000000"/>
                </a:solidFill>
                <a:latin typeface="Times New Roman"/>
                <a:ea typeface="宋体"/>
              </a:rPr>
              <a:t>,</a:t>
            </a:r>
            <a:r>
              <a:rPr lang="en-US" sz="2400">
                <a:solidFill>
                  <a:srgbClr val="000000"/>
                </a:solidFill>
                <a:latin typeface="Times New Roman"/>
                <a:ea typeface="宋体"/>
              </a:rPr>
              <a:t>记录网关节点的 </a:t>
            </a:r>
            <a:r>
              <a:rPr lang="en-US" sz="2400">
                <a:solidFill>
                  <a:srgbClr val="000000"/>
                </a:solidFill>
                <a:latin typeface="Times New Roman"/>
                <a:ea typeface="宋体"/>
              </a:rPr>
              <a:t>mac </a:t>
            </a:r>
            <a:r>
              <a:rPr lang="en-US" sz="2400">
                <a:solidFill>
                  <a:srgbClr val="000000"/>
                </a:solidFill>
                <a:latin typeface="Times New Roman"/>
                <a:ea typeface="宋体"/>
              </a:rPr>
              <a:t>和网关的通信通道 </a:t>
            </a:r>
            <a:r>
              <a:rPr lang="en-US" sz="2400">
                <a:solidFill>
                  <a:srgbClr val="000000"/>
                </a:solidFill>
                <a:latin typeface="Times New Roman"/>
                <a:ea typeface="宋体"/>
              </a:rPr>
              <a:t>channel</a:t>
            </a:r>
            <a:r>
              <a:rPr lang="en-US" sz="2400">
                <a:solidFill>
                  <a:srgbClr val="000000"/>
                </a:solidFill>
                <a:latin typeface="Times New Roman"/>
                <a:ea typeface="宋体"/>
              </a:rPr>
              <a:t>，标记自己已经入网</a:t>
            </a:r>
            <a:r>
              <a:rPr lang="en-US" sz="2400">
                <a:solidFill>
                  <a:srgbClr val="000000"/>
                </a:solidFill>
                <a:latin typeface="Times New Roman"/>
                <a:ea typeface="宋体"/>
              </a:rPr>
              <a:t>,</a:t>
            </a:r>
            <a:r>
              <a:rPr lang="en-US" sz="2400">
                <a:solidFill>
                  <a:srgbClr val="000000"/>
                </a:solidFill>
                <a:latin typeface="Times New Roman"/>
                <a:ea typeface="宋体"/>
              </a:rPr>
              <a:t>并立即切换到该通信通道。</a:t>
            </a:r>
            <a:endParaRPr/>
          </a:p>
          <a:p>
            <a:pPr>
              <a:lnSpc>
                <a:spcPct val="100000"/>
              </a:lnSpc>
            </a:pP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7</a:t>
            </a:r>
            <a:r>
              <a:rPr lang="en-US" sz="2400">
                <a:solidFill>
                  <a:srgbClr val="000000"/>
                </a:solidFill>
                <a:latin typeface="Times New Roman"/>
                <a:ea typeface="宋体"/>
              </a:rPr>
              <a:t>、网关在 </a:t>
            </a:r>
            <a:r>
              <a:rPr lang="en-US" sz="2400">
                <a:solidFill>
                  <a:srgbClr val="000000"/>
                </a:solidFill>
                <a:latin typeface="Times New Roman"/>
                <a:ea typeface="宋体"/>
              </a:rPr>
              <a:t>10 </a:t>
            </a:r>
            <a:r>
              <a:rPr lang="en-US" sz="2400">
                <a:solidFill>
                  <a:srgbClr val="000000"/>
                </a:solidFill>
                <a:latin typeface="Times New Roman"/>
                <a:ea typeface="宋体"/>
              </a:rPr>
              <a:t>秒周期的剩余时间</a:t>
            </a:r>
            <a:r>
              <a:rPr lang="en-US" sz="2400">
                <a:solidFill>
                  <a:srgbClr val="000000"/>
                </a:solidFill>
                <a:latin typeface="Times New Roman"/>
                <a:ea typeface="宋体"/>
              </a:rPr>
              <a:t>(8 </a:t>
            </a:r>
            <a:r>
              <a:rPr lang="en-US" sz="2400">
                <a:solidFill>
                  <a:srgbClr val="000000"/>
                </a:solidFill>
                <a:latin typeface="Times New Roman"/>
                <a:ea typeface="宋体"/>
              </a:rPr>
              <a:t>秒</a:t>
            </a:r>
            <a:r>
              <a:rPr lang="en-US" sz="2400">
                <a:solidFill>
                  <a:srgbClr val="000000"/>
                </a:solidFill>
                <a:latin typeface="Times New Roman"/>
                <a:ea typeface="宋体"/>
              </a:rPr>
              <a:t>)</a:t>
            </a:r>
            <a:r>
              <a:rPr lang="en-US" sz="2400">
                <a:solidFill>
                  <a:srgbClr val="000000"/>
                </a:solidFill>
                <a:latin typeface="Times New Roman"/>
                <a:ea typeface="宋体"/>
              </a:rPr>
              <a:t>中</a:t>
            </a:r>
            <a:r>
              <a:rPr lang="en-US" sz="2400">
                <a:solidFill>
                  <a:srgbClr val="000000"/>
                </a:solidFill>
                <a:latin typeface="Times New Roman"/>
                <a:ea typeface="宋体"/>
              </a:rPr>
              <a:t>,</a:t>
            </a:r>
            <a:r>
              <a:rPr lang="en-US" sz="2400">
                <a:solidFill>
                  <a:srgbClr val="000000"/>
                </a:solidFill>
                <a:latin typeface="Times New Roman"/>
                <a:ea typeface="宋体"/>
              </a:rPr>
              <a:t>每 </a:t>
            </a:r>
            <a:r>
              <a:rPr lang="en-US" sz="2400">
                <a:solidFill>
                  <a:srgbClr val="000000"/>
                </a:solidFill>
                <a:latin typeface="Times New Roman"/>
                <a:ea typeface="宋体"/>
              </a:rPr>
              <a:t>100ms </a:t>
            </a:r>
            <a:r>
              <a:rPr lang="en-US" sz="2400">
                <a:solidFill>
                  <a:srgbClr val="000000"/>
                </a:solidFill>
                <a:latin typeface="Times New Roman"/>
                <a:ea typeface="宋体"/>
              </a:rPr>
              <a:t>对一个已经入网的正常节点发送一次心跳包来检查他们是否仍然正常</a:t>
            </a:r>
            <a:r>
              <a:rPr lang="en-US" sz="2400">
                <a:solidFill>
                  <a:srgbClr val="000000"/>
                </a:solidFill>
                <a:latin typeface="Times New Roman"/>
                <a:ea typeface="宋体"/>
              </a:rPr>
              <a:t>,</a:t>
            </a:r>
            <a:r>
              <a:rPr lang="en-US" sz="2400">
                <a:solidFill>
                  <a:srgbClr val="000000"/>
                </a:solidFill>
                <a:latin typeface="Times New Roman"/>
                <a:ea typeface="宋体"/>
              </a:rPr>
              <a:t>如果在 </a:t>
            </a:r>
            <a:r>
              <a:rPr lang="en-US" sz="2400">
                <a:solidFill>
                  <a:srgbClr val="000000"/>
                </a:solidFill>
                <a:latin typeface="Times New Roman"/>
                <a:ea typeface="宋体"/>
              </a:rPr>
              <a:t>100ms </a:t>
            </a:r>
            <a:r>
              <a:rPr lang="en-US" sz="2400">
                <a:solidFill>
                  <a:srgbClr val="000000"/>
                </a:solidFill>
                <a:latin typeface="Times New Roman"/>
                <a:ea typeface="宋体"/>
              </a:rPr>
              <a:t>内没有收到心跳回复包</a:t>
            </a:r>
            <a:r>
              <a:rPr lang="en-US" sz="2400">
                <a:solidFill>
                  <a:srgbClr val="000000"/>
                </a:solidFill>
                <a:latin typeface="Times New Roman"/>
                <a:ea typeface="宋体"/>
              </a:rPr>
              <a:t>,</a:t>
            </a:r>
            <a:r>
              <a:rPr lang="en-US" sz="2400">
                <a:solidFill>
                  <a:srgbClr val="000000"/>
                </a:solidFill>
                <a:latin typeface="Times New Roman"/>
                <a:ea typeface="宋体"/>
              </a:rPr>
              <a:t>则标识为异常状态。如果连续 </a:t>
            </a:r>
            <a:r>
              <a:rPr lang="en-US" sz="2400">
                <a:solidFill>
                  <a:srgbClr val="000000"/>
                </a:solidFill>
                <a:latin typeface="Times New Roman"/>
                <a:ea typeface="宋体"/>
              </a:rPr>
              <a:t>5 </a:t>
            </a:r>
            <a:r>
              <a:rPr lang="en-US" sz="2400">
                <a:solidFill>
                  <a:srgbClr val="000000"/>
                </a:solidFill>
                <a:latin typeface="Times New Roman"/>
                <a:ea typeface="宋体"/>
              </a:rPr>
              <a:t>次都没有收到过回复包</a:t>
            </a:r>
            <a:r>
              <a:rPr lang="en-US" sz="2400">
                <a:solidFill>
                  <a:srgbClr val="000000"/>
                </a:solidFill>
                <a:latin typeface="Times New Roman"/>
                <a:ea typeface="宋体"/>
              </a:rPr>
              <a:t>,</a:t>
            </a:r>
            <a:r>
              <a:rPr lang="en-US" sz="2400">
                <a:solidFill>
                  <a:srgbClr val="000000"/>
                </a:solidFill>
                <a:latin typeface="Times New Roman"/>
                <a:ea typeface="宋体"/>
              </a:rPr>
              <a:t>就认为该节点已经掉线</a:t>
            </a:r>
            <a:r>
              <a:rPr lang="en-US" sz="2400">
                <a:solidFill>
                  <a:srgbClr val="000000"/>
                </a:solidFill>
                <a:latin typeface="Times New Roman"/>
                <a:ea typeface="宋体"/>
              </a:rPr>
              <a:t>,</a:t>
            </a:r>
            <a:r>
              <a:rPr lang="en-US" sz="2400">
                <a:solidFill>
                  <a:srgbClr val="000000"/>
                </a:solidFill>
                <a:latin typeface="Times New Roman"/>
                <a:ea typeface="宋体"/>
              </a:rPr>
              <a:t>给该节点发送退网包。</a:t>
            </a:r>
            <a:endParaRPr/>
          </a:p>
          <a:p>
            <a:pPr>
              <a:lnSpc>
                <a:spcPct val="100000"/>
              </a:lnSpc>
            </a:pP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8</a:t>
            </a:r>
            <a:r>
              <a:rPr lang="en-US" sz="2400">
                <a:solidFill>
                  <a:srgbClr val="000000"/>
                </a:solidFill>
                <a:latin typeface="Times New Roman"/>
                <a:ea typeface="宋体"/>
              </a:rPr>
              <a:t>、如果终端节点连续 </a:t>
            </a:r>
            <a:r>
              <a:rPr lang="en-US" sz="2400">
                <a:solidFill>
                  <a:srgbClr val="000000"/>
                </a:solidFill>
                <a:latin typeface="Times New Roman"/>
                <a:ea typeface="宋体"/>
              </a:rPr>
              <a:t>2 </a:t>
            </a:r>
            <a:r>
              <a:rPr lang="en-US" sz="2400">
                <a:solidFill>
                  <a:srgbClr val="000000"/>
                </a:solidFill>
                <a:latin typeface="Times New Roman"/>
                <a:ea typeface="宋体"/>
              </a:rPr>
              <a:t>分钟没有收到网关的心跳包</a:t>
            </a:r>
            <a:r>
              <a:rPr lang="en-US" sz="2400">
                <a:solidFill>
                  <a:srgbClr val="000000"/>
                </a:solidFill>
                <a:latin typeface="Times New Roman"/>
                <a:ea typeface="宋体"/>
              </a:rPr>
              <a:t>,</a:t>
            </a:r>
            <a:r>
              <a:rPr lang="en-US" sz="2400">
                <a:solidFill>
                  <a:srgbClr val="000000"/>
                </a:solidFill>
                <a:latin typeface="Times New Roman"/>
                <a:ea typeface="宋体"/>
              </a:rPr>
              <a:t>认为和网关的连接中断</a:t>
            </a:r>
            <a:r>
              <a:rPr lang="en-US" sz="2400">
                <a:solidFill>
                  <a:srgbClr val="000000"/>
                </a:solidFill>
                <a:latin typeface="Times New Roman"/>
                <a:ea typeface="宋体"/>
              </a:rPr>
              <a:t>,</a:t>
            </a:r>
            <a:r>
              <a:rPr lang="en-US" sz="2400">
                <a:solidFill>
                  <a:srgbClr val="000000"/>
                </a:solidFill>
                <a:latin typeface="Times New Roman"/>
                <a:ea typeface="宋体"/>
              </a:rPr>
              <a:t>自动重置为没有入网状态</a:t>
            </a:r>
            <a:r>
              <a:rPr lang="en-US" sz="2400">
                <a:solidFill>
                  <a:srgbClr val="000000"/>
                </a:solidFill>
                <a:latin typeface="Times New Roman"/>
                <a:ea typeface="宋体"/>
              </a:rPr>
              <a:t>,</a:t>
            </a:r>
            <a:r>
              <a:rPr lang="en-US" sz="2400">
                <a:solidFill>
                  <a:srgbClr val="000000"/>
                </a:solidFill>
                <a:latin typeface="Times New Roman"/>
                <a:ea typeface="宋体"/>
              </a:rPr>
              <a:t>回落到默认频道。</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6589800" y="6377040"/>
            <a:ext cx="2193480" cy="456840"/>
          </a:xfrm>
          <a:prstGeom prst="rect">
            <a:avLst/>
          </a:prstGeom>
        </p:spPr>
        <p:txBody>
          <a:bodyPr lIns="90000" rIns="90000" tIns="45000" bIns="45000" anchor="b"/>
          <a:p>
            <a:pPr algn="ctr">
              <a:lnSpc>
                <a:spcPct val="100000"/>
              </a:lnSpc>
            </a:pPr>
            <a:fld id="{61DF26D8-47E6-4732-8CA1-0E73FE4B604A}"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67"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68" name="CustomShape 3"/>
          <p:cNvSpPr/>
          <p:nvPr/>
        </p:nvSpPr>
        <p:spPr>
          <a:xfrm>
            <a:off x="601200" y="1341720"/>
            <a:ext cx="7842600" cy="4878720"/>
          </a:xfrm>
          <a:prstGeom prst="rect">
            <a:avLst/>
          </a:prstGeom>
          <a:noFill/>
          <a:ln>
            <a:noFill/>
          </a:ln>
        </p:spPr>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6589800" y="6377040"/>
            <a:ext cx="2193480" cy="456840"/>
          </a:xfrm>
          <a:prstGeom prst="rect">
            <a:avLst/>
          </a:prstGeom>
        </p:spPr>
        <p:txBody>
          <a:bodyPr lIns="90000" rIns="90000" tIns="45000" bIns="45000" anchor="b"/>
          <a:p>
            <a:pPr algn="ctr">
              <a:lnSpc>
                <a:spcPct val="100000"/>
              </a:lnSpc>
            </a:pPr>
            <a:fld id="{2EB7E4E8-BDE6-4ECC-9807-F869A2876D4E}"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70"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sp>
        <p:nvSpPr>
          <p:cNvPr id="171" name="CustomShape 3"/>
          <p:cNvSpPr/>
          <p:nvPr/>
        </p:nvSpPr>
        <p:spPr>
          <a:xfrm>
            <a:off x="673200" y="1341720"/>
            <a:ext cx="7842600" cy="411372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宋体"/>
              </a:rPr>
              <a:t>网关负载平衡机制</a:t>
            </a:r>
            <a:endParaRPr/>
          </a:p>
          <a:p>
            <a:pPr>
              <a:lnSpc>
                <a:spcPct val="100000"/>
              </a:lnSpc>
            </a:pP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1</a:t>
            </a:r>
            <a:r>
              <a:rPr lang="en-US" sz="2400">
                <a:solidFill>
                  <a:srgbClr val="000000"/>
                </a:solidFill>
                <a:latin typeface="Times New Roman"/>
                <a:ea typeface="宋体"/>
              </a:rPr>
              <a:t>、网关周期性</a:t>
            </a:r>
            <a:r>
              <a:rPr lang="en-US" sz="2400">
                <a:solidFill>
                  <a:srgbClr val="000000"/>
                </a:solidFill>
                <a:latin typeface="Times New Roman"/>
                <a:ea typeface="宋体"/>
              </a:rPr>
              <a:t>(2 </a:t>
            </a:r>
            <a:r>
              <a:rPr lang="en-US" sz="2400">
                <a:solidFill>
                  <a:srgbClr val="000000"/>
                </a:solidFill>
                <a:latin typeface="Times New Roman"/>
                <a:ea typeface="宋体"/>
              </a:rPr>
              <a:t>秒</a:t>
            </a:r>
            <a:r>
              <a:rPr lang="en-US" sz="2400">
                <a:solidFill>
                  <a:srgbClr val="000000"/>
                </a:solidFill>
                <a:latin typeface="Times New Roman"/>
                <a:ea typeface="宋体"/>
              </a:rPr>
              <a:t>)</a:t>
            </a:r>
            <a:r>
              <a:rPr lang="en-US" sz="2400">
                <a:solidFill>
                  <a:srgbClr val="000000"/>
                </a:solidFill>
                <a:latin typeface="Times New Roman"/>
                <a:ea typeface="宋体"/>
              </a:rPr>
              <a:t>的发送探测包或网关包</a:t>
            </a:r>
            <a:r>
              <a:rPr lang="en-US" sz="2400">
                <a:solidFill>
                  <a:srgbClr val="000000"/>
                </a:solidFill>
                <a:latin typeface="Times New Roman"/>
                <a:ea typeface="宋体"/>
              </a:rPr>
              <a:t>,</a:t>
            </a:r>
            <a:r>
              <a:rPr lang="en-US" sz="2400">
                <a:solidFill>
                  <a:srgbClr val="000000"/>
                </a:solidFill>
                <a:latin typeface="Times New Roman"/>
                <a:ea typeface="宋体"/>
              </a:rPr>
              <a:t>同时也在周期性</a:t>
            </a:r>
            <a:r>
              <a:rPr lang="en-US" sz="2400">
                <a:solidFill>
                  <a:srgbClr val="000000"/>
                </a:solidFill>
                <a:latin typeface="Times New Roman"/>
                <a:ea typeface="宋体"/>
              </a:rPr>
              <a:t>(10 </a:t>
            </a:r>
            <a:r>
              <a:rPr lang="en-US" sz="2400">
                <a:solidFill>
                  <a:srgbClr val="000000"/>
                </a:solidFill>
                <a:latin typeface="Times New Roman"/>
                <a:ea typeface="宋体"/>
              </a:rPr>
              <a:t>秒</a:t>
            </a:r>
            <a:r>
              <a:rPr lang="en-US" sz="2400">
                <a:solidFill>
                  <a:srgbClr val="000000"/>
                </a:solidFill>
                <a:latin typeface="Times New Roman"/>
                <a:ea typeface="宋体"/>
              </a:rPr>
              <a:t>)</a:t>
            </a:r>
            <a:r>
              <a:rPr lang="en-US" sz="2400">
                <a:solidFill>
                  <a:srgbClr val="000000"/>
                </a:solidFill>
                <a:latin typeface="Times New Roman"/>
                <a:ea typeface="宋体"/>
              </a:rPr>
              <a:t>的接收其他网关的探测包或网关包</a:t>
            </a:r>
            <a:r>
              <a:rPr lang="en-US" sz="2400">
                <a:solidFill>
                  <a:srgbClr val="000000"/>
                </a:solidFill>
                <a:latin typeface="Times New Roman"/>
                <a:ea typeface="宋体"/>
              </a:rPr>
              <a:t>,</a:t>
            </a:r>
            <a:r>
              <a:rPr lang="en-US" sz="2400">
                <a:solidFill>
                  <a:srgbClr val="000000"/>
                </a:solidFill>
                <a:latin typeface="Times New Roman"/>
                <a:ea typeface="宋体"/>
              </a:rPr>
              <a:t>可以获知其他网关的频道和负载。如果自己的负载比较</a:t>
            </a:r>
            <a:endParaRPr/>
          </a:p>
          <a:p>
            <a:pPr>
              <a:lnSpc>
                <a:spcPct val="100000"/>
              </a:lnSpc>
            </a:pPr>
            <a:r>
              <a:rPr lang="en-US" sz="2400">
                <a:solidFill>
                  <a:srgbClr val="000000"/>
                </a:solidFill>
                <a:latin typeface="Times New Roman"/>
                <a:ea typeface="宋体"/>
              </a:rPr>
              <a:t>重或者自己的某个终端通信不畅</a:t>
            </a:r>
            <a:r>
              <a:rPr lang="en-US" sz="2400">
                <a:solidFill>
                  <a:srgbClr val="000000"/>
                </a:solidFill>
                <a:latin typeface="Times New Roman"/>
                <a:ea typeface="宋体"/>
              </a:rPr>
              <a:t>,</a:t>
            </a:r>
            <a:r>
              <a:rPr lang="en-US" sz="2400">
                <a:solidFill>
                  <a:srgbClr val="000000"/>
                </a:solidFill>
                <a:latin typeface="Times New Roman"/>
                <a:ea typeface="宋体"/>
              </a:rPr>
              <a:t>可以给它发送退网包。</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2</a:t>
            </a:r>
            <a:r>
              <a:rPr lang="en-US" sz="2400">
                <a:solidFill>
                  <a:srgbClr val="000000"/>
                </a:solidFill>
                <a:latin typeface="Times New Roman"/>
                <a:ea typeface="宋体"/>
              </a:rPr>
              <a:t>、如果终端节点收到网关发送的退网包</a:t>
            </a:r>
            <a:r>
              <a:rPr lang="en-US" sz="2400">
                <a:solidFill>
                  <a:srgbClr val="000000"/>
                </a:solidFill>
                <a:latin typeface="Times New Roman"/>
                <a:ea typeface="宋体"/>
              </a:rPr>
              <a:t>,</a:t>
            </a:r>
            <a:r>
              <a:rPr lang="en-US" sz="2400">
                <a:solidFill>
                  <a:srgbClr val="000000"/>
                </a:solidFill>
                <a:latin typeface="Times New Roman"/>
                <a:ea typeface="宋体"/>
              </a:rPr>
              <a:t>认为和该网关的连接中断</a:t>
            </a:r>
            <a:r>
              <a:rPr lang="en-US" sz="2400">
                <a:solidFill>
                  <a:srgbClr val="000000"/>
                </a:solidFill>
                <a:latin typeface="Times New Roman"/>
                <a:ea typeface="宋体"/>
              </a:rPr>
              <a:t>,</a:t>
            </a:r>
            <a:r>
              <a:rPr lang="en-US" sz="2400">
                <a:solidFill>
                  <a:srgbClr val="000000"/>
                </a:solidFill>
                <a:latin typeface="Times New Roman"/>
                <a:ea typeface="宋体"/>
              </a:rPr>
              <a:t>自动重置为没有入网状态。</a:t>
            </a:r>
            <a:endParaRPr/>
          </a:p>
          <a:p>
            <a:pPr>
              <a:lnSpc>
                <a:spcPct val="100000"/>
              </a:lnSpc>
            </a:pPr>
            <a:r>
              <a:rPr lang="en-US" sz="2400">
                <a:solidFill>
                  <a:srgbClr val="000000"/>
                </a:solidFill>
                <a:latin typeface="Times New Roman"/>
                <a:ea typeface="宋体"/>
              </a:rPr>
              <a:t>	</a:t>
            </a:r>
            <a:r>
              <a:rPr lang="en-US" sz="2400">
                <a:solidFill>
                  <a:srgbClr val="000000"/>
                </a:solidFill>
                <a:latin typeface="Times New Roman"/>
                <a:ea typeface="宋体"/>
              </a:rPr>
              <a:t>3</a:t>
            </a:r>
            <a:r>
              <a:rPr lang="en-US" sz="2400">
                <a:solidFill>
                  <a:srgbClr val="000000"/>
                </a:solidFill>
                <a:latin typeface="Times New Roman"/>
                <a:ea typeface="宋体"/>
              </a:rPr>
              <a:t>、没有入网的终端节点在默认频道监听探测包</a:t>
            </a:r>
            <a:r>
              <a:rPr lang="en-US" sz="2400">
                <a:solidFill>
                  <a:srgbClr val="000000"/>
                </a:solidFill>
                <a:latin typeface="Times New Roman"/>
                <a:ea typeface="宋体"/>
              </a:rPr>
              <a:t>,</a:t>
            </a:r>
            <a:endParaRPr/>
          </a:p>
          <a:p>
            <a:pPr>
              <a:lnSpc>
                <a:spcPct val="100000"/>
              </a:lnSpc>
            </a:pPr>
            <a:r>
              <a:rPr lang="en-US" sz="2400">
                <a:solidFill>
                  <a:srgbClr val="000000"/>
                </a:solidFill>
                <a:latin typeface="Times New Roman"/>
                <a:ea typeface="宋体"/>
              </a:rPr>
              <a:t>并回复探测包。网关可以根据自己的负载和其他网关的负载决定是否给该节点发送入网包。</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6589800" y="6377040"/>
            <a:ext cx="2193480" cy="456840"/>
          </a:xfrm>
          <a:prstGeom prst="rect">
            <a:avLst/>
          </a:prstGeom>
        </p:spPr>
        <p:txBody>
          <a:bodyPr lIns="90000" rIns="90000" tIns="45000" bIns="45000" anchor="b"/>
          <a:p>
            <a:pPr algn="ctr">
              <a:lnSpc>
                <a:spcPct val="100000"/>
              </a:lnSpc>
            </a:pPr>
            <a:fld id="{B302B780-AAE5-46A6-BFBA-6CCEA6873750}"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73" name="TextShape 2"/>
          <p:cNvSpPr txBox="1"/>
          <p:nvPr/>
        </p:nvSpPr>
        <p:spPr>
          <a:xfrm>
            <a:off x="1004400" y="336600"/>
            <a:ext cx="716544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组网协议</a:t>
            </a:r>
            <a:endParaRPr/>
          </a:p>
        </p:txBody>
      </p:sp>
      <p:pic>
        <p:nvPicPr>
          <p:cNvPr id="174" name="图片 4" descr=""/>
          <p:cNvPicPr/>
          <p:nvPr/>
        </p:nvPicPr>
        <p:blipFill>
          <a:blip r:embed="rId1"/>
          <a:stretch>
            <a:fillRect/>
          </a:stretch>
        </p:blipFill>
        <p:spPr>
          <a:xfrm>
            <a:off x="612000" y="1341000"/>
            <a:ext cx="7944120" cy="519336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318240" y="1314360"/>
            <a:ext cx="8424360" cy="4276440"/>
          </a:xfrm>
          <a:prstGeom prst="rect">
            <a:avLst/>
          </a:prstGeom>
        </p:spPr>
        <p:txBody>
          <a:bodyPr lIns="90000" rIns="90000" tIns="45000" bIns="45000"/>
          <a:p>
            <a:pPr>
              <a:lnSpc>
                <a:spcPct val="100000"/>
              </a:lnSpc>
            </a:pPr>
            <a:r>
              <a:rPr lang="zh-CN" sz="2800">
                <a:solidFill>
                  <a:srgbClr val="000000"/>
                </a:solidFill>
                <a:latin typeface="Arial"/>
                <a:ea typeface="方正书宋_GBK"/>
              </a:rPr>
              <a:t>LoRa </a:t>
            </a:r>
            <a:r>
              <a:rPr lang="zh-CN" sz="2800">
                <a:solidFill>
                  <a:srgbClr val="000000"/>
                </a:solidFill>
                <a:latin typeface="Arial"/>
                <a:ea typeface="方正书宋_GBK"/>
              </a:rPr>
              <a:t>是一种无线传输的调制解调技术，用于组建低功耗广域网（</a:t>
            </a:r>
            <a:r>
              <a:rPr lang="zh-CN" sz="2800">
                <a:solidFill>
                  <a:srgbClr val="000000"/>
                </a:solidFill>
                <a:latin typeface="Arial"/>
                <a:ea typeface="方正书宋_GBK"/>
              </a:rPr>
              <a:t>LPWAN</a:t>
            </a:r>
            <a:r>
              <a:rPr lang="zh-CN" sz="2800">
                <a:solidFill>
                  <a:srgbClr val="000000"/>
                </a:solidFill>
                <a:latin typeface="Arial"/>
                <a:ea typeface="方正书宋_GBK"/>
              </a:rPr>
              <a:t>）。</a:t>
            </a:r>
            <a:endParaRPr/>
          </a:p>
          <a:p>
            <a:pPr>
              <a:lnSpc>
                <a:spcPct val="100000"/>
              </a:lnSpc>
            </a:pPr>
            <a:endParaRPr/>
          </a:p>
          <a:p>
            <a:pPr>
              <a:lnSpc>
                <a:spcPct val="100000"/>
              </a:lnSpc>
            </a:pPr>
            <a:r>
              <a:rPr lang="zh-CN" sz="2800">
                <a:solidFill>
                  <a:srgbClr val="000000"/>
                </a:solidFill>
                <a:latin typeface="Arial"/>
                <a:ea typeface="方正书宋_GBK"/>
              </a:rPr>
              <a:t>2013</a:t>
            </a:r>
            <a:r>
              <a:rPr lang="zh-CN" sz="2800">
                <a:solidFill>
                  <a:srgbClr val="000000"/>
                </a:solidFill>
                <a:latin typeface="Arial"/>
                <a:ea typeface="方正书宋_GBK"/>
              </a:rPr>
              <a:t>年</a:t>
            </a:r>
            <a:r>
              <a:rPr lang="zh-CN" sz="2800">
                <a:solidFill>
                  <a:srgbClr val="000000"/>
                </a:solidFill>
                <a:latin typeface="Arial"/>
                <a:ea typeface="方正书宋_GBK"/>
              </a:rPr>
              <a:t>8</a:t>
            </a:r>
            <a:r>
              <a:rPr lang="zh-CN" sz="2800">
                <a:solidFill>
                  <a:srgbClr val="000000"/>
                </a:solidFill>
                <a:latin typeface="Arial"/>
                <a:ea typeface="方正书宋_GBK"/>
              </a:rPr>
              <a:t>月，</a:t>
            </a:r>
            <a:r>
              <a:rPr lang="zh-CN" sz="2800">
                <a:solidFill>
                  <a:srgbClr val="000000"/>
                </a:solidFill>
                <a:latin typeface="Arial"/>
                <a:ea typeface="方正书宋_GBK"/>
              </a:rPr>
              <a:t>Semtech</a:t>
            </a:r>
            <a:r>
              <a:rPr lang="zh-CN" sz="2800">
                <a:solidFill>
                  <a:srgbClr val="000000"/>
                </a:solidFill>
                <a:latin typeface="Arial"/>
                <a:ea typeface="方正书宋_GBK"/>
              </a:rPr>
              <a:t>公司向业界发布了一种新型的基于</a:t>
            </a:r>
            <a:r>
              <a:rPr lang="zh-CN" sz="2800">
                <a:solidFill>
                  <a:srgbClr val="000000"/>
                </a:solidFill>
                <a:latin typeface="Arial"/>
                <a:ea typeface="方正书宋_GBK"/>
              </a:rPr>
              <a:t>1GHz</a:t>
            </a:r>
            <a:r>
              <a:rPr lang="zh-CN" sz="2800">
                <a:solidFill>
                  <a:srgbClr val="000000"/>
                </a:solidFill>
                <a:latin typeface="Arial"/>
                <a:ea typeface="方正书宋_GBK"/>
              </a:rPr>
              <a:t>以下的超长距低功耗数据传输技术（</a:t>
            </a:r>
            <a:r>
              <a:rPr lang="zh-CN" sz="2800">
                <a:solidFill>
                  <a:srgbClr val="000000"/>
                </a:solidFill>
                <a:latin typeface="Arial"/>
                <a:ea typeface="方正书宋_GBK"/>
              </a:rPr>
              <a:t>Long Range</a:t>
            </a:r>
            <a:r>
              <a:rPr lang="zh-CN" sz="2800">
                <a:solidFill>
                  <a:srgbClr val="000000"/>
                </a:solidFill>
                <a:latin typeface="Arial"/>
                <a:ea typeface="方正书宋_GBK"/>
              </a:rPr>
              <a:t>，简称</a:t>
            </a:r>
            <a:r>
              <a:rPr lang="zh-CN" sz="2800">
                <a:solidFill>
                  <a:srgbClr val="000000"/>
                </a:solidFill>
                <a:latin typeface="Arial"/>
                <a:ea typeface="方正书宋_GBK"/>
              </a:rPr>
              <a:t>LoRa</a:t>
            </a:r>
            <a:r>
              <a:rPr lang="zh-CN" sz="2800">
                <a:solidFill>
                  <a:srgbClr val="000000"/>
                </a:solidFill>
                <a:latin typeface="Arial"/>
                <a:ea typeface="方正书宋_GBK"/>
              </a:rPr>
              <a:t>）的芯片。其接受灵敏度达到了惊人的</a:t>
            </a:r>
            <a:r>
              <a:rPr lang="zh-CN" sz="2800">
                <a:solidFill>
                  <a:srgbClr val="000000"/>
                </a:solidFill>
                <a:latin typeface="Arial"/>
                <a:ea typeface="方正书宋_GBK"/>
              </a:rPr>
              <a:t>-148dbm</a:t>
            </a:r>
            <a:r>
              <a:rPr lang="zh-CN" sz="2800">
                <a:solidFill>
                  <a:srgbClr val="000000"/>
                </a:solidFill>
                <a:latin typeface="Arial"/>
                <a:ea typeface="方正书宋_GBK"/>
              </a:rPr>
              <a:t>，与业界其他同类芯片相比，最高的接收灵敏度改善了</a:t>
            </a:r>
            <a:r>
              <a:rPr lang="zh-CN" sz="2800">
                <a:solidFill>
                  <a:srgbClr val="000000"/>
                </a:solidFill>
                <a:latin typeface="Arial"/>
                <a:ea typeface="方正书宋_GBK"/>
              </a:rPr>
              <a:t>20db</a:t>
            </a:r>
            <a:r>
              <a:rPr lang="zh-CN" sz="2800">
                <a:solidFill>
                  <a:srgbClr val="000000"/>
                </a:solidFill>
                <a:latin typeface="Arial"/>
                <a:ea typeface="方正书宋_GBK"/>
              </a:rPr>
              <a:t>以上（灵敏度越高，网络连接可靠性越好，传输距离越远）。</a:t>
            </a:r>
            <a:endParaRPr/>
          </a:p>
          <a:p>
            <a:pPr>
              <a:lnSpc>
                <a:spcPct val="100000"/>
              </a:lnSpc>
            </a:pPr>
            <a:endParaRPr/>
          </a:p>
        </p:txBody>
      </p:sp>
      <p:sp>
        <p:nvSpPr>
          <p:cNvPr id="90" name="TextShape 2"/>
          <p:cNvSpPr txBox="1"/>
          <p:nvPr/>
        </p:nvSpPr>
        <p:spPr>
          <a:xfrm>
            <a:off x="6589800" y="6377040"/>
            <a:ext cx="2193480" cy="456840"/>
          </a:xfrm>
          <a:prstGeom prst="rect">
            <a:avLst/>
          </a:prstGeom>
        </p:spPr>
        <p:txBody>
          <a:bodyPr lIns="90000" rIns="90000" tIns="45000" bIns="45000" anchor="b"/>
          <a:p>
            <a:pPr algn="ctr">
              <a:lnSpc>
                <a:spcPct val="100000"/>
              </a:lnSpc>
            </a:pPr>
            <a:fld id="{B076723D-0A3C-4F4C-A1EA-B077E113D38B}"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91" name="TextShape 3"/>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简介</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6589800" y="6377040"/>
            <a:ext cx="2193480" cy="456840"/>
          </a:xfrm>
          <a:prstGeom prst="rect">
            <a:avLst/>
          </a:prstGeom>
        </p:spPr>
        <p:txBody>
          <a:bodyPr lIns="90000" rIns="90000" tIns="45000" bIns="45000" anchor="b"/>
          <a:p>
            <a:pPr algn="ctr">
              <a:lnSpc>
                <a:spcPct val="100000"/>
              </a:lnSpc>
            </a:pPr>
            <a:fld id="{7ABE1D44-E0AF-4DA3-B479-C66A27C6E0DA}"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76" name="CustomShape 2"/>
          <p:cNvSpPr/>
          <p:nvPr/>
        </p:nvSpPr>
        <p:spPr>
          <a:xfrm>
            <a:off x="1540440" y="2564280"/>
            <a:ext cx="6029640" cy="1095840"/>
          </a:xfrm>
          <a:prstGeom prst="rect">
            <a:avLst/>
          </a:prstGeom>
          <a:noFill/>
          <a:ln>
            <a:noFill/>
          </a:ln>
        </p:spPr>
        <p:txBody>
          <a:bodyPr lIns="90000" rIns="90000" tIns="45000" bIns="45000"/>
          <a:p>
            <a:pPr>
              <a:lnSpc>
                <a:spcPct val="100000"/>
              </a:lnSpc>
            </a:pPr>
            <a:r>
              <a:rPr lang="en-US" sz="6600">
                <a:solidFill>
                  <a:srgbClr val="800000"/>
                </a:solidFill>
                <a:latin typeface="Times New Roman"/>
                <a:ea typeface="宋体"/>
              </a:rPr>
              <a:t>结束，</a:t>
            </a:r>
            <a:r>
              <a:rPr lang="en-US" sz="6600">
                <a:solidFill>
                  <a:srgbClr val="800000"/>
                </a:solidFill>
                <a:latin typeface="Times New Roman"/>
                <a:ea typeface="宋体"/>
              </a:rPr>
              <a:t>thanks!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589800" y="6377040"/>
            <a:ext cx="2193480" cy="456840"/>
          </a:xfrm>
          <a:prstGeom prst="rect">
            <a:avLst/>
          </a:prstGeom>
        </p:spPr>
        <p:txBody>
          <a:bodyPr lIns="90000" rIns="90000" tIns="45000" bIns="45000" anchor="b"/>
          <a:p>
            <a:pPr algn="ctr">
              <a:lnSpc>
                <a:spcPct val="100000"/>
              </a:lnSpc>
            </a:pPr>
            <a:fld id="{34016786-8305-40C6-B56A-0AEB0BAAB735}"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93" name="TextShape 2"/>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简介</a:t>
            </a:r>
            <a:endParaRPr/>
          </a:p>
        </p:txBody>
      </p:sp>
      <p:sp>
        <p:nvSpPr>
          <p:cNvPr id="94" name="CustomShape 3"/>
          <p:cNvSpPr/>
          <p:nvPr/>
        </p:nvSpPr>
        <p:spPr>
          <a:xfrm>
            <a:off x="390600" y="1556280"/>
            <a:ext cx="8289720" cy="4782960"/>
          </a:xfrm>
          <a:prstGeom prst="rect">
            <a:avLst/>
          </a:prstGeom>
          <a:noFill/>
          <a:ln>
            <a:noFill/>
          </a:ln>
        </p:spPr>
        <p:txBody>
          <a:bodyPr lIns="90000" rIns="90000" tIns="45000" bIns="45000"/>
          <a:p>
            <a:pPr>
              <a:lnSpc>
                <a:spcPct val="100000"/>
              </a:lnSpc>
            </a:pPr>
            <a:r>
              <a:rPr lang="en-US" sz="2800">
                <a:solidFill>
                  <a:srgbClr val="000000"/>
                </a:solidFill>
                <a:latin typeface="Times New Roman"/>
                <a:ea typeface="宋体"/>
              </a:rPr>
              <a:t>线性调频扩频调制技术已在军事和空间通信领域使用了数十年，因为其可以实现长通信距离和干扰的鲁棒性，</a:t>
            </a:r>
            <a:endParaRPr/>
          </a:p>
          <a:p>
            <a:pPr>
              <a:lnSpc>
                <a:spcPct val="100000"/>
              </a:lnSpc>
            </a:pPr>
            <a:endParaRPr/>
          </a:p>
          <a:p>
            <a:pPr>
              <a:lnSpc>
                <a:spcPct val="100000"/>
              </a:lnSpc>
            </a:pPr>
            <a:r>
              <a:rPr lang="en-US" sz="2800">
                <a:solidFill>
                  <a:srgbClr val="000000"/>
                </a:solidFill>
                <a:latin typeface="Times New Roman"/>
                <a:ea typeface="宋体"/>
              </a:rPr>
              <a:t>而</a:t>
            </a:r>
            <a:r>
              <a:rPr lang="en-US" sz="2800">
                <a:solidFill>
                  <a:srgbClr val="000000"/>
                </a:solidFill>
                <a:latin typeface="Times New Roman"/>
                <a:ea typeface="宋体"/>
              </a:rPr>
              <a:t>LoRa</a:t>
            </a:r>
            <a:r>
              <a:rPr lang="en-US" sz="2800">
                <a:solidFill>
                  <a:srgbClr val="000000"/>
                </a:solidFill>
                <a:latin typeface="Times New Roman"/>
                <a:ea typeface="宋体"/>
              </a:rPr>
              <a:t>是第一个用于商业用途的低成本实现。</a:t>
            </a:r>
            <a:endParaRPr/>
          </a:p>
          <a:p>
            <a:pPr>
              <a:lnSpc>
                <a:spcPct val="100000"/>
              </a:lnSpc>
            </a:pPr>
            <a:endParaRPr/>
          </a:p>
          <a:p>
            <a:pPr>
              <a:lnSpc>
                <a:spcPct val="100000"/>
              </a:lnSpc>
            </a:pPr>
            <a:r>
              <a:rPr lang="en-US" sz="2800">
                <a:solidFill>
                  <a:srgbClr val="000000"/>
                </a:solidFill>
                <a:latin typeface="Times New Roman"/>
                <a:ea typeface="宋体"/>
              </a:rPr>
              <a:t>随着</a:t>
            </a:r>
            <a:r>
              <a:rPr lang="en-US" sz="2800">
                <a:solidFill>
                  <a:srgbClr val="000000"/>
                </a:solidFill>
                <a:latin typeface="Times New Roman"/>
                <a:ea typeface="宋体"/>
              </a:rPr>
              <a:t>LoRa</a:t>
            </a:r>
            <a:r>
              <a:rPr lang="en-US" sz="2800">
                <a:solidFill>
                  <a:srgbClr val="000000"/>
                </a:solidFill>
                <a:latin typeface="Times New Roman"/>
                <a:ea typeface="宋体"/>
              </a:rPr>
              <a:t>的引入，嵌入式无线通信领域的局面发生了彻底的改变。这一技术改变了以往关于传输距离与功耗的折衷考虑方式，提供一种简单的能实现远距离、长电池寿命、大容量、低成本的通讯系统和传感器网络。</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589800" y="6377040"/>
            <a:ext cx="2193480" cy="456840"/>
          </a:xfrm>
          <a:prstGeom prst="rect">
            <a:avLst/>
          </a:prstGeom>
        </p:spPr>
        <p:txBody>
          <a:bodyPr lIns="90000" rIns="90000" tIns="45000" bIns="45000" anchor="b"/>
          <a:p>
            <a:pPr algn="ctr">
              <a:lnSpc>
                <a:spcPct val="100000"/>
              </a:lnSpc>
            </a:pPr>
            <a:fld id="{DA334DD0-C773-49F9-9FA4-C2175FD0F29A}"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96" name="TextShape 2"/>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简介</a:t>
            </a:r>
            <a:endParaRPr/>
          </a:p>
        </p:txBody>
      </p:sp>
      <p:sp>
        <p:nvSpPr>
          <p:cNvPr id="97" name="CustomShape 3"/>
          <p:cNvSpPr/>
          <p:nvPr/>
        </p:nvSpPr>
        <p:spPr>
          <a:xfrm>
            <a:off x="390600" y="1556280"/>
            <a:ext cx="8289720" cy="3076560"/>
          </a:xfrm>
          <a:prstGeom prst="rect">
            <a:avLst/>
          </a:prstGeom>
          <a:noFill/>
          <a:ln>
            <a:noFill/>
          </a:ln>
        </p:spPr>
        <p:txBody>
          <a:bodyPr lIns="90000" rIns="90000" tIns="45000" bIns="45000"/>
          <a:p>
            <a:pPr>
              <a:lnSpc>
                <a:spcPct val="100000"/>
              </a:lnSpc>
            </a:pPr>
            <a:r>
              <a:rPr lang="en-US" sz="2800">
                <a:solidFill>
                  <a:srgbClr val="000000"/>
                </a:solidFill>
                <a:latin typeface="Times New Roman"/>
                <a:ea typeface="宋体"/>
              </a:rPr>
              <a:t>	</a:t>
            </a:r>
            <a:r>
              <a:rPr lang="en-US" sz="2800">
                <a:solidFill>
                  <a:srgbClr val="000000"/>
                </a:solidFill>
                <a:latin typeface="Times New Roman"/>
                <a:ea typeface="宋体"/>
              </a:rPr>
              <a:t>2015</a:t>
            </a:r>
            <a:r>
              <a:rPr lang="en-US" sz="2800">
                <a:solidFill>
                  <a:srgbClr val="000000"/>
                </a:solidFill>
                <a:latin typeface="Times New Roman"/>
                <a:ea typeface="宋体"/>
              </a:rPr>
              <a:t>年</a:t>
            </a:r>
            <a:r>
              <a:rPr lang="en-US" sz="2800">
                <a:solidFill>
                  <a:srgbClr val="000000"/>
                </a:solidFill>
                <a:latin typeface="Times New Roman"/>
                <a:ea typeface="宋体"/>
              </a:rPr>
              <a:t>3</a:t>
            </a:r>
            <a:r>
              <a:rPr lang="en-US" sz="2800">
                <a:solidFill>
                  <a:srgbClr val="000000"/>
                </a:solidFill>
                <a:latin typeface="Times New Roman"/>
                <a:ea typeface="宋体"/>
              </a:rPr>
              <a:t>月</a:t>
            </a:r>
            <a:r>
              <a:rPr lang="en-US" sz="2800">
                <a:solidFill>
                  <a:srgbClr val="000000"/>
                </a:solidFill>
                <a:latin typeface="Times New Roman"/>
                <a:ea typeface="宋体"/>
              </a:rPr>
              <a:t>LoRa</a:t>
            </a:r>
            <a:r>
              <a:rPr lang="en-US" sz="2800">
                <a:solidFill>
                  <a:srgbClr val="000000"/>
                </a:solidFill>
                <a:latin typeface="Times New Roman"/>
                <a:ea typeface="宋体"/>
              </a:rPr>
              <a:t>联盟宣布成立，这是一个开放的、非盈利性组织，其目的在于将</a:t>
            </a:r>
            <a:r>
              <a:rPr lang="en-US" sz="2800">
                <a:solidFill>
                  <a:srgbClr val="000000"/>
                </a:solidFill>
                <a:latin typeface="Times New Roman"/>
                <a:ea typeface="宋体"/>
              </a:rPr>
              <a:t>LoRa</a:t>
            </a:r>
            <a:r>
              <a:rPr lang="en-US" sz="2800">
                <a:solidFill>
                  <a:srgbClr val="000000"/>
                </a:solidFill>
                <a:latin typeface="Times New Roman"/>
                <a:ea typeface="宋体"/>
              </a:rPr>
              <a:t>推向全球，实现</a:t>
            </a:r>
            <a:r>
              <a:rPr lang="en-US" sz="2800">
                <a:solidFill>
                  <a:srgbClr val="000000"/>
                </a:solidFill>
                <a:latin typeface="Times New Roman"/>
                <a:ea typeface="宋体"/>
              </a:rPr>
              <a:t>LoRa</a:t>
            </a:r>
            <a:r>
              <a:rPr lang="en-US" sz="2800">
                <a:solidFill>
                  <a:srgbClr val="000000"/>
                </a:solidFill>
                <a:latin typeface="Times New Roman"/>
                <a:ea typeface="宋体"/>
              </a:rPr>
              <a:t>技术的商用。</a:t>
            </a:r>
            <a:endParaRPr/>
          </a:p>
          <a:p>
            <a:pPr>
              <a:lnSpc>
                <a:spcPct val="100000"/>
              </a:lnSpc>
            </a:pPr>
            <a:r>
              <a:rPr lang="en-US" sz="2800">
                <a:solidFill>
                  <a:srgbClr val="000000"/>
                </a:solidFill>
                <a:latin typeface="Times New Roman"/>
                <a:ea typeface="宋体"/>
              </a:rPr>
              <a:t>	</a:t>
            </a:r>
            <a:r>
              <a:rPr lang="en-US" sz="2800">
                <a:solidFill>
                  <a:srgbClr val="000000"/>
                </a:solidFill>
                <a:latin typeface="Times New Roman"/>
                <a:ea typeface="宋体"/>
              </a:rPr>
              <a:t>该联盟由</a:t>
            </a:r>
            <a:r>
              <a:rPr lang="en-US" sz="2800">
                <a:solidFill>
                  <a:srgbClr val="000000"/>
                </a:solidFill>
                <a:latin typeface="Times New Roman"/>
                <a:ea typeface="宋体"/>
              </a:rPr>
              <a:t>Semtech</a:t>
            </a:r>
            <a:r>
              <a:rPr lang="en-US" sz="2800">
                <a:solidFill>
                  <a:srgbClr val="000000"/>
                </a:solidFill>
                <a:latin typeface="Times New Roman"/>
                <a:ea typeface="宋体"/>
              </a:rPr>
              <a:t>牵头，发起成员还有法国</a:t>
            </a:r>
            <a:r>
              <a:rPr lang="en-US" sz="2800">
                <a:solidFill>
                  <a:srgbClr val="000000"/>
                </a:solidFill>
                <a:latin typeface="Times New Roman"/>
                <a:ea typeface="宋体"/>
              </a:rPr>
              <a:t>Actility</a:t>
            </a:r>
            <a:r>
              <a:rPr lang="en-US" sz="2800">
                <a:solidFill>
                  <a:srgbClr val="000000"/>
                </a:solidFill>
                <a:latin typeface="Times New Roman"/>
                <a:ea typeface="宋体"/>
              </a:rPr>
              <a:t>，中国</a:t>
            </a:r>
            <a:r>
              <a:rPr lang="en-US" sz="2800">
                <a:solidFill>
                  <a:srgbClr val="000000"/>
                </a:solidFill>
                <a:latin typeface="Times New Roman"/>
                <a:ea typeface="宋体"/>
              </a:rPr>
              <a:t>AUGTEK</a:t>
            </a:r>
            <a:r>
              <a:rPr lang="en-US" sz="2800">
                <a:solidFill>
                  <a:srgbClr val="000000"/>
                </a:solidFill>
                <a:latin typeface="Times New Roman"/>
                <a:ea typeface="宋体"/>
              </a:rPr>
              <a:t>和荷兰皇家电信</a:t>
            </a:r>
            <a:r>
              <a:rPr lang="en-US" sz="2800">
                <a:solidFill>
                  <a:srgbClr val="000000"/>
                </a:solidFill>
                <a:latin typeface="Times New Roman"/>
                <a:ea typeface="宋体"/>
              </a:rPr>
              <a:t>KPN</a:t>
            </a:r>
            <a:r>
              <a:rPr lang="en-US" sz="2800">
                <a:solidFill>
                  <a:srgbClr val="000000"/>
                </a:solidFill>
                <a:latin typeface="Times New Roman"/>
                <a:ea typeface="宋体"/>
              </a:rPr>
              <a:t>等企业，到目前为止，联盟成员数量达</a:t>
            </a:r>
            <a:r>
              <a:rPr lang="en-US" sz="2800">
                <a:solidFill>
                  <a:srgbClr val="000000"/>
                </a:solidFill>
                <a:latin typeface="Times New Roman"/>
                <a:ea typeface="宋体"/>
              </a:rPr>
              <a:t>330</a:t>
            </a:r>
            <a:r>
              <a:rPr lang="en-US" sz="2800">
                <a:solidFill>
                  <a:srgbClr val="000000"/>
                </a:solidFill>
                <a:latin typeface="Times New Roman"/>
                <a:ea typeface="宋体"/>
              </a:rPr>
              <a:t>多家，其中不乏</a:t>
            </a:r>
            <a:r>
              <a:rPr lang="en-US" sz="2800">
                <a:solidFill>
                  <a:srgbClr val="000000"/>
                </a:solidFill>
                <a:latin typeface="Times New Roman"/>
                <a:ea typeface="宋体"/>
              </a:rPr>
              <a:t>IBM</a:t>
            </a:r>
            <a:r>
              <a:rPr lang="en-US" sz="2800">
                <a:solidFill>
                  <a:srgbClr val="000000"/>
                </a:solidFill>
                <a:latin typeface="Times New Roman"/>
                <a:ea typeface="宋体"/>
              </a:rPr>
              <a:t>、思科、法国</a:t>
            </a:r>
            <a:r>
              <a:rPr lang="en-US" sz="2800">
                <a:solidFill>
                  <a:srgbClr val="000000"/>
                </a:solidFill>
                <a:latin typeface="Times New Roman"/>
                <a:ea typeface="宋体"/>
              </a:rPr>
              <a:t>Orange</a:t>
            </a:r>
            <a:r>
              <a:rPr lang="en-US" sz="2800">
                <a:solidFill>
                  <a:srgbClr val="000000"/>
                </a:solidFill>
                <a:latin typeface="Times New Roman"/>
                <a:ea typeface="宋体"/>
              </a:rPr>
              <a:t>等重量级厂商。</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257040" y="1342440"/>
            <a:ext cx="8615160" cy="3618000"/>
          </a:xfrm>
          <a:prstGeom prst="rect">
            <a:avLst/>
          </a:prstGeom>
        </p:spPr>
        <p:txBody>
          <a:bodyPr lIns="90000" rIns="90000" tIns="45000" bIns="45000"/>
          <a:p>
            <a:pPr>
              <a:lnSpc>
                <a:spcPct val="100000"/>
              </a:lnSpc>
            </a:pPr>
            <a:r>
              <a:rPr lang="zh-CN" sz="2800">
                <a:solidFill>
                  <a:srgbClr val="000000"/>
                </a:solidFill>
                <a:latin typeface="Arial"/>
                <a:ea typeface="方正书宋_GBK"/>
              </a:rPr>
              <a:t>功耗低</a:t>
            </a:r>
            <a:r>
              <a:rPr lang="zh-CN" sz="2800">
                <a:solidFill>
                  <a:srgbClr val="000000"/>
                </a:solidFill>
                <a:latin typeface="Arial"/>
                <a:ea typeface="方正书宋_GBK"/>
              </a:rPr>
              <a:t>,</a:t>
            </a:r>
            <a:r>
              <a:rPr lang="zh-CN" sz="2800">
                <a:solidFill>
                  <a:srgbClr val="000000"/>
                </a:solidFill>
                <a:latin typeface="Arial"/>
                <a:ea typeface="方正书宋_GBK"/>
              </a:rPr>
              <a:t>通信距离远</a:t>
            </a:r>
            <a:r>
              <a:rPr lang="zh-CN" sz="2800">
                <a:solidFill>
                  <a:srgbClr val="000000"/>
                </a:solidFill>
                <a:latin typeface="Arial"/>
                <a:ea typeface="方正书宋_GBK"/>
              </a:rPr>
              <a:t>:</a:t>
            </a:r>
            <a:endParaRPr/>
          </a:p>
          <a:p>
            <a:pPr>
              <a:lnSpc>
                <a:spcPct val="100000"/>
              </a:lnSpc>
            </a:pPr>
            <a:r>
              <a:rPr lang="zh-CN" sz="2800">
                <a:solidFill>
                  <a:srgbClr val="000000"/>
                </a:solidFill>
                <a:latin typeface="Arial"/>
                <a:ea typeface="方正书宋_GBK"/>
              </a:rPr>
              <a:t>	</a:t>
            </a:r>
            <a:r>
              <a:rPr lang="zh-CN" sz="2800">
                <a:solidFill>
                  <a:srgbClr val="000000"/>
                </a:solidFill>
                <a:latin typeface="Arial"/>
                <a:ea typeface="方正书宋_GBK"/>
              </a:rPr>
              <a:t>	</a:t>
            </a:r>
            <a:r>
              <a:rPr lang="zh-CN" sz="2800">
                <a:solidFill>
                  <a:srgbClr val="000000"/>
                </a:solidFill>
                <a:latin typeface="Arial"/>
                <a:ea typeface="方正书宋_GBK"/>
              </a:rPr>
              <a:t>发射功率</a:t>
            </a:r>
            <a:r>
              <a:rPr lang="zh-CN" sz="2800">
                <a:solidFill>
                  <a:srgbClr val="000000"/>
                </a:solidFill>
                <a:latin typeface="Arial"/>
                <a:ea typeface="方正书宋_GBK"/>
              </a:rPr>
              <a:t>20dBm</a:t>
            </a:r>
            <a:r>
              <a:rPr lang="zh-CN" sz="2800">
                <a:solidFill>
                  <a:srgbClr val="000000"/>
                </a:solidFill>
                <a:latin typeface="Arial"/>
                <a:ea typeface="方正书宋_GBK"/>
              </a:rPr>
              <a:t>（</a:t>
            </a:r>
            <a:r>
              <a:rPr lang="zh-CN" sz="2800">
                <a:solidFill>
                  <a:srgbClr val="000000"/>
                </a:solidFill>
                <a:latin typeface="Arial"/>
                <a:ea typeface="方正书宋_GBK"/>
              </a:rPr>
              <a:t>100mW</a:t>
            </a:r>
            <a:r>
              <a:rPr lang="zh-CN" sz="2800">
                <a:solidFill>
                  <a:srgbClr val="000000"/>
                </a:solidFill>
                <a:latin typeface="Arial"/>
                <a:ea typeface="方正书宋_GBK"/>
              </a:rPr>
              <a:t>）</a:t>
            </a:r>
            <a:r>
              <a:rPr lang="zh-CN" sz="2800">
                <a:solidFill>
                  <a:srgbClr val="000000"/>
                </a:solidFill>
                <a:latin typeface="Arial"/>
                <a:ea typeface="方正书宋_GBK"/>
              </a:rPr>
              <a:t>;</a:t>
            </a:r>
            <a:endParaRPr/>
          </a:p>
          <a:p>
            <a:pPr>
              <a:lnSpc>
                <a:spcPct val="100000"/>
              </a:lnSpc>
            </a:pPr>
            <a:r>
              <a:rPr lang="zh-CN" sz="2800">
                <a:solidFill>
                  <a:srgbClr val="000000"/>
                </a:solidFill>
                <a:latin typeface="Arial"/>
                <a:ea typeface="方正书宋_GBK"/>
              </a:rPr>
              <a:t>	</a:t>
            </a:r>
            <a:r>
              <a:rPr lang="zh-CN" sz="2800">
                <a:solidFill>
                  <a:srgbClr val="000000"/>
                </a:solidFill>
                <a:latin typeface="Arial"/>
                <a:ea typeface="方正书宋_GBK"/>
              </a:rPr>
              <a:t>	</a:t>
            </a:r>
            <a:r>
              <a:rPr lang="zh-CN" sz="2800">
                <a:solidFill>
                  <a:srgbClr val="000000"/>
                </a:solidFill>
                <a:latin typeface="Arial"/>
                <a:ea typeface="方正书宋_GBK"/>
              </a:rPr>
              <a:t>其接收电流仅</a:t>
            </a:r>
            <a:r>
              <a:rPr lang="zh-CN" sz="2800">
                <a:solidFill>
                  <a:srgbClr val="000000"/>
                </a:solidFill>
                <a:latin typeface="Arial"/>
                <a:ea typeface="方正书宋_GBK"/>
              </a:rPr>
              <a:t>10mA</a:t>
            </a:r>
            <a:r>
              <a:rPr lang="zh-CN" sz="2800">
                <a:solidFill>
                  <a:srgbClr val="000000"/>
                </a:solidFill>
                <a:latin typeface="Arial"/>
                <a:ea typeface="方正书宋_GBK"/>
              </a:rPr>
              <a:t>，睡眠电流</a:t>
            </a:r>
            <a:r>
              <a:rPr lang="zh-CN" sz="2800">
                <a:solidFill>
                  <a:srgbClr val="000000"/>
                </a:solidFill>
                <a:latin typeface="Arial"/>
                <a:ea typeface="方正书宋_GBK"/>
              </a:rPr>
              <a:t>&lt;200nA;</a:t>
            </a:r>
            <a:endParaRPr/>
          </a:p>
          <a:p>
            <a:pPr>
              <a:lnSpc>
                <a:spcPct val="100000"/>
              </a:lnSpc>
            </a:pPr>
            <a:r>
              <a:rPr lang="zh-CN" sz="2800">
                <a:solidFill>
                  <a:srgbClr val="000000"/>
                </a:solidFill>
                <a:latin typeface="Arial"/>
                <a:ea typeface="方正书宋_GBK"/>
              </a:rPr>
              <a:t>	</a:t>
            </a:r>
            <a:r>
              <a:rPr lang="zh-CN" sz="2800">
                <a:solidFill>
                  <a:srgbClr val="000000"/>
                </a:solidFill>
                <a:latin typeface="Arial"/>
                <a:ea typeface="方正书宋_GBK"/>
              </a:rPr>
              <a:t>	</a:t>
            </a:r>
            <a:r>
              <a:rPr lang="zh-CN" sz="2800">
                <a:solidFill>
                  <a:srgbClr val="000000"/>
                </a:solidFill>
                <a:latin typeface="Arial"/>
                <a:ea typeface="方正书宋_GBK"/>
              </a:rPr>
              <a:t>电池寿命</a:t>
            </a:r>
            <a:r>
              <a:rPr lang="zh-CN" sz="2800">
                <a:solidFill>
                  <a:srgbClr val="000000"/>
                </a:solidFill>
                <a:latin typeface="Arial"/>
                <a:ea typeface="方正书宋_GBK"/>
              </a:rPr>
              <a:t>5~10</a:t>
            </a:r>
            <a:r>
              <a:rPr lang="zh-CN" sz="2800">
                <a:solidFill>
                  <a:srgbClr val="000000"/>
                </a:solidFill>
                <a:latin typeface="Arial"/>
                <a:ea typeface="方正书宋_GBK"/>
              </a:rPr>
              <a:t>年</a:t>
            </a:r>
            <a:r>
              <a:rPr lang="zh-CN" sz="2800">
                <a:solidFill>
                  <a:srgbClr val="000000"/>
                </a:solidFill>
                <a:latin typeface="Arial"/>
                <a:ea typeface="方正书宋_GBK"/>
              </a:rPr>
              <a:t>;</a:t>
            </a:r>
            <a:endParaRPr/>
          </a:p>
          <a:p>
            <a:pPr>
              <a:lnSpc>
                <a:spcPct val="100000"/>
              </a:lnSpc>
            </a:pPr>
            <a:r>
              <a:rPr lang="zh-CN" sz="2800">
                <a:solidFill>
                  <a:srgbClr val="000000"/>
                </a:solidFill>
                <a:latin typeface="Arial"/>
                <a:ea typeface="方正书宋_GBK"/>
              </a:rPr>
              <a:t>	</a:t>
            </a:r>
            <a:r>
              <a:rPr lang="zh-CN" sz="2800">
                <a:solidFill>
                  <a:srgbClr val="000000"/>
                </a:solidFill>
                <a:latin typeface="Arial"/>
                <a:ea typeface="方正书宋_GBK"/>
              </a:rPr>
              <a:t>	</a:t>
            </a:r>
            <a:r>
              <a:rPr lang="zh-CN" sz="2800">
                <a:solidFill>
                  <a:srgbClr val="000000"/>
                </a:solidFill>
                <a:latin typeface="Arial"/>
                <a:ea typeface="方正书宋_GBK"/>
              </a:rPr>
              <a:t>在建筑密集的城市环境可以覆盖</a:t>
            </a:r>
            <a:r>
              <a:rPr lang="zh-CN" sz="2800">
                <a:solidFill>
                  <a:srgbClr val="000000"/>
                </a:solidFill>
                <a:latin typeface="Arial"/>
                <a:ea typeface="方正书宋_GBK"/>
              </a:rPr>
              <a:t>2</a:t>
            </a:r>
            <a:r>
              <a:rPr lang="zh-CN" sz="2800">
                <a:solidFill>
                  <a:srgbClr val="000000"/>
                </a:solidFill>
                <a:latin typeface="Arial"/>
                <a:ea typeface="方正书宋_GBK"/>
              </a:rPr>
              <a:t>公里左右，而在密度较低的郊区，覆盖范围可达</a:t>
            </a:r>
            <a:r>
              <a:rPr lang="zh-CN" sz="2800">
                <a:solidFill>
                  <a:srgbClr val="000000"/>
                </a:solidFill>
                <a:latin typeface="Arial"/>
                <a:ea typeface="方正书宋_GBK"/>
              </a:rPr>
              <a:t>10</a:t>
            </a:r>
            <a:r>
              <a:rPr lang="zh-CN" sz="2800">
                <a:solidFill>
                  <a:srgbClr val="000000"/>
                </a:solidFill>
                <a:latin typeface="Arial"/>
                <a:ea typeface="方正书宋_GBK"/>
              </a:rPr>
              <a:t>公里。</a:t>
            </a:r>
            <a:endParaRPr/>
          </a:p>
          <a:p>
            <a:pPr>
              <a:lnSpc>
                <a:spcPct val="100000"/>
              </a:lnSpc>
            </a:pPr>
            <a:endParaRPr/>
          </a:p>
          <a:p>
            <a:pPr>
              <a:lnSpc>
                <a:spcPct val="100000"/>
              </a:lnSpc>
            </a:pPr>
            <a:endParaRPr/>
          </a:p>
        </p:txBody>
      </p:sp>
      <p:sp>
        <p:nvSpPr>
          <p:cNvPr id="99" name="TextShape 2"/>
          <p:cNvSpPr txBox="1"/>
          <p:nvPr/>
        </p:nvSpPr>
        <p:spPr>
          <a:xfrm>
            <a:off x="6589800" y="6377040"/>
            <a:ext cx="2193480" cy="456840"/>
          </a:xfrm>
          <a:prstGeom prst="rect">
            <a:avLst/>
          </a:prstGeom>
        </p:spPr>
        <p:txBody>
          <a:bodyPr lIns="90000" rIns="90000" tIns="45000" bIns="45000" anchor="b"/>
          <a:p>
            <a:pPr algn="ctr">
              <a:lnSpc>
                <a:spcPct val="100000"/>
              </a:lnSpc>
            </a:pPr>
            <a:fld id="{F61276CC-52E4-4CA1-964D-F475A0F26DCD}"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00" name="TextShape 3"/>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特点</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257040" y="1342440"/>
            <a:ext cx="8615160" cy="4760280"/>
          </a:xfrm>
          <a:prstGeom prst="rect">
            <a:avLst/>
          </a:prstGeom>
        </p:spPr>
        <p:txBody>
          <a:bodyPr lIns="90000" rIns="90000" tIns="45000" bIns="45000"/>
          <a:p>
            <a:pPr>
              <a:lnSpc>
                <a:spcPct val="100000"/>
              </a:lnSpc>
            </a:pPr>
            <a:r>
              <a:rPr lang="zh-CN" sz="3200">
                <a:solidFill>
                  <a:srgbClr val="000000"/>
                </a:solidFill>
                <a:latin typeface="Arial"/>
                <a:ea typeface="方正书宋_GBK"/>
              </a:rPr>
              <a:t>抗干扰</a:t>
            </a:r>
            <a:r>
              <a:rPr lang="zh-CN" sz="3200">
                <a:solidFill>
                  <a:srgbClr val="000000"/>
                </a:solidFill>
                <a:latin typeface="Arial"/>
                <a:ea typeface="方正书宋_GBK"/>
              </a:rPr>
              <a:t>:</a:t>
            </a:r>
            <a:endParaRPr/>
          </a:p>
          <a:p>
            <a:pPr>
              <a:lnSpc>
                <a:spcPct val="100000"/>
              </a:lnSpc>
            </a:pPr>
            <a:r>
              <a:rPr lang="zh-CN" sz="3200">
                <a:solidFill>
                  <a:srgbClr val="000000"/>
                </a:solidFill>
                <a:latin typeface="Arial"/>
                <a:ea typeface="方正书宋_GBK"/>
              </a:rPr>
              <a:t>	</a:t>
            </a:r>
            <a:r>
              <a:rPr lang="zh-CN" sz="3200">
                <a:solidFill>
                  <a:srgbClr val="000000"/>
                </a:solidFill>
                <a:latin typeface="Arial"/>
                <a:ea typeface="方正书宋_GBK"/>
              </a:rPr>
              <a:t>	</a:t>
            </a:r>
            <a:r>
              <a:rPr lang="zh-CN" sz="3200">
                <a:solidFill>
                  <a:srgbClr val="000000"/>
                </a:solidFill>
                <a:latin typeface="Arial"/>
                <a:ea typeface="方正书宋_GBK"/>
              </a:rPr>
              <a:t>扩频技术，将小容量数据通过大范围的无线电频谱传输出去。实际上，当你通过频谱分析仪测量时，这些数据看上去像噪音，但是具有相关性，实际数据可以从噪音中被提取出来。扩频因子越高，抗干扰能力越强，当然传输速率</a:t>
            </a:r>
            <a:r>
              <a:rPr lang="zh-CN" sz="3200">
                <a:solidFill>
                  <a:srgbClr val="000000"/>
                </a:solidFill>
                <a:latin typeface="Arial"/>
                <a:ea typeface="方正书宋_GBK"/>
              </a:rPr>
              <a:t>(bps)</a:t>
            </a:r>
            <a:r>
              <a:rPr lang="zh-CN" sz="3200">
                <a:solidFill>
                  <a:srgbClr val="000000"/>
                </a:solidFill>
                <a:latin typeface="Arial"/>
                <a:ea typeface="方正书宋_GBK"/>
              </a:rPr>
              <a:t>越慢。</a:t>
            </a:r>
            <a:endParaRPr/>
          </a:p>
          <a:p>
            <a:pPr>
              <a:lnSpc>
                <a:spcPct val="100000"/>
              </a:lnSpc>
            </a:pPr>
            <a:endParaRPr/>
          </a:p>
          <a:p>
            <a:pPr>
              <a:lnSpc>
                <a:spcPct val="100000"/>
              </a:lnSpc>
            </a:pPr>
            <a:r>
              <a:rPr lang="zh-CN" sz="3200">
                <a:solidFill>
                  <a:srgbClr val="000000"/>
                </a:solidFill>
                <a:latin typeface="Arial"/>
                <a:ea typeface="方正书宋_GBK"/>
              </a:rPr>
              <a:t>	</a:t>
            </a:r>
            <a:r>
              <a:rPr lang="zh-CN" sz="3200">
                <a:solidFill>
                  <a:srgbClr val="000000"/>
                </a:solidFill>
                <a:latin typeface="Arial"/>
                <a:ea typeface="方正书宋_GBK"/>
              </a:rPr>
              <a:t>前向纠错编码技术，冗余信息，</a:t>
            </a:r>
            <a:r>
              <a:rPr lang="zh-CN" sz="3200">
                <a:solidFill>
                  <a:srgbClr val="000000"/>
                </a:solidFill>
                <a:latin typeface="Arial"/>
                <a:ea typeface="方正书宋_GBK"/>
              </a:rPr>
              <a:t>CRC</a:t>
            </a:r>
            <a:r>
              <a:rPr lang="zh-CN" sz="3200">
                <a:solidFill>
                  <a:srgbClr val="000000"/>
                </a:solidFill>
                <a:latin typeface="Arial"/>
                <a:ea typeface="方正书宋_GBK"/>
              </a:rPr>
              <a:t>校验纠错</a:t>
            </a:r>
            <a:endParaRPr/>
          </a:p>
        </p:txBody>
      </p:sp>
      <p:sp>
        <p:nvSpPr>
          <p:cNvPr id="102" name="TextShape 2"/>
          <p:cNvSpPr txBox="1"/>
          <p:nvPr/>
        </p:nvSpPr>
        <p:spPr>
          <a:xfrm>
            <a:off x="6589800" y="6377040"/>
            <a:ext cx="2193480" cy="456840"/>
          </a:xfrm>
          <a:prstGeom prst="rect">
            <a:avLst/>
          </a:prstGeom>
        </p:spPr>
        <p:txBody>
          <a:bodyPr lIns="90000" rIns="90000" tIns="45000" bIns="45000" anchor="b"/>
          <a:p>
            <a:pPr algn="ctr">
              <a:lnSpc>
                <a:spcPct val="100000"/>
              </a:lnSpc>
            </a:pPr>
            <a:fld id="{C4C53EC5-1EF3-426B-8676-8E2DA7BB90DB}"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03" name="TextShape 3"/>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特点</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536400" y="1342440"/>
            <a:ext cx="8136360" cy="4273200"/>
          </a:xfrm>
          <a:prstGeom prst="rect">
            <a:avLst/>
          </a:prstGeom>
        </p:spPr>
        <p:txBody>
          <a:bodyPr lIns="90000" rIns="90000" tIns="45000" bIns="45000"/>
          <a:p>
            <a:pPr>
              <a:lnSpc>
                <a:spcPct val="100000"/>
              </a:lnSpc>
            </a:pPr>
            <a:r>
              <a:rPr lang="zh-CN" sz="3200">
                <a:solidFill>
                  <a:srgbClr val="000000"/>
                </a:solidFill>
                <a:latin typeface="Arial"/>
                <a:ea typeface="方正书宋_GBK"/>
              </a:rPr>
              <a:t>传输速率低：</a:t>
            </a:r>
            <a:endParaRPr/>
          </a:p>
          <a:p>
            <a:pPr>
              <a:lnSpc>
                <a:spcPct val="100000"/>
              </a:lnSpc>
            </a:pPr>
            <a:r>
              <a:rPr lang="zh-CN" sz="3200">
                <a:solidFill>
                  <a:srgbClr val="000000"/>
                </a:solidFill>
                <a:latin typeface="Arial"/>
                <a:ea typeface="方正书宋_GBK"/>
              </a:rPr>
              <a:t>	</a:t>
            </a:r>
            <a:r>
              <a:rPr lang="zh-CN" sz="3200">
                <a:solidFill>
                  <a:srgbClr val="000000"/>
                </a:solidFill>
                <a:latin typeface="Arial"/>
                <a:ea typeface="方正书宋_GBK"/>
              </a:rPr>
              <a:t>0.3k bps ~ 37.5k bps</a:t>
            </a:r>
            <a:endParaRPr/>
          </a:p>
          <a:p>
            <a:pPr>
              <a:lnSpc>
                <a:spcPct val="100000"/>
              </a:lnSpc>
            </a:pPr>
            <a:endParaRPr/>
          </a:p>
          <a:p>
            <a:pPr>
              <a:lnSpc>
                <a:spcPct val="100000"/>
              </a:lnSpc>
            </a:pPr>
            <a:r>
              <a:rPr lang="zh-CN" sz="3200">
                <a:solidFill>
                  <a:srgbClr val="000000"/>
                </a:solidFill>
                <a:latin typeface="Arial"/>
                <a:ea typeface="方正书宋_GBK"/>
              </a:rPr>
              <a:t>在全球免费频段运行，包括</a:t>
            </a:r>
            <a:r>
              <a:rPr lang="zh-CN" sz="3200">
                <a:solidFill>
                  <a:srgbClr val="000000"/>
                </a:solidFill>
                <a:latin typeface="Arial"/>
                <a:ea typeface="方正书宋_GBK"/>
              </a:rPr>
              <a:t>433</a:t>
            </a:r>
            <a:r>
              <a:rPr lang="zh-CN" sz="3200">
                <a:solidFill>
                  <a:srgbClr val="000000"/>
                </a:solidFill>
                <a:latin typeface="Arial"/>
                <a:ea typeface="方正书宋_GBK"/>
              </a:rPr>
              <a:t>、</a:t>
            </a:r>
            <a:r>
              <a:rPr lang="zh-CN" sz="3200">
                <a:solidFill>
                  <a:srgbClr val="000000"/>
                </a:solidFill>
                <a:latin typeface="Arial"/>
                <a:ea typeface="方正书宋_GBK"/>
              </a:rPr>
              <a:t>868</a:t>
            </a:r>
            <a:r>
              <a:rPr lang="zh-CN" sz="3200">
                <a:solidFill>
                  <a:srgbClr val="000000"/>
                </a:solidFill>
                <a:latin typeface="Arial"/>
                <a:ea typeface="方正书宋_GBK"/>
              </a:rPr>
              <a:t>、</a:t>
            </a:r>
            <a:r>
              <a:rPr lang="zh-CN" sz="3200">
                <a:solidFill>
                  <a:srgbClr val="000000"/>
                </a:solidFill>
                <a:latin typeface="Arial"/>
                <a:ea typeface="方正书宋_GBK"/>
              </a:rPr>
              <a:t>915 MHz</a:t>
            </a:r>
            <a:r>
              <a:rPr lang="zh-CN" sz="3200">
                <a:solidFill>
                  <a:srgbClr val="000000"/>
                </a:solidFill>
                <a:latin typeface="Arial"/>
                <a:ea typeface="方正书宋_GBK"/>
              </a:rPr>
              <a:t>等</a:t>
            </a:r>
            <a:endParaRPr/>
          </a:p>
        </p:txBody>
      </p:sp>
      <p:sp>
        <p:nvSpPr>
          <p:cNvPr id="105" name="TextShape 2"/>
          <p:cNvSpPr txBox="1"/>
          <p:nvPr/>
        </p:nvSpPr>
        <p:spPr>
          <a:xfrm>
            <a:off x="6589800" y="6377040"/>
            <a:ext cx="2193480" cy="456840"/>
          </a:xfrm>
          <a:prstGeom prst="rect">
            <a:avLst/>
          </a:prstGeom>
        </p:spPr>
        <p:txBody>
          <a:bodyPr lIns="90000" rIns="90000" tIns="45000" bIns="45000" anchor="b"/>
          <a:p>
            <a:pPr algn="ctr">
              <a:lnSpc>
                <a:spcPct val="100000"/>
              </a:lnSpc>
            </a:pPr>
            <a:fld id="{D5FE1C14-836E-44A5-BE6B-0CBE64C6B898}"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06" name="TextShape 3"/>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特点</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36400" y="1342440"/>
            <a:ext cx="8136360" cy="4273200"/>
          </a:xfrm>
          <a:prstGeom prst="rect">
            <a:avLst/>
          </a:prstGeom>
        </p:spPr>
        <p:txBody>
          <a:bodyPr lIns="90000" rIns="90000" tIns="45000" bIns="45000"/>
          <a:p>
            <a:pPr>
              <a:lnSpc>
                <a:spcPct val="100000"/>
              </a:lnSpc>
            </a:pPr>
            <a:r>
              <a:rPr lang="zh-CN" sz="3200">
                <a:solidFill>
                  <a:srgbClr val="000000"/>
                </a:solidFill>
                <a:latin typeface="Arial"/>
                <a:ea typeface="方正书宋_GBK"/>
              </a:rPr>
              <a:t>lora</a:t>
            </a:r>
            <a:r>
              <a:rPr lang="zh-CN" sz="3200">
                <a:solidFill>
                  <a:srgbClr val="000000"/>
                </a:solidFill>
                <a:latin typeface="Arial"/>
                <a:ea typeface="方正书宋_GBK"/>
              </a:rPr>
              <a:t>网络主要由终端（可内置</a:t>
            </a:r>
            <a:r>
              <a:rPr lang="zh-CN" sz="3200">
                <a:solidFill>
                  <a:srgbClr val="000000"/>
                </a:solidFill>
                <a:latin typeface="Arial"/>
                <a:ea typeface="方正书宋_GBK"/>
              </a:rPr>
              <a:t>lora</a:t>
            </a:r>
            <a:r>
              <a:rPr lang="zh-CN" sz="3200">
                <a:solidFill>
                  <a:srgbClr val="000000"/>
                </a:solidFill>
                <a:latin typeface="Arial"/>
                <a:ea typeface="方正书宋_GBK"/>
              </a:rPr>
              <a:t>模块）、网关（或称基站）、</a:t>
            </a:r>
            <a:r>
              <a:rPr lang="zh-CN" sz="3200">
                <a:solidFill>
                  <a:srgbClr val="000000"/>
                </a:solidFill>
                <a:latin typeface="Arial"/>
                <a:ea typeface="方正书宋_GBK"/>
              </a:rPr>
              <a:t>server</a:t>
            </a:r>
            <a:r>
              <a:rPr lang="zh-CN" sz="3200">
                <a:solidFill>
                  <a:srgbClr val="000000"/>
                </a:solidFill>
                <a:latin typeface="Arial"/>
                <a:ea typeface="方正书宋_GBK"/>
              </a:rPr>
              <a:t>和云四部分组成。应用数据可双向传输。</a:t>
            </a:r>
            <a:endParaRPr/>
          </a:p>
        </p:txBody>
      </p:sp>
      <p:sp>
        <p:nvSpPr>
          <p:cNvPr id="108" name="TextShape 2"/>
          <p:cNvSpPr txBox="1"/>
          <p:nvPr/>
        </p:nvSpPr>
        <p:spPr>
          <a:xfrm>
            <a:off x="6589800" y="6377040"/>
            <a:ext cx="2193480" cy="456840"/>
          </a:xfrm>
          <a:prstGeom prst="rect">
            <a:avLst/>
          </a:prstGeom>
        </p:spPr>
        <p:txBody>
          <a:bodyPr lIns="90000" rIns="90000" tIns="45000" bIns="45000" anchor="b"/>
          <a:p>
            <a:pPr algn="ctr">
              <a:lnSpc>
                <a:spcPct val="100000"/>
              </a:lnSpc>
            </a:pPr>
            <a:fld id="{AD131EDE-28AC-4416-8161-A0448FBE1349}" type="slidenum">
              <a:rPr lang="en-US" sz="1400">
                <a:solidFill>
                  <a:srgbClr val="000000"/>
                </a:solidFill>
                <a:latin typeface="Times New Roman"/>
                <a:ea typeface="宋体"/>
              </a:rPr>
              <a:t>&lt;编号&gt;</a:t>
            </a:fld>
            <a:r>
              <a:rPr lang="en-US" sz="1400">
                <a:solidFill>
                  <a:srgbClr val="000000"/>
                </a:solidFill>
                <a:latin typeface="Times New Roman"/>
                <a:ea typeface="宋体"/>
              </a:rPr>
              <a:t>/44</a:t>
            </a:r>
            <a:endParaRPr/>
          </a:p>
        </p:txBody>
      </p:sp>
      <p:sp>
        <p:nvSpPr>
          <p:cNvPr id="109" name="TextShape 3"/>
          <p:cNvSpPr txBox="1"/>
          <p:nvPr/>
        </p:nvSpPr>
        <p:spPr>
          <a:xfrm>
            <a:off x="2333520" y="324000"/>
            <a:ext cx="4817520" cy="1012320"/>
          </a:xfrm>
          <a:prstGeom prst="rect">
            <a:avLst/>
          </a:prstGeom>
        </p:spPr>
        <p:txBody>
          <a:bodyPr lIns="90000" rIns="90000" tIns="45000" bIns="45000" anchor="ctr"/>
          <a:p>
            <a:pPr algn="ctr">
              <a:lnSpc>
                <a:spcPct val="100000"/>
              </a:lnSpc>
            </a:pPr>
            <a:r>
              <a:rPr lang="zh-CN" sz="4400">
                <a:solidFill>
                  <a:srgbClr val="009999"/>
                </a:solidFill>
                <a:latin typeface="Arial"/>
                <a:ea typeface="方正书宋_GBK"/>
              </a:rPr>
              <a:t>LoRa</a:t>
            </a:r>
            <a:r>
              <a:rPr lang="zh-CN" sz="4400">
                <a:solidFill>
                  <a:srgbClr val="009999"/>
                </a:solidFill>
                <a:latin typeface="Arial"/>
                <a:ea typeface="方正书宋_GBK"/>
              </a:rPr>
              <a:t>网络构成</a:t>
            </a:r>
            <a:endParaRPr/>
          </a:p>
        </p:txBody>
      </p:sp>
      <p:pic>
        <p:nvPicPr>
          <p:cNvPr id="110" name="图片 1" descr=""/>
          <p:cNvPicPr/>
          <p:nvPr/>
        </p:nvPicPr>
        <p:blipFill>
          <a:blip r:embed="rId1"/>
          <a:stretch>
            <a:fillRect/>
          </a:stretch>
        </p:blipFill>
        <p:spPr>
          <a:xfrm>
            <a:off x="1475640" y="2997360"/>
            <a:ext cx="6095160" cy="35042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