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5"/>
  </p:handoutMasterIdLst>
  <p:sldIdLst>
    <p:sldId id="505" r:id="rId3"/>
    <p:sldId id="459" r:id="rId5"/>
    <p:sldId id="460" r:id="rId6"/>
    <p:sldId id="461" r:id="rId7"/>
    <p:sldId id="462" r:id="rId8"/>
    <p:sldId id="463" r:id="rId9"/>
    <p:sldId id="464" r:id="rId10"/>
    <p:sldId id="465" r:id="rId11"/>
    <p:sldId id="466" r:id="rId12"/>
    <p:sldId id="467" r:id="rId13"/>
    <p:sldId id="468" r:id="rId14"/>
    <p:sldId id="469" r:id="rId15"/>
    <p:sldId id="470" r:id="rId16"/>
    <p:sldId id="471" r:id="rId17"/>
    <p:sldId id="472" r:id="rId18"/>
    <p:sldId id="489" r:id="rId19"/>
    <p:sldId id="474" r:id="rId20"/>
    <p:sldId id="475" r:id="rId21"/>
    <p:sldId id="476" r:id="rId22"/>
    <p:sldId id="477" r:id="rId23"/>
    <p:sldId id="478" r:id="rId24"/>
    <p:sldId id="479" r:id="rId25"/>
    <p:sldId id="480" r:id="rId26"/>
    <p:sldId id="481" r:id="rId27"/>
    <p:sldId id="483" r:id="rId28"/>
    <p:sldId id="482" r:id="rId29"/>
    <p:sldId id="484" r:id="rId30"/>
    <p:sldId id="485" r:id="rId31"/>
    <p:sldId id="490" r:id="rId32"/>
    <p:sldId id="487" r:id="rId33"/>
    <p:sldId id="419" r:id="rId34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77A"/>
    <a:srgbClr val="5CDBAA"/>
    <a:srgbClr val="A6EBD1"/>
    <a:srgbClr val="40D59B"/>
    <a:srgbClr val="A0C1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6896"/>
    <p:restoredTop sz="76994"/>
  </p:normalViewPr>
  <p:slideViewPr>
    <p:cSldViewPr snapToGrid="0" showGuides="1">
      <p:cViewPr varScale="1">
        <p:scale>
          <a:sx n="50" d="100"/>
          <a:sy n="50" d="100"/>
        </p:scale>
        <p:origin x="-1746" y="-84"/>
      </p:cViewPr>
      <p:guideLst>
        <p:guide orient="horz" pos="2039"/>
        <p:guide pos="28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sym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3315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学习指导：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这部分知识作为了解即可，可快速过一遍</a:t>
            </a:r>
            <a:endParaRPr lang="zh-CN" altLang="en-US" dirty="0"/>
          </a:p>
        </p:txBody>
      </p:sp>
      <p:sp>
        <p:nvSpPr>
          <p:cNvPr id="337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讲解：</a:t>
            </a:r>
            <a:r>
              <a:rPr lang="en-US" altLang="zh-CN" dirty="0"/>
              <a:t>ECMAScript</a:t>
            </a:r>
            <a:r>
              <a:rPr lang="zh-CN" altLang="en-US" dirty="0"/>
              <a:t>是一种开放的、国际上广为接受的、标准的脚本语言规范。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JavaScript</a:t>
            </a:r>
            <a:r>
              <a:rPr lang="zh-CN" altLang="en-US" dirty="0"/>
              <a:t>与</a:t>
            </a:r>
            <a:r>
              <a:rPr lang="en-US" altLang="zh-CN" dirty="0"/>
              <a:t>ECMAScript</a:t>
            </a:r>
            <a:r>
              <a:rPr lang="zh-CN" altLang="en-US" dirty="0"/>
              <a:t>的关系，以及</a:t>
            </a:r>
            <a:r>
              <a:rPr lang="en-US" altLang="zh-CN" dirty="0"/>
              <a:t>ECMAScript</a:t>
            </a:r>
            <a:r>
              <a:rPr lang="zh-CN" altLang="en-US" dirty="0"/>
              <a:t>是一种开放的、国际上广为接受的、标准的脚本语方规范，描述的内容：语法、变量、数据类型、逻辑控制语句等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2</a:t>
            </a:r>
            <a:r>
              <a:rPr lang="zh-CN" altLang="en-US" dirty="0"/>
              <a:t>、编码遵循</a:t>
            </a:r>
            <a:r>
              <a:rPr lang="en-US" altLang="zh-CN" dirty="0"/>
              <a:t>ECMAScript</a:t>
            </a:r>
            <a:r>
              <a:rPr lang="zh-CN" altLang="en-US" dirty="0"/>
              <a:t>标准</a:t>
            </a:r>
            <a:endParaRPr lang="zh-CN" altLang="en-US" dirty="0"/>
          </a:p>
          <a:p>
            <a:pPr lvl="0" eaLnBrk="1" hangingPunct="1"/>
            <a:endParaRPr lang="zh-CN" altLang="en-US" dirty="0"/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457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/>
            <a:r>
              <a:rPr lang="zh-CN" altLang="en-US" dirty="0"/>
              <a:t>教学指导：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演示示例</a:t>
            </a:r>
            <a:r>
              <a:rPr lang="en-US" altLang="zh-CN" dirty="0"/>
              <a:t>01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 JavaScript</a:t>
            </a:r>
            <a:r>
              <a:rPr lang="zh-CN" altLang="en-US" dirty="0">
                <a:sym typeface="+mn-ea"/>
              </a:rPr>
              <a:t>组成）</a:t>
            </a:r>
            <a:r>
              <a:rPr lang="en-US" altLang="zh-CN" dirty="0"/>
              <a:t>\弹出窗口-BOM（window）</a:t>
            </a:r>
            <a:r>
              <a:rPr lang="zh-CN" altLang="en-US" dirty="0"/>
              <a:t>：介绍例子作用效果，让学员对</a:t>
            </a:r>
            <a:r>
              <a:rPr lang="en-US" altLang="zh-CN" dirty="0"/>
              <a:t>BOM</a:t>
            </a:r>
            <a:r>
              <a:rPr lang="zh-CN" altLang="en-US" dirty="0"/>
              <a:t>有一个认识即可；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可告知学员像浏览器中弹出的窗口就是</a:t>
            </a:r>
            <a:r>
              <a:rPr lang="en-US" altLang="zh-CN" dirty="0"/>
              <a:t>BOM</a:t>
            </a:r>
            <a:endParaRPr lang="en-US" altLang="zh-CN" dirty="0"/>
          </a:p>
          <a:p>
            <a:pPr lvl="0" eaLnBrk="1" hangingPunct="1"/>
            <a:endParaRPr lang="zh-CN" altLang="en-US" dirty="0"/>
          </a:p>
        </p:txBody>
      </p:sp>
      <p:sp>
        <p:nvSpPr>
          <p:cNvPr id="2457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/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pPr lvl="0" eaLnBrk="1" hangingPunct="1"/>
            <a:r>
              <a:rPr lang="zh-CN" altLang="en-US" dirty="0">
                <a:sym typeface="+mn-ea"/>
              </a:rPr>
              <a:t>演示示例</a:t>
            </a:r>
            <a:r>
              <a:rPr lang="en-US" altLang="zh-CN" dirty="0">
                <a:sym typeface="+mn-ea"/>
              </a:rPr>
              <a:t>01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 JavaScript</a:t>
            </a:r>
            <a:r>
              <a:rPr lang="zh-CN" altLang="en-US" dirty="0">
                <a:sym typeface="+mn-ea"/>
              </a:rPr>
              <a:t>组成）</a:t>
            </a:r>
            <a:r>
              <a:rPr lang="en-US" altLang="zh-CN" dirty="0">
                <a:sym typeface="+mn-ea"/>
              </a:rPr>
              <a:t>\使用DOM改变链接: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/>
              <a:t>介绍例子作用效果，且打开代码，给学员讲解哪些是</a:t>
            </a:r>
            <a:r>
              <a:rPr lang="en-US" altLang="zh-CN" dirty="0"/>
              <a:t>DOM</a:t>
            </a:r>
            <a:r>
              <a:rPr lang="zh-CN" altLang="en-US" dirty="0"/>
              <a:t>元素，让学员对</a:t>
            </a:r>
            <a:r>
              <a:rPr lang="en-US" altLang="zh-CN" dirty="0"/>
              <a:t>DOM</a:t>
            </a:r>
            <a:r>
              <a:rPr lang="zh-CN" altLang="en-US" dirty="0"/>
              <a:t>有一个认识即可；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在讲解哪些是</a:t>
            </a:r>
            <a:r>
              <a:rPr lang="en-US" altLang="zh-CN" dirty="0"/>
              <a:t>DOM</a:t>
            </a:r>
            <a:r>
              <a:rPr lang="zh-CN" altLang="en-US" dirty="0"/>
              <a:t>元素时，可以说说父子关系啊，兄弟关系啊等等，体现出哪些是</a:t>
            </a:r>
            <a:r>
              <a:rPr lang="en-US" altLang="zh-CN" dirty="0"/>
              <a:t>DOM</a:t>
            </a:r>
            <a:endParaRPr lang="en-US" altLang="zh-CN" dirty="0"/>
          </a:p>
          <a:p>
            <a:pPr lvl="0" eaLnBrk="1" hangingPunct="1"/>
            <a:endParaRPr lang="zh-CN" altLang="en-US" dirty="0"/>
          </a:p>
        </p:txBody>
      </p:sp>
      <p:sp>
        <p:nvSpPr>
          <p:cNvPr id="2662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867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讲解：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与</a:t>
            </a:r>
            <a:r>
              <a:rPr lang="en-US" altLang="zh-CN" dirty="0"/>
              <a:t>CSS</a:t>
            </a:r>
            <a:r>
              <a:rPr lang="zh-CN" altLang="en-US" dirty="0"/>
              <a:t>对比讲解</a:t>
            </a:r>
            <a:r>
              <a:rPr lang="en-US" altLang="zh-CN" dirty="0"/>
              <a:t>script</a:t>
            </a:r>
            <a:r>
              <a:rPr lang="zh-CN" altLang="en-US" dirty="0"/>
              <a:t>标签、</a:t>
            </a:r>
            <a:r>
              <a:rPr lang="en-US" altLang="zh-CN" dirty="0"/>
              <a:t>type</a:t>
            </a:r>
            <a:r>
              <a:rPr lang="zh-CN" altLang="en-US" dirty="0"/>
              <a:t>属性；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en-US" dirty="0"/>
              <a:t>&lt;script&gt;…&lt;/script&gt;</a:t>
            </a:r>
            <a:r>
              <a:rPr lang="zh-CN" altLang="en-US" dirty="0"/>
              <a:t>可以包含在文档中的任何地方，只要保证这些代码在被使用前已读取并加载到内存即可。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演示（</a:t>
            </a:r>
            <a:r>
              <a:rPr lang="en-US" altLang="zh-CN" dirty="0"/>
              <a:t>javascript</a:t>
            </a:r>
            <a:r>
              <a:rPr lang="zh-CN" altLang="en-US" dirty="0"/>
              <a:t>基本结构）：介绍例子中的语句作用，让学员对</a:t>
            </a:r>
            <a:r>
              <a:rPr lang="en-US" altLang="zh-CN" dirty="0"/>
              <a:t>Javascript</a:t>
            </a:r>
            <a:r>
              <a:rPr lang="zh-CN" altLang="en-US" dirty="0"/>
              <a:t>有一个认识即可；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提示：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请教员重点讲解这个属性</a:t>
            </a:r>
            <a:endParaRPr lang="zh-CN" altLang="en-US" dirty="0"/>
          </a:p>
        </p:txBody>
      </p:sp>
      <p:sp>
        <p:nvSpPr>
          <p:cNvPr id="2867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教学指导：说明</a:t>
            </a:r>
            <a:r>
              <a:rPr lang="en-US" altLang="zh-CN" dirty="0" err="1" smtClean="0"/>
              <a:t>document.write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的作用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D5F319-37A7-4E4B-8A49-A6F60135146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277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讲解：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1</a:t>
            </a:r>
            <a:r>
              <a:rPr lang="zh-CN" altLang="en-US" dirty="0"/>
              <a:t>、分步讲解每个过程，重点强调两点。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）请求页面和响应页面可以包含</a:t>
            </a:r>
            <a:r>
              <a:rPr lang="en-US" altLang="zh-CN" dirty="0"/>
              <a:t>JavaScript</a:t>
            </a:r>
            <a:r>
              <a:rPr lang="zh-CN" altLang="en-US" dirty="0"/>
              <a:t>脚本。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）由浏览器从上至下逐条解析</a:t>
            </a:r>
            <a:r>
              <a:rPr lang="en-US" altLang="zh-CN" dirty="0"/>
              <a:t>HTML</a:t>
            </a:r>
            <a:r>
              <a:rPr lang="zh-CN" altLang="en-US" dirty="0"/>
              <a:t>标签和</a:t>
            </a:r>
            <a:r>
              <a:rPr lang="en-US" altLang="zh-CN" dirty="0"/>
              <a:t>JavaScript</a:t>
            </a:r>
            <a:r>
              <a:rPr lang="zh-CN" altLang="en-US" dirty="0"/>
              <a:t>脚本。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2</a:t>
            </a:r>
            <a:r>
              <a:rPr lang="zh-CN" altLang="en-US" dirty="0"/>
              <a:t>、使用客户端脚本的好处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327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867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讲解：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与</a:t>
            </a:r>
            <a:r>
              <a:rPr lang="en-US" altLang="zh-CN" dirty="0"/>
              <a:t>CSS</a:t>
            </a:r>
            <a:r>
              <a:rPr lang="zh-CN" altLang="en-US" dirty="0"/>
              <a:t>对比讲解</a:t>
            </a:r>
            <a:r>
              <a:rPr lang="en-US" altLang="zh-CN" dirty="0"/>
              <a:t>script</a:t>
            </a:r>
            <a:r>
              <a:rPr lang="zh-CN" altLang="en-US" dirty="0"/>
              <a:t>标签、</a:t>
            </a:r>
            <a:r>
              <a:rPr lang="en-US" altLang="zh-CN" dirty="0"/>
              <a:t>type</a:t>
            </a:r>
            <a:r>
              <a:rPr lang="zh-CN" altLang="en-US" dirty="0"/>
              <a:t>属性；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en-US" dirty="0"/>
              <a:t>&lt;script&gt;…&lt;/script&gt;</a:t>
            </a:r>
            <a:r>
              <a:rPr lang="zh-CN" altLang="en-US" dirty="0"/>
              <a:t>可以包含在文档中的任何地方，只要保证这些代码在被使用前已读取并加载到内存即可。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演示（</a:t>
            </a:r>
            <a:r>
              <a:rPr lang="en-US" altLang="zh-CN" dirty="0"/>
              <a:t>javascript</a:t>
            </a:r>
            <a:r>
              <a:rPr lang="zh-CN" altLang="en-US" dirty="0"/>
              <a:t>基本结构）：介绍例子中的语句作用，让学员对</a:t>
            </a:r>
            <a:r>
              <a:rPr lang="en-US" altLang="zh-CN" dirty="0"/>
              <a:t>Javascript</a:t>
            </a:r>
            <a:r>
              <a:rPr lang="zh-CN" altLang="en-US" dirty="0"/>
              <a:t>有一个认识即可；</a:t>
            </a:r>
            <a:endParaRPr lang="en-US" altLang="zh-CN" dirty="0"/>
          </a:p>
        </p:txBody>
      </p:sp>
      <p:sp>
        <p:nvSpPr>
          <p:cNvPr id="2867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zh-CN" altLang="en-US" smtClean="0"/>
          </a:p>
          <a:p>
            <a:r>
              <a:rPr lang="zh-CN" altLang="en-US" smtClean="0"/>
              <a:t>这个例子主要让学员掌握如何在页面中引入</a:t>
            </a:r>
            <a:r>
              <a:rPr lang="zh-CN" altLang="en-US">
                <a:sym typeface="+mn-ea"/>
              </a:rPr>
              <a:t>JavaScript，这个是重点，必须要使用三种不同的方式实现，至于弹出什么文字同学们可自由发挥</a:t>
            </a:r>
            <a:endParaRPr lang="zh-CN" altLang="en-US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D9E53-20CB-4894-BA85-E00BAA7186F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534A6-B164-41A3-87E3-4302CA3CFA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教学指导：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在这里可以把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号店项目打开给学员看，说明学完本课后能够使用</a:t>
            </a:r>
            <a:r>
              <a:rPr lang="en-US" altLang="zh-CN" dirty="0" smtClean="0">
                <a:sym typeface="+mn-ea"/>
              </a:rPr>
              <a:t>JS</a:t>
            </a:r>
            <a:r>
              <a:rPr lang="zh-CN" altLang="en-US" dirty="0" smtClean="0">
                <a:sym typeface="+mn-ea"/>
              </a:rPr>
              <a:t>达到什么样的效果，增加说服力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r>
              <a:rPr lang="zh-CN" altLang="en-US"/>
              <a:t>教学指导：</a:t>
            </a:r>
            <a:endParaRPr lang="zh-CN" altLang="en-US"/>
          </a:p>
          <a:p>
            <a:r>
              <a:rPr lang="zh-CN" altLang="en-US"/>
              <a:t>过渡页面，引出下面所学的变量、数据类型、运算符等知识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584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讲解：</a:t>
            </a:r>
            <a:endParaRPr lang="en-US" altLang="zh-CN" dirty="0"/>
          </a:p>
          <a:p>
            <a:pPr marL="285750" lvl="1" indent="-285750">
              <a:lnSpc>
                <a:spcPct val="90000"/>
              </a:lnSpc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dirty="0"/>
              <a:t>1</a:t>
            </a:r>
            <a:r>
              <a:rPr lang="zh-CN" altLang="en-US" dirty="0"/>
              <a:t>、几种变量的声明方式</a:t>
            </a:r>
            <a:r>
              <a:rPr lang="en-US" altLang="zh-CN" dirty="0"/>
              <a:t>,var </a:t>
            </a:r>
            <a:r>
              <a:rPr lang="zh-CN" altLang="en-US" dirty="0"/>
              <a:t>－  用于声明变量的关键字；</a:t>
            </a:r>
            <a:r>
              <a:rPr lang="en-US" altLang="zh-CN" dirty="0"/>
              <a:t>width </a:t>
            </a:r>
            <a:r>
              <a:rPr lang="zh-CN" altLang="en-US" dirty="0"/>
              <a:t>－ 变量名，重点讲解前两种，最后一种简单带过，让学员知道即可，但不建议使用；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2</a:t>
            </a:r>
            <a:r>
              <a:rPr lang="zh-CN" altLang="en-US" dirty="0"/>
              <a:t>、强调</a:t>
            </a:r>
            <a:r>
              <a:rPr lang="en-US" altLang="zh-CN" dirty="0"/>
              <a:t>JavaScript</a:t>
            </a:r>
            <a:r>
              <a:rPr lang="zh-CN" altLang="en-US" dirty="0"/>
              <a:t>区分大小写，特别是变量的命名、语句关键字等；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3</a:t>
            </a:r>
            <a:r>
              <a:rPr lang="zh-CN" altLang="en-US" dirty="0"/>
              <a:t>、变量可以不经声明而直接使用，但这种方法很容易出错，也很难查找排错，不推荐使用。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4</a:t>
            </a:r>
            <a:r>
              <a:rPr lang="zh-CN" altLang="en-US" dirty="0"/>
              <a:t>、讲解变量的命名规则：变量可以由数字、字母、下划线和</a:t>
            </a:r>
            <a:r>
              <a:rPr lang="en-US" altLang="zh-CN" dirty="0"/>
              <a:t>$</a:t>
            </a:r>
            <a:r>
              <a:rPr lang="zh-CN" altLang="en-US" dirty="0"/>
              <a:t>字符号组成，但首字母不能是数字，并且不能使用关键字命名；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584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78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378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zh-CN" altLang="en-US" smtClean="0"/>
          </a:p>
          <a:p>
            <a:r>
              <a:rPr lang="zh-CN" altLang="en-US" smtClean="0"/>
              <a:t>让学员重点记住每个变量返回的数据类型是什么，以后面试可能会遇到这种问题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D9E53-20CB-4894-BA85-E00BAA7186F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534A6-B164-41A3-87E3-4302CA3CFA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198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讲解：每个运算符的含义，这些运算符都是实际网页开发中经常用到的；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演示（</a:t>
            </a:r>
            <a:r>
              <a:rPr lang="en-US" altLang="zh-CN" dirty="0"/>
              <a:t> </a:t>
            </a:r>
            <a:r>
              <a:rPr lang="zh-CN" altLang="en-US" dirty="0"/>
              <a:t>运算符）：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1</a:t>
            </a:r>
            <a:r>
              <a:rPr lang="zh-CN" altLang="en-US" dirty="0"/>
              <a:t>、演示算术运算符的例子：讲解赋值运算符、</a:t>
            </a:r>
            <a:r>
              <a:rPr lang="en-US" altLang="zh-CN" dirty="0"/>
              <a:t>+ - * /</a:t>
            </a:r>
            <a:r>
              <a:rPr lang="zh-CN" altLang="en-US" dirty="0"/>
              <a:t>，详细讲解</a:t>
            </a:r>
            <a:r>
              <a:rPr lang="en-US" altLang="zh-CN" dirty="0"/>
              <a:t>%</a:t>
            </a:r>
            <a:r>
              <a:rPr lang="zh-CN" altLang="en-US" dirty="0"/>
              <a:t>（取模），</a:t>
            </a:r>
            <a:r>
              <a:rPr lang="en-US" altLang="zh-CN" dirty="0"/>
              <a:t>++</a:t>
            </a:r>
            <a:r>
              <a:rPr lang="zh-CN" altLang="en-US" dirty="0"/>
              <a:t>（相当于</a:t>
            </a:r>
            <a:r>
              <a:rPr lang="en-US" altLang="zh-CN" dirty="0"/>
              <a:t>x=x+1</a:t>
            </a:r>
            <a:r>
              <a:rPr lang="zh-CN" altLang="en-US" dirty="0"/>
              <a:t>）和</a:t>
            </a:r>
            <a:r>
              <a:rPr lang="en-US" altLang="zh-CN" dirty="0"/>
              <a:t>--</a:t>
            </a:r>
            <a:r>
              <a:rPr lang="zh-CN" altLang="en-US" dirty="0"/>
              <a:t>（相当于</a:t>
            </a:r>
            <a:r>
              <a:rPr lang="en-US" altLang="zh-CN" dirty="0"/>
              <a:t>x=x-1</a:t>
            </a:r>
            <a:r>
              <a:rPr lang="zh-CN" altLang="en-US" dirty="0"/>
              <a:t>），这是程序开发中经常用到的；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2</a:t>
            </a:r>
            <a:r>
              <a:rPr lang="zh-CN" altLang="en-US" dirty="0"/>
              <a:t>、讲解比较运算符和逻辑运算符的应用；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9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993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演示（</a:t>
            </a:r>
            <a:r>
              <a:rPr lang="en-US" altLang="zh-CN" dirty="0"/>
              <a:t> </a:t>
            </a:r>
            <a:r>
              <a:rPr lang="zh-CN" altLang="en-US" dirty="0"/>
              <a:t>注释）：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1</a:t>
            </a:r>
            <a:r>
              <a:rPr lang="zh-CN" altLang="en-US" dirty="0"/>
              <a:t>、注释的例子，说明注释在代码中的作用，并且要求学员在以后开发中要适当的添加注释</a:t>
            </a:r>
            <a:endParaRPr lang="zh-CN" altLang="en-US" dirty="0"/>
          </a:p>
        </p:txBody>
      </p:sp>
      <p:sp>
        <p:nvSpPr>
          <p:cNvPr id="399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zh-CN" altLang="en-US" smtClean="0"/>
          </a:p>
          <a:p>
            <a:r>
              <a:rPr lang="zh-CN" altLang="en-US" smtClean="0"/>
              <a:t>这个案例在实施时，建议教员将代码敲出来，给学员看，然后让手写出每个变量的值是多少，这样才能考验他们所学的运算符的知识，手写出值后，学员再自己电脑上敲一遍，验证自己写的值是否正确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D9E53-20CB-4894-BA85-E00BAA7186F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534A6-B164-41A3-87E3-4302CA3CFA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r>
              <a:rPr lang="zh-CN" altLang="en-US" smtClean="0">
                <a:ea typeface="宋体" panose="02010600030101010101" pitchFamily="2" charset="-122"/>
                <a:sym typeface="+mn-ea"/>
              </a:rPr>
              <a:t>教学指导；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zh-CN" altLang="en-US" smtClean="0">
                <a:ea typeface="宋体" panose="02010600030101010101" pitchFamily="2" charset="-122"/>
                <a:sym typeface="+mn-ea"/>
              </a:rPr>
              <a:t>总结部分</a:t>
            </a:r>
            <a:r>
              <a:rPr lang="zh-CN" altLang="zh-CN" smtClean="0">
                <a:ea typeface="宋体" panose="02010600030101010101" pitchFamily="2" charset="-122"/>
                <a:sym typeface="+mn-ea"/>
              </a:rPr>
              <a:t>主要达到以下几个目的：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mtClean="0"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zh-CN" b="1" smtClean="0">
                <a:ea typeface="宋体" panose="02010600030101010101" pitchFamily="2" charset="-122"/>
                <a:sym typeface="+mn-ea"/>
              </a:rPr>
              <a:t>回顾内容</a:t>
            </a:r>
            <a:r>
              <a:rPr lang="zh-CN" altLang="en-US" b="1" smtClean="0">
                <a:ea typeface="宋体" panose="02010600030101010101" pitchFamily="2" charset="-122"/>
                <a:sym typeface="+mn-ea"/>
              </a:rPr>
              <a:t>。</a:t>
            </a:r>
            <a:r>
              <a:rPr lang="zh-CN" altLang="en-US" smtClean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与</a:t>
            </a:r>
            <a:r>
              <a:rPr lang="zh-CN" altLang="en-US" smtClean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本章任务和目标是</a:t>
            </a:r>
            <a:r>
              <a:rPr lang="zh-CN" altLang="zh-CN" smtClean="0">
                <a:ea typeface="宋体" panose="02010600030101010101" pitchFamily="2" charset="-122"/>
                <a:sym typeface="+mn-ea"/>
              </a:rPr>
              <a:t>是强调</a:t>
            </a:r>
            <a:r>
              <a:rPr lang="zh-CN" altLang="en-US" smtClean="0">
                <a:ea typeface="宋体" panose="02010600030101010101" pitchFamily="2" charset="-122"/>
                <a:sym typeface="+mn-ea"/>
              </a:rPr>
              <a:t>内容概貌，学到技术，告知要学习什么；总结时，</a:t>
            </a:r>
            <a:r>
              <a:rPr lang="zh-CN" altLang="zh-CN" smtClean="0">
                <a:ea typeface="宋体" panose="02010600030101010101" pitchFamily="2" charset="-122"/>
                <a:sym typeface="+mn-ea"/>
              </a:rPr>
              <a:t>要格外强调观点，把每一</a:t>
            </a:r>
            <a:r>
              <a:rPr lang="zh-CN" altLang="en-US" smtClean="0">
                <a:ea typeface="宋体" panose="02010600030101010101" pitchFamily="2" charset="-122"/>
                <a:sym typeface="+mn-ea"/>
              </a:rPr>
              <a:t>个知识点</a:t>
            </a:r>
            <a:r>
              <a:rPr lang="zh-CN" altLang="zh-CN" smtClean="0">
                <a:ea typeface="宋体" panose="02010600030101010101" pitchFamily="2" charset="-122"/>
                <a:sym typeface="+mn-ea"/>
              </a:rPr>
              <a:t>的观点</a:t>
            </a:r>
            <a:r>
              <a:rPr lang="zh-CN" altLang="en-US" smtClean="0">
                <a:ea typeface="宋体" panose="02010600030101010101" pitchFamily="2" charset="-122"/>
                <a:sym typeface="+mn-ea"/>
              </a:rPr>
              <a:t>结论</a:t>
            </a:r>
            <a:r>
              <a:rPr lang="zh-CN" altLang="zh-CN" smtClean="0">
                <a:ea typeface="宋体" panose="02010600030101010101" pitchFamily="2" charset="-122"/>
                <a:sym typeface="+mn-ea"/>
              </a:rPr>
              <a:t>都尽量突出出来。</a:t>
            </a:r>
            <a:endParaRPr lang="en-US" altLang="zh-CN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 smtClean="0"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b="1" smtClean="0"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zh-CN" b="1" smtClean="0">
                <a:ea typeface="宋体" panose="02010600030101010101" pitchFamily="2" charset="-122"/>
                <a:sym typeface="+mn-ea"/>
              </a:rPr>
              <a:t>整理逻辑</a:t>
            </a:r>
            <a:r>
              <a:rPr lang="zh-CN" altLang="en-US" b="1" smtClean="0">
                <a:ea typeface="宋体" panose="02010600030101010101" pitchFamily="2" charset="-122"/>
                <a:sym typeface="+mn-ea"/>
              </a:rPr>
              <a:t>。</a:t>
            </a:r>
            <a:r>
              <a:rPr lang="zh-CN" altLang="zh-CN" smtClean="0">
                <a:ea typeface="宋体" panose="02010600030101010101" pitchFamily="2" charset="-122"/>
                <a:sym typeface="+mn-ea"/>
              </a:rPr>
              <a:t>还应该把观点之间的逻辑联系梳理出来</a:t>
            </a:r>
            <a:r>
              <a:rPr lang="zh-CN" altLang="en-US" smtClean="0">
                <a:ea typeface="宋体" panose="02010600030101010101" pitchFamily="2" charset="-122"/>
                <a:sym typeface="+mn-ea"/>
              </a:rPr>
              <a:t>。</a:t>
            </a:r>
            <a:r>
              <a:rPr lang="zh-CN" altLang="zh-CN" smtClean="0">
                <a:ea typeface="宋体" panose="02010600030101010101" pitchFamily="2" charset="-122"/>
                <a:sym typeface="+mn-ea"/>
              </a:rPr>
              <a:t>从而使</a:t>
            </a:r>
            <a:r>
              <a:rPr lang="zh-CN" altLang="en-US" smtClean="0">
                <a:ea typeface="宋体" panose="02010600030101010101" pitchFamily="2" charset="-122"/>
                <a:sym typeface="+mn-ea"/>
              </a:rPr>
              <a:t>知识</a:t>
            </a:r>
            <a:r>
              <a:rPr lang="zh-CN" altLang="zh-CN" smtClean="0">
                <a:ea typeface="宋体" panose="02010600030101010101" pitchFamily="2" charset="-122"/>
                <a:sym typeface="+mn-ea"/>
              </a:rPr>
              <a:t>系统化、逻辑化。要帮助</a:t>
            </a:r>
            <a:r>
              <a:rPr lang="zh-CN" altLang="en-US" smtClean="0">
                <a:ea typeface="宋体" panose="02010600030101010101" pitchFamily="2" charset="-122"/>
                <a:sym typeface="+mn-ea"/>
              </a:rPr>
              <a:t>学员</a:t>
            </a:r>
            <a:r>
              <a:rPr lang="zh-CN" altLang="zh-CN" smtClean="0">
                <a:ea typeface="宋体" panose="02010600030101010101" pitchFamily="2" charset="-122"/>
                <a:sym typeface="+mn-ea"/>
              </a:rPr>
              <a:t>整清逻辑是总结的一大任务</a:t>
            </a:r>
            <a:r>
              <a:rPr lang="zh-CN" altLang="en-US" smtClean="0">
                <a:ea typeface="宋体" panose="02010600030101010101" pitchFamily="2" charset="-122"/>
                <a:sym typeface="+mn-ea"/>
              </a:rPr>
              <a:t>。</a:t>
            </a:r>
            <a:endParaRPr lang="en-US" altLang="zh-CN" smtClean="0"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sym typeface="+mn-ea"/>
              </a:rPr>
              <a:t>教学指导：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、第一章的知识虽然是一些基础语法，但是也需要同学们掌握，记住固定语法是前提</a:t>
            </a:r>
            <a:endParaRPr lang="zh-CN" altLang="en-US" dirty="0" smtClean="0"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、后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章都是在后续的学习中或者是做项目时会使用到，所以后几章是重点知识，特别是</a:t>
            </a:r>
            <a:r>
              <a:rPr lang="en-US" altLang="zh-CN" dirty="0" smtClean="0"/>
              <a:t>JS</a:t>
            </a:r>
            <a:r>
              <a:rPr lang="zh-CN" altLang="en-US" dirty="0" smtClean="0"/>
              <a:t>内置对象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638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扫码进</a:t>
            </a:r>
            <a:r>
              <a:rPr lang="en-US" altLang="zh-CN" dirty="0"/>
              <a:t>QQ</a:t>
            </a:r>
            <a:r>
              <a:rPr lang="zh-CN" altLang="en-US" dirty="0"/>
              <a:t>群的二维码一般不需要在各个产品</a:t>
            </a:r>
            <a:r>
              <a:rPr lang="en-US" altLang="zh-CN" dirty="0"/>
              <a:t>PPT</a:t>
            </a:r>
            <a:r>
              <a:rPr lang="zh-CN" altLang="en-US" dirty="0"/>
              <a:t>中体现，</a:t>
            </a:r>
            <a:endParaRPr lang="en-US" altLang="zh-CN" dirty="0"/>
          </a:p>
          <a:p>
            <a:pPr lvl="0"/>
            <a:r>
              <a:rPr lang="zh-CN" altLang="en-US" dirty="0"/>
              <a:t>一般出现在直播课或其他类型的课程中，根据实际情况决定是否需要此二维码。</a:t>
            </a:r>
            <a:endParaRPr lang="en-US" altLang="zh-CN" dirty="0"/>
          </a:p>
          <a:p>
            <a:pPr lvl="0"/>
            <a:r>
              <a:rPr lang="zh-CN" altLang="en-US" dirty="0"/>
              <a:t>注意此二维码根据要进去的</a:t>
            </a:r>
            <a:r>
              <a:rPr lang="en-US" altLang="zh-CN" dirty="0"/>
              <a:t>QQ</a:t>
            </a:r>
            <a:r>
              <a:rPr lang="zh-CN" altLang="en-US" dirty="0"/>
              <a:t>群，二维码各不相同，请使用者自行制作添加。</a:t>
            </a:r>
            <a:endParaRPr lang="zh-CN" altLang="en-US" dirty="0"/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sym typeface="+mn-ea"/>
              </a:rPr>
              <a:t>请教员演示</a:t>
            </a:r>
            <a:r>
              <a:rPr smtClean="0">
                <a:sym typeface="+mn-ea"/>
              </a:rPr>
              <a:t>01 JavaScript基础语法\提供给教员的内容\01 教学演示案例  </a:t>
            </a:r>
            <a:r>
              <a:rPr lang="zh-CN" smtClean="0">
                <a:sym typeface="+mn-ea"/>
              </a:rPr>
              <a:t>下面的示例</a:t>
            </a:r>
            <a:r>
              <a:rPr lang="en-US" altLang="zh-CN" smtClean="0">
                <a:sym typeface="+mn-ea"/>
              </a:rPr>
              <a:t>07</a:t>
            </a:r>
            <a:r>
              <a:rPr lang="zh-CN" altLang="en-US" smtClean="0">
                <a:sym typeface="+mn-ea"/>
              </a:rPr>
              <a:t>：演示案例</a:t>
            </a:r>
            <a:endParaRPr lang="zh-CN" altLang="en-US" smtClean="0">
              <a:sym typeface="+mn-ea"/>
            </a:endParaRPr>
          </a:p>
          <a:p>
            <a:r>
              <a:rPr lang="zh-CN" altLang="en-US" smtClean="0">
                <a:sym typeface="+mn-ea"/>
              </a:rPr>
              <a:t>重点给学员演示一下使用</a:t>
            </a:r>
            <a:r>
              <a:rPr lang="en-US" altLang="zh-CN" smtClean="0">
                <a:sym typeface="+mn-ea"/>
              </a:rPr>
              <a:t>JS</a:t>
            </a:r>
            <a:r>
              <a:rPr lang="zh-CN" altLang="en-US" smtClean="0">
                <a:sym typeface="+mn-ea"/>
              </a:rPr>
              <a:t>制作出来的动态效果，让学员先体验一下</a:t>
            </a:r>
            <a:r>
              <a:rPr lang="en-US" altLang="zh-CN" smtClean="0">
                <a:sym typeface="+mn-ea"/>
              </a:rPr>
              <a:t>JS</a:t>
            </a:r>
            <a:r>
              <a:rPr lang="zh-CN" altLang="en-US" smtClean="0">
                <a:sym typeface="+mn-ea"/>
              </a:rPr>
              <a:t>的魅力</a:t>
            </a:r>
            <a:endParaRPr lang="zh-CN" altLang="en-US" smtClean="0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4294967295"/>
          </p:nvPr>
        </p:nvSpPr>
        <p:spPr/>
      </p:sp>
      <p:sp>
        <p:nvSpPr>
          <p:cNvPr id="3" name="文本占位符 2"/>
          <p:cNvSpPr/>
          <p:nvPr>
            <p:ph type="body" idx="9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23CBDB-43F2-49A8-ABF4-3FF25421164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zh-CN" altLang="en-US" smtClean="0"/>
          </a:p>
          <a:p>
            <a:r>
              <a:rPr lang="zh-CN" altLang="en-US" smtClean="0"/>
              <a:t>这里给学员大致说一下本课会做到的课堂练习，让学员捉住重点知识，例如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数据类型、运算符等，然后带着这样的疑问或者重点进去本节课的学习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DDF83F-279F-4BE5-856F-323FF0D9C84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r>
              <a:rPr lang="zh-CN" altLang="en-US"/>
              <a:t>教学指导：</a:t>
            </a:r>
            <a:endParaRPr lang="zh-CN" altLang="en-US"/>
          </a:p>
          <a:p>
            <a:r>
              <a:rPr lang="zh-CN" altLang="en-US"/>
              <a:t>本章节前三个目标作为了解即可，而后面的三个目标是本节课的重点知识，先给学员打个预防针，抓住重点知识，后续课程重点学习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教学指导：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这一块可以结合京东或淘宝的页面，然后演示页面里面的动态效果，告知学员里面的哪些知识是使用</a:t>
            </a:r>
            <a:r>
              <a:rPr lang="en-US" altLang="zh-CN" dirty="0"/>
              <a:t>JS</a:t>
            </a:r>
            <a:r>
              <a:rPr lang="zh-CN" altLang="en-US" dirty="0"/>
              <a:t>去实现的，更加深刻的学习</a:t>
            </a:r>
            <a:r>
              <a:rPr lang="en-US" altLang="zh-CN" dirty="0"/>
              <a:t>JS</a:t>
            </a:r>
            <a:r>
              <a:rPr lang="zh-CN" altLang="en-US" dirty="0"/>
              <a:t>的好处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京东地址：https://www.jd.com/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淘宝地址：https://www.taobao.com/</a:t>
            </a:r>
            <a:endParaRPr lang="zh-CN" altLang="en-US" dirty="0"/>
          </a:p>
        </p:txBody>
      </p:sp>
      <p:sp>
        <p:nvSpPr>
          <p:cNvPr id="337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1" y="1566853"/>
            <a:ext cx="10363200" cy="1782571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3373442"/>
            <a:ext cx="8534401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marR="0" lvl="0" indent="0" algn="ctr" defTabSz="121856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Tx/>
              <a:buFont typeface="Wingdings" panose="05000000000000000000" pitchFamily="2" charset="2"/>
              <a:buNone/>
              <a:defRPr sz="264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lvl="1" indent="609600" algn="l">
              <a:buNone/>
              <a:defRPr sz="3175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175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175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175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  <a:endParaRPr lang="zh-CN" altLang="en-US" noProof="1"/>
          </a:p>
          <a:p>
            <a:pPr lvl="0"/>
            <a:endParaRPr lang="zh-CN" altLang="en-US" noProof="1"/>
          </a:p>
        </p:txBody>
      </p:sp>
      <p:pic>
        <p:nvPicPr>
          <p:cNvPr id="2" name="图片 1" descr="封面-B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4935" y="-20955"/>
            <a:ext cx="12232640" cy="688022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:\设计\06-2018\前端5.0PPT\目录-bg.png目录-b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0160" y="-11747"/>
            <a:ext cx="12212955" cy="68694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97480" y="2590800"/>
            <a:ext cx="1341120" cy="1143000"/>
          </a:xfrm>
        </p:spPr>
        <p:txBody>
          <a:bodyPr/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074" name="图片 5" descr="C:\Users\xuejie.yu\AppData\Local\Temp\WeChat Files\3a2b4010043f5c844d38aa2b9f5f63b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2163" y="6076950"/>
            <a:ext cx="3779837" cy="781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内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pic>
        <p:nvPicPr>
          <p:cNvPr id="3074" name="图片 5" descr="C:\Users\xuejie.yu\AppData\Local\Temp\WeChat Files\3a2b4010043f5c844d38aa2b9f5f63b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2163" y="6076950"/>
            <a:ext cx="3779837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575" y="276016"/>
            <a:ext cx="9518680" cy="942340"/>
          </a:xfrm>
        </p:spPr>
        <p:txBody>
          <a:bodyPr/>
          <a:lstStyle>
            <a:lvl1pPr>
              <a:defRPr sz="370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4818380"/>
          </a:xfrm>
        </p:spPr>
        <p:txBody>
          <a:bodyPr/>
          <a:lstStyle>
            <a:lvl1pPr marL="609600" indent="-609600">
              <a:lnSpc>
                <a:spcPct val="150000"/>
              </a:lnSpc>
              <a:buClr>
                <a:srgbClr val="40D59B"/>
              </a:buClr>
              <a:buFont typeface="Wingdings" panose="05000000000000000000" charset="0"/>
              <a:buChar char=""/>
              <a:defRPr sz="317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5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9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5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645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endParaRPr lang="zh-CN" altLang="en-US" noProof="1"/>
          </a:p>
        </p:txBody>
      </p:sp>
      <p:sp>
        <p:nvSpPr>
          <p:cNvPr id="6" name="灯片编号占位符 3"/>
          <p:cNvSpPr>
            <a:spLocks noGrp="1"/>
          </p:cNvSpPr>
          <p:nvPr userDrawn="1"/>
        </p:nvSpPr>
        <p:spPr>
          <a:xfrm>
            <a:off x="687388" y="628427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0F2CF01B-DEC6-419C-B3B6-D9E741443E72}" type="slidenum">
              <a:rPr lang="zh-CN" altLang="en-US" sz="1800" smtClean="0"/>
            </a:fld>
            <a:r>
              <a:rPr lang="en-US" altLang="zh-CN" sz="1800" smtClean="0"/>
              <a:t>/31</a:t>
            </a:r>
            <a:endParaRPr lang="en-US" sz="1800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小章节封面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780" y="-9525"/>
            <a:ext cx="12228195" cy="687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29100" y="2436813"/>
            <a:ext cx="10972800" cy="1143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p>
            <a:fld id="{9A0DB2DC-4C9A-4742-B13C-FB6460FD3503}" type="slidenum">
              <a:rPr lang="zh-CN" altLang="en-US" dirty="0">
                <a:latin typeface="微软雅黑" panose="020B0503020204020204" pitchFamily="34" charset="-122"/>
              </a:rPr>
            </a:fld>
            <a:r>
              <a:rPr lang="en-US" altLang="zh-CN" dirty="0">
                <a:latin typeface="微软雅黑" panose="020B0503020204020204" pitchFamily="34" charset="-122"/>
              </a:rPr>
              <a:t>/20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7171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91525" y="6169025"/>
            <a:ext cx="3552825" cy="660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123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3000" y="219075"/>
            <a:ext cx="2111375" cy="946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313113" y="1123950"/>
            <a:ext cx="5870575" cy="774700"/>
          </a:xfrm>
          <a:prstGeom prst="rect">
            <a:avLst/>
          </a:prstGeom>
          <a:noFill/>
          <a:ln>
            <a:noFill/>
          </a:ln>
        </p:spPr>
        <p:txBody>
          <a:bodyPr wrap="none" lIns="121913" tIns="60956" rIns="121913" bIns="6095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423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扫我有更多精彩课程呦</a:t>
            </a:r>
            <a:endParaRPr kumimoji="0" lang="zh-CN" altLang="en-US" sz="423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5125" name="图片 1" descr="课工场最终蓝绿色v1-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23500" y="165100"/>
            <a:ext cx="1608138" cy="692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6" name="图片 6" descr="ppt01-01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</p:bld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 anchor="ctr"/>
          <a:p>
            <a:pPr lvl="0"/>
            <a:r>
              <a:rPr lang="en-US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09600" y="1308100"/>
            <a:ext cx="10972800" cy="4818063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p>
            <a:pPr lvl="0"/>
            <a:r>
              <a:rPr lang="en-US" altLang="en-US" dirty="0"/>
              <a:t>单击此处编辑母版文本样式</a:t>
            </a:r>
            <a:endParaRPr lang="en-US" altLang="en-US" dirty="0"/>
          </a:p>
          <a:p>
            <a:pPr lvl="1"/>
            <a:r>
              <a:rPr lang="en-US" altLang="en-US" dirty="0"/>
              <a:t>第二级</a:t>
            </a:r>
            <a:endParaRPr lang="en-US" altLang="en-US" dirty="0"/>
          </a:p>
          <a:p>
            <a:pPr lvl="2"/>
            <a:r>
              <a:rPr lang="en-US" altLang="en-US" dirty="0"/>
              <a:t>第三级</a:t>
            </a:r>
            <a:endParaRPr lang="en-US" altLang="en-US" dirty="0"/>
          </a:p>
          <a:p>
            <a:pPr lvl="3"/>
            <a:r>
              <a:rPr lang="en-US" altLang="en-US" dirty="0"/>
              <a:t>第四级</a:t>
            </a:r>
            <a:endParaRPr lang="en-US" altLang="en-US" dirty="0"/>
          </a:p>
          <a:p>
            <a:pPr lvl="4"/>
            <a:r>
              <a:rPr lang="en-US" altLang="en-US" dirty="0"/>
              <a:t>第五级</a:t>
            </a:r>
            <a:endParaRPr lang="en-US" altLang="en-US" dirty="0"/>
          </a:p>
        </p:txBody>
      </p:sp>
      <p:sp>
        <p:nvSpPr>
          <p:cNvPr id="1030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A6A6A6"/>
                </a:solidFill>
                <a:latin typeface="微软雅黑" panose="020B0503020204020204" pitchFamily="34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31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90000"/>
        <a:buFont typeface="Wingdings" panose="05000000000000000000" pitchFamily="2" charset="2"/>
        <a:buChar char="n"/>
        <a:defRPr sz="29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85000"/>
        <a:buFont typeface="Wingdings" panose="05000000000000000000" pitchFamily="2" charset="2"/>
        <a:buChar char="n"/>
        <a:defRPr sz="26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5pPr>
      <a:lvl6pPr marL="3352165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1765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1365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0965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6965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6565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165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2.png"/><Relationship Id="rId2" Type="http://schemas.openxmlformats.org/officeDocument/2006/relationships/oleObject" Target="../embeddings/oleObject1.bin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2420" y="2404745"/>
            <a:ext cx="7948613" cy="1781175"/>
          </a:xfrm>
        </p:spPr>
        <p:txBody>
          <a:bodyPr vert="horz" wrap="square" lIns="115214" tIns="57607" rIns="115214" bIns="57607" numCol="1" anchor="ctr" anchorCtr="0" compatLnSpc="1">
            <a:normAutofit fontScale="9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5400">
                <a:sym typeface="+mn-ea"/>
              </a:rPr>
              <a:t>第一章</a:t>
            </a:r>
            <a:br>
              <a:rPr lang="zh-CN" altLang="zh-CN" sz="5400">
                <a:sym typeface="+mn-ea"/>
              </a:rPr>
            </a:br>
            <a:r>
              <a:rPr lang="en-US" altLang="zh-CN" sz="5400">
                <a:sym typeface="+mn-ea"/>
              </a:rPr>
              <a:t>JavaScript</a:t>
            </a:r>
            <a:r>
              <a:rPr lang="zh-CN" altLang="zh-CN" sz="5400">
                <a:sym typeface="+mn-ea"/>
              </a:rPr>
              <a:t>基础语法</a:t>
            </a:r>
            <a:endParaRPr kumimoji="0" lang="zh-CN" altLang="en-US" sz="5400" b="1" i="0" u="none" strike="noStrike" kern="1200" cap="none" spc="0" normalizeH="0" baseline="0" noProof="1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717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1525" y="6169025"/>
            <a:ext cx="3552825" cy="660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JavaScript</a:t>
            </a:r>
            <a:endParaRPr lang="en-US" altLang="zh-CN"/>
          </a:p>
        </p:txBody>
      </p:sp>
      <p:grpSp>
        <p:nvGrpSpPr>
          <p:cNvPr id="4" name="组合 25"/>
          <p:cNvGrpSpPr/>
          <p:nvPr/>
        </p:nvGrpSpPr>
        <p:grpSpPr>
          <a:xfrm>
            <a:off x="4962102" y="3740785"/>
            <a:ext cx="5706533" cy="2385484"/>
            <a:chOff x="4670430" y="1381584"/>
            <a:chExt cx="4279752" cy="1788481"/>
          </a:xfrm>
        </p:grpSpPr>
        <p:sp>
          <p:nvSpPr>
            <p:cNvPr id="9" name="直接连接符 3"/>
            <p:cNvSpPr/>
            <p:nvPr/>
          </p:nvSpPr>
          <p:spPr>
            <a:xfrm>
              <a:off x="6786495" y="1929079"/>
              <a:ext cx="1616019" cy="6934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79116"/>
                  </a:lnTo>
                  <a:lnTo>
                    <a:pt x="1616379" y="579116"/>
                  </a:lnTo>
                  <a:lnTo>
                    <a:pt x="1616379" y="694033"/>
                  </a:ln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直接连接符 4"/>
            <p:cNvSpPr/>
            <p:nvPr/>
          </p:nvSpPr>
          <p:spPr>
            <a:xfrm>
              <a:off x="6786495" y="1929079"/>
              <a:ext cx="292090" cy="6934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79116"/>
                  </a:lnTo>
                  <a:lnTo>
                    <a:pt x="292097" y="579116"/>
                  </a:lnTo>
                  <a:lnTo>
                    <a:pt x="292097" y="694033"/>
                  </a:ln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直接连接符 5"/>
            <p:cNvSpPr/>
            <p:nvPr/>
          </p:nvSpPr>
          <p:spPr>
            <a:xfrm>
              <a:off x="5486377" y="1929079"/>
              <a:ext cx="1300118" cy="6934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00554" y="0"/>
                  </a:moveTo>
                  <a:lnTo>
                    <a:pt x="1300554" y="579116"/>
                  </a:lnTo>
                  <a:lnTo>
                    <a:pt x="0" y="579116"/>
                  </a:lnTo>
                  <a:lnTo>
                    <a:pt x="0" y="694033"/>
                  </a:ln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9466" name="组合 12"/>
            <p:cNvGrpSpPr/>
            <p:nvPr/>
          </p:nvGrpSpPr>
          <p:grpSpPr>
            <a:xfrm>
              <a:off x="5880818" y="1381584"/>
              <a:ext cx="1811519" cy="547224"/>
              <a:chOff x="1212858" y="319078"/>
              <a:chExt cx="1811519" cy="54722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212103" y="319078"/>
                <a:ext cx="1812862" cy="547495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矩形 23"/>
              <p:cNvSpPr/>
              <p:nvPr/>
            </p:nvSpPr>
            <p:spPr>
              <a:xfrm>
                <a:off x="1212103" y="319078"/>
                <a:ext cx="1812862" cy="5474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6933" tIns="16933" rIns="16933" bIns="16933" spcCol="1270" anchor="ctr"/>
              <a:p>
                <a:pPr marL="0" marR="0" lvl="0" indent="0" algn="ctr" defTabSz="8890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665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JavaScript</a:t>
                </a:r>
                <a:endParaRPr kumimoji="0" lang="zh-CN" altLang="en-US" sz="2665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469" name="组合 13"/>
            <p:cNvGrpSpPr/>
            <p:nvPr/>
          </p:nvGrpSpPr>
          <p:grpSpPr>
            <a:xfrm>
              <a:off x="4670430" y="2622841"/>
              <a:ext cx="1631187" cy="547224"/>
              <a:chOff x="2470" y="1560335"/>
              <a:chExt cx="1631187" cy="547224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470" y="1560064"/>
                <a:ext cx="1631894" cy="547495"/>
              </a:xfrm>
              <a:prstGeom prst="rect">
                <a:avLst/>
              </a:prstGeom>
              <a:solidFill>
                <a:srgbClr val="009966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矩形 21"/>
              <p:cNvSpPr/>
              <p:nvPr/>
            </p:nvSpPr>
            <p:spPr>
              <a:xfrm>
                <a:off x="2470" y="1560064"/>
                <a:ext cx="1631894" cy="5474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6933" tIns="16933" rIns="16933" bIns="16933" spcCol="1270" anchor="ctr"/>
              <a:p>
                <a:pPr marL="0" marR="0" lvl="0" indent="0" algn="ctr" defTabSz="8890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665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ECMAScript</a:t>
                </a:r>
                <a:endParaRPr kumimoji="0" lang="zh-CN" altLang="en-US" sz="2665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472" name="组合 14"/>
            <p:cNvGrpSpPr/>
            <p:nvPr/>
          </p:nvGrpSpPr>
          <p:grpSpPr>
            <a:xfrm>
              <a:off x="6531452" y="2622841"/>
              <a:ext cx="1094448" cy="547224"/>
              <a:chOff x="1863492" y="1560335"/>
              <a:chExt cx="1094448" cy="547224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862956" y="1560064"/>
                <a:ext cx="1095337" cy="547495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矩形 19"/>
              <p:cNvSpPr/>
              <p:nvPr/>
            </p:nvSpPr>
            <p:spPr>
              <a:xfrm>
                <a:off x="1862956" y="1560064"/>
                <a:ext cx="1095337" cy="5474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6933" tIns="16933" rIns="16933" bIns="16933" spcCol="1270" anchor="ctr"/>
              <a:p>
                <a:pPr marL="0" marR="0" lvl="0" indent="0" algn="ctr" defTabSz="8890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665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BOM</a:t>
                </a:r>
                <a:endParaRPr kumimoji="0" lang="zh-CN" altLang="en-US" sz="2665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475" name="组合 15"/>
            <p:cNvGrpSpPr/>
            <p:nvPr/>
          </p:nvGrpSpPr>
          <p:grpSpPr>
            <a:xfrm>
              <a:off x="7855734" y="2622841"/>
              <a:ext cx="1094448" cy="547224"/>
              <a:chOff x="3187774" y="1560335"/>
              <a:chExt cx="1094448" cy="547224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3188473" y="1560064"/>
                <a:ext cx="1093749" cy="547495"/>
              </a:xfrm>
              <a:prstGeom prst="rect">
                <a:avLst/>
              </a:prstGeom>
              <a:solidFill>
                <a:srgbClr val="CC9B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矩形 17"/>
              <p:cNvSpPr/>
              <p:nvPr/>
            </p:nvSpPr>
            <p:spPr>
              <a:xfrm>
                <a:off x="3188473" y="1560064"/>
                <a:ext cx="1093749" cy="5474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6933" tIns="16933" rIns="16933" bIns="16933" spcCol="1270" anchor="ctr"/>
              <a:p>
                <a:pPr marL="0" marR="0" lvl="0" indent="0" algn="ctr" defTabSz="8890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665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DOM</a:t>
                </a:r>
                <a:endParaRPr kumimoji="0" lang="zh-CN" altLang="en-US" sz="2665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r>
              <a:rPr lang="en-US" altLang="zh-CN" sz="3175">
                <a:sym typeface="+mn-ea"/>
              </a:rPr>
              <a:t>JavaScript</a:t>
            </a:r>
            <a:r>
              <a:rPr lang="zh-CN" altLang="en-US" sz="3175">
                <a:sym typeface="+mn-ea"/>
              </a:rPr>
              <a:t>是一种基于对象和事件驱动的脚本语言</a:t>
            </a:r>
            <a:endParaRPr lang="en-US" altLang="zh-CN" sz="3175"/>
          </a:p>
          <a:p>
            <a:r>
              <a:rPr lang="en-US" altLang="zh-CN" sz="3175">
                <a:sym typeface="+mn-ea"/>
              </a:rPr>
              <a:t>JavaScript</a:t>
            </a:r>
            <a:r>
              <a:rPr lang="zh-CN" altLang="en-US" sz="3175">
                <a:sym typeface="+mn-ea"/>
              </a:rPr>
              <a:t>特点</a:t>
            </a:r>
            <a:endParaRPr lang="en-US" altLang="zh-CN" sz="3175"/>
          </a:p>
          <a:p>
            <a:pPr lvl="1"/>
            <a:r>
              <a:rPr lang="zh-CN" altLang="en-US" sz="3175">
                <a:sym typeface="+mn-ea"/>
              </a:rPr>
              <a:t>交互、脚本语言、解释性语言</a:t>
            </a:r>
            <a:endParaRPr lang="en-US" altLang="zh-CN" sz="3175"/>
          </a:p>
          <a:p>
            <a:pPr lvl="1"/>
            <a:r>
              <a:rPr lang="zh-CN" altLang="en-US" sz="3175">
                <a:sym typeface="+mn-ea"/>
              </a:rPr>
              <a:t>边执行边解释</a:t>
            </a:r>
            <a:endParaRPr lang="zh-CN" altLang="en-US" sz="3175"/>
          </a:p>
          <a:p>
            <a:pPr lvl="0"/>
            <a:r>
              <a:rPr lang="en-US" altLang="zh-CN" sz="3175">
                <a:sym typeface="+mn-ea"/>
              </a:rPr>
              <a:t>JavaScript组成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组成</a:t>
            </a:r>
            <a:endParaRPr lang="zh-CN" altLang="en-US"/>
          </a:p>
        </p:txBody>
      </p:sp>
      <p:sp>
        <p:nvSpPr>
          <p:cNvPr id="21506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ECMAScript</a:t>
            </a:r>
            <a:r>
              <a:rPr lang="zh-CN" altLang="en-US"/>
              <a:t>是一种语法标准</a:t>
            </a:r>
            <a:endParaRPr lang="en-US" altLang="zh-CN"/>
          </a:p>
          <a:p>
            <a:pPr lvl="1"/>
            <a:r>
              <a:rPr lang="zh-CN" altLang="en-US"/>
              <a:t>语法、变量和数据类型、运算符、逻辑控制语句、关键字、保留字、对象</a:t>
            </a:r>
            <a:endParaRPr lang="en-US" altLang="zh-CN"/>
          </a:p>
          <a:p>
            <a:r>
              <a:rPr lang="zh-CN" altLang="en-US"/>
              <a:t>编码遵循</a:t>
            </a:r>
            <a:r>
              <a:rPr lang="en-US" altLang="zh-CN"/>
              <a:t>ECMAScript</a:t>
            </a:r>
            <a:r>
              <a:rPr lang="zh-CN" altLang="en-US"/>
              <a:t>标准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组成</a:t>
            </a:r>
            <a:endParaRPr lang="zh-CN" altLang="en-US"/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BOM</a:t>
            </a:r>
            <a:r>
              <a:rPr lang="zh-CN" altLang="en-US"/>
              <a:t>：</a:t>
            </a:r>
            <a:r>
              <a:rPr lang="en-US" altLang="zh-CN"/>
              <a:t>Browser Object Model</a:t>
            </a:r>
            <a:r>
              <a:rPr lang="zh-CN" altLang="en-US"/>
              <a:t>（浏览器对象模型）</a:t>
            </a:r>
            <a:endParaRPr lang="en-US" altLang="zh-CN"/>
          </a:p>
          <a:p>
            <a:pPr lvl="1"/>
            <a:r>
              <a:rPr lang="zh-CN" altLang="en-US"/>
              <a:t>提供了独立于内容与浏览器窗口进行交互的对象</a:t>
            </a:r>
            <a:endParaRPr lang="zh-CN" altLang="en-US"/>
          </a:p>
        </p:txBody>
      </p:sp>
      <p:sp>
        <p:nvSpPr>
          <p:cNvPr id="66" name="TextBox 53"/>
          <p:cNvSpPr txBox="1"/>
          <p:nvPr/>
        </p:nvSpPr>
        <p:spPr>
          <a:xfrm>
            <a:off x="3027680" y="5767070"/>
            <a:ext cx="558165" cy="39878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p>
            <a:pPr>
              <a:defRPr/>
            </a:pP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组成</a:t>
            </a:r>
            <a:endParaRPr lang="zh-CN" altLang="en-US"/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DOM</a:t>
            </a:r>
            <a:r>
              <a:rPr lang="zh-CN" altLang="en-US"/>
              <a:t>：</a:t>
            </a:r>
            <a:r>
              <a:rPr lang="en-US" altLang="zh-CN"/>
              <a:t>Document Object Model</a:t>
            </a:r>
            <a:r>
              <a:rPr lang="zh-CN" altLang="en-US"/>
              <a:t>（文档对象模型）</a:t>
            </a:r>
            <a:endParaRPr lang="en-US" altLang="zh-CN"/>
          </a:p>
          <a:p>
            <a:pPr lvl="1"/>
            <a:r>
              <a:rPr lang="zh-CN" altLang="en-US"/>
              <a:t>是</a:t>
            </a:r>
            <a:r>
              <a:rPr lang="en-US" altLang="zh-CN"/>
              <a:t>HTML</a:t>
            </a:r>
            <a:r>
              <a:rPr lang="zh-CN" altLang="en-US"/>
              <a:t>文档对象模型（</a:t>
            </a:r>
            <a:r>
              <a:rPr lang="en-US" altLang="zh-CN"/>
              <a:t>HTML DOM</a:t>
            </a:r>
            <a:r>
              <a:rPr lang="zh-CN" altLang="en-US"/>
              <a:t>）定义的一套标准方法，用来访问和操纵</a:t>
            </a:r>
            <a:r>
              <a:rPr lang="en-US" altLang="zh-CN"/>
              <a:t>HTML</a:t>
            </a:r>
            <a:r>
              <a:rPr lang="zh-CN" altLang="en-US"/>
              <a:t>文档</a:t>
            </a: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310130" y="5661660"/>
            <a:ext cx="6479540" cy="582930"/>
            <a:chOff x="3638" y="8916"/>
            <a:chExt cx="10204" cy="918"/>
          </a:xfrm>
        </p:grpSpPr>
        <p:sp>
          <p:nvSpPr>
            <p:cNvPr id="11" name="文本框 10"/>
            <p:cNvSpPr txBox="1"/>
            <p:nvPr/>
          </p:nvSpPr>
          <p:spPr>
            <a:xfrm>
              <a:off x="4691" y="9061"/>
              <a:ext cx="897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：JavaScript组成(BOM&amp;DOM)</a:t>
              </a:r>
              <a:endParaRPr lang="zh-CN" altLang="en-US" sz="2000" b="1">
                <a:solidFill>
                  <a:srgbClr val="00C7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638" y="8916"/>
              <a:ext cx="10204" cy="918"/>
              <a:chOff x="3244" y="8911"/>
              <a:chExt cx="10204" cy="918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3244" y="8911"/>
                <a:ext cx="10204" cy="918"/>
              </a:xfrm>
              <a:prstGeom prst="roundRect">
                <a:avLst/>
              </a:prstGeom>
              <a:noFill/>
              <a:ln>
                <a:solidFill>
                  <a:srgbClr val="00C77A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A6EBD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00C77A"/>
                  </a:solidFill>
                </a:endParaRPr>
              </a:p>
            </p:txBody>
          </p:sp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>
                <a:off x="3604" y="9006"/>
                <a:ext cx="825" cy="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JavaScript的基本结构</a:t>
            </a:r>
            <a:endParaRPr lang="zh-CN" altLang="en-US"/>
          </a:p>
        </p:txBody>
      </p:sp>
      <p:sp>
        <p:nvSpPr>
          <p:cNvPr id="14" name="AutoShape 50"/>
          <p:cNvSpPr>
            <a:spLocks noChangeArrowheads="1"/>
          </p:cNvSpPr>
          <p:nvPr/>
        </p:nvSpPr>
        <p:spPr bwMode="auto">
          <a:xfrm>
            <a:off x="1249045" y="1926590"/>
            <a:ext cx="8818880" cy="1889760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noAutofit/>
          </a:bodyPr>
          <a:lstStyle/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&lt;script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sym typeface="+mn-ea"/>
              </a:rPr>
              <a:t>type="text/javascript"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    &lt;!--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          JavaScript 语句;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    --&gt;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&lt;/script 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416300" y="5981065"/>
            <a:ext cx="4850765" cy="582930"/>
            <a:chOff x="4972" y="9395"/>
            <a:chExt cx="7639" cy="918"/>
          </a:xfrm>
        </p:grpSpPr>
        <p:sp>
          <p:nvSpPr>
            <p:cNvPr id="5" name="圆角矩形 4"/>
            <p:cNvSpPr/>
            <p:nvPr/>
          </p:nvSpPr>
          <p:spPr>
            <a:xfrm>
              <a:off x="4972" y="9395"/>
              <a:ext cx="7537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89" y="9521"/>
              <a:ext cx="652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：javascript基本结构</a:t>
              </a:r>
              <a:endParaRPr lang="zh-CN" altLang="en-US" sz="2000" b="1">
                <a:solidFill>
                  <a:srgbClr val="00C7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" name="Picture 13" descr="E:\设计\06-2018\前端5.0PPT\辅导.png辅导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402" y="9486"/>
              <a:ext cx="675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组合 70"/>
          <p:cNvGrpSpPr/>
          <p:nvPr/>
        </p:nvGrpSpPr>
        <p:grpSpPr bwMode="auto">
          <a:xfrm>
            <a:off x="429231" y="1303973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0"/>
          <p:cNvSpPr>
            <a:spLocks noChangeArrowheads="1"/>
          </p:cNvSpPr>
          <p:nvPr/>
        </p:nvSpPr>
        <p:spPr bwMode="auto">
          <a:xfrm>
            <a:off x="1699260" y="1200573"/>
            <a:ext cx="8149167" cy="3688900"/>
          </a:xfrm>
          <a:prstGeom prst="roundRect">
            <a:avLst>
              <a:gd name="adj" fmla="val 38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/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&lt;title&gt;初学JavaScript&lt;/title&gt;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&lt;/head&gt;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&lt;body&gt;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&lt;script type="text/javascript"&gt;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sym typeface="+mn-ea"/>
              </a:rPr>
              <a:t>document.write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("初学JavaScript");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sym typeface="+mn-ea"/>
              </a:rPr>
              <a:t>document.write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("&lt;h1&gt;Hello，JavaScript&lt;/h1&gt;");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&lt;/script&gt;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&lt;/body&gt;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&lt;/html&gt;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1699260" y="4892675"/>
            <a:ext cx="6696075" cy="1108075"/>
            <a:chOff x="1184275" y="4892675"/>
            <a:chExt cx="6696075" cy="1108075"/>
          </a:xfrm>
        </p:grpSpPr>
        <p:sp>
          <p:nvSpPr>
            <p:cNvPr id="13" name="AutoShape 4"/>
            <p:cNvSpPr>
              <a:spLocks noChangeArrowheads="1"/>
            </p:cNvSpPr>
            <p:nvPr/>
          </p:nvSpPr>
          <p:spPr bwMode="auto">
            <a:xfrm>
              <a:off x="1184275" y="5072063"/>
              <a:ext cx="6673850" cy="928687"/>
            </a:xfrm>
            <a:prstGeom prst="roundRect">
              <a:avLst>
                <a:gd name="adj" fmla="val 1157"/>
              </a:avLst>
            </a:prstGeom>
            <a:solidFill>
              <a:srgbClr val="A6EBD1">
                <a:alpha val="22000"/>
              </a:srgbClr>
            </a:solidFill>
            <a:ln w="50800" cap="flat" cmpd="sng" algn="ctr">
              <a:solidFill>
                <a:srgbClr val="40D59B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 anchor="t">
              <a:noAutofit/>
            </a:bodyPr>
            <a:lstStyle/>
            <a:p>
              <a:pPr lvl="0" algn="l" defTabSz="381000">
                <a:lnSpc>
                  <a:spcPct val="13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  <a:ea typeface="黑体" panose="02010609060101010101" pitchFamily="49" charset="-122"/>
                  <a:sym typeface="+mn-ea"/>
                </a:rPr>
                <a:t> &lt;script&gt;…&lt;/script&gt;可以包含在文档中的任何地方，只要保证这些代码在被使用前已读取并加载到内存即可。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7657" name="AutoShape 4"/>
            <p:cNvSpPr>
              <a:spLocks noChangeArrowheads="1"/>
            </p:cNvSpPr>
            <p:nvPr/>
          </p:nvSpPr>
          <p:spPr bwMode="gray">
            <a:xfrm>
              <a:off x="7523163" y="4892675"/>
              <a:ext cx="357187" cy="360363"/>
            </a:xfrm>
            <a:prstGeom prst="ellipse">
              <a:avLst/>
            </a:prstGeom>
            <a:solidFill>
              <a:srgbClr val="00C77A"/>
            </a:solidFill>
            <a:ln>
              <a:solidFill>
                <a:srgbClr val="00C77A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!</a:t>
              </a:r>
              <a:endPara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6" name="标题 5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t>的应用</a:t>
            </a:r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751580" y="6164580"/>
            <a:ext cx="4551680" cy="607695"/>
            <a:chOff x="1488" y="2503"/>
            <a:chExt cx="6323" cy="918"/>
          </a:xfrm>
        </p:grpSpPr>
        <p:sp>
          <p:nvSpPr>
            <p:cNvPr id="10" name="圆角矩形 9"/>
            <p:cNvSpPr/>
            <p:nvPr/>
          </p:nvSpPr>
          <p:spPr>
            <a:xfrm>
              <a:off x="1488" y="2503"/>
              <a:ext cx="6066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38" y="2633"/>
              <a:ext cx="5373" cy="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r>
                <a:rPr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：初学JavaScript</a:t>
              </a:r>
              <a:endParaRPr sz="2000" b="1">
                <a:solidFill>
                  <a:srgbClr val="00C7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1688" y="2598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anchor="ctr">
                <a:spAutoFit/>
              </a:bodyPr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90" name="组合 57"/>
          <p:cNvGrpSpPr/>
          <p:nvPr/>
        </p:nvGrpSpPr>
        <p:grpSpPr bwMode="auto">
          <a:xfrm>
            <a:off x="482094" y="5038408"/>
            <a:ext cx="1063308" cy="400050"/>
            <a:chOff x="3565642" y="3143248"/>
            <a:chExt cx="1064249" cy="400110"/>
          </a:xfrm>
        </p:grpSpPr>
        <p:sp>
          <p:nvSpPr>
            <p:cNvPr id="91" name="TextBox 35"/>
            <p:cNvSpPr txBox="1"/>
            <p:nvPr/>
          </p:nvSpPr>
          <p:spPr>
            <a:xfrm>
              <a:off x="3929183" y="3143248"/>
              <a:ext cx="700708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经验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92" name="Picture 1" descr="E:\设计\06-2018\前端5.0PPT\历史.png历史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65642" y="3176908"/>
              <a:ext cx="361635" cy="361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组合 70"/>
          <p:cNvGrpSpPr/>
          <p:nvPr/>
        </p:nvGrpSpPr>
        <p:grpSpPr bwMode="auto">
          <a:xfrm>
            <a:off x="429231" y="1105853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JavaScript的执行原理</a:t>
            </a:r>
            <a:endParaRPr lang="zh-CN" altLang="en-US"/>
          </a:p>
        </p:txBody>
      </p:sp>
      <p:sp>
        <p:nvSpPr>
          <p:cNvPr id="31751" name="Rectangle 6"/>
          <p:cNvSpPr/>
          <p:nvPr/>
        </p:nvSpPr>
        <p:spPr>
          <a:xfrm>
            <a:off x="3674533" y="1932517"/>
            <a:ext cx="673100" cy="192616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 indent="0">
              <a:buFont typeface="Arial" panose="020B0604020202020204" pitchFamily="34" charset="0"/>
              <a:buNone/>
            </a:pPr>
            <a:r>
              <a:rPr lang="en-US" altLang="zh-CN" sz="1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IE</a:t>
            </a:r>
            <a:endParaRPr lang="en-US" altLang="zh-CN" sz="1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63" name="TextBox 33"/>
          <p:cNvSpPr txBox="1"/>
          <p:nvPr/>
        </p:nvSpPr>
        <p:spPr>
          <a:xfrm>
            <a:off x="3048000" y="2571751"/>
            <a:ext cx="762000" cy="66611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buFont typeface="Arial" panose="020B0604020202020204" pitchFamily="34" charset="0"/>
              <a:buNone/>
            </a:pPr>
            <a:r>
              <a:rPr lang="en-US" altLang="zh-CN" sz="3735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IE</a:t>
            </a:r>
            <a:endParaRPr lang="zh-CN" altLang="en-US" sz="3735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1" name="Picture 4" descr="C:\Users\jian.zhang\Desktop\安卓PPT模板demo\模拟器\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0163" y="2409190"/>
            <a:ext cx="1898650" cy="1331913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8358188" y="1986915"/>
          <a:ext cx="122555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" name="" r:id="rId2" imgW="1225550" imgH="1962785" progId="">
                  <p:embed/>
                </p:oleObj>
              </mc:Choice>
              <mc:Fallback>
                <p:oleObj name="" r:id="rId2" imgW="1225550" imgH="1962785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358188" y="1986915"/>
                        <a:ext cx="1225550" cy="19621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 Box 5"/>
          <p:cNvSpPr txBox="1"/>
          <p:nvPr/>
        </p:nvSpPr>
        <p:spPr>
          <a:xfrm>
            <a:off x="8358505" y="3915728"/>
            <a:ext cx="1479550" cy="3381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应用服务器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5" name="AutoShape 10"/>
          <p:cNvSpPr>
            <a:spLocks noChangeArrowheads="1"/>
          </p:cNvSpPr>
          <p:nvPr/>
        </p:nvSpPr>
        <p:spPr bwMode="auto">
          <a:xfrm>
            <a:off x="5062538" y="2629853"/>
            <a:ext cx="1641475" cy="701675"/>
          </a:xfrm>
          <a:prstGeom prst="wedgeRoundRectCallout">
            <a:avLst>
              <a:gd name="adj1" fmla="val -27364"/>
              <a:gd name="adj2" fmla="val 51607"/>
              <a:gd name="adj3" fmla="val 16667"/>
            </a:avLst>
          </a:prstGeom>
          <a:solidFill>
            <a:srgbClr val="009966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解析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HTML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标签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和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JavaScript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6" name="AutoShape 11"/>
          <p:cNvSpPr>
            <a:spLocks noChangeArrowheads="1"/>
          </p:cNvSpPr>
          <p:nvPr/>
        </p:nvSpPr>
        <p:spPr bwMode="auto">
          <a:xfrm>
            <a:off x="5205413" y="3629978"/>
            <a:ext cx="2108200" cy="701675"/>
          </a:xfrm>
          <a:prstGeom prst="roundRect">
            <a:avLst>
              <a:gd name="adj" fmla="val 16667"/>
            </a:avLst>
          </a:prstGeom>
          <a:solidFill>
            <a:srgbClr val="009966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从服务器端下载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含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JavaScript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的页面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67" name="AutoShape 12"/>
          <p:cNvCxnSpPr>
            <a:cxnSpLocks noChangeShapeType="1"/>
            <a:endCxn id="66" idx="1"/>
          </p:cNvCxnSpPr>
          <p:nvPr/>
        </p:nvCxnSpPr>
        <p:spPr bwMode="auto">
          <a:xfrm rot="16200000" flipH="1">
            <a:off x="4243667" y="3018973"/>
            <a:ext cx="239625" cy="1685125"/>
          </a:xfrm>
          <a:prstGeom prst="curvedConnector2">
            <a:avLst/>
          </a:prstGeom>
          <a:ln w="25400" cmpd="sng">
            <a:solidFill>
              <a:srgbClr val="009966"/>
            </a:solidFill>
            <a:headEnd type="triangle" w="lg" len="med"/>
            <a:tailEnd type="none"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 Box 14"/>
          <p:cNvSpPr txBox="1"/>
          <p:nvPr/>
        </p:nvSpPr>
        <p:spPr>
          <a:xfrm>
            <a:off x="4205288" y="3620453"/>
            <a:ext cx="1000125" cy="366712"/>
          </a:xfrm>
          <a:prstGeom prst="rect">
            <a:avLst/>
          </a:prstGeom>
          <a:noFill/>
          <a:ln w="28575">
            <a:noFill/>
          </a:ln>
        </p:spPr>
        <p:txBody>
          <a:bodyPr wrap="none" anchor="ctr"/>
          <a:p>
            <a:pPr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返回响应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9" name="AutoShape 15"/>
          <p:cNvSpPr>
            <a:spLocks noChangeArrowheads="1"/>
          </p:cNvSpPr>
          <p:nvPr/>
        </p:nvSpPr>
        <p:spPr bwMode="auto">
          <a:xfrm>
            <a:off x="4919663" y="1629728"/>
            <a:ext cx="2695575" cy="374650"/>
          </a:xfrm>
          <a:prstGeom prst="roundRect">
            <a:avLst>
              <a:gd name="adj" fmla="val 16667"/>
            </a:avLst>
          </a:prstGeom>
          <a:solidFill>
            <a:srgbClr val="009966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包含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JavaScript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的请求页面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70" name="AutoShape 16"/>
          <p:cNvCxnSpPr>
            <a:cxnSpLocks noChangeShapeType="1"/>
            <a:endCxn id="69" idx="1"/>
          </p:cNvCxnSpPr>
          <p:nvPr/>
        </p:nvCxnSpPr>
        <p:spPr bwMode="auto">
          <a:xfrm rot="5400000" flipH="1" flipV="1">
            <a:off x="3924516" y="1414035"/>
            <a:ext cx="592175" cy="1399377"/>
          </a:xfrm>
          <a:prstGeom prst="curvedConnector2">
            <a:avLst/>
          </a:prstGeom>
          <a:ln w="25400" cmpd="sng">
            <a:solidFill>
              <a:srgbClr val="009966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 Box 18"/>
          <p:cNvSpPr txBox="1"/>
          <p:nvPr/>
        </p:nvSpPr>
        <p:spPr>
          <a:xfrm>
            <a:off x="3705225" y="1701165"/>
            <a:ext cx="1071563" cy="366713"/>
          </a:xfrm>
          <a:prstGeom prst="rect">
            <a:avLst/>
          </a:prstGeom>
          <a:noFill/>
          <a:ln w="28575">
            <a:noFill/>
          </a:ln>
        </p:spPr>
        <p:txBody>
          <a:bodyPr wrap="none" anchor="ctr"/>
          <a:p>
            <a:pPr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发送 请求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Oval 19"/>
          <p:cNvSpPr>
            <a:spLocks noChangeArrowheads="1"/>
          </p:cNvSpPr>
          <p:nvPr/>
        </p:nvSpPr>
        <p:spPr bwMode="auto">
          <a:xfrm>
            <a:off x="1776413" y="2272665"/>
            <a:ext cx="503238" cy="441325"/>
          </a:xfrm>
          <a:prstGeom prst="ellipse">
            <a:avLst/>
          </a:prstGeom>
          <a:solidFill>
            <a:srgbClr val="009966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36000" rIns="0" bIns="0" anchor="b">
            <a:spAutoFit/>
          </a:bodyPr>
          <a:lstStyle/>
          <a:p>
            <a:pPr marL="285750" marR="0" lvl="0" indent="-28575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3" name="Oval 22"/>
          <p:cNvSpPr>
            <a:spLocks noChangeArrowheads="1"/>
          </p:cNvSpPr>
          <p:nvPr/>
        </p:nvSpPr>
        <p:spPr bwMode="auto">
          <a:xfrm>
            <a:off x="4133850" y="3915728"/>
            <a:ext cx="503238" cy="441325"/>
          </a:xfrm>
          <a:prstGeom prst="ellipse">
            <a:avLst/>
          </a:prstGeom>
          <a:solidFill>
            <a:srgbClr val="009966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36000" rIns="0" bIns="0" anchor="b">
            <a:spAutoFit/>
          </a:bodyPr>
          <a:lstStyle/>
          <a:p>
            <a:pPr marL="285750" marR="0" lvl="0" indent="-28575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3 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4" name="AutoShape 20"/>
          <p:cNvSpPr>
            <a:spLocks noChangeArrowheads="1"/>
          </p:cNvSpPr>
          <p:nvPr/>
        </p:nvSpPr>
        <p:spPr bwMode="auto">
          <a:xfrm>
            <a:off x="1276350" y="2629853"/>
            <a:ext cx="1443038" cy="673100"/>
          </a:xfrm>
          <a:prstGeom prst="rightArrow">
            <a:avLst>
              <a:gd name="adj1" fmla="val 50000"/>
              <a:gd name="adj2" fmla="val 70357"/>
            </a:avLst>
          </a:prstGeom>
          <a:solidFill>
            <a:srgbClr val="009966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浏览器输入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75" name="直接箭头连接符 74"/>
          <p:cNvCxnSpPr/>
          <p:nvPr/>
        </p:nvCxnSpPr>
        <p:spPr bwMode="auto">
          <a:xfrm>
            <a:off x="4348279" y="2980367"/>
            <a:ext cx="714380" cy="1588"/>
          </a:xfrm>
          <a:prstGeom prst="straightConnector1">
            <a:avLst/>
          </a:prstGeom>
          <a:ln w="25400" cmpd="sng">
            <a:solidFill>
              <a:srgbClr val="009966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 bwMode="auto">
          <a:xfrm>
            <a:off x="7711440" y="1844040"/>
            <a:ext cx="609600" cy="228600"/>
          </a:xfrm>
          <a:prstGeom prst="straightConnector1">
            <a:avLst/>
          </a:prstGeom>
          <a:ln w="25400" cmpd="sng">
            <a:solidFill>
              <a:srgbClr val="009966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 bwMode="auto">
          <a:xfrm flipH="1">
            <a:off x="7467600" y="3611880"/>
            <a:ext cx="807720" cy="350520"/>
          </a:xfrm>
          <a:prstGeom prst="straightConnector1">
            <a:avLst/>
          </a:prstGeom>
          <a:ln w="25400" cmpd="sng">
            <a:solidFill>
              <a:srgbClr val="009966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8" name="Oval 21"/>
          <p:cNvSpPr>
            <a:spLocks noChangeArrowheads="1"/>
          </p:cNvSpPr>
          <p:nvPr/>
        </p:nvSpPr>
        <p:spPr bwMode="auto">
          <a:xfrm>
            <a:off x="4347845" y="1967865"/>
            <a:ext cx="428625" cy="441325"/>
          </a:xfrm>
          <a:prstGeom prst="ellipse">
            <a:avLst/>
          </a:prstGeom>
          <a:solidFill>
            <a:srgbClr val="009966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36000" rIns="0" bIns="0" anchor="b">
            <a:spAutoFit/>
          </a:bodyPr>
          <a:p>
            <a:pPr marL="285750" marR="0" lvl="0" indent="-28575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2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bldLvl="0" animBg="1"/>
      <p:bldP spid="66" grpId="0" bldLvl="0" animBg="1"/>
      <p:bldP spid="68" grpId="0"/>
      <p:bldP spid="69" grpId="0" bldLvl="0" animBg="1"/>
      <p:bldP spid="71" grpId="0"/>
      <p:bldP spid="72" grpId="0" bldLvl="0" animBg="1"/>
      <p:bldP spid="73" grpId="0" bldLvl="0" animBg="1"/>
      <p:bldP spid="74" grpId="0" bldLvl="0" animBg="1"/>
      <p:bldP spid="7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JavaScript在网页中的应用</a:t>
            </a:r>
            <a:endParaRPr lang="zh-CN" altLang="en-US"/>
          </a:p>
        </p:txBody>
      </p:sp>
      <p:sp>
        <p:nvSpPr>
          <p:cNvPr id="2969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使用</a:t>
            </a:r>
            <a:r>
              <a:rPr lang="en-US" altLang="zh-CN"/>
              <a:t>&lt;script&gt;</a:t>
            </a:r>
            <a:r>
              <a:rPr lang="zh-CN" altLang="en-US"/>
              <a:t>标签</a:t>
            </a:r>
            <a:endParaRPr lang="en-US" altLang="zh-CN"/>
          </a:p>
          <a:p>
            <a:r>
              <a:rPr lang="zh-CN" altLang="en-US"/>
              <a:t>外部</a:t>
            </a:r>
            <a:r>
              <a:rPr lang="en-US" altLang="zh-CN"/>
              <a:t>JS</a:t>
            </a:r>
            <a:r>
              <a:rPr lang="zh-CN" altLang="en-US"/>
              <a:t>文件（</a:t>
            </a:r>
            <a:r>
              <a:rPr lang="en-US" altLang="zh-CN"/>
              <a:t>JS</a:t>
            </a:r>
            <a:r>
              <a:rPr lang="zh-CN" altLang="en-US"/>
              <a:t>文件中文乱码处理）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直接在</a:t>
            </a:r>
            <a:r>
              <a:rPr lang="en-US" altLang="zh-CN"/>
              <a:t>HTML</a:t>
            </a:r>
            <a:r>
              <a:rPr lang="zh-CN" altLang="en-US"/>
              <a:t>标签中</a:t>
            </a:r>
            <a:endParaRPr lang="zh-CN" altLang="en-US"/>
          </a:p>
        </p:txBody>
      </p:sp>
      <p:sp>
        <p:nvSpPr>
          <p:cNvPr id="3" name="AutoShape 50"/>
          <p:cNvSpPr>
            <a:spLocks noChangeArrowheads="1"/>
          </p:cNvSpPr>
          <p:nvPr/>
        </p:nvSpPr>
        <p:spPr bwMode="auto">
          <a:xfrm>
            <a:off x="1529080" y="3105150"/>
            <a:ext cx="7113693" cy="450850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&lt;script src="test.js" type="text/javascript"&gt; &lt;/script&gt;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5" name="AutoShape 50"/>
          <p:cNvSpPr>
            <a:spLocks noChangeArrowheads="1"/>
          </p:cNvSpPr>
          <p:nvPr/>
        </p:nvSpPr>
        <p:spPr bwMode="auto">
          <a:xfrm>
            <a:off x="1529080" y="4890347"/>
            <a:ext cx="7706360" cy="810260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&lt;input name="btn" type="button"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 value="弹出消息框"  onclick="javascript:alert('欢迎你');"/&gt;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62860" y="5917565"/>
            <a:ext cx="5931535" cy="582930"/>
            <a:chOff x="4036" y="9319"/>
            <a:chExt cx="9341" cy="918"/>
          </a:xfrm>
        </p:grpSpPr>
        <p:sp>
          <p:nvSpPr>
            <p:cNvPr id="10" name="圆角矩形 9"/>
            <p:cNvSpPr/>
            <p:nvPr/>
          </p:nvSpPr>
          <p:spPr>
            <a:xfrm>
              <a:off x="4036" y="9319"/>
              <a:ext cx="9341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483" y="9469"/>
              <a:ext cx="789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：JavaScript在网页中的应用</a:t>
              </a:r>
              <a:endParaRPr lang="zh-CN" altLang="en-US" sz="2000" b="1">
                <a:solidFill>
                  <a:srgbClr val="00C7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4" name="Picture 13" descr="E:\设计\06-2018\前端5.0PPT\辅导.png辅导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396" y="9414"/>
              <a:ext cx="825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0671810" cy="4818380"/>
          </a:xfrm>
        </p:spPr>
        <p:txBody>
          <a:bodyPr/>
          <a:lstStyle/>
          <a:p>
            <a:r>
              <a:rPr lang="zh-CN" altLang="en-US"/>
              <a:t>需求说明</a:t>
            </a:r>
            <a:endParaRPr lang="en-US" altLang="zh-CN"/>
          </a:p>
          <a:p>
            <a:pPr lvl="1"/>
            <a:r>
              <a:rPr lang="zh-CN" altLang="en-US"/>
              <a:t>使用三种方式在页面中引入JavaScript，并弹出</a:t>
            </a:r>
            <a:r>
              <a:rPr lang="en-US" altLang="zh-CN"/>
              <a:t>“</a:t>
            </a:r>
            <a:r>
              <a:rPr lang="zh-CN" altLang="en-US"/>
              <a:t>欢迎你</a:t>
            </a:r>
            <a:r>
              <a:rPr lang="en-US" altLang="zh-CN"/>
              <a:t>”</a:t>
            </a:r>
            <a:r>
              <a:rPr lang="zh-CN" altLang="en-US"/>
              <a:t>文字</a:t>
            </a:r>
            <a:endParaRPr lang="zh-CN" altLang="en-US"/>
          </a:p>
          <a:p>
            <a:pPr marL="1219200" lvl="2" indent="0">
              <a:buNone/>
            </a:pPr>
            <a:endParaRPr lang="en-US" altLang="zh-CN"/>
          </a:p>
        </p:txBody>
      </p:sp>
      <p:sp>
        <p:nvSpPr>
          <p:cNvPr id="2" name="标题 1"/>
          <p:cNvSpPr/>
          <p:nvPr>
            <p:ph type="title"/>
          </p:nvPr>
        </p:nvSpPr>
        <p:spPr>
          <a:xfrm>
            <a:off x="790575" y="276225"/>
            <a:ext cx="10478135" cy="942340"/>
          </a:xfrm>
        </p:spPr>
        <p:txBody>
          <a:bodyPr/>
          <a:p>
            <a:r>
              <a:t>学员操作</a:t>
            </a:r>
            <a:r>
              <a:rPr lang="en-US" altLang="zh-CN"/>
              <a:t>—</a:t>
            </a:r>
            <a:r>
              <a:rPr sz="3700">
                <a:sym typeface="+mn-ea"/>
              </a:rPr>
              <a:t>JavaScript在页面中使用的三种方式</a:t>
            </a:r>
            <a:endParaRPr lang="zh-CN" altLang="en-US"/>
          </a:p>
        </p:txBody>
      </p: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5043170" y="5902723"/>
            <a:ext cx="2105025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10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分钟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2340" y="3543935"/>
            <a:ext cx="5095240" cy="2000250"/>
          </a:xfrm>
          <a:prstGeom prst="rect">
            <a:avLst/>
          </a:prstGeom>
        </p:spPr>
      </p:pic>
      <p:grpSp>
        <p:nvGrpSpPr>
          <p:cNvPr id="87" name="组合 66"/>
          <p:cNvGrpSpPr/>
          <p:nvPr/>
        </p:nvGrpSpPr>
        <p:grpSpPr bwMode="auto">
          <a:xfrm>
            <a:off x="518918" y="1078230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  <a:endParaRPr lang="en-US" altLang="zh-CN"/>
          </a:p>
          <a:p>
            <a:r>
              <a:rPr lang="zh-CN" altLang="en-US"/>
              <a:t>代码规范问题</a:t>
            </a:r>
            <a:endParaRPr lang="zh-CN" altLang="en-US"/>
          </a:p>
          <a:p>
            <a:r>
              <a:rPr lang="zh-CN" altLang="en-US"/>
              <a:t>调试技巧</a:t>
            </a:r>
            <a:endParaRPr lang="en-US" altLang="zh-CN"/>
          </a:p>
          <a:p>
            <a:endParaRPr lang="zh-CN" altLang="en-US"/>
          </a:p>
          <a:p>
            <a:endParaRPr lang="zh-CN" altLang="en-US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t>共性问题集中讲解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029585" y="428625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5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zh-CN" altLang="en-US" sz="3200" b="1" kern="0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  </a:t>
              </a:r>
              <a:endParaRPr lang="zh-CN" altLang="en-US" sz="3200" b="1" kern="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学完本门课程后，你能够</a:t>
            </a:r>
            <a:endParaRPr lang="zh-CN" altLang="en-US" dirty="0"/>
          </a:p>
        </p:txBody>
      </p:sp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本课目标</a:t>
            </a:r>
            <a:endParaRPr lang="zh-CN" altLang="en-US"/>
          </a:p>
        </p:txBody>
      </p: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4436110" y="3697951"/>
            <a:ext cx="3322582" cy="783217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40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制作酷炫效果</a:t>
            </a:r>
            <a:endParaRPr lang="zh-CN" altLang="en-US" sz="40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4436745" y="2520668"/>
            <a:ext cx="3321298" cy="781933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40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制作网页特效</a:t>
            </a:r>
            <a:endParaRPr lang="zh-CN" altLang="en-US" sz="40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4455795" y="4880204"/>
            <a:ext cx="3319006" cy="779641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40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实现表单验证</a:t>
            </a:r>
            <a:endParaRPr lang="zh-CN" altLang="en-US" sz="40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  <p:bldP spid="5" grpId="0" bldLvl="0" animBg="1"/>
      <p:bldP spid="2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JavaScript核心语法</a:t>
            </a:r>
            <a:endParaRPr lang="zh-CN" altLang="en-US"/>
          </a:p>
        </p:txBody>
      </p:sp>
      <p:cxnSp>
        <p:nvCxnSpPr>
          <p:cNvPr id="21" name="直接箭头连接符 22"/>
          <p:cNvCxnSpPr>
            <a:cxnSpLocks noChangeShapeType="1"/>
          </p:cNvCxnSpPr>
          <p:nvPr/>
        </p:nvCxnSpPr>
        <p:spPr bwMode="auto">
          <a:xfrm flipH="1" flipV="1">
            <a:off x="3209290" y="2122805"/>
            <a:ext cx="1207770" cy="739775"/>
          </a:xfrm>
          <a:prstGeom prst="straightConnector1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4"/>
          <p:cNvCxnSpPr>
            <a:cxnSpLocks noChangeShapeType="1"/>
          </p:cNvCxnSpPr>
          <p:nvPr/>
        </p:nvCxnSpPr>
        <p:spPr bwMode="auto">
          <a:xfrm flipV="1">
            <a:off x="6762750" y="1964055"/>
            <a:ext cx="1022350" cy="898525"/>
          </a:xfrm>
          <a:prstGeom prst="straightConnector1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6"/>
          <p:cNvCxnSpPr>
            <a:cxnSpLocks noChangeShapeType="1"/>
          </p:cNvCxnSpPr>
          <p:nvPr/>
        </p:nvCxnSpPr>
        <p:spPr bwMode="auto">
          <a:xfrm>
            <a:off x="6426835" y="4069715"/>
            <a:ext cx="1285240" cy="944880"/>
          </a:xfrm>
          <a:prstGeom prst="straightConnector1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8"/>
          <p:cNvCxnSpPr>
            <a:cxnSpLocks noChangeShapeType="1"/>
          </p:cNvCxnSpPr>
          <p:nvPr/>
        </p:nvCxnSpPr>
        <p:spPr bwMode="auto">
          <a:xfrm flipV="1">
            <a:off x="7419340" y="3269615"/>
            <a:ext cx="1207770" cy="85725"/>
          </a:xfrm>
          <a:prstGeom prst="straightConnector1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30"/>
          <p:cNvCxnSpPr>
            <a:cxnSpLocks noChangeShapeType="1"/>
          </p:cNvCxnSpPr>
          <p:nvPr/>
        </p:nvCxnSpPr>
        <p:spPr bwMode="auto">
          <a:xfrm flipH="1">
            <a:off x="4563745" y="3996055"/>
            <a:ext cx="943610" cy="994410"/>
          </a:xfrm>
          <a:prstGeom prst="straightConnector1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34"/>
          <p:cNvCxnSpPr>
            <a:cxnSpLocks noChangeShapeType="1"/>
          </p:cNvCxnSpPr>
          <p:nvPr/>
        </p:nvCxnSpPr>
        <p:spPr bwMode="auto">
          <a:xfrm flipV="1">
            <a:off x="5695315" y="1661795"/>
            <a:ext cx="0" cy="1017270"/>
          </a:xfrm>
          <a:prstGeom prst="straightConnector1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32"/>
          <p:cNvCxnSpPr>
            <a:cxnSpLocks noChangeShapeType="1"/>
          </p:cNvCxnSpPr>
          <p:nvPr/>
        </p:nvCxnSpPr>
        <p:spPr bwMode="auto">
          <a:xfrm flipH="1" flipV="1">
            <a:off x="2781935" y="3611245"/>
            <a:ext cx="1435100" cy="21590"/>
          </a:xfrm>
          <a:prstGeom prst="straightConnector1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2185670" y="1661995"/>
            <a:ext cx="681908" cy="407588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变量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1794510" y="3418405"/>
            <a:ext cx="681908" cy="407588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注释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3" name="AutoShape 7"/>
          <p:cNvSpPr>
            <a:spLocks noChangeArrowheads="1"/>
          </p:cNvSpPr>
          <p:nvPr/>
        </p:nvSpPr>
        <p:spPr bwMode="auto">
          <a:xfrm>
            <a:off x="7785100" y="1334694"/>
            <a:ext cx="1142200" cy="408140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数据类型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3384550" y="5149139"/>
            <a:ext cx="1142200" cy="408140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控制语句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123815" y="1123874"/>
            <a:ext cx="1142200" cy="408140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语法约定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927465" y="2946959"/>
            <a:ext cx="1142200" cy="408140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运算符号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785100" y="5149415"/>
            <a:ext cx="681908" cy="407588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数组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526915" y="3000360"/>
            <a:ext cx="2677160" cy="858550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44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核心语法</a:t>
            </a:r>
            <a:endParaRPr lang="zh-CN" altLang="en-US" sz="44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变量</a:t>
            </a:r>
            <a:endParaRPr lang="zh-CN" altLang="en-US"/>
          </a:p>
        </p:txBody>
      </p:sp>
      <p:sp>
        <p:nvSpPr>
          <p:cNvPr id="31" name="内容占位符 10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先声明变量再赋值</a:t>
            </a:r>
            <a:endParaRPr lang="en-US" altLang="zh-CN"/>
          </a:p>
          <a:p>
            <a:r>
              <a:rPr lang="zh-CN" altLang="en-US"/>
              <a:t>同时声明和赋值变量</a:t>
            </a:r>
            <a:endParaRPr lang="zh-CN" altLang="en-US"/>
          </a:p>
          <a:p>
            <a:r>
              <a:rPr lang="zh-CN" altLang="en-US"/>
              <a:t>不声明直接赋值</a:t>
            </a:r>
            <a:endParaRPr lang="zh-CN" altLang="en-US"/>
          </a:p>
        </p:txBody>
      </p:sp>
      <p:sp>
        <p:nvSpPr>
          <p:cNvPr id="32" name="AutoShape 4"/>
          <p:cNvSpPr>
            <a:spLocks noChangeArrowheads="1"/>
          </p:cNvSpPr>
          <p:nvPr/>
        </p:nvSpPr>
        <p:spPr bwMode="auto">
          <a:xfrm>
            <a:off x="5905500" y="1341120"/>
            <a:ext cx="4000500" cy="811938"/>
          </a:xfrm>
          <a:prstGeom prst="roundRect">
            <a:avLst>
              <a:gd name="adj" fmla="val 353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numCol="1" spcCol="0" rtlCol="0" fromWordArt="0" anchor="t" anchorCtr="0" forceAA="0" compatLnSpc="0">
            <a:noAutofit/>
          </a:bodyPr>
          <a:lstStyle/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var   width;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width = 10;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3" name="AutoShape 4"/>
          <p:cNvSpPr>
            <a:spLocks noChangeArrowheads="1"/>
          </p:cNvSpPr>
          <p:nvPr/>
        </p:nvSpPr>
        <p:spPr bwMode="auto">
          <a:xfrm>
            <a:off x="5905500" y="2579371"/>
            <a:ext cx="4000500" cy="811938"/>
          </a:xfrm>
          <a:prstGeom prst="roundRect">
            <a:avLst>
              <a:gd name="adj" fmla="val 353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numCol="1" spcCol="0" rtlCol="0" fromWordArt="0" anchor="t" anchorCtr="0" forceAA="0" compatLnSpc="0">
            <a:noAutofit/>
          </a:bodyPr>
          <a:lstStyle/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var userName= “六月”;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var i, j, k = 15;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4" name="AutoShape 4"/>
          <p:cNvSpPr>
            <a:spLocks noChangeArrowheads="1"/>
          </p:cNvSpPr>
          <p:nvPr/>
        </p:nvSpPr>
        <p:spPr bwMode="auto">
          <a:xfrm>
            <a:off x="5905500" y="3759624"/>
            <a:ext cx="4000500" cy="811938"/>
          </a:xfrm>
          <a:prstGeom prst="roundRect">
            <a:avLst>
              <a:gd name="adj" fmla="val 353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numCol="1" spcCol="0" rtlCol="0" fromWordArt="0" anchor="t" anchorCtr="0" forceAA="0" compatLnSpc="0">
            <a:noAutofit/>
          </a:bodyPr>
          <a:lstStyle/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userName= “六月”;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i=1;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数据类型</a:t>
            </a:r>
            <a:endParaRPr lang="zh-CN" altLang="en-US"/>
          </a:p>
        </p:txBody>
      </p:sp>
      <p:sp>
        <p:nvSpPr>
          <p:cNvPr id="36866" name="内容占位符 10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undefined</a:t>
            </a:r>
            <a:endParaRPr lang="en-US" altLang="zh-CN" sz="2800"/>
          </a:p>
          <a:p>
            <a:r>
              <a:rPr lang="en-US" altLang="zh-CN" sz="2800"/>
              <a:t>null</a:t>
            </a:r>
            <a:endParaRPr lang="en-US" altLang="zh-CN" sz="2800"/>
          </a:p>
          <a:p>
            <a:r>
              <a:rPr lang="en-US" altLang="zh-CN" sz="2800"/>
              <a:t>number</a:t>
            </a:r>
            <a:endParaRPr lang="en-US" altLang="zh-CN" sz="2800"/>
          </a:p>
          <a:p>
            <a:r>
              <a:rPr lang="en-US" altLang="zh-CN" sz="2800"/>
              <a:t>boolean</a:t>
            </a:r>
            <a:endParaRPr lang="en-US" altLang="zh-CN" sz="2800"/>
          </a:p>
          <a:p>
            <a:r>
              <a:rPr lang="en-US" altLang="zh-CN" sz="2800"/>
              <a:t>string</a:t>
            </a:r>
            <a:endParaRPr lang="en-US" altLang="zh-CN" sz="280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4067810" y="2851785"/>
            <a:ext cx="5617210" cy="627380"/>
          </a:xfrm>
          <a:prstGeom prst="roundRect">
            <a:avLst>
              <a:gd name="adj" fmla="val 1812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/>
          <a:p>
            <a:pPr lvl="0" algn="l" defTabSz="1218565"/>
            <a:r>
              <a:rPr sz="1800" b="1">
                <a:latin typeface="+mn-lt"/>
                <a:ea typeface="+mn-ea"/>
                <a:sym typeface="+mn-ea"/>
              </a:rPr>
              <a:t>var score=90;      //整数</a:t>
            </a:r>
            <a:endParaRPr sz="1800" b="1">
              <a:latin typeface="+mn-lt"/>
              <a:ea typeface="+mn-ea"/>
              <a:sym typeface="+mn-ea"/>
            </a:endParaRPr>
          </a:p>
          <a:p>
            <a:pPr lvl="0" algn="l" defTabSz="1218565"/>
            <a:r>
              <a:rPr sz="1800" b="1">
                <a:latin typeface="+mn-lt"/>
                <a:ea typeface="+mn-ea"/>
                <a:sym typeface="+mn-ea"/>
              </a:rPr>
              <a:t>var score=96.5;   //浮点数</a:t>
            </a:r>
            <a:endParaRPr sz="1800" b="1">
              <a:latin typeface="+mn-lt"/>
              <a:ea typeface="+mn-ea"/>
              <a:sym typeface="+mn-ea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067810" y="3702050"/>
            <a:ext cx="5621655" cy="389890"/>
          </a:xfrm>
          <a:prstGeom prst="roundRect">
            <a:avLst>
              <a:gd name="adj" fmla="val 1812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/>
          <a:p>
            <a:pPr lvl="0" algn="l" defTabSz="1218565"/>
            <a:r>
              <a:rPr sz="1800" b="1">
                <a:latin typeface="+mn-lt"/>
                <a:ea typeface="+mn-ea"/>
                <a:sym typeface="+mn-ea"/>
              </a:rPr>
              <a:t>布尔型：true和false</a:t>
            </a:r>
            <a:endParaRPr sz="1800" b="1">
              <a:latin typeface="+mn-lt"/>
              <a:ea typeface="+mn-ea"/>
              <a:sym typeface="+mn-ea"/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062730" y="4314825"/>
            <a:ext cx="5621655" cy="717550"/>
          </a:xfrm>
          <a:prstGeom prst="roundRect">
            <a:avLst>
              <a:gd name="adj" fmla="val 1812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/>
          <a:p>
            <a:pPr lvl="0" algn="l" defTabSz="1218565"/>
            <a:r>
              <a:rPr sz="1800" b="1">
                <a:latin typeface="+mn-lt"/>
                <a:ea typeface="+mn-ea"/>
                <a:sym typeface="+mn-ea"/>
              </a:rPr>
              <a:t>被引号（单引号或双引号）括起来的文本</a:t>
            </a:r>
            <a:endParaRPr sz="1800" b="1">
              <a:latin typeface="+mn-lt"/>
              <a:ea typeface="+mn-ea"/>
              <a:sym typeface="+mn-ea"/>
            </a:endParaRPr>
          </a:p>
          <a:p>
            <a:pPr lvl="0" algn="l" defTabSz="1218565"/>
            <a:r>
              <a:rPr sz="1800" b="1">
                <a:latin typeface="+mn-lt"/>
                <a:ea typeface="+mn-ea"/>
                <a:sym typeface="+mn-ea"/>
              </a:rPr>
              <a:t>var string1="This is a string";</a:t>
            </a:r>
            <a:endParaRPr sz="1800" b="1">
              <a:latin typeface="+mn-lt"/>
              <a:ea typeface="+mn-ea"/>
              <a:sym typeface="+mn-ea"/>
            </a:endParaRPr>
          </a:p>
        </p:txBody>
      </p:sp>
      <p:sp>
        <p:nvSpPr>
          <p:cNvPr id="2" name="AutoShape 6"/>
          <p:cNvSpPr>
            <a:spLocks noChangeArrowheads="1"/>
          </p:cNvSpPr>
          <p:nvPr/>
        </p:nvSpPr>
        <p:spPr bwMode="auto">
          <a:xfrm>
            <a:off x="1623060" y="5337598"/>
            <a:ext cx="6934200" cy="372250"/>
          </a:xfrm>
          <a:prstGeom prst="roundRect">
            <a:avLst>
              <a:gd name="adj" fmla="val 1812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  <a:sym typeface="+mn-ea"/>
              </a:rPr>
              <a:t>       JS提供typeof操作符来检测变量的数据类型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AutoShape 6"/>
          <p:cNvSpPr>
            <a:spLocks noChangeArrowheads="1"/>
          </p:cNvSpPr>
          <p:nvPr/>
        </p:nvSpPr>
        <p:spPr bwMode="auto">
          <a:xfrm>
            <a:off x="4062730" y="1308100"/>
            <a:ext cx="5621655" cy="717550"/>
          </a:xfrm>
          <a:prstGeom prst="roundRect">
            <a:avLst>
              <a:gd name="adj" fmla="val 1812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p>
            <a:pPr lvl="0" algn="l" defTabSz="1218565"/>
            <a:r>
              <a:rPr lang="en-US" sz="1800" b="1">
                <a:latin typeface="+mn-lt"/>
                <a:ea typeface="+mn-ea"/>
                <a:sym typeface="+mn-ea"/>
              </a:rPr>
              <a:t>var age;</a:t>
            </a:r>
            <a:endParaRPr lang="en-US" sz="1800" b="1">
              <a:latin typeface="+mn-lt"/>
              <a:ea typeface="+mn-ea"/>
              <a:sym typeface="+mn-ea"/>
            </a:endParaRPr>
          </a:p>
          <a:p>
            <a:pPr lvl="0" algn="l" defTabSz="1218565"/>
            <a:r>
              <a:rPr lang="zh-CN" altLang="en-US" sz="1800" b="1">
                <a:latin typeface="+mn-lt"/>
                <a:ea typeface="+mn-ea"/>
                <a:sym typeface="+mn-ea"/>
              </a:rPr>
              <a:t>变量</a:t>
            </a:r>
            <a:r>
              <a:rPr lang="en-US" altLang="zh-CN" sz="1800" b="1">
                <a:latin typeface="+mn-lt"/>
                <a:ea typeface="+mn-ea"/>
                <a:sym typeface="+mn-ea"/>
              </a:rPr>
              <a:t>age</a:t>
            </a:r>
            <a:r>
              <a:rPr lang="zh-CN" altLang="en-US" sz="1800" b="1">
                <a:latin typeface="+mn-lt"/>
                <a:ea typeface="+mn-ea"/>
                <a:sym typeface="+mn-ea"/>
              </a:rPr>
              <a:t>没有初始值，将被赋予</a:t>
            </a:r>
            <a:r>
              <a:rPr lang="en-US" altLang="zh-CN" sz="1800" b="1">
                <a:latin typeface="+mn-lt"/>
                <a:ea typeface="+mn-ea"/>
                <a:sym typeface="+mn-ea"/>
              </a:rPr>
              <a:t>undefined</a:t>
            </a:r>
            <a:endParaRPr lang="en-US" altLang="zh-CN" sz="1800" b="1">
              <a:latin typeface="+mn-lt"/>
              <a:ea typeface="+mn-ea"/>
              <a:sym typeface="+mn-ea"/>
            </a:endParaRP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4067810" y="2230120"/>
            <a:ext cx="5621655" cy="416560"/>
          </a:xfrm>
          <a:prstGeom prst="roundRect">
            <a:avLst>
              <a:gd name="adj" fmla="val 1812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p>
            <a:pPr lvl="0" algn="l" defTabSz="1218565"/>
            <a:r>
              <a:rPr lang="zh-CN" altLang="en-US" sz="1800" b="1">
                <a:latin typeface="+mn-lt"/>
                <a:ea typeface="+mn-ea"/>
                <a:sym typeface="+mn-ea"/>
              </a:rPr>
              <a:t>表示一个空值，与</a:t>
            </a:r>
            <a:r>
              <a:rPr lang="en-US" altLang="zh-CN" sz="1800" b="1">
                <a:latin typeface="+mn-lt"/>
                <a:ea typeface="+mn-ea"/>
                <a:sym typeface="+mn-ea"/>
              </a:rPr>
              <a:t>undefined</a:t>
            </a:r>
            <a:r>
              <a:rPr lang="zh-CN" altLang="en-US" sz="1800" b="1">
                <a:latin typeface="+mn-lt"/>
                <a:ea typeface="+mn-ea"/>
                <a:sym typeface="+mn-ea"/>
              </a:rPr>
              <a:t>值相等</a:t>
            </a:r>
            <a:endParaRPr lang="zh-CN" altLang="en-US" sz="1800" b="1">
              <a:latin typeface="+mn-lt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790575" y="1308100"/>
            <a:ext cx="10687685" cy="4818380"/>
          </a:xfrm>
        </p:spPr>
        <p:txBody>
          <a:bodyPr/>
          <a:lstStyle/>
          <a:p>
            <a:r>
              <a:rPr lang="zh-CN" altLang="en-US"/>
              <a:t>需求说明</a:t>
            </a:r>
            <a:endParaRPr lang="en-US" altLang="zh-CN"/>
          </a:p>
          <a:p>
            <a:pPr lvl="1"/>
            <a:r>
              <a:rPr lang="zh-CN" altLang="en-US"/>
              <a:t>声明下图变量并检测数据类型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同时检测出</a:t>
            </a:r>
            <a:r>
              <a:rPr lang="en-US" altLang="zh-CN"/>
              <a:t>true</a:t>
            </a:r>
            <a:r>
              <a:rPr lang="zh-CN" altLang="en-US"/>
              <a:t>、null以及</a:t>
            </a:r>
            <a:r>
              <a:rPr sz="2970">
                <a:solidFill>
                  <a:schemeClr val="tx1">
                    <a:lumMod val="75000"/>
                    <a:lumOff val="25000"/>
                  </a:schemeClr>
                </a:solidFill>
              </a:rPr>
              <a:t>undefined</a:t>
            </a:r>
            <a:r>
              <a:rPr lang="zh-CN" altLang="en-US"/>
              <a:t>的数据类型</a:t>
            </a:r>
            <a:endParaRPr lang="zh-CN" altLang="en-US"/>
          </a:p>
        </p:txBody>
      </p:sp>
      <p:sp>
        <p:nvSpPr>
          <p:cNvPr id="2" name="标题 1"/>
          <p:cNvSpPr/>
          <p:nvPr>
            <p:ph type="title"/>
          </p:nvPr>
        </p:nvSpPr>
        <p:spPr>
          <a:xfrm>
            <a:off x="790575" y="276225"/>
            <a:ext cx="10509250" cy="942340"/>
          </a:xfrm>
        </p:spPr>
        <p:txBody>
          <a:bodyPr/>
          <a:p>
            <a:r>
              <a:t>学员操作</a:t>
            </a:r>
            <a:r>
              <a:rPr lang="en-US" altLang="zh-CN"/>
              <a:t>—</a:t>
            </a:r>
            <a:r>
              <a:rPr lang="zh-CN" altLang="en-US" sz="3700">
                <a:sym typeface="+mn-ea"/>
              </a:rPr>
              <a:t>使用</a:t>
            </a:r>
            <a:r>
              <a:rPr lang="en-US" altLang="zh-CN" sz="3700">
                <a:sym typeface="+mn-ea"/>
              </a:rPr>
              <a:t>typeof</a:t>
            </a:r>
            <a:r>
              <a:rPr lang="zh-CN" altLang="en-US" sz="3700">
                <a:sym typeface="+mn-ea"/>
              </a:rPr>
              <a:t>检测</a:t>
            </a:r>
            <a:r>
              <a:rPr lang="en-US" altLang="zh-CN" sz="3700">
                <a:sym typeface="+mn-ea"/>
              </a:rPr>
              <a:t>JavaScript</a:t>
            </a:r>
            <a:r>
              <a:rPr lang="zh-CN" altLang="en-US" sz="3700">
                <a:sym typeface="+mn-ea"/>
              </a:rPr>
              <a:t>数据类型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7387" y="3166533"/>
            <a:ext cx="5195147" cy="365760"/>
          </a:xfrm>
          <a:prstGeom prst="rect">
            <a:avLst/>
          </a:prstGeom>
        </p:spPr>
      </p:pic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5053330" y="6285788"/>
            <a:ext cx="2085814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15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分钟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87" name="组合 66"/>
          <p:cNvGrpSpPr/>
          <p:nvPr/>
        </p:nvGrpSpPr>
        <p:grpSpPr bwMode="auto">
          <a:xfrm>
            <a:off x="518918" y="1078230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655" y="4449445"/>
            <a:ext cx="3199765" cy="1768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  <a:endParaRPr lang="en-US" altLang="zh-CN"/>
          </a:p>
          <a:p>
            <a:r>
              <a:rPr lang="zh-CN" altLang="en-US"/>
              <a:t>代码规范问题</a:t>
            </a:r>
            <a:endParaRPr lang="zh-CN" altLang="en-US"/>
          </a:p>
          <a:p>
            <a:r>
              <a:rPr lang="zh-CN" altLang="en-US"/>
              <a:t>调试技巧</a:t>
            </a:r>
            <a:endParaRPr lang="en-US" altLang="zh-CN"/>
          </a:p>
          <a:p>
            <a:endParaRPr lang="zh-CN" altLang="en-US"/>
          </a:p>
          <a:p>
            <a:endParaRPr lang="zh-CN" altLang="en-US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t>共性问题集中讲解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029585" y="428625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5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zh-CN" altLang="en-US" sz="3200" b="1" kern="0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  </a:t>
              </a:r>
              <a:endParaRPr lang="zh-CN" altLang="en-US" sz="3200" b="1" kern="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运算符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/>
        </p:nvGraphicFramePr>
        <p:xfrm>
          <a:off x="596900" y="1468120"/>
          <a:ext cx="9906635" cy="2867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6255"/>
                <a:gridCol w="6850380"/>
              </a:tblGrid>
              <a:tr h="542290">
                <a:tc>
                  <a:txBody>
                    <a:bodyPr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</a:rPr>
                        <a:t>类型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17526" marR="117526" marT="60960" marB="60960" anchor="ctr">
                    <a:solidFill>
                      <a:srgbClr val="40D59B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</a:rPr>
                        <a:t>运算符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17526" marR="117526" marT="60960" marB="60960" anchor="ctr">
                    <a:solidFill>
                      <a:srgbClr val="40D59B"/>
                    </a:solidFill>
                  </a:tcPr>
                </a:tc>
              </a:tr>
              <a:tr h="464820">
                <a:tc>
                  <a:txBody>
                    <a:bodyPr/>
                    <a:p>
                      <a:pPr algn="ctr"/>
                      <a:r>
                        <a:rPr lang="zh-CN" altLang="en-US" sz="2135" b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算术运算符</a:t>
                      </a:r>
                      <a:endParaRPr lang="zh-CN" altLang="en-US" sz="2135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17526" marR="117526" marT="60960" marB="60960" anchor="ctr"/>
                </a:tc>
                <a:tc>
                  <a:txBody>
                    <a:bodyPr/>
                    <a:p>
                      <a:r>
                        <a:rPr lang="en-US" altLang="zh-CN" sz="2135" b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</a:t>
                      </a:r>
                      <a:r>
                        <a:rPr lang="zh-CN" altLang="en-US" sz="2135" b="0" baseline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altLang="zh-CN" sz="2135" b="0" baseline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2135" b="0" baseline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*    </a:t>
                      </a:r>
                      <a:r>
                        <a:rPr lang="en-US" altLang="zh-CN" sz="2135" b="0" baseline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CN" altLang="en-US" sz="2135" b="0" baseline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altLang="zh-CN" sz="2135" b="0" baseline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  <a:r>
                        <a:rPr lang="zh-CN" altLang="en-US" sz="2135" b="0" baseline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altLang="zh-CN" sz="2135" b="0" baseline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++</a:t>
                      </a:r>
                      <a:r>
                        <a:rPr lang="zh-CN" altLang="en-US" sz="2135" b="0" baseline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altLang="zh-CN" sz="2135" b="0" baseline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--</a:t>
                      </a:r>
                      <a:endParaRPr lang="zh-CN" altLang="en-US" sz="2135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17526" marR="117526" marT="60960" marB="60960" anchor="ctr"/>
                </a:tc>
              </a:tr>
              <a:tr h="445770">
                <a:tc>
                  <a:txBody>
                    <a:bodyPr/>
                    <a:p>
                      <a:pPr algn="ctr"/>
                      <a:r>
                        <a:rPr lang="zh-CN" altLang="en-US" sz="2135" b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赋值运算符</a:t>
                      </a:r>
                      <a:endParaRPr lang="zh-CN" altLang="en-US" sz="2135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17526" marR="117526" marT="60960" marB="60960" anchor="ctr"/>
                </a:tc>
                <a:tc>
                  <a:txBody>
                    <a:bodyPr/>
                    <a:p>
                      <a:r>
                        <a:rPr lang="en-US" altLang="zh-CN" sz="2135" b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</a:t>
                      </a:r>
                      <a:endParaRPr lang="zh-CN" altLang="en-US" sz="2135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17526" marR="117526" marT="60960" marB="60960" anchor="ctr"/>
                </a:tc>
              </a:tr>
              <a:tr h="446405">
                <a:tc>
                  <a:txBody>
                    <a:bodyPr/>
                    <a:p>
                      <a:pPr algn="ctr"/>
                      <a:r>
                        <a:rPr lang="zh-CN" altLang="en-US" sz="2135" b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比较运算符</a:t>
                      </a:r>
                      <a:endParaRPr lang="zh-CN" altLang="en-US" sz="2135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17526" marR="117526" marT="60960" marB="60960" anchor="ctr"/>
                </a:tc>
                <a:tc>
                  <a:txBody>
                    <a:bodyPr/>
                    <a:p>
                      <a:r>
                        <a:rPr lang="en-US" altLang="zh-CN" sz="2135" b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zh-CN" altLang="en-US" sz="2135" b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altLang="zh-CN" sz="2135" b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zh-CN" altLang="en-US" sz="2135" b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</a:t>
                      </a:r>
                      <a:r>
                        <a:rPr lang="en-US" altLang="zh-CN" sz="2135" b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&gt;=</a:t>
                      </a:r>
                      <a:r>
                        <a:rPr lang="zh-CN" altLang="en-US" sz="2135" b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</a:t>
                      </a:r>
                      <a:r>
                        <a:rPr lang="en-US" altLang="zh-CN" sz="2135" b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zh-CN" altLang="en-US" sz="2135" b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</a:t>
                      </a:r>
                      <a:r>
                        <a:rPr lang="en-US" altLang="zh-CN" sz="2135" b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==</a:t>
                      </a:r>
                      <a:r>
                        <a:rPr lang="zh-CN" altLang="en-US" sz="2135" b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altLang="zh-CN" sz="2135" b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!=</a:t>
                      </a:r>
                      <a:endParaRPr lang="zh-CN" altLang="en-US" sz="2135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17526" marR="117526" marT="60960" marB="60960" anchor="ctr"/>
                </a:tc>
              </a:tr>
              <a:tr h="521335">
                <a:tc>
                  <a:txBody>
                    <a:bodyPr/>
                    <a:p>
                      <a:pPr algn="ctr"/>
                      <a:r>
                        <a:rPr lang="zh-CN" altLang="en-US" sz="2135" b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逻辑运算符</a:t>
                      </a:r>
                      <a:endParaRPr lang="zh-CN" altLang="en-US" sz="2135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17526" marR="117526" marT="60960" marB="60960" anchor="ctr"/>
                </a:tc>
                <a:tc>
                  <a:txBody>
                    <a:bodyPr/>
                    <a:p>
                      <a:r>
                        <a:rPr lang="en-US" altLang="zh-CN" sz="2135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&amp;&amp;</a:t>
                      </a:r>
                      <a:r>
                        <a:rPr lang="zh-CN" altLang="en-US" sz="2135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</a:t>
                      </a:r>
                      <a:r>
                        <a:rPr lang="zh-CN" altLang="en-US" sz="2135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135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||</a:t>
                      </a:r>
                      <a:r>
                        <a:rPr lang="zh-CN" altLang="en-US" sz="2135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</a:t>
                      </a:r>
                      <a:r>
                        <a:rPr lang="en-US" altLang="zh-CN" sz="2135" b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!</a:t>
                      </a:r>
                      <a:endParaRPr lang="zh-CN" altLang="en-US" sz="2135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17526" marR="117526" marT="60960" marB="60960" anchor="ctr"/>
                </a:tc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4349750" y="5692140"/>
            <a:ext cx="3491865" cy="607060"/>
            <a:chOff x="5908" y="8964"/>
            <a:chExt cx="5499" cy="956"/>
          </a:xfrm>
        </p:grpSpPr>
        <p:sp>
          <p:nvSpPr>
            <p:cNvPr id="10" name="圆角矩形 9"/>
            <p:cNvSpPr/>
            <p:nvPr/>
          </p:nvSpPr>
          <p:spPr>
            <a:xfrm>
              <a:off x="5908" y="8964"/>
              <a:ext cx="5499" cy="957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985" y="9100"/>
              <a:ext cx="442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r>
                <a:rPr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运算符</a:t>
              </a:r>
              <a:endParaRPr lang="zh-CN" sz="2000" b="1">
                <a:solidFill>
                  <a:srgbClr val="00C7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4" name="Picture 13" descr="E:\设计\06-2018\前端5.0PPT\辅导.png辅导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35" y="9063"/>
              <a:ext cx="835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注释</a:t>
            </a:r>
            <a:endParaRPr lang="zh-CN" altLang="en-US"/>
          </a:p>
        </p:txBody>
      </p:sp>
      <p:sp>
        <p:nvSpPr>
          <p:cNvPr id="12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单行注释以 // 开始，以行末结束</a:t>
            </a:r>
            <a:endParaRPr lang="zh-CN" altLang="en-US"/>
          </a:p>
          <a:p>
            <a:pPr lvl="0"/>
            <a:r>
              <a:rPr lang="zh-CN" altLang="en-US"/>
              <a:t>多行注释以 /* 开始，以 */ 结束</a:t>
            </a: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583430" y="5518785"/>
            <a:ext cx="3064510" cy="607060"/>
            <a:chOff x="5908" y="8724"/>
            <a:chExt cx="4826" cy="956"/>
          </a:xfrm>
        </p:grpSpPr>
        <p:sp>
          <p:nvSpPr>
            <p:cNvPr id="10" name="圆角矩形 9"/>
            <p:cNvSpPr/>
            <p:nvPr/>
          </p:nvSpPr>
          <p:spPr>
            <a:xfrm>
              <a:off x="5908" y="8724"/>
              <a:ext cx="4826" cy="957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985" y="8860"/>
              <a:ext cx="374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r>
                <a:rPr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注释</a:t>
              </a:r>
              <a:endParaRPr lang="zh-CN" sz="2000" b="1">
                <a:solidFill>
                  <a:srgbClr val="00C7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4" name="Picture 13" descr="E:\设计\06-2018\前端5.0PPT\辅导.png辅导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35" y="8823"/>
              <a:ext cx="835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  <a:endParaRPr lang="en-US" altLang="zh-CN"/>
          </a:p>
          <a:p>
            <a:pPr lvl="1"/>
            <a:r>
              <a:rPr lang="zh-CN" altLang="en-US"/>
              <a:t>声明如下图示的变量，并将结果打印在页面中</a:t>
            </a:r>
            <a:endParaRPr lang="zh-CN" altLang="en-US"/>
          </a:p>
          <a:p>
            <a:pPr marL="609600" lvl="1" indent="0">
              <a:buNone/>
            </a:pPr>
            <a:endParaRPr lang="zh-CN" altLang="en-US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t>学员操作</a:t>
            </a:r>
            <a:r>
              <a:rPr lang="en-US" altLang="zh-CN"/>
              <a:t>—</a:t>
            </a:r>
            <a:r>
              <a:rPr lang="zh-CN" altLang="en-US"/>
              <a:t>加减乘除算法题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7367" y="2954867"/>
            <a:ext cx="2374900" cy="2910840"/>
          </a:xfrm>
          <a:prstGeom prst="rect">
            <a:avLst/>
          </a:prstGeom>
        </p:spPr>
      </p:pic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4507230" y="6126402"/>
            <a:ext cx="2085814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15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分钟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292725" y="3970020"/>
            <a:ext cx="1019810" cy="423545"/>
          </a:xfrm>
          <a:prstGeom prst="rightArrow">
            <a:avLst/>
          </a:prstGeom>
          <a:solidFill>
            <a:srgbClr val="00C77A"/>
          </a:solidFill>
          <a:ln>
            <a:solidFill>
              <a:srgbClr val="00C7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7" name="组合 66"/>
          <p:cNvGrpSpPr/>
          <p:nvPr/>
        </p:nvGrpSpPr>
        <p:grpSpPr bwMode="auto">
          <a:xfrm>
            <a:off x="518918" y="1078230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205" y="2954655"/>
            <a:ext cx="3897630" cy="2649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  <a:endParaRPr lang="en-US" altLang="zh-CN"/>
          </a:p>
          <a:p>
            <a:r>
              <a:rPr lang="zh-CN" altLang="en-US"/>
              <a:t>代码规范问题</a:t>
            </a:r>
            <a:endParaRPr lang="zh-CN" altLang="en-US"/>
          </a:p>
          <a:p>
            <a:r>
              <a:rPr lang="zh-CN" altLang="en-US"/>
              <a:t>调试技巧</a:t>
            </a:r>
            <a:endParaRPr lang="en-US" altLang="zh-CN"/>
          </a:p>
          <a:p>
            <a:endParaRPr lang="zh-CN" altLang="en-US"/>
          </a:p>
          <a:p>
            <a:endParaRPr lang="zh-CN" altLang="en-US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t>共性问题集中讲解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029585" y="428625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5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zh-CN" altLang="en-US" sz="3200" b="1" kern="0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  </a:t>
              </a:r>
              <a:endParaRPr lang="zh-CN" altLang="en-US" sz="3200" b="1" kern="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Group 2"/>
          <p:cNvGrpSpPr>
            <a:grpSpLocks noChangeAspect="1"/>
          </p:cNvGrpSpPr>
          <p:nvPr/>
        </p:nvGrpSpPr>
        <p:grpSpPr bwMode="auto">
          <a:xfrm>
            <a:off x="1330913" y="617551"/>
            <a:ext cx="7206814" cy="5453402"/>
            <a:chOff x="1369" y="2819"/>
            <a:chExt cx="7481" cy="6349"/>
          </a:xfrm>
        </p:grpSpPr>
        <p:sp>
          <p:nvSpPr>
            <p:cNvPr id="11" name="AutoShape 3"/>
            <p:cNvSpPr>
              <a:spLocks noChangeAspect="1" noChangeArrowheads="1"/>
            </p:cNvSpPr>
            <p:nvPr/>
          </p:nvSpPr>
          <p:spPr bwMode="auto">
            <a:xfrm>
              <a:off x="2237" y="5238"/>
              <a:ext cx="5991" cy="362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" name="AutoShape 4"/>
            <p:cNvSpPr/>
            <p:nvPr/>
          </p:nvSpPr>
          <p:spPr bwMode="auto">
            <a:xfrm>
              <a:off x="3918" y="3313"/>
              <a:ext cx="540" cy="5641"/>
            </a:xfrm>
            <a:prstGeom prst="leftBrace">
              <a:avLst>
                <a:gd name="adj1" fmla="val 37556"/>
                <a:gd name="adj2" fmla="val 50000"/>
              </a:avLst>
            </a:prstGeom>
            <a:ln>
              <a:solidFill>
                <a:srgbClr val="00C77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369" y="5914"/>
              <a:ext cx="2738" cy="4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JavaScript</a:t>
              </a: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基础语法</a:t>
              </a:r>
              <a:endPara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4299" y="2819"/>
              <a:ext cx="4551" cy="634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pPr marL="0" lvl="1"/>
              <a:r>
                <a:rPr lang="en-US" altLang="zh-CN" sz="2400">
                  <a:sym typeface="+mn-ea"/>
                </a:rPr>
                <a:t>              </a:t>
              </a:r>
              <a:r>
                <a:rPr lang="en-US" altLang="zh-CN" sz="1800">
                  <a:sym typeface="+mn-ea"/>
                </a:rPr>
                <a:t>                                           </a:t>
              </a:r>
              <a:endParaRPr lang="en-US" altLang="zh-CN" sz="1800">
                <a:sym typeface="+mn-ea"/>
              </a:endParaRPr>
            </a:p>
            <a:p>
              <a:pPr lvl="0"/>
              <a:r>
                <a:rPr lang="en-US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JavaScript</a:t>
              </a:r>
              <a:r>
                <a:rPr lang="zh-CN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作用、组成以及基本结构</a:t>
              </a:r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lvl="0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lvl="0"/>
              <a:r>
                <a: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JavaScript</a:t>
              </a:r>
              <a:r>
                <a:rPr lang="zh-CN" altLang="en-US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在页面中使用的三种方式</a:t>
              </a:r>
              <a:r>
                <a:rPr lang="zh-CN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</a:t>
              </a:r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lvl="1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lvl="1"/>
              <a:r>
                <a:rPr lang="en-US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			</a:t>
              </a:r>
              <a:endPara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lvl="0"/>
              <a:r>
                <a:rPr lang="en-US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JavaScript</a:t>
              </a:r>
              <a:r>
                <a:rPr lang="zh-CN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中的变量使用</a:t>
              </a:r>
              <a:endParaRPr lang="zh-CN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lvl="0"/>
              <a:endParaRPr lang="zh-CN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lvl="0"/>
              <a:endParaRPr lang="zh-CN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lvl="0"/>
              <a:endParaRPr lang="zh-CN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lvl="0"/>
              <a:r>
                <a: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JavaScript</a:t>
              </a:r>
              <a:r>
                <a:rPr lang="zh-CN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中的数据类型</a:t>
              </a:r>
              <a:endParaRPr lang="zh-CN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lvl="0"/>
              <a:endParaRPr lang="zh-CN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lvl="0"/>
              <a:endParaRPr lang="zh-CN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lvl="0"/>
              <a:endParaRPr lang="zh-CN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lvl="0"/>
              <a:endParaRPr lang="zh-CN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lvl="0"/>
              <a:endParaRPr lang="zh-CN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lvl="0"/>
              <a:r>
                <a: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JavaScript</a:t>
              </a:r>
              <a:r>
                <a:rPr lang="zh-CN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中的运算符</a:t>
              </a:r>
              <a:endParaRPr kumimoji="0" lang="zh-CN" altLang="zh-CN" sz="2000" b="1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endParaRPr>
            </a:p>
          </p:txBody>
        </p:sp>
      </p:grpSp>
      <p:sp>
        <p:nvSpPr>
          <p:cNvPr id="4" name="AutoShape 4"/>
          <p:cNvSpPr/>
          <p:nvPr/>
        </p:nvSpPr>
        <p:spPr bwMode="auto">
          <a:xfrm>
            <a:off x="8458200" y="1377315"/>
            <a:ext cx="288290" cy="775970"/>
          </a:xfrm>
          <a:prstGeom prst="leftBrace">
            <a:avLst>
              <a:gd name="adj1" fmla="val 37556"/>
              <a:gd name="adj2" fmla="val 50000"/>
            </a:avLst>
          </a:prstGeom>
          <a:ln>
            <a:solidFill>
              <a:srgbClr val="00C7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746490" y="1362075"/>
            <a:ext cx="2345055" cy="9899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marL="0" lvl="1"/>
            <a:r>
              <a:rPr lang="zh-CN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script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标签</a:t>
            </a:r>
            <a:endParaRPr lang="zh-CN" altLang="en-US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外部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JS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文件</a:t>
            </a:r>
            <a:endParaRPr lang="zh-CN" altLang="en-US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直接在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标签中</a:t>
            </a:r>
            <a:endParaRPr lang="zh-CN" altLang="en-US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zh-CN" altLang="en-US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endParaRPr kumimoji="0" lang="zh-CN" altLang="en-US" sz="18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6" name="AutoShape 4"/>
          <p:cNvSpPr/>
          <p:nvPr/>
        </p:nvSpPr>
        <p:spPr bwMode="auto">
          <a:xfrm>
            <a:off x="7196455" y="3399155"/>
            <a:ext cx="187325" cy="996950"/>
          </a:xfrm>
          <a:prstGeom prst="leftBrace">
            <a:avLst>
              <a:gd name="adj1" fmla="val 37556"/>
              <a:gd name="adj2" fmla="val 50000"/>
            </a:avLst>
          </a:prstGeom>
          <a:ln>
            <a:solidFill>
              <a:srgbClr val="00C7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383780" y="3271520"/>
            <a:ext cx="2345055" cy="147891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marL="0" lvl="1"/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undefined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/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null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/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number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/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boolean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/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string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AutoShape 4"/>
          <p:cNvSpPr/>
          <p:nvPr/>
        </p:nvSpPr>
        <p:spPr bwMode="auto">
          <a:xfrm>
            <a:off x="6877685" y="5235575"/>
            <a:ext cx="288290" cy="994410"/>
          </a:xfrm>
          <a:prstGeom prst="leftBrace">
            <a:avLst>
              <a:gd name="adj1" fmla="val 37556"/>
              <a:gd name="adj2" fmla="val 50000"/>
            </a:avLst>
          </a:prstGeom>
          <a:ln>
            <a:solidFill>
              <a:srgbClr val="00C7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7132320" y="5234305"/>
            <a:ext cx="2345055" cy="111887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lvl="0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Arial" panose="020B0604020202020204" pitchFamily="34" charset="0"/>
                <a:sym typeface="+mn-ea"/>
              </a:rPr>
              <a:t>算术运算符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Arial" panose="020B0604020202020204" pitchFamily="34" charset="0"/>
              <a:sym typeface="+mn-ea"/>
            </a:endParaRPr>
          </a:p>
          <a:p>
            <a:pPr lvl="0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Arial" panose="020B0604020202020204" pitchFamily="34" charset="0"/>
                <a:sym typeface="+mn-ea"/>
              </a:rPr>
              <a:t>赋值运算符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+mn-ea"/>
            </a:endParaRPr>
          </a:p>
          <a:p>
            <a:pPr lvl="0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Arial" panose="020B0604020202020204" pitchFamily="34" charset="0"/>
                <a:sym typeface="+mn-ea"/>
              </a:rPr>
              <a:t>比较运算符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+mn-ea"/>
            </a:endParaRPr>
          </a:p>
          <a:p>
            <a:pPr lvl="0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Arial" panose="020B0604020202020204" pitchFamily="34" charset="0"/>
                <a:sym typeface="+mn-ea"/>
              </a:rPr>
              <a:t>逻辑运算符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+mn-ea"/>
            </a:endParaRPr>
          </a:p>
          <a:p>
            <a:pPr lvl="0"/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课程结构图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1905635"/>
            <a:ext cx="10130155" cy="2556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课后作业</a:t>
            </a:r>
            <a:endParaRPr lang="en-US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zh-CN" altLang="en-US"/>
          </a:p>
          <a:p>
            <a:pPr lvl="0"/>
            <a:r>
              <a:rPr lang="zh-CN" altLang="en-US"/>
              <a:t>预习作业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教员备课时根据班级情况在此添加预习内容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1"/>
          <p:cNvGrpSpPr/>
          <p:nvPr/>
        </p:nvGrpSpPr>
        <p:grpSpPr>
          <a:xfrm>
            <a:off x="1938338" y="1322388"/>
            <a:ext cx="8239125" cy="4249737"/>
            <a:chOff x="5131" y="3475"/>
            <a:chExt cx="9508" cy="4905"/>
          </a:xfrm>
        </p:grpSpPr>
        <p:sp>
          <p:nvSpPr>
            <p:cNvPr id="6" name="文本框 4"/>
            <p:cNvSpPr txBox="1"/>
            <p:nvPr/>
          </p:nvSpPr>
          <p:spPr>
            <a:xfrm>
              <a:off x="5410" y="7920"/>
              <a:ext cx="3850" cy="4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zh-CN" altLang="en-US" sz="2000" b="1" dirty="0">
                  <a:solidFill>
                    <a:srgbClr val="A0C10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扫一扫 关注课工场</a:t>
              </a:r>
              <a:endPara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5"/>
            <p:cNvSpPr txBox="1"/>
            <p:nvPr/>
          </p:nvSpPr>
          <p:spPr>
            <a:xfrm>
              <a:off x="10642" y="7920"/>
              <a:ext cx="3848" cy="4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zh-CN" altLang="en-US" sz="2000" b="1" dirty="0">
                  <a:solidFill>
                    <a:srgbClr val="A0C10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扫一扫 下载</a:t>
              </a:r>
              <a:r>
                <a:rPr lang="en-US" altLang="zh-CN" sz="2000" b="1" dirty="0">
                  <a:solidFill>
                    <a:srgbClr val="A0C10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endParaRPr lang="en-US" altLang="zh-CN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8" name="图片 2" descr="课工场最新APP二维码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09" y="3475"/>
              <a:ext cx="4330" cy="433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" name="图片 1" descr="课工场最新微信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1" y="3475"/>
              <a:ext cx="4332" cy="433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内容占位符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号店项目</a:t>
            </a:r>
            <a:endParaRPr lang="zh-CN" altLang="en-US"/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课程项目展示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8960" y="2089785"/>
            <a:ext cx="8637270" cy="41160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960" y="2089785"/>
            <a:ext cx="8143240" cy="408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320" y="2239010"/>
            <a:ext cx="9394190" cy="38874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780" y="1421130"/>
            <a:ext cx="7486015" cy="4705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辅助学习资料推荐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教员备课时根据课程情况在此添加内容，可以是课工场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教材、也可以是教员积累的资料，如帮助手册、经典书籍等</a:t>
            </a:r>
            <a:endParaRPr lang="zh-CN" altLang="en-US">
              <a:sym typeface="+mn-ea"/>
            </a:endParaRPr>
          </a:p>
          <a:p>
            <a:r>
              <a:rPr lang="zh-CN" altLang="en-US"/>
              <a:t>学员学习时</a:t>
            </a:r>
            <a:r>
              <a:rPr lang="zh-CN">
                <a:ln>
                  <a:noFill/>
                </a:ln>
                <a:effectLst/>
                <a:uLnTx/>
                <a:uFillTx/>
                <a:sym typeface="Calibri" panose="020F0502020204030204" pitchFamily="34" charset="0"/>
              </a:rPr>
              <a:t>可以在前端百Ke查看JavaScript相关文档，线上做习题进行检测，以及线上视频提前预习等等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9"/>
          <p:cNvGrpSpPr/>
          <p:nvPr/>
        </p:nvGrpSpPr>
        <p:grpSpPr bwMode="auto">
          <a:xfrm>
            <a:off x="2095500" y="1071563"/>
            <a:ext cx="8143875" cy="1357312"/>
            <a:chOff x="571472" y="1285860"/>
            <a:chExt cx="8143932" cy="1357322"/>
          </a:xfrm>
          <a:solidFill>
            <a:srgbClr val="00C77A"/>
          </a:solidFill>
        </p:grpSpPr>
        <p:sp>
          <p:nvSpPr>
            <p:cNvPr id="11" name="圆角矩形 10"/>
            <p:cNvSpPr/>
            <p:nvPr/>
          </p:nvSpPr>
          <p:spPr bwMode="auto">
            <a:xfrm>
              <a:off x="571472" y="1285860"/>
              <a:ext cx="8143932" cy="1357322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"/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785919" y="1285860"/>
              <a:ext cx="6715172" cy="1357322"/>
            </a:xfrm>
            <a:prstGeom prst="rect">
              <a:avLst/>
            </a:prstGeom>
            <a:solidFill>
              <a:schemeClr val="bg1"/>
            </a:solidFill>
            <a:ln>
              <a:headEnd type="non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"/>
            </a:p>
          </p:txBody>
        </p:sp>
      </p:grpSp>
      <p:sp>
        <p:nvSpPr>
          <p:cNvPr id="13" name="矩形 12"/>
          <p:cNvSpPr/>
          <p:nvPr/>
        </p:nvSpPr>
        <p:spPr>
          <a:xfrm>
            <a:off x="2175511" y="1428751"/>
            <a:ext cx="1097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课前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509" name="组合 14"/>
          <p:cNvGrpSpPr/>
          <p:nvPr/>
        </p:nvGrpSpPr>
        <p:grpSpPr bwMode="auto">
          <a:xfrm>
            <a:off x="2089573" y="2802149"/>
            <a:ext cx="8143875" cy="1357312"/>
            <a:chOff x="571472" y="1285860"/>
            <a:chExt cx="8143932" cy="1357322"/>
          </a:xfrm>
          <a:solidFill>
            <a:srgbClr val="00C77A"/>
          </a:solidFill>
        </p:grpSpPr>
        <p:sp>
          <p:nvSpPr>
            <p:cNvPr id="16" name="圆角矩形 15"/>
            <p:cNvSpPr/>
            <p:nvPr/>
          </p:nvSpPr>
          <p:spPr bwMode="auto">
            <a:xfrm>
              <a:off x="571472" y="1285860"/>
              <a:ext cx="8143932" cy="1357322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"/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1785919" y="1285860"/>
              <a:ext cx="6715172" cy="1357322"/>
            </a:xfrm>
            <a:prstGeom prst="rect">
              <a:avLst/>
            </a:prstGeom>
            <a:solidFill>
              <a:schemeClr val="bg1"/>
            </a:solidFill>
            <a:ln>
              <a:headEnd type="non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"/>
            </a:p>
          </p:txBody>
        </p:sp>
      </p:grpSp>
      <p:sp>
        <p:nvSpPr>
          <p:cNvPr id="18" name="矩形 17"/>
          <p:cNvSpPr/>
          <p:nvPr/>
        </p:nvSpPr>
        <p:spPr>
          <a:xfrm>
            <a:off x="2175511" y="3143251"/>
            <a:ext cx="1097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课上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512" name="组合 19"/>
          <p:cNvGrpSpPr/>
          <p:nvPr/>
        </p:nvGrpSpPr>
        <p:grpSpPr bwMode="auto">
          <a:xfrm>
            <a:off x="2095500" y="4500563"/>
            <a:ext cx="8143875" cy="1357312"/>
            <a:chOff x="571472" y="1285860"/>
            <a:chExt cx="8143932" cy="1357322"/>
          </a:xfrm>
          <a:solidFill>
            <a:srgbClr val="00C77A"/>
          </a:solidFill>
        </p:grpSpPr>
        <p:sp>
          <p:nvSpPr>
            <p:cNvPr id="21" name="圆角矩形 20"/>
            <p:cNvSpPr/>
            <p:nvPr/>
          </p:nvSpPr>
          <p:spPr bwMode="auto">
            <a:xfrm>
              <a:off x="571472" y="1285860"/>
              <a:ext cx="8143932" cy="1357322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"/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1785919" y="1285860"/>
              <a:ext cx="6715172" cy="1357322"/>
            </a:xfrm>
            <a:prstGeom prst="rect">
              <a:avLst/>
            </a:prstGeom>
            <a:solidFill>
              <a:schemeClr val="bg1"/>
            </a:solidFill>
            <a:ln>
              <a:headEnd type="non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"/>
            </a:p>
          </p:txBody>
        </p:sp>
      </p:grpSp>
      <p:sp>
        <p:nvSpPr>
          <p:cNvPr id="23" name="矩形 22"/>
          <p:cNvSpPr/>
          <p:nvPr/>
        </p:nvSpPr>
        <p:spPr>
          <a:xfrm>
            <a:off x="2175511" y="4857751"/>
            <a:ext cx="1097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课后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13"/>
          <p:cNvSpPr>
            <a:spLocks noChangeArrowheads="1"/>
          </p:cNvSpPr>
          <p:nvPr/>
        </p:nvSpPr>
        <p:spPr bwMode="auto">
          <a:xfrm>
            <a:off x="1971675" y="1218565"/>
            <a:ext cx="7885430" cy="107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lvl="3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2135" b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学员可以在前端百Ke查看JavaScript相关文档以及线上视频提前预习</a:t>
            </a:r>
            <a:endParaRPr lang="zh-CN" altLang="en-US" sz="2135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学习方法</a:t>
            </a:r>
            <a:endParaRPr lang="zh-CN" altLang="en-US"/>
          </a:p>
        </p:txBody>
      </p:sp>
      <p:sp>
        <p:nvSpPr>
          <p:cNvPr id="5" name="矩形 13"/>
          <p:cNvSpPr>
            <a:spLocks noChangeArrowheads="1"/>
          </p:cNvSpPr>
          <p:nvPr/>
        </p:nvSpPr>
        <p:spPr bwMode="auto">
          <a:xfrm>
            <a:off x="3272578" y="2928360"/>
            <a:ext cx="8477251" cy="157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135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在做练习时，</a:t>
            </a:r>
            <a:r>
              <a:rPr lang="zh-CN" sz="2135" b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逻辑性内容多思考、尝试不同实现思路</a:t>
            </a:r>
            <a:endParaRPr lang="zh-CN" altLang="en-US" sz="2135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135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</a:t>
            </a:r>
            <a:r>
              <a:rPr lang="en-US" altLang="zh-CN" sz="2135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</a:t>
            </a:r>
            <a:r>
              <a:rPr lang="zh-CN" altLang="en-US" sz="2135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代码时，要保证代码的规范度</a:t>
            </a:r>
            <a:endParaRPr lang="zh-CN" altLang="en-US" sz="213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135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3310255" y="4822825"/>
            <a:ext cx="6546850" cy="58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2135" b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学员可以在前端百Ke线上做习题进行检测</a:t>
            </a:r>
            <a:endParaRPr lang="zh-CN" altLang="en-US" sz="213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t>JavaScript在页面中使用的三种方式</a:t>
            </a:r>
          </a:p>
          <a:p>
            <a:r>
              <a:rPr lang="zh-CN" altLang="en-US"/>
              <a:t>使用</a:t>
            </a:r>
            <a:r>
              <a:rPr lang="en-US" altLang="zh-CN"/>
              <a:t>typeof</a:t>
            </a:r>
            <a:r>
              <a:rPr lang="zh-CN" altLang="en-US"/>
              <a:t>检测</a:t>
            </a:r>
            <a:r>
              <a:rPr lang="en-US" altLang="zh-CN"/>
              <a:t>JavaScript</a:t>
            </a:r>
            <a:r>
              <a:rPr lang="zh-CN" altLang="en-US"/>
              <a:t>数据类型</a:t>
            </a:r>
            <a:endParaRPr lang="zh-CN" altLang="en-US"/>
          </a:p>
          <a:p>
            <a:r>
              <a:rPr lang="zh-CN" altLang="en-US"/>
              <a:t>加减乘除算法题</a:t>
            </a:r>
            <a:endParaRPr lang="zh-CN" altLang="en-US"/>
          </a:p>
          <a:p>
            <a:endParaRPr lang="zh-CN" altLang="en-US">
              <a:ln>
                <a:noFill/>
              </a:ln>
              <a:effectLst/>
              <a:uLnTx/>
              <a:uFillTx/>
              <a:sym typeface="Calibri" panose="020F0502020204030204" pitchFamily="34" charset="0"/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本章任务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0415" y="2969895"/>
            <a:ext cx="3873500" cy="21405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55" y="3937000"/>
            <a:ext cx="3447415" cy="2343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本章目标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理解</a:t>
            </a:r>
            <a:r>
              <a:rPr lang="en-US" altLang="zh-CN"/>
              <a:t>JavaScript</a:t>
            </a:r>
            <a:r>
              <a:rPr lang="zh-CN" altLang="zh-CN"/>
              <a:t>作用</a:t>
            </a:r>
            <a:endParaRPr lang="en-US"/>
          </a:p>
          <a:p>
            <a:pPr lvl="0"/>
            <a:r>
              <a:rPr lang="zh-CN" altLang="en-US"/>
              <a:t>了解</a:t>
            </a:r>
            <a:r>
              <a:rPr lang="en-US" altLang="zh-CN"/>
              <a:t>JavaScript</a:t>
            </a:r>
            <a:r>
              <a:rPr lang="zh-CN" altLang="zh-CN"/>
              <a:t>组成</a:t>
            </a:r>
            <a:endParaRPr lang="zh-CN" altLang="zh-CN"/>
          </a:p>
          <a:p>
            <a:pPr lvl="0"/>
            <a:r>
              <a:rPr lang="zh-CN" altLang="zh-CN"/>
              <a:t>掌握</a:t>
            </a:r>
            <a:r>
              <a:rPr lang="en-US" altLang="zh-CN"/>
              <a:t>JavaScript</a:t>
            </a:r>
            <a:r>
              <a:rPr lang="zh-CN" altLang="zh-CN"/>
              <a:t>基本结构</a:t>
            </a:r>
            <a:endParaRPr lang="zh-CN" altLang="zh-CN"/>
          </a:p>
          <a:p>
            <a:pPr lvl="0"/>
            <a:r>
              <a:rPr lang="zh-CN" altLang="zh-CN"/>
              <a:t>掌握</a:t>
            </a:r>
            <a:r>
              <a:rPr lang="en-US" altLang="zh-CN"/>
              <a:t>JavaScript</a:t>
            </a:r>
            <a:r>
              <a:rPr lang="zh-CN" altLang="en-US"/>
              <a:t>在页面中使用的三种方式</a:t>
            </a:r>
            <a:endParaRPr lang="zh-CN" altLang="en-US"/>
          </a:p>
          <a:p>
            <a:pPr lvl="0"/>
            <a:r>
              <a:rPr lang="zh-CN" altLang="en-US"/>
              <a:t>掌握JavaScript中的数据类型</a:t>
            </a:r>
            <a:endParaRPr lang="zh-CN" altLang="en-US"/>
          </a:p>
          <a:p>
            <a:pPr lvl="0"/>
            <a:r>
              <a:rPr lang="zh-CN" altLang="en-US"/>
              <a:t>掌握JavaScript中的变量与运算符</a:t>
            </a:r>
            <a:endParaRPr lang="zh-CN" altLang="en-US"/>
          </a:p>
        </p:txBody>
      </p:sp>
      <p:pic>
        <p:nvPicPr>
          <p:cNvPr id="5" name="图片 4" descr="重点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50655" y="4037965"/>
            <a:ext cx="834390" cy="549275"/>
          </a:xfrm>
          <a:prstGeom prst="rect">
            <a:avLst/>
          </a:prstGeom>
        </p:spPr>
      </p:pic>
      <p:pic>
        <p:nvPicPr>
          <p:cNvPr id="4" name="图片 3" descr="重点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9080" y="5678805"/>
            <a:ext cx="834390" cy="549275"/>
          </a:xfrm>
          <a:prstGeom prst="rect">
            <a:avLst/>
          </a:prstGeom>
        </p:spPr>
      </p:pic>
      <p:pic>
        <p:nvPicPr>
          <p:cNvPr id="3" name="图片 2" descr="重点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1860" y="4811395"/>
            <a:ext cx="834390" cy="5492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为什么要学习</a:t>
            </a:r>
            <a:r>
              <a:rPr lang="en-US" altLang="zh-CN"/>
              <a:t>JavaScript</a:t>
            </a:r>
            <a:endParaRPr lang="en-US" altLang="zh-CN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表单验证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减轻服务器压力</a:t>
            </a:r>
            <a:endParaRPr lang="en-US" altLang="zh-CN"/>
          </a:p>
          <a:p>
            <a:r>
              <a:rPr lang="zh-CN" altLang="en-US">
                <a:sym typeface="+mn-ea"/>
              </a:rPr>
              <a:t>制作页面特效</a:t>
            </a:r>
            <a:endParaRPr lang="en-US" altLang="zh-CN"/>
          </a:p>
          <a:p>
            <a:r>
              <a:rPr lang="zh-CN" altLang="en-US">
                <a:sym typeface="+mn-ea"/>
              </a:rPr>
              <a:t>动态改变页面内容</a:t>
            </a:r>
            <a:endParaRPr lang="en-US" altLang="zh-CN"/>
          </a:p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_2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2777</Words>
  <Application>WPS 演示</Application>
  <PresentationFormat>自定义</PresentationFormat>
  <Paragraphs>376</Paragraphs>
  <Slides>31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Calibri</vt:lpstr>
      <vt:lpstr>Wingdings</vt:lpstr>
      <vt:lpstr>黑体</vt:lpstr>
      <vt:lpstr>Arial</vt:lpstr>
      <vt:lpstr>Arial Unicode MS</vt:lpstr>
      <vt:lpstr>Office 主题_2</vt:lpstr>
      <vt:lpstr>第一章 JavaScript基础语法</vt:lpstr>
      <vt:lpstr>本课目标</vt:lpstr>
      <vt:lpstr>课程结构图</vt:lpstr>
      <vt:lpstr>课程项目展示</vt:lpstr>
      <vt:lpstr>辅助学习资料推荐</vt:lpstr>
      <vt:lpstr>学习方法</vt:lpstr>
      <vt:lpstr>本章任务</vt:lpstr>
      <vt:lpstr>本章目标</vt:lpstr>
      <vt:lpstr>为什么要学习JavaScript</vt:lpstr>
      <vt:lpstr>什么是JavaScript</vt:lpstr>
      <vt:lpstr>JavaScript组成</vt:lpstr>
      <vt:lpstr>JavaScript组成</vt:lpstr>
      <vt:lpstr>JavaScript组成</vt:lpstr>
      <vt:lpstr>JavaScript的基本结构</vt:lpstr>
      <vt:lpstr>JavaScript的应用</vt:lpstr>
      <vt:lpstr>JavaScript的执行原理</vt:lpstr>
      <vt:lpstr>JavaScript在网页中的应用</vt:lpstr>
      <vt:lpstr>学员操作—JavaScript在页面中使用的三种方式</vt:lpstr>
      <vt:lpstr>共性问题集中讲解</vt:lpstr>
      <vt:lpstr>JavaScript核心语法</vt:lpstr>
      <vt:lpstr>变量</vt:lpstr>
      <vt:lpstr>数据类型</vt:lpstr>
      <vt:lpstr>学员操作—使用typeof检测JavaScript数据类型</vt:lpstr>
      <vt:lpstr>共性问题集中讲解</vt:lpstr>
      <vt:lpstr>运算符</vt:lpstr>
      <vt:lpstr>注释</vt:lpstr>
      <vt:lpstr>学员操作—加减乘除算法题</vt:lpstr>
      <vt:lpstr>共性问题集中讲解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谢伟民</dc:creator>
  <cp:lastModifiedBy>Family</cp:lastModifiedBy>
  <cp:revision>445</cp:revision>
  <dcterms:created xsi:type="dcterms:W3CDTF">2018-02-05T01:07:00Z</dcterms:created>
  <dcterms:modified xsi:type="dcterms:W3CDTF">2018-04-12T03:58:51Z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