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69" r:id="rId4"/>
    <p:sldId id="257" r:id="rId5"/>
    <p:sldId id="259" r:id="rId6"/>
    <p:sldId id="270" r:id="rId7"/>
    <p:sldId id="261" r:id="rId8"/>
    <p:sldId id="260" r:id="rId9"/>
    <p:sldId id="262" r:id="rId10"/>
    <p:sldId id="265" r:id="rId11"/>
    <p:sldId id="266" r:id="rId12"/>
    <p:sldId id="27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35" autoAdjust="0"/>
    <p:restoredTop sz="94660"/>
  </p:normalViewPr>
  <p:slideViewPr>
    <p:cSldViewPr snapToGrid="0">
      <p:cViewPr varScale="1">
        <p:scale>
          <a:sx n="103" d="100"/>
          <a:sy n="103" d="100"/>
        </p:scale>
        <p:origin x="184" y="2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6/6/23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6/6/23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6/6/23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6/6/23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6/6/23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6/6/23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6/6/23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6/6/23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6/6/23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6/6/23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2A54C80-263E-416B-A8E0-580EDEADCBDC}" type="datetimeFigureOut">
              <a:rPr lang="en-US" dirty="0"/>
              <a:t>6/6/23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6/6/23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6/6/23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C0A66A-447E-7A3D-46F2-C1C48610C640}"/>
              </a:ext>
            </a:extLst>
          </p:cNvPr>
          <p:cNvSpPr>
            <a:spLocks noGrp="1"/>
          </p:cNvSpPr>
          <p:nvPr>
            <p:ph type="ctrTitle"/>
          </p:nvPr>
        </p:nvSpPr>
        <p:spPr/>
        <p:txBody>
          <a:bodyPr/>
          <a:lstStyle/>
          <a:p>
            <a:r>
              <a:rPr lang="en-US" altLang="zh-CN" dirty="0"/>
              <a:t>Mini Challenge 3</a:t>
            </a:r>
            <a:endParaRPr lang="zh-CN" altLang="en-US" dirty="0"/>
          </a:p>
        </p:txBody>
      </p:sp>
      <p:sp>
        <p:nvSpPr>
          <p:cNvPr id="3" name="副标题 2">
            <a:extLst>
              <a:ext uri="{FF2B5EF4-FFF2-40B4-BE49-F238E27FC236}">
                <a16:creationId xmlns:a16="http://schemas.microsoft.com/office/drawing/2014/main" id="{77E4D185-1218-71DA-375F-3DAFDEDA8119}"/>
              </a:ext>
            </a:extLst>
          </p:cNvPr>
          <p:cNvSpPr>
            <a:spLocks noGrp="1"/>
          </p:cNvSpPr>
          <p:nvPr>
            <p:ph type="subTitle" idx="1"/>
          </p:nvPr>
        </p:nvSpPr>
        <p:spPr/>
        <p:txBody>
          <a:bodyPr/>
          <a:lstStyle/>
          <a:p>
            <a:r>
              <a:rPr lang="zh-CN" altLang="en-US" dirty="0">
                <a:latin typeface="华文仿宋" panose="02010600040101010101" pitchFamily="2" charset="-122"/>
                <a:ea typeface="华文仿宋" panose="02010600040101010101" pitchFamily="2" charset="-122"/>
              </a:rPr>
              <a:t>杨文杰 郑锦龙 顾永翀</a:t>
            </a:r>
          </a:p>
        </p:txBody>
      </p:sp>
    </p:spTree>
    <p:extLst>
      <p:ext uri="{BB962C8B-B14F-4D97-AF65-F5344CB8AC3E}">
        <p14:creationId xmlns:p14="http://schemas.microsoft.com/office/powerpoint/2010/main" val="2374248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C3F322D-E02C-B443-7757-F40899A62B0A}"/>
                  </a:ext>
                </a:extLst>
              </p:cNvPr>
              <p:cNvSpPr>
                <a:spLocks noGrp="1"/>
              </p:cNvSpPr>
              <p:nvPr>
                <p:ph idx="1"/>
              </p:nvPr>
            </p:nvSpPr>
            <p:spPr>
              <a:xfrm>
                <a:off x="627907" y="834015"/>
                <a:ext cx="8596668" cy="3880773"/>
              </a:xfrm>
            </p:spPr>
            <p:txBody>
              <a:bodyPr/>
              <a:lstStyle/>
              <a:p>
                <a:r>
                  <a:rPr lang="zh-CN" altLang="en-US" dirty="0">
                    <a:ea typeface="楷体" panose="02010609060101010101" pitchFamily="49" charset="-122"/>
                    <a:cs typeface="Times New Roman" panose="02020603050405020304" pitchFamily="18" charset="0"/>
                  </a:rPr>
                  <a:t>对于每一个业务</a:t>
                </a:r>
                <a:r>
                  <a:rPr lang="en-US" altLang="zh-CN" dirty="0">
                    <a:ea typeface="楷体" panose="02010609060101010101" pitchFamily="49" charset="-122"/>
                    <a:cs typeface="Times New Roman" panose="02020603050405020304" pitchFamily="18" charset="0"/>
                  </a:rPr>
                  <a:t>service</a:t>
                </a:r>
                <a:r>
                  <a:rPr lang="zh-CN" altLang="en-US" dirty="0">
                    <a:ea typeface="楷体" panose="02010609060101010101" pitchFamily="49" charset="-122"/>
                    <a:cs typeface="Times New Roman" panose="02020603050405020304" pitchFamily="18" charset="0"/>
                  </a:rPr>
                  <a:t>的企业来说，收入</a:t>
                </a:r>
                <a:r>
                  <a:rPr lang="en-US" altLang="zh-CN" dirty="0">
                    <a:ea typeface="楷体" panose="02010609060101010101" pitchFamily="49" charset="-122"/>
                    <a:cs typeface="Times New Roman" panose="02020603050405020304" pitchFamily="18" charset="0"/>
                  </a:rPr>
                  <a:t>revenue</a:t>
                </a:r>
                <a:r>
                  <a:rPr lang="zh-CN" altLang="en-US" dirty="0">
                    <a:ea typeface="楷体" panose="02010609060101010101" pitchFamily="49" charset="-122"/>
                    <a:cs typeface="Times New Roman" panose="02020603050405020304" pitchFamily="18" charset="0"/>
                  </a:rPr>
                  <a:t>的水平理论上符合幂律分布</a:t>
                </a:r>
                <a:r>
                  <a:rPr lang="en-US" altLang="zh-CN" dirty="0">
                    <a:ea typeface="楷体" panose="02010609060101010101" pitchFamily="49" charset="-122"/>
                    <a:cs typeface="Times New Roman" panose="02020603050405020304" pitchFamily="18" charset="0"/>
                  </a:rPr>
                  <a:t>/</a:t>
                </a:r>
                <a:r>
                  <a:rPr lang="zh-CN" altLang="en-US" dirty="0">
                    <a:ea typeface="楷体" panose="02010609060101010101" pitchFamily="49" charset="-122"/>
                    <a:cs typeface="Times New Roman" panose="02020603050405020304" pitchFamily="18" charset="0"/>
                  </a:rPr>
                  <a:t>正态分布，通过样本数据估计相关参数得到对应分布概率并计算出对应区间的理论结果，对于每个区间置信度计算为：</a:t>
                </a:r>
                <a:endParaRPr lang="en-US" altLang="zh-CN" dirty="0">
                  <a:ea typeface="楷体" panose="02010609060101010101" pitchFamily="49" charset="-122"/>
                  <a:cs typeface="Times New Roman" panose="02020603050405020304" pitchFamily="18" charset="0"/>
                </a:endParaRPr>
              </a:p>
              <a:p>
                <a14:m>
                  <m:oMath xmlns:m="http://schemas.openxmlformats.org/officeDocument/2006/math">
                    <m:r>
                      <m:rPr>
                        <m:sty m:val="p"/>
                      </m:rPr>
                      <a:rPr lang="en-US" altLang="zh-CN" i="1" dirty="0">
                        <a:latin typeface="Cambria Math" panose="02040503050406030204" pitchFamily="18" charset="0"/>
                        <a:ea typeface="楷体" panose="02010609060101010101" pitchFamily="49" charset="-122"/>
                        <a:cs typeface="Times New Roman" panose="02020603050405020304" pitchFamily="18" charset="0"/>
                      </a:rPr>
                      <m:t>C</m:t>
                    </m:r>
                    <m:r>
                      <a:rPr lang="en-US" altLang="zh-CN" b="0" i="1" dirty="0" smtClean="0">
                        <a:latin typeface="Cambria Math" panose="02040503050406030204" pitchFamily="18" charset="0"/>
                        <a:ea typeface="楷体" panose="02010609060101010101" pitchFamily="49" charset="-122"/>
                        <a:cs typeface="Times New Roman" panose="02020603050405020304" pitchFamily="18" charset="0"/>
                      </a:rPr>
                      <m:t>=1 − </m:t>
                    </m:r>
                    <m:f>
                      <m:fPr>
                        <m:ctrlPr>
                          <a:rPr lang="en-US" altLang="zh-CN" b="0" i="1" dirty="0" smtClean="0">
                            <a:latin typeface="Cambria Math" panose="02040503050406030204" pitchFamily="18" charset="0"/>
                            <a:ea typeface="楷体" panose="02010609060101010101" pitchFamily="49" charset="-122"/>
                            <a:cs typeface="Times New Roman" panose="02020603050405020304" pitchFamily="18" charset="0"/>
                          </a:rPr>
                        </m:ctrlPr>
                      </m:fPr>
                      <m:num>
                        <m:sSub>
                          <m:sSubPr>
                            <m:ctrlPr>
                              <a:rPr lang="en-US" altLang="zh-CN" b="0" i="1" dirty="0" smtClean="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b="0" i="1" dirty="0"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b="0" i="1" dirty="0" smtClean="0">
                                <a:latin typeface="Cambria Math" panose="02040503050406030204" pitchFamily="18" charset="0"/>
                                <a:ea typeface="楷体" panose="02010609060101010101" pitchFamily="49" charset="-122"/>
                                <a:cs typeface="Times New Roman" panose="02020603050405020304" pitchFamily="18" charset="0"/>
                              </a:rPr>
                              <m:t>𝑁</m:t>
                            </m:r>
                          </m:e>
                          <m:sub>
                            <m:r>
                              <m:rPr>
                                <m:sty m:val="p"/>
                              </m:rPr>
                              <a:rPr lang="en-US" altLang="zh-CN" i="1" dirty="0">
                                <a:latin typeface="Cambria Math" panose="02040503050406030204" pitchFamily="18" charset="0"/>
                                <a:ea typeface="楷体" panose="02010609060101010101" pitchFamily="49" charset="-122"/>
                                <a:cs typeface="Times New Roman" panose="02020603050405020304" pitchFamily="18" charset="0"/>
                              </a:rPr>
                              <m:t>sample</m:t>
                            </m:r>
                          </m:sub>
                        </m:sSub>
                        <m:r>
                          <a:rPr lang="en-US" altLang="zh-CN" b="0" i="1" dirty="0" smtClean="0">
                            <a:latin typeface="Cambria Math" panose="02040503050406030204" pitchFamily="18" charset="0"/>
                            <a:ea typeface="楷体" panose="02010609060101010101" pitchFamily="49" charset="-122"/>
                            <a:cs typeface="Times New Roman" panose="02020603050405020304" pitchFamily="18" charset="0"/>
                          </a:rPr>
                          <m:t>−</m:t>
                        </m:r>
                        <m:sSub>
                          <m:sSubPr>
                            <m:ctrlPr>
                              <a:rPr lang="en-US" altLang="zh-CN" b="0" i="1" dirty="0" smtClean="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b="0" i="1" dirty="0" smtClean="0">
                                <a:latin typeface="Cambria Math" panose="02040503050406030204" pitchFamily="18" charset="0"/>
                                <a:ea typeface="楷体" panose="02010609060101010101" pitchFamily="49" charset="-122"/>
                                <a:cs typeface="Times New Roman" panose="02020603050405020304" pitchFamily="18" charset="0"/>
                              </a:rPr>
                              <m:t>𝑁</m:t>
                            </m:r>
                          </m:e>
                          <m:sub>
                            <m:r>
                              <a:rPr lang="en-US" altLang="zh-CN" b="0" i="1" dirty="0" smtClean="0">
                                <a:latin typeface="Cambria Math" panose="02040503050406030204" pitchFamily="18" charset="0"/>
                                <a:ea typeface="楷体" panose="02010609060101010101" pitchFamily="49" charset="-122"/>
                                <a:cs typeface="Times New Roman" panose="02020603050405020304" pitchFamily="18" charset="0"/>
                              </a:rPr>
                              <m:t>𝑡h𝑒𝑜𝑟𝑦</m:t>
                            </m:r>
                          </m:sub>
                        </m:sSub>
                        <m:r>
                          <a:rPr lang="en-US" altLang="zh-CN" b="0" i="1" dirty="0" smtClean="0">
                            <a:latin typeface="Cambria Math" panose="02040503050406030204" pitchFamily="18" charset="0"/>
                            <a:ea typeface="楷体" panose="02010609060101010101" pitchFamily="49" charset="-122"/>
                            <a:cs typeface="Times New Roman" panose="02020603050405020304" pitchFamily="18" charset="0"/>
                          </a:rPr>
                          <m:t>|</m:t>
                        </m:r>
                      </m:num>
                      <m:den>
                        <m:sSub>
                          <m:sSubPr>
                            <m:ctrlPr>
                              <a:rPr lang="en-US" altLang="zh-CN" b="0" i="1" dirty="0" smtClean="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b="0" i="1" dirty="0" smtClean="0">
                                <a:latin typeface="Cambria Math" panose="02040503050406030204" pitchFamily="18" charset="0"/>
                                <a:ea typeface="楷体" panose="02010609060101010101" pitchFamily="49" charset="-122"/>
                                <a:cs typeface="Times New Roman" panose="02020603050405020304" pitchFamily="18" charset="0"/>
                              </a:rPr>
                              <m:t>𝑁</m:t>
                            </m:r>
                          </m:e>
                          <m:sub>
                            <m:r>
                              <a:rPr lang="en-US" altLang="zh-CN" b="0" i="1" dirty="0" smtClean="0">
                                <a:latin typeface="Cambria Math" panose="02040503050406030204" pitchFamily="18" charset="0"/>
                                <a:ea typeface="楷体" panose="02010609060101010101" pitchFamily="49" charset="-122"/>
                                <a:cs typeface="Times New Roman" panose="02020603050405020304" pitchFamily="18" charset="0"/>
                              </a:rPr>
                              <m:t>𝑠𝑎𝑚𝑝𝑙𝑒</m:t>
                            </m:r>
                          </m:sub>
                        </m:sSub>
                      </m:den>
                    </m:f>
                  </m:oMath>
                </a14:m>
                <a:endParaRPr lang="zh-CN" altLang="en-US" dirty="0"/>
              </a:p>
            </p:txBody>
          </p:sp>
        </mc:Choice>
        <mc:Fallback xmlns="">
          <p:sp>
            <p:nvSpPr>
              <p:cNvPr id="3" name="内容占位符 2">
                <a:extLst>
                  <a:ext uri="{FF2B5EF4-FFF2-40B4-BE49-F238E27FC236}">
                    <a16:creationId xmlns:a16="http://schemas.microsoft.com/office/drawing/2014/main" id="{EC3F322D-E02C-B443-7757-F40899A62B0A}"/>
                  </a:ext>
                </a:extLst>
              </p:cNvPr>
              <p:cNvSpPr>
                <a:spLocks noGrp="1" noRot="1" noChangeAspect="1" noMove="1" noResize="1" noEditPoints="1" noAdjustHandles="1" noChangeArrowheads="1" noChangeShapeType="1" noTextEdit="1"/>
              </p:cNvSpPr>
              <p:nvPr>
                <p:ph idx="1"/>
              </p:nvPr>
            </p:nvSpPr>
            <p:spPr>
              <a:xfrm>
                <a:off x="627907" y="834015"/>
                <a:ext cx="8596668" cy="3880773"/>
              </a:xfrm>
              <a:blipFill>
                <a:blip r:embed="rId2"/>
                <a:stretch>
                  <a:fillRect l="-147" t="-977"/>
                </a:stretch>
              </a:blipFill>
            </p:spPr>
            <p:txBody>
              <a:bodyPr/>
              <a:lstStyle/>
              <a:p>
                <a:r>
                  <a:rPr lang="zh-CN" altLang="en-US">
                    <a:noFill/>
                  </a:rPr>
                  <a:t> </a:t>
                </a:r>
              </a:p>
            </p:txBody>
          </p:sp>
        </mc:Fallback>
      </mc:AlternateContent>
      <p:sp>
        <p:nvSpPr>
          <p:cNvPr id="7" name="标题 1">
            <a:extLst>
              <a:ext uri="{FF2B5EF4-FFF2-40B4-BE49-F238E27FC236}">
                <a16:creationId xmlns:a16="http://schemas.microsoft.com/office/drawing/2014/main" id="{193DB411-8E25-C123-9C7A-1FCD252D803D}"/>
              </a:ext>
            </a:extLst>
          </p:cNvPr>
          <p:cNvSpPr>
            <a:spLocks noGrp="1"/>
          </p:cNvSpPr>
          <p:nvPr>
            <p:ph type="title"/>
          </p:nvPr>
        </p:nvSpPr>
        <p:spPr>
          <a:xfrm>
            <a:off x="449107" y="167813"/>
            <a:ext cx="8596668" cy="1320800"/>
          </a:xfrm>
        </p:spPr>
        <p:txBody>
          <a:bodyPr/>
          <a:lstStyle/>
          <a:p>
            <a:r>
              <a:rPr lang="en-US" altLang="zh-CN" dirty="0"/>
              <a:t>Question 3</a:t>
            </a:r>
            <a:r>
              <a:rPr lang="zh-CN" altLang="en-US" dirty="0"/>
              <a:t>：相似企业分组置信度</a:t>
            </a:r>
          </a:p>
        </p:txBody>
      </p:sp>
      <p:pic>
        <p:nvPicPr>
          <p:cNvPr id="8" name="图片 7">
            <a:extLst>
              <a:ext uri="{FF2B5EF4-FFF2-40B4-BE49-F238E27FC236}">
                <a16:creationId xmlns:a16="http://schemas.microsoft.com/office/drawing/2014/main" id="{8960FB9B-AA91-2DE1-3EA8-ED174614479E}"/>
              </a:ext>
            </a:extLst>
          </p:cNvPr>
          <p:cNvPicPr>
            <a:picLocks noChangeAspect="1"/>
          </p:cNvPicPr>
          <p:nvPr/>
        </p:nvPicPr>
        <p:blipFill>
          <a:blip r:embed="rId3"/>
          <a:stretch>
            <a:fillRect/>
          </a:stretch>
        </p:blipFill>
        <p:spPr>
          <a:xfrm>
            <a:off x="1707183" y="2396841"/>
            <a:ext cx="7202039" cy="4275496"/>
          </a:xfrm>
          <a:prstGeom prst="rect">
            <a:avLst/>
          </a:prstGeom>
        </p:spPr>
      </p:pic>
    </p:spTree>
    <p:extLst>
      <p:ext uri="{BB962C8B-B14F-4D97-AF65-F5344CB8AC3E}">
        <p14:creationId xmlns:p14="http://schemas.microsoft.com/office/powerpoint/2010/main" val="288255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2A4933-4633-E002-D4D7-5FB9CB975B4F}"/>
              </a:ext>
            </a:extLst>
          </p:cNvPr>
          <p:cNvSpPr>
            <a:spLocks noGrp="1"/>
          </p:cNvSpPr>
          <p:nvPr>
            <p:ph type="title"/>
          </p:nvPr>
        </p:nvSpPr>
        <p:spPr/>
        <p:txBody>
          <a:bodyPr/>
          <a:lstStyle/>
          <a:p>
            <a:r>
              <a:rPr lang="en-US" altLang="zh-CN" dirty="0"/>
              <a:t>Question 4:</a:t>
            </a:r>
            <a:r>
              <a:rPr lang="zh-CN" altLang="en-US" dirty="0"/>
              <a:t>非法捕捞案证据</a:t>
            </a:r>
          </a:p>
        </p:txBody>
      </p:sp>
      <p:sp>
        <p:nvSpPr>
          <p:cNvPr id="3" name="内容占位符 2">
            <a:extLst>
              <a:ext uri="{FF2B5EF4-FFF2-40B4-BE49-F238E27FC236}">
                <a16:creationId xmlns:a16="http://schemas.microsoft.com/office/drawing/2014/main" id="{EC3F322D-E02C-B443-7757-F40899A62B0A}"/>
              </a:ext>
            </a:extLst>
          </p:cNvPr>
          <p:cNvSpPr>
            <a:spLocks noGrp="1"/>
          </p:cNvSpPr>
          <p:nvPr>
            <p:ph idx="1"/>
          </p:nvPr>
        </p:nvSpPr>
        <p:spPr>
          <a:xfrm>
            <a:off x="677334" y="1488613"/>
            <a:ext cx="8596668" cy="3880773"/>
          </a:xfrm>
        </p:spPr>
        <p:txBody>
          <a:bodyPr/>
          <a:lstStyle/>
          <a:p>
            <a:r>
              <a:rPr lang="zh-CN" altLang="zh-CN" sz="1800" dirty="0">
                <a:solidFill>
                  <a:srgbClr val="FF0000"/>
                </a:solidFill>
                <a:effectLst/>
                <a:ea typeface="楷体" panose="02010609060101010101" pitchFamily="49" charset="-122"/>
                <a:cs typeface="Times New Roman" panose="02020603050405020304" pitchFamily="18" charset="0"/>
              </a:rPr>
              <a:t>调查公司：</a:t>
            </a:r>
            <a:r>
              <a:rPr lang="en-US" altLang="zh-CN" sz="1800" dirty="0">
                <a:solidFill>
                  <a:srgbClr val="FF0000"/>
                </a:solidFill>
                <a:effectLst/>
                <a:ea typeface="楷体" panose="02010609060101010101" pitchFamily="49" charset="-122"/>
                <a:cs typeface="Times New Roman" panose="02020603050405020304" pitchFamily="18" charset="0"/>
              </a:rPr>
              <a:t>Revenue</a:t>
            </a:r>
            <a:r>
              <a:rPr lang="zh-CN" altLang="zh-CN" sz="1800" dirty="0">
                <a:solidFill>
                  <a:srgbClr val="FF0000"/>
                </a:solidFill>
                <a:effectLst/>
                <a:ea typeface="楷体" panose="02010609060101010101" pitchFamily="49" charset="-122"/>
                <a:cs typeface="Times New Roman" panose="02020603050405020304" pitchFamily="18" charset="0"/>
              </a:rPr>
              <a:t>和人员数量（</a:t>
            </a:r>
            <a:r>
              <a:rPr lang="en-US" altLang="zh-CN" sz="1800" dirty="0">
                <a:solidFill>
                  <a:srgbClr val="FF0000"/>
                </a:solidFill>
                <a:effectLst/>
                <a:ea typeface="楷体" panose="02010609060101010101" pitchFamily="49" charset="-122"/>
                <a:cs typeface="Times New Roman" panose="02020603050405020304" pitchFamily="18" charset="0"/>
              </a:rPr>
              <a:t>contacts</a:t>
            </a:r>
            <a:r>
              <a:rPr lang="zh-CN" altLang="zh-CN" sz="1800" dirty="0">
                <a:solidFill>
                  <a:srgbClr val="FF0000"/>
                </a:solidFill>
                <a:effectLst/>
                <a:ea typeface="楷体" panose="02010609060101010101" pitchFamily="49" charset="-122"/>
                <a:cs typeface="Times New Roman" panose="02020603050405020304" pitchFamily="18" charset="0"/>
              </a:rPr>
              <a:t>）</a:t>
            </a:r>
            <a:r>
              <a:rPr lang="zh-CN" altLang="en-US" sz="1800" dirty="0">
                <a:solidFill>
                  <a:srgbClr val="FF0000"/>
                </a:solidFill>
                <a:effectLst/>
                <a:ea typeface="楷体" panose="02010609060101010101" pitchFamily="49" charset="-122"/>
                <a:cs typeface="Times New Roman" panose="02020603050405020304" pitchFamily="18" charset="0"/>
              </a:rPr>
              <a:t>不</a:t>
            </a:r>
            <a:r>
              <a:rPr lang="zh-CN" altLang="zh-CN" sz="1800" dirty="0">
                <a:solidFill>
                  <a:srgbClr val="FF0000"/>
                </a:solidFill>
                <a:effectLst/>
                <a:ea typeface="楷体" panose="02010609060101010101" pitchFamily="49" charset="-122"/>
                <a:cs typeface="Times New Roman" panose="02020603050405020304" pitchFamily="18" charset="0"/>
              </a:rPr>
              <a:t>成比例</a:t>
            </a:r>
            <a:r>
              <a:rPr lang="zh-CN" altLang="en-US" sz="1800" dirty="0">
                <a:solidFill>
                  <a:srgbClr val="FF0000"/>
                </a:solidFill>
                <a:effectLst/>
                <a:ea typeface="楷体" panose="02010609060101010101" pitchFamily="49" charset="-122"/>
                <a:cs typeface="Times New Roman" panose="02020603050405020304" pitchFamily="18" charset="0"/>
              </a:rPr>
              <a:t>公司</a:t>
            </a:r>
            <a:endParaRPr lang="en-US" altLang="zh-CN" sz="1800" dirty="0">
              <a:solidFill>
                <a:srgbClr val="FF0000"/>
              </a:solidFill>
              <a:effectLst/>
              <a:ea typeface="楷体" panose="02010609060101010101" pitchFamily="49" charset="-122"/>
              <a:cs typeface="Times New Roman" panose="02020603050405020304" pitchFamily="18" charset="0"/>
            </a:endParaRPr>
          </a:p>
          <a:p>
            <a:r>
              <a:rPr lang="zh-CN" altLang="en-US" sz="1800" dirty="0">
                <a:effectLst/>
                <a:ea typeface="楷体" panose="02010609060101010101" pitchFamily="49" charset="-122"/>
                <a:cs typeface="Times New Roman" panose="02020603050405020304" pitchFamily="18" charset="0"/>
              </a:rPr>
              <a:t>重点对象：</a:t>
            </a:r>
            <a:r>
              <a:rPr lang="zh-CN" altLang="zh-CN" sz="1800" dirty="0">
                <a:effectLst/>
                <a:ea typeface="楷体" panose="02010609060101010101" pitchFamily="49" charset="-122"/>
                <a:cs typeface="Times New Roman" panose="02020603050405020304" pitchFamily="18" charset="0"/>
              </a:rPr>
              <a:t>无</a:t>
            </a:r>
            <a:r>
              <a:rPr lang="en-US" altLang="zh-CN" sz="1800" dirty="0">
                <a:effectLst/>
                <a:ea typeface="楷体" panose="02010609060101010101" pitchFamily="49" charset="-122"/>
                <a:cs typeface="Times New Roman" panose="02020603050405020304" pitchFamily="18" charset="0"/>
              </a:rPr>
              <a:t>link</a:t>
            </a:r>
            <a:r>
              <a:rPr lang="zh-CN" altLang="zh-CN" sz="1800" dirty="0">
                <a:effectLst/>
                <a:ea typeface="楷体" panose="02010609060101010101" pitchFamily="49" charset="-122"/>
                <a:cs typeface="Times New Roman" panose="02020603050405020304" pitchFamily="18" charset="0"/>
              </a:rPr>
              <a:t>的公司</a:t>
            </a:r>
            <a:endParaRPr lang="en-US" altLang="zh-CN" sz="1800" dirty="0">
              <a:effectLst/>
              <a:ea typeface="楷体" panose="02010609060101010101" pitchFamily="49" charset="-122"/>
              <a:cs typeface="Times New Roman" panose="02020603050405020304" pitchFamily="18" charset="0"/>
            </a:endParaRPr>
          </a:p>
          <a:p>
            <a:r>
              <a:rPr lang="zh-CN" altLang="en-US" sz="1800" dirty="0">
                <a:effectLst/>
                <a:ea typeface="楷体" panose="02010609060101010101" pitchFamily="49" charset="-122"/>
                <a:cs typeface="Times New Roman" panose="02020603050405020304" pitchFamily="18" charset="0"/>
              </a:rPr>
              <a:t>重点对象：</a:t>
            </a:r>
            <a:r>
              <a:rPr lang="en-US" altLang="zh-CN" sz="1800" dirty="0">
                <a:effectLst/>
                <a:latin typeface="楷体" panose="02010609060101010101" pitchFamily="49" charset="-122"/>
                <a:cs typeface="Times New Roman" panose="02020603050405020304" pitchFamily="18" charset="0"/>
              </a:rPr>
              <a:t>Service</a:t>
            </a:r>
            <a:r>
              <a:rPr lang="zh-CN" altLang="zh-CN" sz="1800" dirty="0">
                <a:effectLst/>
                <a:ea typeface="楷体" panose="02010609060101010101" pitchFamily="49" charset="-122"/>
                <a:cs typeface="Times New Roman" panose="02020603050405020304" pitchFamily="18" charset="0"/>
              </a:rPr>
              <a:t>与</a:t>
            </a:r>
            <a:r>
              <a:rPr lang="en-US" altLang="zh-CN" sz="1800" dirty="0">
                <a:effectLst/>
                <a:ea typeface="楷体" panose="02010609060101010101" pitchFamily="49" charset="-122"/>
                <a:cs typeface="Times New Roman" panose="02020603050405020304" pitchFamily="18" charset="0"/>
              </a:rPr>
              <a:t>Revenue</a:t>
            </a:r>
            <a:r>
              <a:rPr lang="zh-CN" altLang="zh-CN" sz="1800" dirty="0">
                <a:effectLst/>
                <a:ea typeface="楷体" panose="02010609060101010101" pitchFamily="49" charset="-122"/>
                <a:cs typeface="Times New Roman" panose="02020603050405020304" pitchFamily="18" charset="0"/>
              </a:rPr>
              <a:t>隐瞒的公司（</a:t>
            </a:r>
            <a:r>
              <a:rPr lang="en-US" altLang="zh-CN" sz="1800" dirty="0">
                <a:effectLst/>
                <a:ea typeface="楷体" panose="02010609060101010101" pitchFamily="49" charset="-122"/>
                <a:cs typeface="Times New Roman" panose="02020603050405020304" pitchFamily="18" charset="0"/>
              </a:rPr>
              <a:t>Unknown</a:t>
            </a:r>
            <a:r>
              <a:rPr lang="zh-CN" altLang="zh-CN" sz="1800" dirty="0">
                <a:effectLst/>
                <a:ea typeface="楷体" panose="02010609060101010101" pitchFamily="49" charset="-122"/>
                <a:cs typeface="Times New Roman" panose="02020603050405020304" pitchFamily="18" charset="0"/>
              </a:rPr>
              <a:t>）</a:t>
            </a:r>
            <a:endParaRPr lang="zh-CN" altLang="en-US" dirty="0"/>
          </a:p>
        </p:txBody>
      </p:sp>
      <p:pic>
        <p:nvPicPr>
          <p:cNvPr id="4" name="图片 3">
            <a:extLst>
              <a:ext uri="{FF2B5EF4-FFF2-40B4-BE49-F238E27FC236}">
                <a16:creationId xmlns:a16="http://schemas.microsoft.com/office/drawing/2014/main" id="{5A749337-B7E2-4CC9-5C41-F967A9AB2580}"/>
              </a:ext>
            </a:extLst>
          </p:cNvPr>
          <p:cNvPicPr>
            <a:picLocks noChangeAspect="1"/>
          </p:cNvPicPr>
          <p:nvPr/>
        </p:nvPicPr>
        <p:blipFill>
          <a:blip r:embed="rId2"/>
          <a:stretch>
            <a:fillRect/>
          </a:stretch>
        </p:blipFill>
        <p:spPr>
          <a:xfrm>
            <a:off x="598916" y="2660307"/>
            <a:ext cx="4431055" cy="3774190"/>
          </a:xfrm>
          <a:prstGeom prst="rect">
            <a:avLst/>
          </a:prstGeom>
        </p:spPr>
      </p:pic>
      <p:pic>
        <p:nvPicPr>
          <p:cNvPr id="5" name="图片 4">
            <a:extLst>
              <a:ext uri="{FF2B5EF4-FFF2-40B4-BE49-F238E27FC236}">
                <a16:creationId xmlns:a16="http://schemas.microsoft.com/office/drawing/2014/main" id="{538E37F4-65E7-BC8B-E85E-EA4B9A833AEC}"/>
              </a:ext>
            </a:extLst>
          </p:cNvPr>
          <p:cNvPicPr>
            <a:picLocks noChangeAspect="1"/>
          </p:cNvPicPr>
          <p:nvPr/>
        </p:nvPicPr>
        <p:blipFill>
          <a:blip r:embed="rId3"/>
          <a:stretch>
            <a:fillRect/>
          </a:stretch>
        </p:blipFill>
        <p:spPr>
          <a:xfrm>
            <a:off x="5359444" y="2660307"/>
            <a:ext cx="4244031" cy="3909855"/>
          </a:xfrm>
          <a:prstGeom prst="rect">
            <a:avLst/>
          </a:prstGeom>
        </p:spPr>
      </p:pic>
    </p:spTree>
    <p:extLst>
      <p:ext uri="{BB962C8B-B14F-4D97-AF65-F5344CB8AC3E}">
        <p14:creationId xmlns:p14="http://schemas.microsoft.com/office/powerpoint/2010/main" val="3181453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2A4933-4633-E002-D4D7-5FB9CB975B4F}"/>
              </a:ext>
            </a:extLst>
          </p:cNvPr>
          <p:cNvSpPr>
            <a:spLocks noGrp="1"/>
          </p:cNvSpPr>
          <p:nvPr>
            <p:ph type="title"/>
          </p:nvPr>
        </p:nvSpPr>
        <p:spPr/>
        <p:txBody>
          <a:bodyPr/>
          <a:lstStyle/>
          <a:p>
            <a:r>
              <a:rPr lang="zh-CN" altLang="en-US" dirty="0"/>
              <a:t>小组成员及分工</a:t>
            </a:r>
          </a:p>
        </p:txBody>
      </p:sp>
      <p:sp>
        <p:nvSpPr>
          <p:cNvPr id="3" name="内容占位符 2">
            <a:extLst>
              <a:ext uri="{FF2B5EF4-FFF2-40B4-BE49-F238E27FC236}">
                <a16:creationId xmlns:a16="http://schemas.microsoft.com/office/drawing/2014/main" id="{EC3F322D-E02C-B443-7757-F40899A62B0A}"/>
              </a:ext>
            </a:extLst>
          </p:cNvPr>
          <p:cNvSpPr>
            <a:spLocks noGrp="1"/>
          </p:cNvSpPr>
          <p:nvPr>
            <p:ph idx="1"/>
          </p:nvPr>
        </p:nvSpPr>
        <p:spPr>
          <a:xfrm>
            <a:off x="677334" y="1488613"/>
            <a:ext cx="8596668" cy="3880773"/>
          </a:xfrm>
        </p:spPr>
        <p:txBody>
          <a:bodyPr/>
          <a:lstStyle/>
          <a:p>
            <a:r>
              <a:rPr lang="zh-CN" altLang="en-US" sz="1800" dirty="0">
                <a:effectLst/>
                <a:ea typeface="楷体" panose="02010609060101010101" pitchFamily="49" charset="-122"/>
                <a:cs typeface="Times New Roman" panose="02020603050405020304" pitchFamily="18" charset="0"/>
              </a:rPr>
              <a:t>杨文杰：处理分析数据，并使用</a:t>
            </a:r>
            <a:r>
              <a:rPr lang="en-US" altLang="zh-CN" sz="1800" dirty="0">
                <a:effectLst/>
                <a:ea typeface="楷体" panose="02010609060101010101" pitchFamily="49" charset="-122"/>
                <a:cs typeface="Times New Roman" panose="02020603050405020304" pitchFamily="18" charset="0"/>
              </a:rPr>
              <a:t>python</a:t>
            </a:r>
            <a:r>
              <a:rPr lang="zh-CN" altLang="en-US" sz="1800" dirty="0">
                <a:effectLst/>
                <a:ea typeface="楷体" panose="02010609060101010101" pitchFamily="49" charset="-122"/>
                <a:cs typeface="Times New Roman" panose="02020603050405020304" pitchFamily="18" charset="0"/>
              </a:rPr>
              <a:t>可视化部分数据。</a:t>
            </a:r>
            <a:endParaRPr lang="en-US" altLang="zh-CN" sz="1800" dirty="0">
              <a:effectLst/>
              <a:ea typeface="楷体" panose="02010609060101010101" pitchFamily="49" charset="-122"/>
              <a:cs typeface="Times New Roman" panose="02020603050405020304" pitchFamily="18" charset="0"/>
            </a:endParaRPr>
          </a:p>
          <a:p>
            <a:r>
              <a:rPr lang="zh-CN" altLang="en-US" sz="1800" dirty="0">
                <a:effectLst/>
                <a:ea typeface="楷体" panose="02010609060101010101" pitchFamily="49" charset="-122"/>
                <a:cs typeface="Times New Roman" panose="02020603050405020304" pitchFamily="18" charset="0"/>
              </a:rPr>
              <a:t>顾永翀：使用</a:t>
            </a:r>
            <a:r>
              <a:rPr lang="en-US" altLang="zh-CN" sz="1800" dirty="0" err="1">
                <a:effectLst/>
                <a:ea typeface="楷体" panose="02010609060101010101" pitchFamily="49" charset="-122"/>
                <a:cs typeface="Times New Roman" panose="02020603050405020304" pitchFamily="18" charset="0"/>
              </a:rPr>
              <a:t>echarts</a:t>
            </a:r>
            <a:r>
              <a:rPr lang="zh-CN" altLang="en-US" sz="1800" dirty="0">
                <a:effectLst/>
                <a:ea typeface="楷体" panose="02010609060101010101" pitchFamily="49" charset="-122"/>
                <a:cs typeface="Times New Roman" panose="02020603050405020304" pitchFamily="18" charset="0"/>
              </a:rPr>
              <a:t>可视化部分数据，报告撰写。</a:t>
            </a:r>
            <a:endParaRPr lang="en-US" altLang="zh-CN" sz="1800" dirty="0">
              <a:effectLst/>
              <a:ea typeface="楷体" panose="02010609060101010101" pitchFamily="49" charset="-122"/>
              <a:cs typeface="Times New Roman" panose="02020603050405020304" pitchFamily="18" charset="0"/>
            </a:endParaRPr>
          </a:p>
          <a:p>
            <a:r>
              <a:rPr lang="zh-CN" altLang="en-US" dirty="0">
                <a:ea typeface="楷体" panose="02010609060101010101" pitchFamily="49" charset="-122"/>
                <a:cs typeface="Times New Roman" panose="02020603050405020304" pitchFamily="18" charset="0"/>
              </a:rPr>
              <a:t>郑锦龙：使用</a:t>
            </a:r>
            <a:r>
              <a:rPr lang="en-US" altLang="zh-CN" dirty="0" err="1">
                <a:ea typeface="楷体" panose="02010609060101010101" pitchFamily="49" charset="-122"/>
                <a:cs typeface="Times New Roman" panose="02020603050405020304" pitchFamily="18" charset="0"/>
              </a:rPr>
              <a:t>React+Vue</a:t>
            </a:r>
            <a:r>
              <a:rPr lang="zh-CN" altLang="en-US" dirty="0">
                <a:ea typeface="楷体" panose="02010609060101010101" pitchFamily="49" charset="-122"/>
                <a:cs typeface="Times New Roman" panose="02020603050405020304" pitchFamily="18" charset="0"/>
              </a:rPr>
              <a:t>构建用户界面，集成可视化视图，修改报告。</a:t>
            </a:r>
            <a:endParaRPr lang="zh-CN" altLang="en-US" dirty="0"/>
          </a:p>
        </p:txBody>
      </p:sp>
    </p:spTree>
    <p:extLst>
      <p:ext uri="{BB962C8B-B14F-4D97-AF65-F5344CB8AC3E}">
        <p14:creationId xmlns:p14="http://schemas.microsoft.com/office/powerpoint/2010/main" val="1746588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D62F7C-88E6-2D67-BD4E-0D1181157559}"/>
              </a:ext>
            </a:extLst>
          </p:cNvPr>
          <p:cNvSpPr>
            <a:spLocks noGrp="1"/>
          </p:cNvSpPr>
          <p:nvPr>
            <p:ph type="title"/>
          </p:nvPr>
        </p:nvSpPr>
        <p:spPr/>
        <p:txBody>
          <a:bodyPr/>
          <a:lstStyle/>
          <a:p>
            <a:r>
              <a:rPr lang="zh-CN" altLang="en-US" dirty="0"/>
              <a:t>问题背景</a:t>
            </a:r>
          </a:p>
        </p:txBody>
      </p:sp>
      <p:sp>
        <p:nvSpPr>
          <p:cNvPr id="3" name="内容占位符 2">
            <a:extLst>
              <a:ext uri="{FF2B5EF4-FFF2-40B4-BE49-F238E27FC236}">
                <a16:creationId xmlns:a16="http://schemas.microsoft.com/office/drawing/2014/main" id="{28DEE49F-204E-9D33-1E72-51215BDA22EF}"/>
              </a:ext>
            </a:extLst>
          </p:cNvPr>
          <p:cNvSpPr>
            <a:spLocks noGrp="1"/>
          </p:cNvSpPr>
          <p:nvPr>
            <p:ph idx="1"/>
          </p:nvPr>
        </p:nvSpPr>
        <p:spPr>
          <a:xfrm>
            <a:off x="677334" y="1421027"/>
            <a:ext cx="8596668" cy="4620335"/>
          </a:xfrm>
        </p:spPr>
        <p:txBody>
          <a:bodyPr>
            <a:normAutofit lnSpcReduction="10000"/>
          </a:bodyPr>
          <a:lstStyle/>
          <a:p>
            <a:r>
              <a:rPr lang="zh-CN" altLang="en-US" dirty="0"/>
              <a:t>在过去，</a:t>
            </a:r>
            <a:r>
              <a:rPr lang="en-US" altLang="zh-CN" dirty="0"/>
              <a:t>FI</a:t>
            </a:r>
            <a:r>
              <a:rPr lang="zh-CN" altLang="en-US" dirty="0"/>
              <a:t>已经确定，具有异常结构的公司更有可能参与</a:t>
            </a:r>
            <a:r>
              <a:rPr lang="en-US" altLang="zh-CN" dirty="0"/>
              <a:t>IUU</a:t>
            </a:r>
            <a:r>
              <a:rPr lang="zh-CN" altLang="zh-CN" sz="1800" dirty="0">
                <a:effectLst/>
                <a:ea typeface="楷体" panose="02010609060101010101" pitchFamily="49" charset="-122"/>
                <a:cs typeface="Times New Roman" panose="02020603050405020304" pitchFamily="18" charset="0"/>
              </a:rPr>
              <a:t>（</a:t>
            </a:r>
            <a:r>
              <a:rPr lang="en-US" altLang="zh-CN" sz="1800" dirty="0">
                <a:effectLst/>
                <a:latin typeface="Times New Roman" panose="02020603050405020304" pitchFamily="18" charset="0"/>
                <a:ea typeface="楷体" panose="02010609060101010101" pitchFamily="49" charset="-122"/>
              </a:rPr>
              <a:t>IUU</a:t>
            </a:r>
            <a:r>
              <a:rPr lang="zh-CN" altLang="zh-CN" sz="1800" dirty="0">
                <a:effectLst/>
                <a:latin typeface="Times New Roman" panose="02020603050405020304" pitchFamily="18" charset="0"/>
                <a:ea typeface="楷体" panose="02010609060101010101" pitchFamily="49" charset="-122"/>
                <a:cs typeface="Times New Roman" panose="02020603050405020304" pitchFamily="18" charset="0"/>
              </a:rPr>
              <a:t>：</a:t>
            </a:r>
            <a:r>
              <a:rPr lang="en-US" altLang="zh-CN" sz="1800" dirty="0">
                <a:solidFill>
                  <a:srgbClr val="343541"/>
                </a:solidFill>
                <a:effectLst/>
                <a:latin typeface="Times New Roman" panose="02020603050405020304" pitchFamily="18" charset="0"/>
                <a:ea typeface="DengXian" panose="02010600030101010101" pitchFamily="2" charset="-122"/>
              </a:rPr>
              <a:t>illegal, unreported, and unregulated</a:t>
            </a:r>
            <a:r>
              <a:rPr lang="zh-CN" altLang="zh-CN" sz="1800" dirty="0">
                <a:effectLst/>
                <a:ea typeface="楷体" panose="02010609060101010101" pitchFamily="49" charset="-122"/>
                <a:cs typeface="Times New Roman" panose="02020603050405020304" pitchFamily="18" charset="0"/>
              </a:rPr>
              <a:t>）</a:t>
            </a:r>
            <a:r>
              <a:rPr lang="zh-CN" altLang="zh-CN" dirty="0">
                <a:effectLst/>
              </a:rPr>
              <a:t> </a:t>
            </a:r>
            <a:r>
              <a:rPr lang="zh-CN" altLang="en-US" dirty="0"/>
              <a:t>（非法、未报告和无监管或其他可疑活动）</a:t>
            </a:r>
            <a:r>
              <a:rPr lang="en-US" altLang="zh-CN" dirty="0"/>
              <a:t>,</a:t>
            </a:r>
            <a:r>
              <a:rPr lang="zh-CN" altLang="en-US" dirty="0"/>
              <a:t>并且获取了相关公司的数据库访问权限。</a:t>
            </a:r>
            <a:r>
              <a:rPr lang="en-US" altLang="zh-CN" dirty="0"/>
              <a:t>FI</a:t>
            </a:r>
            <a:r>
              <a:rPr lang="zh-CN" altLang="en-US" dirty="0"/>
              <a:t>已将数据库转化为一个知识图谱，其中包含有关公司、所有者、员工和财务状况的信息。</a:t>
            </a:r>
            <a:r>
              <a:rPr lang="zh-CN" altLang="en-US" b="1" dirty="0"/>
              <a:t>我们的目标是利用这个图谱来识别可能表明公司参与</a:t>
            </a:r>
            <a:r>
              <a:rPr lang="en-US" altLang="zh-CN" b="1" dirty="0"/>
              <a:t>IUU</a:t>
            </a:r>
            <a:r>
              <a:rPr lang="zh-CN" altLang="en-US" b="1" dirty="0"/>
              <a:t>的异常情况。</a:t>
            </a:r>
            <a:endParaRPr lang="en-US" altLang="zh-CN" b="1" dirty="0"/>
          </a:p>
          <a:p>
            <a:endParaRPr lang="en-US" altLang="zh-CN" b="1" dirty="0"/>
          </a:p>
          <a:p>
            <a:r>
              <a:rPr lang="zh-CN" altLang="zh-CN" sz="1800" dirty="0">
                <a:effectLst/>
                <a:ea typeface="楷体" panose="02010609060101010101" pitchFamily="49" charset="-122"/>
                <a:cs typeface="Times New Roman" panose="02020603050405020304" pitchFamily="18" charset="0"/>
              </a:rPr>
              <a:t>传统的节点链接可视化和标准图分析，由于数据的规模和细节可能会掩盖企业的真实结构，这些方法并不有效</a:t>
            </a:r>
            <a:r>
              <a:rPr lang="zh-CN" altLang="zh-CN" dirty="0">
                <a:effectLst/>
              </a:rPr>
              <a:t> </a:t>
            </a:r>
            <a:endParaRPr lang="en-US" altLang="zh-CN" b="1" dirty="0"/>
          </a:p>
          <a:p>
            <a:endParaRPr lang="en-US" altLang="zh-CN" b="1" dirty="0"/>
          </a:p>
          <a:p>
            <a:r>
              <a:rPr lang="en-US" altLang="zh-CN" b="1" dirty="0"/>
              <a:t>1). </a:t>
            </a:r>
            <a:r>
              <a:rPr lang="zh-CN" altLang="en-US" b="1" dirty="0"/>
              <a:t>使用可视分析来识别知识图谱中存在的业务群体中的异常情况。</a:t>
            </a:r>
            <a:endParaRPr lang="en-US" altLang="zh-CN" b="1" dirty="0"/>
          </a:p>
          <a:p>
            <a:r>
              <a:rPr lang="en-US" altLang="zh-CN" b="1" dirty="0"/>
              <a:t>2). </a:t>
            </a:r>
            <a:r>
              <a:rPr lang="zh-CN" altLang="en-US" b="1" dirty="0"/>
              <a:t>开发一种可视分析流程，找出相似的企业并将它们分组。</a:t>
            </a:r>
            <a:endParaRPr lang="en-US" altLang="zh-CN" b="1" dirty="0"/>
          </a:p>
          <a:p>
            <a:r>
              <a:rPr lang="en-US" altLang="zh-CN" b="1" dirty="0"/>
              <a:t>3). </a:t>
            </a:r>
            <a:r>
              <a:rPr lang="zh-CN" altLang="en-US" b="1" dirty="0"/>
              <a:t>衡量在上一问题中分组的企业的相似度。通过可视化方式体现对分组结果的置信度。</a:t>
            </a:r>
            <a:endParaRPr lang="en-US" altLang="zh-CN" b="1" dirty="0"/>
          </a:p>
          <a:p>
            <a:r>
              <a:rPr lang="en-US" altLang="zh-CN" b="1" dirty="0"/>
              <a:t>4). </a:t>
            </a:r>
            <a:r>
              <a:rPr lang="zh-CN" altLang="en-US" b="1" dirty="0"/>
              <a:t>基于你的可视化，提供支持或反驳异常公司参与非法捕捞案的证据。</a:t>
            </a:r>
            <a:endParaRPr lang="en-US" altLang="zh-CN" b="1" dirty="0"/>
          </a:p>
          <a:p>
            <a:endParaRPr lang="en-US" altLang="zh-CN" b="1" dirty="0"/>
          </a:p>
          <a:p>
            <a:endParaRPr lang="zh-CN" altLang="en-US" b="1" dirty="0"/>
          </a:p>
        </p:txBody>
      </p:sp>
    </p:spTree>
    <p:extLst>
      <p:ext uri="{BB962C8B-B14F-4D97-AF65-F5344CB8AC3E}">
        <p14:creationId xmlns:p14="http://schemas.microsoft.com/office/powerpoint/2010/main" val="754137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39CC5-DF91-4D58-4235-C43EF79F14F8}"/>
              </a:ext>
            </a:extLst>
          </p:cNvPr>
          <p:cNvSpPr>
            <a:spLocks noGrp="1"/>
          </p:cNvSpPr>
          <p:nvPr>
            <p:ph type="title"/>
          </p:nvPr>
        </p:nvSpPr>
        <p:spPr/>
        <p:txBody>
          <a:bodyPr/>
          <a:lstStyle/>
          <a:p>
            <a:r>
              <a:rPr kumimoji="1" lang="zh-CN" altLang="en-US" dirty="0"/>
              <a:t>可视化系统</a:t>
            </a:r>
          </a:p>
        </p:txBody>
      </p:sp>
      <p:pic>
        <p:nvPicPr>
          <p:cNvPr id="4" name="图片 3">
            <a:extLst>
              <a:ext uri="{FF2B5EF4-FFF2-40B4-BE49-F238E27FC236}">
                <a16:creationId xmlns:a16="http://schemas.microsoft.com/office/drawing/2014/main" id="{9D157C32-C039-9F8F-79CC-EADB7BB962F3}"/>
              </a:ext>
            </a:extLst>
          </p:cNvPr>
          <p:cNvPicPr>
            <a:picLocks noChangeAspect="1"/>
          </p:cNvPicPr>
          <p:nvPr/>
        </p:nvPicPr>
        <p:blipFill>
          <a:blip r:embed="rId2"/>
          <a:stretch>
            <a:fillRect/>
          </a:stretch>
        </p:blipFill>
        <p:spPr>
          <a:xfrm>
            <a:off x="1055795" y="1268626"/>
            <a:ext cx="8775887" cy="5511113"/>
          </a:xfrm>
          <a:prstGeom prst="rect">
            <a:avLst/>
          </a:prstGeom>
        </p:spPr>
      </p:pic>
    </p:spTree>
    <p:extLst>
      <p:ext uri="{BB962C8B-B14F-4D97-AF65-F5344CB8AC3E}">
        <p14:creationId xmlns:p14="http://schemas.microsoft.com/office/powerpoint/2010/main" val="2325597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2A4933-4633-E002-D4D7-5FB9CB975B4F}"/>
              </a:ext>
            </a:extLst>
          </p:cNvPr>
          <p:cNvSpPr>
            <a:spLocks noGrp="1"/>
          </p:cNvSpPr>
          <p:nvPr>
            <p:ph type="title"/>
          </p:nvPr>
        </p:nvSpPr>
        <p:spPr>
          <a:xfrm>
            <a:off x="677334" y="164755"/>
            <a:ext cx="8596668" cy="1320800"/>
          </a:xfrm>
        </p:spPr>
        <p:txBody>
          <a:bodyPr/>
          <a:lstStyle/>
          <a:p>
            <a:r>
              <a:rPr lang="en-US" altLang="zh-CN" dirty="0"/>
              <a:t>Question 1</a:t>
            </a:r>
            <a:r>
              <a:rPr lang="zh-CN" altLang="en-US" dirty="0"/>
              <a:t>：业务群体中的异常 </a:t>
            </a:r>
          </a:p>
        </p:txBody>
      </p:sp>
      <p:sp>
        <p:nvSpPr>
          <p:cNvPr id="3" name="内容占位符 2">
            <a:extLst>
              <a:ext uri="{FF2B5EF4-FFF2-40B4-BE49-F238E27FC236}">
                <a16:creationId xmlns:a16="http://schemas.microsoft.com/office/drawing/2014/main" id="{EC3F322D-E02C-B443-7757-F40899A62B0A}"/>
              </a:ext>
            </a:extLst>
          </p:cNvPr>
          <p:cNvSpPr>
            <a:spLocks noGrp="1"/>
          </p:cNvSpPr>
          <p:nvPr>
            <p:ph idx="1"/>
          </p:nvPr>
        </p:nvSpPr>
        <p:spPr>
          <a:xfrm>
            <a:off x="677334" y="825155"/>
            <a:ext cx="8596668" cy="3880773"/>
          </a:xfrm>
        </p:spPr>
        <p:txBody>
          <a:bodyPr/>
          <a:lstStyle/>
          <a:p>
            <a:r>
              <a:rPr lang="zh-CN" altLang="en-US" dirty="0">
                <a:ea typeface="楷体" panose="02010609060101010101" pitchFamily="49" charset="-122"/>
                <a:cs typeface="Times New Roman" panose="02020603050405020304" pitchFamily="18" charset="0"/>
              </a:rPr>
              <a:t>对节点</a:t>
            </a:r>
            <a:r>
              <a:rPr lang="en-US" altLang="zh-CN" dirty="0">
                <a:ea typeface="楷体" panose="02010609060101010101" pitchFamily="49" charset="-122"/>
                <a:cs typeface="Times New Roman" panose="02020603050405020304" pitchFamily="18" charset="0"/>
              </a:rPr>
              <a:t>type</a:t>
            </a:r>
            <a:r>
              <a:rPr lang="zh-CN" altLang="en-US" dirty="0">
                <a:ea typeface="楷体" panose="02010609060101010101" pitchFamily="49" charset="-122"/>
                <a:cs typeface="Times New Roman" panose="02020603050405020304" pitchFamily="18" charset="0"/>
              </a:rPr>
              <a:t>和边</a:t>
            </a:r>
            <a:r>
              <a:rPr lang="en-US" altLang="zh-CN" dirty="0">
                <a:ea typeface="楷体" panose="02010609060101010101" pitchFamily="49" charset="-122"/>
                <a:cs typeface="Times New Roman" panose="02020603050405020304" pitchFamily="18" charset="0"/>
              </a:rPr>
              <a:t>type</a:t>
            </a:r>
            <a:r>
              <a:rPr lang="zh-CN" altLang="en-US" dirty="0">
                <a:ea typeface="楷体" panose="02010609060101010101" pitchFamily="49" charset="-122"/>
                <a:cs typeface="Times New Roman" panose="02020603050405020304" pitchFamily="18" charset="0"/>
              </a:rPr>
              <a:t>进行统计：</a:t>
            </a:r>
            <a:r>
              <a:rPr lang="en-US" altLang="zh-CN" dirty="0">
                <a:solidFill>
                  <a:srgbClr val="FF0000"/>
                </a:solidFill>
                <a:ea typeface="楷体" panose="02010609060101010101" pitchFamily="49" charset="-122"/>
                <a:cs typeface="Times New Roman" panose="02020603050405020304" pitchFamily="18" charset="0"/>
              </a:rPr>
              <a:t>Owner</a:t>
            </a:r>
            <a:r>
              <a:rPr lang="zh-CN" altLang="en-US" dirty="0">
                <a:solidFill>
                  <a:srgbClr val="FF0000"/>
                </a:solidFill>
                <a:ea typeface="楷体" panose="02010609060101010101" pitchFamily="49" charset="-122"/>
                <a:cs typeface="Times New Roman" panose="02020603050405020304" pitchFamily="18" charset="0"/>
              </a:rPr>
              <a:t>比</a:t>
            </a:r>
            <a:r>
              <a:rPr lang="en-US" altLang="zh-CN" dirty="0">
                <a:solidFill>
                  <a:srgbClr val="FF0000"/>
                </a:solidFill>
                <a:ea typeface="楷体" panose="02010609060101010101" pitchFamily="49" charset="-122"/>
                <a:cs typeface="Times New Roman" panose="02020603050405020304" pitchFamily="18" charset="0"/>
              </a:rPr>
              <a:t>Contacts</a:t>
            </a:r>
            <a:r>
              <a:rPr lang="zh-CN" altLang="en-US" dirty="0">
                <a:solidFill>
                  <a:srgbClr val="FF0000"/>
                </a:solidFill>
                <a:ea typeface="楷体" panose="02010609060101010101" pitchFamily="49" charset="-122"/>
                <a:cs typeface="Times New Roman" panose="02020603050405020304" pitchFamily="18" charset="0"/>
              </a:rPr>
              <a:t>多不符合常理；</a:t>
            </a:r>
            <a:endParaRPr lang="zh-CN" altLang="en-US" dirty="0">
              <a:solidFill>
                <a:srgbClr val="FF0000"/>
              </a:solidFill>
            </a:endParaRPr>
          </a:p>
        </p:txBody>
      </p:sp>
      <p:pic>
        <p:nvPicPr>
          <p:cNvPr id="4" name="图片 3">
            <a:extLst>
              <a:ext uri="{FF2B5EF4-FFF2-40B4-BE49-F238E27FC236}">
                <a16:creationId xmlns:a16="http://schemas.microsoft.com/office/drawing/2014/main" id="{9CBE3C27-8299-B06C-D2DB-9DEDDD5A2F69}"/>
              </a:ext>
            </a:extLst>
          </p:cNvPr>
          <p:cNvPicPr>
            <a:picLocks noChangeAspect="1"/>
          </p:cNvPicPr>
          <p:nvPr/>
        </p:nvPicPr>
        <p:blipFill>
          <a:blip r:embed="rId2"/>
          <a:stretch>
            <a:fillRect/>
          </a:stretch>
        </p:blipFill>
        <p:spPr>
          <a:xfrm>
            <a:off x="1097927" y="1273574"/>
            <a:ext cx="8176075" cy="5164294"/>
          </a:xfrm>
          <a:prstGeom prst="rect">
            <a:avLst/>
          </a:prstGeom>
        </p:spPr>
      </p:pic>
    </p:spTree>
    <p:extLst>
      <p:ext uri="{BB962C8B-B14F-4D97-AF65-F5344CB8AC3E}">
        <p14:creationId xmlns:p14="http://schemas.microsoft.com/office/powerpoint/2010/main" val="2307561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C3F322D-E02C-B443-7757-F40899A62B0A}"/>
              </a:ext>
            </a:extLst>
          </p:cNvPr>
          <p:cNvSpPr>
            <a:spLocks noGrp="1"/>
          </p:cNvSpPr>
          <p:nvPr>
            <p:ph idx="1"/>
          </p:nvPr>
        </p:nvSpPr>
        <p:spPr>
          <a:xfrm>
            <a:off x="677334" y="827899"/>
            <a:ext cx="8596668" cy="3880773"/>
          </a:xfrm>
        </p:spPr>
        <p:txBody>
          <a:bodyPr/>
          <a:lstStyle/>
          <a:p>
            <a:r>
              <a:rPr lang="zh-CN" altLang="en-US" sz="1800" dirty="0">
                <a:effectLst/>
                <a:ea typeface="楷体" panose="02010609060101010101" pitchFamily="49" charset="-122"/>
                <a:cs typeface="Times New Roman" panose="02020603050405020304" pitchFamily="18" charset="0"/>
              </a:rPr>
              <a:t>部分</a:t>
            </a:r>
            <a:r>
              <a:rPr lang="zh-CN" altLang="en-US" sz="1800" dirty="0">
                <a:solidFill>
                  <a:srgbClr val="FF0000"/>
                </a:solidFill>
                <a:effectLst/>
                <a:ea typeface="楷体" panose="02010609060101010101" pitchFamily="49" charset="-122"/>
                <a:cs typeface="Times New Roman" panose="02020603050405020304" pitchFamily="18" charset="0"/>
              </a:rPr>
              <a:t>节点</a:t>
            </a:r>
            <a:r>
              <a:rPr lang="zh-CN" altLang="en-US" sz="1800" dirty="0">
                <a:effectLst/>
                <a:ea typeface="楷体" panose="02010609060101010101" pitchFamily="49" charset="-122"/>
                <a:cs typeface="Times New Roman" panose="02020603050405020304" pitchFamily="18" charset="0"/>
              </a:rPr>
              <a:t>既有</a:t>
            </a:r>
            <a:r>
              <a:rPr lang="en-US" altLang="zh-CN" sz="1800" dirty="0">
                <a:effectLst/>
                <a:ea typeface="楷体" panose="02010609060101010101" pitchFamily="49" charset="-122"/>
                <a:cs typeface="Times New Roman" panose="02020603050405020304" pitchFamily="18" charset="0"/>
              </a:rPr>
              <a:t>owner</a:t>
            </a:r>
            <a:r>
              <a:rPr lang="zh-CN" altLang="en-US" sz="1800" dirty="0">
                <a:effectLst/>
                <a:ea typeface="楷体" panose="02010609060101010101" pitchFamily="49" charset="-122"/>
                <a:cs typeface="Times New Roman" panose="02020603050405020304" pitchFamily="18" charset="0"/>
              </a:rPr>
              <a:t>关系又有</a:t>
            </a:r>
            <a:r>
              <a:rPr lang="en-US" altLang="zh-CN" sz="1800" dirty="0">
                <a:effectLst/>
                <a:ea typeface="楷体" panose="02010609060101010101" pitchFamily="49" charset="-122"/>
                <a:cs typeface="Times New Roman" panose="02020603050405020304" pitchFamily="18" charset="0"/>
              </a:rPr>
              <a:t>contacts</a:t>
            </a:r>
            <a:r>
              <a:rPr lang="zh-CN" altLang="en-US" sz="1800" dirty="0">
                <a:effectLst/>
                <a:ea typeface="楷体" panose="02010609060101010101" pitchFamily="49" charset="-122"/>
                <a:cs typeface="Times New Roman" panose="02020603050405020304" pitchFamily="18" charset="0"/>
              </a:rPr>
              <a:t>关系需要注意</a:t>
            </a:r>
            <a:endParaRPr lang="en-US" altLang="zh-CN" sz="1800" dirty="0">
              <a:effectLst/>
              <a:ea typeface="楷体" panose="02010609060101010101" pitchFamily="49" charset="-122"/>
              <a:cs typeface="Times New Roman" panose="02020603050405020304" pitchFamily="18" charset="0"/>
            </a:endParaRPr>
          </a:p>
          <a:p>
            <a:r>
              <a:rPr lang="en-US" altLang="zh-CN" dirty="0">
                <a:ea typeface="楷体" panose="02010609060101010101" pitchFamily="49" charset="-122"/>
                <a:cs typeface="Times New Roman" panose="02020603050405020304" pitchFamily="18" charset="0"/>
              </a:rPr>
              <a:t>Company</a:t>
            </a:r>
            <a:r>
              <a:rPr lang="zh-CN" altLang="en-US" dirty="0">
                <a:ea typeface="楷体" panose="02010609060101010101" pitchFamily="49" charset="-122"/>
                <a:cs typeface="Times New Roman" panose="02020603050405020304" pitchFamily="18" charset="0"/>
              </a:rPr>
              <a:t>节点</a:t>
            </a:r>
            <a:r>
              <a:rPr lang="en-US" altLang="zh-CN" dirty="0">
                <a:ea typeface="楷体" panose="02010609060101010101" pitchFamily="49" charset="-122"/>
                <a:cs typeface="Times New Roman" panose="02020603050405020304" pitchFamily="18" charset="0"/>
              </a:rPr>
              <a:t>owner</a:t>
            </a:r>
            <a:r>
              <a:rPr lang="zh-CN" altLang="en-US" dirty="0">
                <a:ea typeface="楷体" panose="02010609060101010101" pitchFamily="49" charset="-122"/>
                <a:cs typeface="Times New Roman" panose="02020603050405020304" pitchFamily="18" charset="0"/>
              </a:rPr>
              <a:t>多个而</a:t>
            </a:r>
            <a:r>
              <a:rPr lang="en-US" altLang="zh-CN" dirty="0">
                <a:ea typeface="楷体" panose="02010609060101010101" pitchFamily="49" charset="-122"/>
                <a:cs typeface="Times New Roman" panose="02020603050405020304" pitchFamily="18" charset="0"/>
              </a:rPr>
              <a:t>contacts</a:t>
            </a:r>
            <a:r>
              <a:rPr lang="zh-CN" altLang="en-US" dirty="0">
                <a:ea typeface="楷体" panose="02010609060101010101" pitchFamily="49" charset="-122"/>
                <a:cs typeface="Times New Roman" panose="02020603050405020304" pitchFamily="18" charset="0"/>
              </a:rPr>
              <a:t>只有一个就是异常</a:t>
            </a:r>
            <a:endParaRPr lang="en-US" altLang="zh-CN" dirty="0">
              <a:ea typeface="楷体" panose="02010609060101010101" pitchFamily="49" charset="-122"/>
              <a:cs typeface="Times New Roman" panose="02020603050405020304" pitchFamily="18" charset="0"/>
            </a:endParaRPr>
          </a:p>
          <a:p>
            <a:r>
              <a:rPr lang="zh-CN" altLang="en-US" dirty="0">
                <a:ea typeface="楷体" panose="02010609060101010101" pitchFamily="49" charset="-122"/>
                <a:cs typeface="Times New Roman" panose="02020603050405020304" pitchFamily="18" charset="0"/>
              </a:rPr>
              <a:t>没有任何人节点的公司节点就是异常公司</a:t>
            </a:r>
            <a:endParaRPr lang="en-US" altLang="zh-CN" dirty="0">
              <a:ea typeface="楷体" panose="02010609060101010101" pitchFamily="49" charset="-122"/>
              <a:cs typeface="Times New Roman" panose="02020603050405020304" pitchFamily="18" charset="0"/>
            </a:endParaRPr>
          </a:p>
          <a:p>
            <a:r>
              <a:rPr lang="zh-CN" altLang="en-US" dirty="0">
                <a:ea typeface="楷体" panose="02010609060101010101" pitchFamily="49" charset="-122"/>
                <a:cs typeface="Times New Roman" panose="02020603050405020304" pitchFamily="18" charset="0"/>
              </a:rPr>
              <a:t>（假设数据全面）</a:t>
            </a:r>
            <a:endParaRPr lang="zh-CN" altLang="en-US" dirty="0"/>
          </a:p>
        </p:txBody>
      </p:sp>
      <p:sp>
        <p:nvSpPr>
          <p:cNvPr id="7" name="标题 1">
            <a:extLst>
              <a:ext uri="{FF2B5EF4-FFF2-40B4-BE49-F238E27FC236}">
                <a16:creationId xmlns:a16="http://schemas.microsoft.com/office/drawing/2014/main" id="{8C295717-ACD7-9BA6-E59B-4509DB3DB9F8}"/>
              </a:ext>
            </a:extLst>
          </p:cNvPr>
          <p:cNvSpPr txBox="1">
            <a:spLocks/>
          </p:cNvSpPr>
          <p:nvPr/>
        </p:nvSpPr>
        <p:spPr>
          <a:xfrm>
            <a:off x="677334" y="164755"/>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a:t>Question 1</a:t>
            </a:r>
            <a:r>
              <a:rPr lang="zh-CN" altLang="en-US"/>
              <a:t>：业务群体中的异常 </a:t>
            </a:r>
            <a:endParaRPr lang="zh-CN" altLang="en-US" dirty="0"/>
          </a:p>
        </p:txBody>
      </p:sp>
      <p:pic>
        <p:nvPicPr>
          <p:cNvPr id="8" name="图片 7">
            <a:extLst>
              <a:ext uri="{FF2B5EF4-FFF2-40B4-BE49-F238E27FC236}">
                <a16:creationId xmlns:a16="http://schemas.microsoft.com/office/drawing/2014/main" id="{DD514D7E-55DD-7518-7057-53511022AC0F}"/>
              </a:ext>
            </a:extLst>
          </p:cNvPr>
          <p:cNvPicPr>
            <a:picLocks noChangeAspect="1"/>
          </p:cNvPicPr>
          <p:nvPr/>
        </p:nvPicPr>
        <p:blipFill>
          <a:blip r:embed="rId2"/>
          <a:stretch>
            <a:fillRect/>
          </a:stretch>
        </p:blipFill>
        <p:spPr>
          <a:xfrm>
            <a:off x="1271372" y="2528267"/>
            <a:ext cx="7658972" cy="3880774"/>
          </a:xfrm>
          <a:prstGeom prst="rect">
            <a:avLst/>
          </a:prstGeom>
        </p:spPr>
      </p:pic>
    </p:spTree>
    <p:extLst>
      <p:ext uri="{BB962C8B-B14F-4D97-AF65-F5344CB8AC3E}">
        <p14:creationId xmlns:p14="http://schemas.microsoft.com/office/powerpoint/2010/main" val="4015409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C3F322D-E02C-B443-7757-F40899A62B0A}"/>
              </a:ext>
            </a:extLst>
          </p:cNvPr>
          <p:cNvSpPr>
            <a:spLocks noGrp="1"/>
          </p:cNvSpPr>
          <p:nvPr>
            <p:ph idx="1"/>
          </p:nvPr>
        </p:nvSpPr>
        <p:spPr>
          <a:xfrm>
            <a:off x="677334" y="827899"/>
            <a:ext cx="8596668" cy="3880773"/>
          </a:xfrm>
        </p:spPr>
        <p:txBody>
          <a:bodyPr/>
          <a:lstStyle/>
          <a:p>
            <a:r>
              <a:rPr lang="zh-CN" altLang="en-US" dirty="0">
                <a:ea typeface="楷体" panose="02010609060101010101" pitchFamily="49" charset="-122"/>
                <a:cs typeface="Times New Roman" panose="02020603050405020304" pitchFamily="18" charset="0"/>
              </a:rPr>
              <a:t>可视化</a:t>
            </a:r>
            <a:r>
              <a:rPr lang="zh-CN" altLang="en-US" sz="1800" dirty="0">
                <a:effectLst/>
                <a:ea typeface="楷体" panose="02010609060101010101" pitchFamily="49" charset="-122"/>
                <a:cs typeface="Times New Roman" panose="02020603050405020304" pitchFamily="18" charset="0"/>
              </a:rPr>
              <a:t>节点的度的分布，聚焦分析低度数的点，受益人多联系人少（异常） ，其中一个为</a:t>
            </a:r>
            <a:r>
              <a:rPr lang="en-US" altLang="zh-CN" sz="1800" dirty="0">
                <a:effectLst/>
                <a:ea typeface="楷体" panose="02010609060101010101" pitchFamily="49" charset="-122"/>
                <a:cs typeface="Times New Roman" panose="02020603050405020304" pitchFamily="18" charset="0"/>
              </a:rPr>
              <a:t>0</a:t>
            </a:r>
            <a:r>
              <a:rPr lang="zh-CN" altLang="en-US" sz="1800" dirty="0">
                <a:effectLst/>
                <a:ea typeface="楷体" panose="02010609060101010101" pitchFamily="49" charset="-122"/>
                <a:cs typeface="Times New Roman" panose="02020603050405020304" pitchFamily="18" charset="0"/>
              </a:rPr>
              <a:t>也是异常，横轴</a:t>
            </a:r>
            <a:r>
              <a:rPr lang="en" altLang="zh-CN" sz="1800" dirty="0">
                <a:effectLst/>
                <a:ea typeface="楷体" panose="02010609060101010101" pitchFamily="49" charset="-122"/>
                <a:cs typeface="Times New Roman" panose="02020603050405020304" pitchFamily="18" charset="0"/>
              </a:rPr>
              <a:t>contacts</a:t>
            </a:r>
            <a:r>
              <a:rPr lang="zh-CN" altLang="en-US" sz="1800" dirty="0">
                <a:effectLst/>
                <a:ea typeface="楷体" panose="02010609060101010101" pitchFamily="49" charset="-122"/>
                <a:cs typeface="Times New Roman" panose="02020603050405020304" pitchFamily="18" charset="0"/>
              </a:rPr>
              <a:t>的度分布，纵轴</a:t>
            </a:r>
            <a:r>
              <a:rPr lang="en" altLang="zh-CN" sz="1800" dirty="0">
                <a:effectLst/>
                <a:ea typeface="楷体" panose="02010609060101010101" pitchFamily="49" charset="-122"/>
                <a:cs typeface="Times New Roman" panose="02020603050405020304" pitchFamily="18" charset="0"/>
              </a:rPr>
              <a:t>beneficial owner</a:t>
            </a:r>
            <a:r>
              <a:rPr lang="zh-CN" altLang="en-US" sz="1800" dirty="0">
                <a:effectLst/>
                <a:ea typeface="楷体" panose="02010609060101010101" pitchFamily="49" charset="-122"/>
                <a:cs typeface="Times New Roman" panose="02020603050405020304" pitchFamily="18" charset="0"/>
              </a:rPr>
              <a:t>的度分布 。</a:t>
            </a:r>
            <a:endParaRPr lang="zh-CN" altLang="en-US" dirty="0"/>
          </a:p>
        </p:txBody>
      </p:sp>
      <p:sp>
        <p:nvSpPr>
          <p:cNvPr id="7" name="标题 1">
            <a:extLst>
              <a:ext uri="{FF2B5EF4-FFF2-40B4-BE49-F238E27FC236}">
                <a16:creationId xmlns:a16="http://schemas.microsoft.com/office/drawing/2014/main" id="{8C295717-ACD7-9BA6-E59B-4509DB3DB9F8}"/>
              </a:ext>
            </a:extLst>
          </p:cNvPr>
          <p:cNvSpPr txBox="1">
            <a:spLocks/>
          </p:cNvSpPr>
          <p:nvPr/>
        </p:nvSpPr>
        <p:spPr>
          <a:xfrm>
            <a:off x="677334" y="164755"/>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a:t>Question 1</a:t>
            </a:r>
            <a:r>
              <a:rPr lang="zh-CN" altLang="en-US"/>
              <a:t>：业务群体中的异常 </a:t>
            </a:r>
            <a:endParaRPr lang="zh-CN" altLang="en-US" dirty="0"/>
          </a:p>
        </p:txBody>
      </p:sp>
      <p:pic>
        <p:nvPicPr>
          <p:cNvPr id="4" name="图片 3">
            <a:extLst>
              <a:ext uri="{FF2B5EF4-FFF2-40B4-BE49-F238E27FC236}">
                <a16:creationId xmlns:a16="http://schemas.microsoft.com/office/drawing/2014/main" id="{CB7F5BFD-0E50-EDF7-4747-F152C9072283}"/>
              </a:ext>
            </a:extLst>
          </p:cNvPr>
          <p:cNvPicPr>
            <a:picLocks noChangeAspect="1"/>
          </p:cNvPicPr>
          <p:nvPr/>
        </p:nvPicPr>
        <p:blipFill>
          <a:blip r:embed="rId2"/>
          <a:stretch>
            <a:fillRect/>
          </a:stretch>
        </p:blipFill>
        <p:spPr>
          <a:xfrm>
            <a:off x="803532" y="1742644"/>
            <a:ext cx="8904022" cy="4163885"/>
          </a:xfrm>
          <a:prstGeom prst="rect">
            <a:avLst/>
          </a:prstGeom>
        </p:spPr>
      </p:pic>
    </p:spTree>
    <p:extLst>
      <p:ext uri="{BB962C8B-B14F-4D97-AF65-F5344CB8AC3E}">
        <p14:creationId xmlns:p14="http://schemas.microsoft.com/office/powerpoint/2010/main" val="1784446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C3F322D-E02C-B443-7757-F40899A62B0A}"/>
              </a:ext>
            </a:extLst>
          </p:cNvPr>
          <p:cNvSpPr>
            <a:spLocks noGrp="1"/>
          </p:cNvSpPr>
          <p:nvPr>
            <p:ph idx="1"/>
          </p:nvPr>
        </p:nvSpPr>
        <p:spPr>
          <a:xfrm>
            <a:off x="677334" y="815542"/>
            <a:ext cx="8596668" cy="3880773"/>
          </a:xfrm>
        </p:spPr>
        <p:txBody>
          <a:bodyPr/>
          <a:lstStyle/>
          <a:p>
            <a:r>
              <a:rPr lang="zh-CN" altLang="en-US" sz="1800" dirty="0">
                <a:effectLst/>
                <a:ea typeface="楷体" panose="02010609060101010101" pitchFamily="49" charset="-122"/>
                <a:cs typeface="Times New Roman" panose="02020603050405020304" pitchFamily="18" charset="0"/>
              </a:rPr>
              <a:t>根据点的属性</a:t>
            </a:r>
            <a:r>
              <a:rPr lang="en" altLang="zh-CN" sz="1800" dirty="0">
                <a:effectLst/>
                <a:ea typeface="楷体" panose="02010609060101010101" pitchFamily="49" charset="-122"/>
                <a:cs typeface="Times New Roman" panose="02020603050405020304" pitchFamily="18" charset="0"/>
              </a:rPr>
              <a:t>country</a:t>
            </a:r>
            <a:r>
              <a:rPr lang="zh-CN" altLang="en-US" sz="1800" dirty="0">
                <a:effectLst/>
                <a:ea typeface="楷体" panose="02010609060101010101" pitchFamily="49" charset="-122"/>
                <a:cs typeface="Times New Roman" panose="02020603050405020304" pitchFamily="18" charset="0"/>
              </a:rPr>
              <a:t>检查异常，</a:t>
            </a:r>
            <a:r>
              <a:rPr lang="zh-CN" altLang="zh-CN" sz="1800" dirty="0">
                <a:effectLst/>
                <a:ea typeface="楷体" panose="02010609060101010101" pitchFamily="49" charset="-122"/>
                <a:cs typeface="Times New Roman" panose="02020603050405020304" pitchFamily="18" charset="0"/>
              </a:rPr>
              <a:t>将</a:t>
            </a:r>
            <a:r>
              <a:rPr lang="en-US" altLang="zh-CN" sz="1800" dirty="0">
                <a:effectLst/>
                <a:ea typeface="楷体" panose="02010609060101010101" pitchFamily="49" charset="-122"/>
                <a:cs typeface="Times New Roman" panose="02020603050405020304" pitchFamily="18" charset="0"/>
              </a:rPr>
              <a:t>people node</a:t>
            </a:r>
            <a:r>
              <a:rPr lang="zh-CN" altLang="zh-CN" sz="1800" dirty="0">
                <a:effectLst/>
                <a:ea typeface="楷体" panose="02010609060101010101" pitchFamily="49" charset="-122"/>
                <a:cs typeface="Times New Roman" panose="02020603050405020304" pitchFamily="18" charset="0"/>
              </a:rPr>
              <a:t>和</a:t>
            </a:r>
            <a:r>
              <a:rPr lang="en-US" altLang="zh-CN" sz="1800" dirty="0">
                <a:effectLst/>
                <a:ea typeface="楷体" panose="02010609060101010101" pitchFamily="49" charset="-122"/>
                <a:cs typeface="Times New Roman" panose="02020603050405020304" pitchFamily="18" charset="0"/>
              </a:rPr>
              <a:t>company node</a:t>
            </a:r>
            <a:r>
              <a:rPr lang="zh-CN" altLang="zh-CN" sz="1800" dirty="0">
                <a:effectLst/>
                <a:ea typeface="楷体" panose="02010609060101010101" pitchFamily="49" charset="-122"/>
                <a:cs typeface="Times New Roman" panose="02020603050405020304" pitchFamily="18" charset="0"/>
              </a:rPr>
              <a:t>（取数量排名前十）的数据进行可视化</a:t>
            </a:r>
            <a:r>
              <a:rPr lang="zh-CN" altLang="en-US" sz="1800" dirty="0">
                <a:effectLst/>
                <a:ea typeface="楷体" panose="02010609060101010101" pitchFamily="49" charset="-122"/>
                <a:cs typeface="Times New Roman" panose="02020603050405020304" pitchFamily="18" charset="0"/>
              </a:rPr>
              <a:t>，发现人的</a:t>
            </a:r>
            <a:r>
              <a:rPr lang="en" altLang="zh-CN" sz="1800" dirty="0" err="1">
                <a:effectLst/>
                <a:ea typeface="楷体" panose="02010609060101010101" pitchFamily="49" charset="-122"/>
                <a:cs typeface="Times New Roman" panose="02020603050405020304" pitchFamily="18" charset="0"/>
              </a:rPr>
              <a:t>contry</a:t>
            </a:r>
            <a:r>
              <a:rPr lang="zh-CN" altLang="en-US" sz="1800" dirty="0">
                <a:effectLst/>
                <a:ea typeface="楷体" panose="02010609060101010101" pitchFamily="49" charset="-122"/>
                <a:cs typeface="Times New Roman" panose="02020603050405020304" pitchFamily="18" charset="0"/>
              </a:rPr>
              <a:t>全为</a:t>
            </a:r>
            <a:r>
              <a:rPr lang="en-US" altLang="zh-CN" sz="1800" dirty="0">
                <a:effectLst/>
                <a:ea typeface="楷体" panose="02010609060101010101" pitchFamily="49" charset="-122"/>
                <a:cs typeface="Times New Roman" panose="02020603050405020304" pitchFamily="18" charset="0"/>
              </a:rPr>
              <a:t>ZH</a:t>
            </a:r>
            <a:r>
              <a:rPr lang="zh-CN" altLang="en-US" sz="1800" dirty="0">
                <a:effectLst/>
                <a:ea typeface="楷体" panose="02010609060101010101" pitchFamily="49" charset="-122"/>
                <a:cs typeface="Times New Roman" panose="02020603050405020304" pitchFamily="18" charset="0"/>
              </a:rPr>
              <a:t>，公司有很多</a:t>
            </a:r>
            <a:r>
              <a:rPr lang="en-US" altLang="zh-CN" sz="1800" dirty="0">
                <a:effectLst/>
                <a:ea typeface="楷体" panose="02010609060101010101" pitchFamily="49" charset="-122"/>
                <a:cs typeface="Times New Roman" panose="02020603050405020304" pitchFamily="18" charset="0"/>
              </a:rPr>
              <a:t>country</a:t>
            </a:r>
            <a:r>
              <a:rPr lang="zh-CN" altLang="en-US" sz="1800" dirty="0">
                <a:effectLst/>
                <a:ea typeface="楷体" panose="02010609060101010101" pitchFamily="49" charset="-122"/>
                <a:cs typeface="Times New Roman" panose="02020603050405020304" pitchFamily="18" charset="0"/>
              </a:rPr>
              <a:t>。</a:t>
            </a:r>
            <a:endParaRPr lang="zh-CN" altLang="en-US" dirty="0"/>
          </a:p>
        </p:txBody>
      </p:sp>
      <p:pic>
        <p:nvPicPr>
          <p:cNvPr id="4" name="图片 3">
            <a:extLst>
              <a:ext uri="{FF2B5EF4-FFF2-40B4-BE49-F238E27FC236}">
                <a16:creationId xmlns:a16="http://schemas.microsoft.com/office/drawing/2014/main" id="{F3063481-CFD2-CE4D-6209-77C41FDF7D0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7334" y="1485555"/>
            <a:ext cx="9764601" cy="5078627"/>
          </a:xfrm>
          <a:prstGeom prst="rect">
            <a:avLst/>
          </a:prstGeom>
          <a:noFill/>
          <a:ln>
            <a:noFill/>
          </a:ln>
        </p:spPr>
      </p:pic>
      <p:sp>
        <p:nvSpPr>
          <p:cNvPr id="7" name="标题 1">
            <a:extLst>
              <a:ext uri="{FF2B5EF4-FFF2-40B4-BE49-F238E27FC236}">
                <a16:creationId xmlns:a16="http://schemas.microsoft.com/office/drawing/2014/main" id="{214C45AB-0679-9AEF-158A-DC3935D2AD84}"/>
              </a:ext>
            </a:extLst>
          </p:cNvPr>
          <p:cNvSpPr>
            <a:spLocks noGrp="1"/>
          </p:cNvSpPr>
          <p:nvPr>
            <p:ph type="title"/>
          </p:nvPr>
        </p:nvSpPr>
        <p:spPr>
          <a:xfrm>
            <a:off x="677334" y="164755"/>
            <a:ext cx="8596668" cy="1320800"/>
          </a:xfrm>
        </p:spPr>
        <p:txBody>
          <a:bodyPr/>
          <a:lstStyle/>
          <a:p>
            <a:r>
              <a:rPr lang="en-US" altLang="zh-CN" dirty="0"/>
              <a:t>Question 1</a:t>
            </a:r>
            <a:r>
              <a:rPr lang="zh-CN" altLang="en-US" dirty="0"/>
              <a:t>：业务群体中的异常 </a:t>
            </a:r>
          </a:p>
        </p:txBody>
      </p:sp>
    </p:spTree>
    <p:extLst>
      <p:ext uri="{BB962C8B-B14F-4D97-AF65-F5344CB8AC3E}">
        <p14:creationId xmlns:p14="http://schemas.microsoft.com/office/powerpoint/2010/main" val="1248362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C3F322D-E02C-B443-7757-F40899A62B0A}"/>
              </a:ext>
            </a:extLst>
          </p:cNvPr>
          <p:cNvSpPr>
            <a:spLocks noGrp="1"/>
          </p:cNvSpPr>
          <p:nvPr>
            <p:ph idx="1"/>
          </p:nvPr>
        </p:nvSpPr>
        <p:spPr>
          <a:xfrm>
            <a:off x="677334" y="825155"/>
            <a:ext cx="8596668" cy="3880773"/>
          </a:xfrm>
        </p:spPr>
        <p:txBody>
          <a:bodyPr/>
          <a:lstStyle/>
          <a:p>
            <a:r>
              <a:rPr lang="zh-CN" altLang="en-US" sz="1800" dirty="0">
                <a:solidFill>
                  <a:srgbClr val="00B050"/>
                </a:solidFill>
                <a:effectLst/>
                <a:ea typeface="楷体" panose="02010609060101010101" pitchFamily="49" charset="-122"/>
                <a:cs typeface="Times New Roman" panose="02020603050405020304" pitchFamily="18" charset="0"/>
              </a:rPr>
              <a:t>根据</a:t>
            </a:r>
            <a:r>
              <a:rPr lang="zh-CN" altLang="zh-CN" sz="1800" dirty="0">
                <a:solidFill>
                  <a:srgbClr val="00B050"/>
                </a:solidFill>
                <a:effectLst/>
                <a:ea typeface="楷体" panose="02010609060101010101" pitchFamily="49" charset="-122"/>
                <a:cs typeface="Times New Roman" panose="02020603050405020304" pitchFamily="18" charset="0"/>
              </a:rPr>
              <a:t>边的类型检查两端节点的类型是否符合常理</a:t>
            </a:r>
            <a:r>
              <a:rPr lang="zh-CN" altLang="en-US" sz="1800" dirty="0">
                <a:solidFill>
                  <a:srgbClr val="00B050"/>
                </a:solidFill>
                <a:effectLst/>
                <a:ea typeface="楷体" panose="02010609060101010101" pitchFamily="49" charset="-122"/>
                <a:cs typeface="Times New Roman" panose="02020603050405020304" pitchFamily="18" charset="0"/>
              </a:rPr>
              <a:t>，例如：边类型为</a:t>
            </a:r>
            <a:r>
              <a:rPr lang="en-US" altLang="zh-CN" sz="1800" dirty="0">
                <a:solidFill>
                  <a:srgbClr val="00B050"/>
                </a:solidFill>
                <a:effectLst/>
                <a:ea typeface="楷体" panose="02010609060101010101" pitchFamily="49" charset="-122"/>
                <a:cs typeface="Times New Roman" panose="02020603050405020304" pitchFamily="18" charset="0"/>
              </a:rPr>
              <a:t>owner</a:t>
            </a:r>
            <a:r>
              <a:rPr lang="zh-CN" altLang="en-US" sz="1800" dirty="0">
                <a:solidFill>
                  <a:srgbClr val="00B050"/>
                </a:solidFill>
                <a:effectLst/>
                <a:ea typeface="楷体" panose="02010609060101010101" pitchFamily="49" charset="-122"/>
                <a:cs typeface="Times New Roman" panose="02020603050405020304" pitchFamily="18" charset="0"/>
              </a:rPr>
              <a:t>，如果两个节点都表示人就是异常。</a:t>
            </a:r>
            <a:endParaRPr lang="en-US" altLang="zh-CN" sz="1800" dirty="0">
              <a:solidFill>
                <a:srgbClr val="00B050"/>
              </a:solidFill>
              <a:effectLst/>
              <a:ea typeface="楷体" panose="02010609060101010101" pitchFamily="49" charset="-122"/>
              <a:cs typeface="Times New Roman" panose="02020603050405020304" pitchFamily="18" charset="0"/>
            </a:endParaRPr>
          </a:p>
          <a:p>
            <a:r>
              <a:rPr lang="zh-CN" altLang="en-US" dirty="0">
                <a:solidFill>
                  <a:srgbClr val="00B050"/>
                </a:solidFill>
                <a:ea typeface="楷体" panose="02010609060101010101" pitchFamily="49" charset="-122"/>
                <a:cs typeface="Times New Roman" panose="02020603050405020304" pitchFamily="18" charset="0"/>
              </a:rPr>
              <a:t>数据本身问题，不能分析，</a:t>
            </a:r>
            <a:r>
              <a:rPr lang="en-US" altLang="zh-CN" dirty="0">
                <a:solidFill>
                  <a:srgbClr val="00B050"/>
                </a:solidFill>
                <a:ea typeface="楷体" panose="02010609060101010101" pitchFamily="49" charset="-122"/>
                <a:cs typeface="Times New Roman" panose="02020603050405020304" pitchFamily="18" charset="0"/>
              </a:rPr>
              <a:t>link</a:t>
            </a:r>
            <a:r>
              <a:rPr lang="zh-CN" altLang="en-US" dirty="0">
                <a:solidFill>
                  <a:srgbClr val="00B050"/>
                </a:solidFill>
                <a:ea typeface="楷体" panose="02010609060101010101" pitchFamily="49" charset="-122"/>
                <a:cs typeface="Times New Roman" panose="02020603050405020304" pitchFamily="18" charset="0"/>
              </a:rPr>
              <a:t>的</a:t>
            </a:r>
            <a:r>
              <a:rPr lang="en-US" altLang="zh-CN" dirty="0">
                <a:solidFill>
                  <a:srgbClr val="00B050"/>
                </a:solidFill>
                <a:ea typeface="楷体" panose="02010609060101010101" pitchFamily="49" charset="-122"/>
                <a:cs typeface="Times New Roman" panose="02020603050405020304" pitchFamily="18" charset="0"/>
              </a:rPr>
              <a:t>source</a:t>
            </a:r>
            <a:r>
              <a:rPr lang="zh-CN" altLang="en-US" dirty="0">
                <a:solidFill>
                  <a:srgbClr val="00B050"/>
                </a:solidFill>
                <a:ea typeface="楷体" panose="02010609060101010101" pitchFamily="49" charset="-122"/>
                <a:cs typeface="Times New Roman" panose="02020603050405020304" pitchFamily="18" charset="0"/>
              </a:rPr>
              <a:t>和</a:t>
            </a:r>
            <a:r>
              <a:rPr lang="en-US" altLang="zh-CN" dirty="0">
                <a:solidFill>
                  <a:srgbClr val="00B050"/>
                </a:solidFill>
                <a:ea typeface="楷体" panose="02010609060101010101" pitchFamily="49" charset="-122"/>
                <a:cs typeface="Times New Roman" panose="02020603050405020304" pitchFamily="18" charset="0"/>
              </a:rPr>
              <a:t>target</a:t>
            </a:r>
            <a:r>
              <a:rPr lang="zh-CN" altLang="en-US" dirty="0">
                <a:solidFill>
                  <a:srgbClr val="00B050"/>
                </a:solidFill>
                <a:ea typeface="楷体" panose="02010609060101010101" pitchFamily="49" charset="-122"/>
                <a:cs typeface="Times New Roman" panose="02020603050405020304" pitchFamily="18" charset="0"/>
              </a:rPr>
              <a:t>在</a:t>
            </a:r>
            <a:r>
              <a:rPr lang="en-US" altLang="zh-CN" dirty="0">
                <a:solidFill>
                  <a:srgbClr val="00B050"/>
                </a:solidFill>
                <a:ea typeface="楷体" panose="02010609060101010101" pitchFamily="49" charset="-122"/>
                <a:cs typeface="Times New Roman" panose="02020603050405020304" pitchFamily="18" charset="0"/>
              </a:rPr>
              <a:t>node</a:t>
            </a:r>
            <a:r>
              <a:rPr lang="zh-CN" altLang="en-US" dirty="0">
                <a:solidFill>
                  <a:srgbClr val="00B050"/>
                </a:solidFill>
                <a:ea typeface="楷体" panose="02010609060101010101" pitchFamily="49" charset="-122"/>
                <a:cs typeface="Times New Roman" panose="02020603050405020304" pitchFamily="18" charset="0"/>
              </a:rPr>
              <a:t>中找不到，因此不能判断类型。</a:t>
            </a:r>
            <a:endParaRPr lang="en-US" altLang="zh-CN" dirty="0">
              <a:solidFill>
                <a:srgbClr val="00B050"/>
              </a:solidFill>
              <a:ea typeface="楷体" panose="02010609060101010101" pitchFamily="49" charset="-122"/>
              <a:cs typeface="Times New Roman" panose="02020603050405020304" pitchFamily="18" charset="0"/>
            </a:endParaRPr>
          </a:p>
          <a:p>
            <a:endParaRPr lang="en-US" altLang="zh-CN" dirty="0">
              <a:solidFill>
                <a:srgbClr val="00B050"/>
              </a:solidFill>
              <a:ea typeface="楷体" panose="02010609060101010101" pitchFamily="49" charset="-122"/>
              <a:cs typeface="Times New Roman" panose="02020603050405020304" pitchFamily="18" charset="0"/>
            </a:endParaRPr>
          </a:p>
          <a:p>
            <a:endParaRPr lang="zh-CN" altLang="en-US" dirty="0"/>
          </a:p>
        </p:txBody>
      </p:sp>
      <p:sp>
        <p:nvSpPr>
          <p:cNvPr id="7" name="标题 1">
            <a:extLst>
              <a:ext uri="{FF2B5EF4-FFF2-40B4-BE49-F238E27FC236}">
                <a16:creationId xmlns:a16="http://schemas.microsoft.com/office/drawing/2014/main" id="{657C3E2F-DABB-DC40-22F3-2793FB6BFEF5}"/>
              </a:ext>
            </a:extLst>
          </p:cNvPr>
          <p:cNvSpPr txBox="1">
            <a:spLocks/>
          </p:cNvSpPr>
          <p:nvPr/>
        </p:nvSpPr>
        <p:spPr>
          <a:xfrm>
            <a:off x="677334" y="164755"/>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a:t>Question 1</a:t>
            </a:r>
            <a:r>
              <a:rPr lang="zh-CN" altLang="en-US"/>
              <a:t>：业务群体中的异常 </a:t>
            </a:r>
            <a:endParaRPr lang="zh-CN" altLang="en-US" dirty="0"/>
          </a:p>
        </p:txBody>
      </p:sp>
    </p:spTree>
    <p:extLst>
      <p:ext uri="{BB962C8B-B14F-4D97-AF65-F5344CB8AC3E}">
        <p14:creationId xmlns:p14="http://schemas.microsoft.com/office/powerpoint/2010/main" val="2808079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2A4933-4633-E002-D4D7-5FB9CB975B4F}"/>
              </a:ext>
            </a:extLst>
          </p:cNvPr>
          <p:cNvSpPr>
            <a:spLocks noGrp="1"/>
          </p:cNvSpPr>
          <p:nvPr>
            <p:ph type="title"/>
          </p:nvPr>
        </p:nvSpPr>
        <p:spPr>
          <a:xfrm>
            <a:off x="449107" y="167813"/>
            <a:ext cx="8596668" cy="1320800"/>
          </a:xfrm>
        </p:spPr>
        <p:txBody>
          <a:bodyPr/>
          <a:lstStyle/>
          <a:p>
            <a:r>
              <a:rPr lang="en-US" altLang="zh-CN" dirty="0"/>
              <a:t>Question 2</a:t>
            </a:r>
            <a:r>
              <a:rPr lang="zh-CN" altLang="en-US" dirty="0"/>
              <a:t>：相似企业分组</a:t>
            </a:r>
          </a:p>
        </p:txBody>
      </p:sp>
      <p:sp>
        <p:nvSpPr>
          <p:cNvPr id="3" name="内容占位符 2">
            <a:extLst>
              <a:ext uri="{FF2B5EF4-FFF2-40B4-BE49-F238E27FC236}">
                <a16:creationId xmlns:a16="http://schemas.microsoft.com/office/drawing/2014/main" id="{EC3F322D-E02C-B443-7757-F40899A62B0A}"/>
              </a:ext>
            </a:extLst>
          </p:cNvPr>
          <p:cNvSpPr>
            <a:spLocks noGrp="1"/>
          </p:cNvSpPr>
          <p:nvPr>
            <p:ph idx="1"/>
          </p:nvPr>
        </p:nvSpPr>
        <p:spPr>
          <a:xfrm>
            <a:off x="578480" y="834015"/>
            <a:ext cx="8596668" cy="3880773"/>
          </a:xfrm>
        </p:spPr>
        <p:txBody>
          <a:bodyPr/>
          <a:lstStyle/>
          <a:p>
            <a:r>
              <a:rPr lang="zh-CN" altLang="en-US" sz="1800" dirty="0">
                <a:effectLst/>
                <a:ea typeface="楷体" panose="02010609060101010101" pitchFamily="49" charset="-122"/>
                <a:cs typeface="Times New Roman" panose="02020603050405020304" pitchFamily="18" charset="0"/>
              </a:rPr>
              <a:t>提取</a:t>
            </a:r>
            <a:r>
              <a:rPr lang="en-US" altLang="zh-CN" sz="1800" dirty="0">
                <a:effectLst/>
                <a:ea typeface="楷体" panose="02010609060101010101" pitchFamily="49" charset="-122"/>
                <a:cs typeface="Times New Roman" panose="02020603050405020304" pitchFamily="18" charset="0"/>
              </a:rPr>
              <a:t>service</a:t>
            </a:r>
            <a:r>
              <a:rPr lang="zh-CN" altLang="en-US" sz="1800" dirty="0">
                <a:effectLst/>
                <a:ea typeface="楷体" panose="02010609060101010101" pitchFamily="49" charset="-122"/>
                <a:cs typeface="Times New Roman" panose="02020603050405020304" pitchFamily="18" charset="0"/>
              </a:rPr>
              <a:t>关键词，人工筛选出</a:t>
            </a:r>
            <a:r>
              <a:rPr lang="en-US" altLang="zh-CN" sz="1800" dirty="0">
                <a:effectLst/>
                <a:ea typeface="楷体" panose="02010609060101010101" pitchFamily="49" charset="-122"/>
                <a:cs typeface="Times New Roman" panose="02020603050405020304" pitchFamily="18" charset="0"/>
              </a:rPr>
              <a:t>top4-5</a:t>
            </a:r>
            <a:r>
              <a:rPr lang="zh-CN" altLang="en-US" sz="1800" dirty="0">
                <a:effectLst/>
                <a:ea typeface="楷体" panose="02010609060101010101" pitchFamily="49" charset="-122"/>
                <a:cs typeface="Times New Roman" panose="02020603050405020304" pitchFamily="18" charset="0"/>
              </a:rPr>
              <a:t>个，进行分类分组统计</a:t>
            </a:r>
            <a:endParaRPr lang="en-US" altLang="zh-CN" sz="1800" dirty="0">
              <a:effectLst/>
              <a:ea typeface="楷体" panose="02010609060101010101" pitchFamily="49" charset="-122"/>
              <a:cs typeface="Times New Roman" panose="02020603050405020304" pitchFamily="18" charset="0"/>
            </a:endParaRPr>
          </a:p>
          <a:p>
            <a:r>
              <a:rPr lang="zh-CN" altLang="en-US" dirty="0">
                <a:ea typeface="楷体" panose="02010609060101010101" pitchFamily="49" charset="-122"/>
                <a:cs typeface="Times New Roman" panose="02020603050405020304" pitchFamily="18" charset="0"/>
              </a:rPr>
              <a:t>根据</a:t>
            </a:r>
            <a:r>
              <a:rPr lang="en-US" altLang="zh-CN" dirty="0">
                <a:ea typeface="楷体" panose="02010609060101010101" pitchFamily="49" charset="-122"/>
                <a:cs typeface="Times New Roman" panose="02020603050405020304" pitchFamily="18" charset="0"/>
              </a:rPr>
              <a:t>revenue</a:t>
            </a:r>
            <a:r>
              <a:rPr lang="zh-CN" altLang="en-US" dirty="0">
                <a:ea typeface="楷体" panose="02010609060101010101" pitchFamily="49" charset="-122"/>
                <a:cs typeface="Times New Roman" panose="02020603050405020304" pitchFamily="18" charset="0"/>
              </a:rPr>
              <a:t>区间进行分组，</a:t>
            </a:r>
            <a:r>
              <a:rPr lang="en-US" altLang="zh-CN" dirty="0">
                <a:ea typeface="楷体" panose="02010609060101010101" pitchFamily="49" charset="-122"/>
                <a:cs typeface="Times New Roman" panose="02020603050405020304" pitchFamily="18" charset="0"/>
              </a:rPr>
              <a:t>e2-e4</a:t>
            </a:r>
            <a:r>
              <a:rPr lang="zh-CN" altLang="en-US" dirty="0">
                <a:ea typeface="楷体" panose="02010609060101010101" pitchFamily="49" charset="-122"/>
                <a:cs typeface="Times New Roman" panose="02020603050405020304" pitchFamily="18" charset="0"/>
              </a:rPr>
              <a:t>、</a:t>
            </a:r>
            <a:r>
              <a:rPr lang="en-US" altLang="zh-CN" dirty="0">
                <a:ea typeface="楷体" panose="02010609060101010101" pitchFamily="49" charset="-122"/>
                <a:cs typeface="Times New Roman" panose="02020603050405020304" pitchFamily="18" charset="0"/>
              </a:rPr>
              <a:t>e4-e6</a:t>
            </a:r>
            <a:r>
              <a:rPr lang="zh-CN" altLang="en-US" dirty="0">
                <a:ea typeface="楷体" panose="02010609060101010101" pitchFamily="49" charset="-122"/>
                <a:cs typeface="Times New Roman" panose="02020603050405020304" pitchFamily="18" charset="0"/>
              </a:rPr>
              <a:t>、</a:t>
            </a:r>
            <a:r>
              <a:rPr lang="en-US" altLang="zh-CN" dirty="0">
                <a:ea typeface="楷体" panose="02010609060101010101" pitchFamily="49" charset="-122"/>
                <a:cs typeface="Times New Roman" panose="02020603050405020304" pitchFamily="18" charset="0"/>
              </a:rPr>
              <a:t>e6-e8</a:t>
            </a:r>
            <a:r>
              <a:rPr lang="zh-CN" altLang="en-US" dirty="0">
                <a:ea typeface="楷体" panose="02010609060101010101" pitchFamily="49" charset="-122"/>
                <a:cs typeface="Times New Roman" panose="02020603050405020304" pitchFamily="18" charset="0"/>
              </a:rPr>
              <a:t>、</a:t>
            </a:r>
            <a:r>
              <a:rPr lang="en-US" altLang="zh-CN" dirty="0">
                <a:ea typeface="楷体" panose="02010609060101010101" pitchFamily="49" charset="-122"/>
                <a:cs typeface="Times New Roman" panose="02020603050405020304" pitchFamily="18" charset="0"/>
              </a:rPr>
              <a:t>e8-e10</a:t>
            </a:r>
            <a:r>
              <a:rPr lang="zh-CN" altLang="en-US" dirty="0">
                <a:ea typeface="楷体" panose="02010609060101010101" pitchFamily="49" charset="-122"/>
                <a:cs typeface="Times New Roman" panose="02020603050405020304" pitchFamily="18" charset="0"/>
              </a:rPr>
              <a:t>按照收入高低进行分组统计。</a:t>
            </a:r>
            <a:endParaRPr lang="en-US" altLang="zh-CN" dirty="0">
              <a:ea typeface="楷体" panose="02010609060101010101" pitchFamily="49" charset="-122"/>
              <a:cs typeface="Times New Roman" panose="02020603050405020304" pitchFamily="18" charset="0"/>
            </a:endParaRPr>
          </a:p>
          <a:p>
            <a:r>
              <a:rPr lang="zh-CN" altLang="en-US" dirty="0">
                <a:ea typeface="楷体" panose="02010609060101010101" pitchFamily="49" charset="-122"/>
                <a:cs typeface="Times New Roman" panose="02020603050405020304" pitchFamily="18" charset="0"/>
              </a:rPr>
              <a:t>两种维度进行竖向分组可视化：</a:t>
            </a:r>
            <a:endParaRPr lang="zh-CN" altLang="en-US" dirty="0"/>
          </a:p>
        </p:txBody>
      </p:sp>
      <p:pic>
        <p:nvPicPr>
          <p:cNvPr id="6" name="图片 5">
            <a:extLst>
              <a:ext uri="{FF2B5EF4-FFF2-40B4-BE49-F238E27FC236}">
                <a16:creationId xmlns:a16="http://schemas.microsoft.com/office/drawing/2014/main" id="{3CC713FB-C029-7637-5447-45F7BDB9F21F}"/>
              </a:ext>
            </a:extLst>
          </p:cNvPr>
          <p:cNvPicPr>
            <a:picLocks noChangeAspect="1"/>
          </p:cNvPicPr>
          <p:nvPr/>
        </p:nvPicPr>
        <p:blipFill>
          <a:blip r:embed="rId2"/>
          <a:stretch>
            <a:fillRect/>
          </a:stretch>
        </p:blipFill>
        <p:spPr>
          <a:xfrm>
            <a:off x="1882427" y="2186392"/>
            <a:ext cx="6581951" cy="4277564"/>
          </a:xfrm>
          <a:prstGeom prst="rect">
            <a:avLst/>
          </a:prstGeom>
        </p:spPr>
      </p:pic>
    </p:spTree>
    <p:extLst>
      <p:ext uri="{BB962C8B-B14F-4D97-AF65-F5344CB8AC3E}">
        <p14:creationId xmlns:p14="http://schemas.microsoft.com/office/powerpoint/2010/main" val="908949643"/>
      </p:ext>
    </p:extLst>
  </p:cSld>
  <p:clrMapOvr>
    <a:masterClrMapping/>
  </p:clrMapOvr>
</p:sld>
</file>

<file path=ppt/theme/theme1.xml><?xml version="1.0" encoding="utf-8"?>
<a:theme xmlns:a="http://schemas.openxmlformats.org/drawingml/2006/main" name="平面">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148</TotalTime>
  <Words>658</Words>
  <Application>Microsoft Macintosh PowerPoint</Application>
  <PresentationFormat>宽屏</PresentationFormat>
  <Paragraphs>41</Paragraphs>
  <Slides>12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华文仿宋</vt:lpstr>
      <vt:lpstr>楷体</vt:lpstr>
      <vt:lpstr>Arial</vt:lpstr>
      <vt:lpstr>Cambria Math</vt:lpstr>
      <vt:lpstr>Times New Roman</vt:lpstr>
      <vt:lpstr>Trebuchet MS</vt:lpstr>
      <vt:lpstr>Wingdings 3</vt:lpstr>
      <vt:lpstr>平面</vt:lpstr>
      <vt:lpstr>Mini Challenge 3</vt:lpstr>
      <vt:lpstr>问题背景</vt:lpstr>
      <vt:lpstr>可视化系统</vt:lpstr>
      <vt:lpstr>Question 1：业务群体中的异常 </vt:lpstr>
      <vt:lpstr>PowerPoint 演示文稿</vt:lpstr>
      <vt:lpstr>PowerPoint 演示文稿</vt:lpstr>
      <vt:lpstr>Question 1：业务群体中的异常 </vt:lpstr>
      <vt:lpstr>PowerPoint 演示文稿</vt:lpstr>
      <vt:lpstr>Question 2：相似企业分组</vt:lpstr>
      <vt:lpstr>Question 3：相似企业分组置信度</vt:lpstr>
      <vt:lpstr>Question 4:非法捕捞案证据</vt:lpstr>
      <vt:lpstr>小组成员及分工</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Challenge 3</dc:title>
  <dc:creator>G yc</dc:creator>
  <cp:lastModifiedBy>Microsoft Office User</cp:lastModifiedBy>
  <cp:revision>6</cp:revision>
  <dcterms:created xsi:type="dcterms:W3CDTF">2023-06-06T06:54:44Z</dcterms:created>
  <dcterms:modified xsi:type="dcterms:W3CDTF">2023-06-06T12:27:37Z</dcterms:modified>
</cp:coreProperties>
</file>