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3" r:id="rId3"/>
    <p:sldId id="263" r:id="rId4"/>
    <p:sldId id="264" r:id="rId5"/>
    <p:sldId id="270" r:id="rId6"/>
    <p:sldId id="324" r:id="rId8"/>
    <p:sldId id="322" r:id="rId9"/>
    <p:sldId id="271" r:id="rId10"/>
    <p:sldId id="273" r:id="rId11"/>
    <p:sldId id="379" r:id="rId12"/>
    <p:sldId id="325" r:id="rId13"/>
    <p:sldId id="326" r:id="rId14"/>
    <p:sldId id="327" r:id="rId15"/>
    <p:sldId id="32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leiZhai@163.com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724" y="1747613"/>
            <a:ext cx="885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+mn-ea"/>
                <a:cs typeface="Aparajita" panose="020B0604020202020204" pitchFamily="34" charset="0"/>
              </a:rPr>
              <a:t>2022 WebGL</a:t>
            </a:r>
            <a:r>
              <a:rPr lang="zh-CN" altLang="en-US" sz="7200" dirty="0">
                <a:latin typeface="+mn-ea"/>
                <a:cs typeface="Aparajita" panose="020B0604020202020204" pitchFamily="34" charset="0"/>
              </a:rPr>
              <a:t>中级课程</a:t>
            </a:r>
            <a:endParaRPr lang="zh-CN" altLang="en-US" sz="7200" dirty="0">
              <a:latin typeface="+mn-ea"/>
              <a:cs typeface="Aparajita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2854"/>
            <a:ext cx="2095531" cy="267514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37140" y="3120408"/>
            <a:ext cx="52349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+mn-ea"/>
              </a:rPr>
              <a:t>多重纹理介绍与应用</a:t>
            </a:r>
            <a:endParaRPr lang="en-US" altLang="zh-CN" sz="4400" b="1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05481" y="4831757"/>
            <a:ext cx="23660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讲解人：冰老师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讲解时间：</a:t>
            </a:r>
            <a:r>
              <a:rPr lang="en-US" altLang="zh-CN" dirty="0"/>
              <a:t>2022.04.02</a:t>
            </a:r>
            <a:endParaRPr lang="en-US" altLang="zh-CN" dirty="0"/>
          </a:p>
        </p:txBody>
      </p:sp>
    </p:spTree>
  </p:cSld>
  <p:clrMapOvr>
    <a:masterClrMapping/>
  </p:clrMapOvr>
  <p:transition/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766509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纹理核心</a:t>
            </a:r>
            <a:r>
              <a:rPr lang="en-US" altLang="zh-CN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API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240" y="1072713"/>
            <a:ext cx="1139952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webgl.texParameteri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(webgl.TEXTURE_2D, 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webgl.TEXTURE_MAG_FILTER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webgl.LINEAR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7" y="1613982"/>
            <a:ext cx="6020073" cy="242511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76456" y="6435402"/>
            <a:ext cx="4075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https://zhuanlan.zhihu.com/p/52590272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998" y="2190430"/>
            <a:ext cx="4565740" cy="19577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998" y="4325982"/>
            <a:ext cx="4565740" cy="193162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" y="4148185"/>
            <a:ext cx="2509350" cy="248679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0870" y="4148185"/>
            <a:ext cx="2509350" cy="248679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766509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纹理核心</a:t>
            </a:r>
            <a:r>
              <a:rPr lang="en-US" altLang="zh-CN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API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1148" y="1293590"/>
            <a:ext cx="10796452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webgl.texParameteri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(webgl.TEXTURE_2D, 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webgl.TEXTURE_WRAP_S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webgl.REPEAT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8" y="2714625"/>
            <a:ext cx="3895725" cy="1428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09" y="4324363"/>
            <a:ext cx="2234144" cy="17193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9874" y="6367772"/>
            <a:ext cx="4055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纹理将映射到平面的左上角部分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4469" y="2051107"/>
            <a:ext cx="1959428" cy="34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的坐标定义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94321" y="1981519"/>
            <a:ext cx="1959428" cy="34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大于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的坐标定义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618" y="4324362"/>
            <a:ext cx="1800131" cy="17193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910" y="2751779"/>
            <a:ext cx="3524250" cy="13525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053618" y="6361331"/>
            <a:ext cx="2070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重复纹理绘制</a:t>
            </a:r>
            <a:endParaRPr lang="zh-CN" altLang="en-US" dirty="0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766509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纹理核心</a:t>
            </a:r>
            <a:r>
              <a:rPr lang="en-US" altLang="zh-CN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API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1148" y="1293590"/>
            <a:ext cx="10796452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webgl.texParameteri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(webgl.TEXTURE_2D, 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webgl.TEXTURE_WRAP_S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webgl.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CLAMP_TO_EDGE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8" y="2714625"/>
            <a:ext cx="3895725" cy="1428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09" y="4324363"/>
            <a:ext cx="2234144" cy="17193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9874" y="6367772"/>
            <a:ext cx="4055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纹理将映射到平面的左上角部分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4469" y="2051107"/>
            <a:ext cx="1959428" cy="34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的坐标定义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94321" y="1981519"/>
            <a:ext cx="1959428" cy="34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大于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的坐标定义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910" y="2751779"/>
            <a:ext cx="3524250" cy="13525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894321" y="6329236"/>
            <a:ext cx="2070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只靠边线绘制一次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618" y="4389867"/>
            <a:ext cx="1743619" cy="165383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谢谢观看</a:t>
            </a:r>
            <a:endParaRPr lang="zh-CN" altLang="en-US" sz="8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  <a:endParaRPr lang="zh-CN" altLang="en-US" sz="4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55538" y="2812169"/>
            <a:ext cx="3308851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前言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37582" y="3571477"/>
            <a:ext cx="3308851" cy="528685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8514376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理论基础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BUSINESS PLAN</a:t>
            </a:r>
            <a:endParaRPr lang="zh-CN" altLang="en-US" sz="3200" dirty="0"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5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1783284"/>
            <a:chOff x="5568043" y="1174090"/>
            <a:chExt cx="1383041" cy="2944395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28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11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208" y="1380038"/>
            <a:ext cx="5064268" cy="3371575"/>
          </a:xfrm>
          <a:prstGeom prst="rect">
            <a:avLst/>
          </a:prstGeom>
        </p:spPr>
      </p:pic>
      <p:sp>
        <p:nvSpPr>
          <p:cNvPr id="20" name="PA_文本框 1"/>
          <p:cNvSpPr txBox="1"/>
          <p:nvPr>
            <p:custDataLst>
              <p:tags r:id="rId2"/>
            </p:custDataLst>
          </p:nvPr>
        </p:nvSpPr>
        <p:spPr>
          <a:xfrm>
            <a:off x="1097509" y="429276"/>
            <a:ext cx="61555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前言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9114" y="2906487"/>
            <a:ext cx="4582886" cy="1857590"/>
          </a:xfrm>
          <a:prstGeom prst="rect">
            <a:avLst/>
          </a:prstGeom>
          <a:gradFill>
            <a:gsLst>
              <a:gs pos="0">
                <a:srgbClr val="21273E"/>
              </a:gs>
              <a:gs pos="100000">
                <a:srgbClr val="21273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289270" y="2515369"/>
            <a:ext cx="2594044" cy="2236244"/>
            <a:chOff x="7289270" y="2515369"/>
            <a:chExt cx="2594044" cy="2236244"/>
          </a:xfrm>
        </p:grpSpPr>
        <p:sp>
          <p:nvSpPr>
            <p:cNvPr id="8" name="等腰三角形 7"/>
            <p:cNvSpPr/>
            <p:nvPr/>
          </p:nvSpPr>
          <p:spPr>
            <a:xfrm>
              <a:off x="7289270" y="2515369"/>
              <a:ext cx="2594044" cy="2236244"/>
            </a:xfrm>
            <a:prstGeom prst="triangle">
              <a:avLst/>
            </a:prstGeom>
            <a:gradFill>
              <a:gsLst>
                <a:gs pos="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PA_文本框 1"/>
            <p:cNvSpPr txBox="1"/>
            <p:nvPr>
              <p:custDataLst>
                <p:tags r:id="rId3"/>
              </p:custDataLst>
            </p:nvPr>
          </p:nvSpPr>
          <p:spPr>
            <a:xfrm>
              <a:off x="8259816" y="3534892"/>
              <a:ext cx="631583" cy="9376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项目</a:t>
              </a:r>
              <a:endParaRPr lang="en-US" altLang="zh-CN" sz="24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背景</a:t>
              </a:r>
              <a:endParaRPr lang="zh-CN" altLang="en-US" sz="24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66" y="1217842"/>
            <a:ext cx="3553943" cy="20225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09" y="3534892"/>
            <a:ext cx="3546099" cy="309548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017916" y="4913809"/>
            <a:ext cx="6729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通常一个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3D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场景会包含很多不同的纹理图片，在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WebGL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中有很多方法可以来实现多个纹理的绘制。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315096" y="5640796"/>
            <a:ext cx="6135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通过多次绘制来实现绘制多纹理</a:t>
            </a:r>
            <a:endParaRPr lang="zh-CN" altLang="en-US" b="0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通过运用多个纹理单元在一次绘制中绘制多纹理</a:t>
            </a:r>
            <a:endParaRPr lang="zh-CN" altLang="en-US" b="0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4866" y="338246"/>
            <a:ext cx="1619250" cy="6477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理论基础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3379"/>
            <a:chOff x="5568043" y="1174090"/>
            <a:chExt cx="1383041" cy="1574132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246221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多重纹理映射原理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1324" y="1585849"/>
            <a:ext cx="1649832" cy="459716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27076" y="1845910"/>
            <a:ext cx="1230380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TEXTURE0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27076" y="2461608"/>
            <a:ext cx="1230380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TEXTURE1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27076" y="3077306"/>
            <a:ext cx="1230380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TEXTURE2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7076" y="3693004"/>
            <a:ext cx="1230380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TEXTURE3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76" y="4308702"/>
            <a:ext cx="1230380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5129" y="4924400"/>
            <a:ext cx="1305881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TEXTURE30 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85129" y="5540098"/>
            <a:ext cx="1305880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TEXTURE31</a:t>
            </a:r>
            <a:endParaRPr lang="zh-CN" altLang="en-US" dirty="0"/>
          </a:p>
        </p:txBody>
      </p:sp>
      <p:sp>
        <p:nvSpPr>
          <p:cNvPr id="26" name="箭头: 右 25"/>
          <p:cNvSpPr/>
          <p:nvPr/>
        </p:nvSpPr>
        <p:spPr>
          <a:xfrm>
            <a:off x="2176908" y="3666320"/>
            <a:ext cx="755009" cy="4362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931917" y="2892127"/>
            <a:ext cx="1767270" cy="1970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bindTexture</a:t>
            </a:r>
            <a:endParaRPr lang="zh-CN" altLang="en-US" dirty="0"/>
          </a:p>
        </p:txBody>
      </p:sp>
      <p:sp>
        <p:nvSpPr>
          <p:cNvPr id="28" name="箭头: 右 27"/>
          <p:cNvSpPr/>
          <p:nvPr/>
        </p:nvSpPr>
        <p:spPr>
          <a:xfrm>
            <a:off x="4894939" y="3709702"/>
            <a:ext cx="755009" cy="4362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649948" y="2935509"/>
            <a:ext cx="1767270" cy="1970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uniform1i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65462" y="1155684"/>
            <a:ext cx="7567749" cy="520956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2605" y="1270648"/>
            <a:ext cx="1767270" cy="496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activeTexture</a:t>
            </a:r>
            <a:endParaRPr lang="zh-CN" altLang="en-US" dirty="0"/>
          </a:p>
        </p:txBody>
      </p:sp>
      <p:sp>
        <p:nvSpPr>
          <p:cNvPr id="32" name="对话气泡: 矩形 31"/>
          <p:cNvSpPr/>
          <p:nvPr/>
        </p:nvSpPr>
        <p:spPr>
          <a:xfrm>
            <a:off x="8837843" y="312982"/>
            <a:ext cx="1778466" cy="975416"/>
          </a:xfrm>
          <a:prstGeom prst="wedgeRectCallout">
            <a:avLst>
              <a:gd name="adj1" fmla="val -111526"/>
              <a:gd name="adj2" fmla="val 38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赋值</a:t>
            </a:r>
            <a:r>
              <a:rPr lang="en-US" altLang="zh-CN" dirty="0"/>
              <a:t>Shader</a:t>
            </a:r>
            <a:endParaRPr lang="zh-CN" altLang="en-US" dirty="0"/>
          </a:p>
        </p:txBody>
      </p:sp>
      <p:sp>
        <p:nvSpPr>
          <p:cNvPr id="33" name="箭头: 下 32"/>
          <p:cNvSpPr/>
          <p:nvPr/>
        </p:nvSpPr>
        <p:spPr>
          <a:xfrm>
            <a:off x="9467016" y="1387040"/>
            <a:ext cx="520119" cy="76339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849039" y="2124029"/>
            <a:ext cx="1767270" cy="70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Shader</a:t>
            </a:r>
            <a:r>
              <a:rPr lang="zh-CN" altLang="en-US" dirty="0"/>
              <a:t>运算</a:t>
            </a: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3" y="5007073"/>
            <a:ext cx="3699022" cy="1682387"/>
          </a:xfrm>
          <a:prstGeom prst="rect">
            <a:avLst/>
          </a:prstGeom>
        </p:spPr>
      </p:pic>
      <p:sp>
        <p:nvSpPr>
          <p:cNvPr id="36" name="箭头: 下 35"/>
          <p:cNvSpPr/>
          <p:nvPr/>
        </p:nvSpPr>
        <p:spPr>
          <a:xfrm>
            <a:off x="9461428" y="2959930"/>
            <a:ext cx="520119" cy="76339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849049" y="3764225"/>
            <a:ext cx="1767270" cy="70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赋值给</a:t>
            </a:r>
            <a:r>
              <a:rPr lang="en-US" altLang="zh-CN" dirty="0" err="1"/>
              <a:t>gl_FragColor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0454137" y="4364155"/>
            <a:ext cx="995478" cy="10402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9" idx="3"/>
          </p:cNvCxnSpPr>
          <p:nvPr/>
        </p:nvCxnSpPr>
        <p:spPr>
          <a:xfrm flipV="1">
            <a:off x="1757456" y="1724191"/>
            <a:ext cx="1667246" cy="30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1728970" y="2273148"/>
            <a:ext cx="2747236" cy="46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407288" y="148485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纹理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409118" y="209227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纹理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坐标系关系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70263" y="1709603"/>
            <a:ext cx="2904308" cy="2784020"/>
            <a:chOff x="470263" y="1709603"/>
            <a:chExt cx="2904308" cy="2784020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801189" y="2090057"/>
              <a:ext cx="0" cy="24035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801189" y="2090057"/>
              <a:ext cx="25733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70263" y="377952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085709" y="170960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766457" y="2002378"/>
            <a:ext cx="2930434" cy="2353355"/>
            <a:chOff x="444137" y="41502"/>
            <a:chExt cx="2930434" cy="2353355"/>
          </a:xfrm>
        </p:grpSpPr>
        <p:cxnSp>
          <p:nvCxnSpPr>
            <p:cNvPr id="53" name="直接箭头连接符 52"/>
            <p:cNvCxnSpPr/>
            <p:nvPr/>
          </p:nvCxnSpPr>
          <p:spPr>
            <a:xfrm flipV="1">
              <a:off x="801189" y="113211"/>
              <a:ext cx="0" cy="22816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801189" y="2394857"/>
              <a:ext cx="25733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444137" y="4150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085709" y="170960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977793" y="1925744"/>
            <a:ext cx="2829544" cy="2578331"/>
            <a:chOff x="-478230" y="-71282"/>
            <a:chExt cx="2829544" cy="2578331"/>
          </a:xfrm>
        </p:grpSpPr>
        <p:cxnSp>
          <p:nvCxnSpPr>
            <p:cNvPr id="58" name="直接箭头连接符 57"/>
            <p:cNvCxnSpPr/>
            <p:nvPr/>
          </p:nvCxnSpPr>
          <p:spPr>
            <a:xfrm flipV="1">
              <a:off x="808461" y="-71282"/>
              <a:ext cx="0" cy="25783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-478230" y="1330964"/>
              <a:ext cx="2829544" cy="1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444137" y="4150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806290" y="96163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85827" y="15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图像坐标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4655767" y="1507321"/>
            <a:ext cx="178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WebGL</a:t>
            </a:r>
            <a:r>
              <a:rPr lang="zh-CN" altLang="en-US" dirty="0"/>
              <a:t>纹理坐标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476696" y="1527262"/>
            <a:ext cx="178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WebGL</a:t>
            </a:r>
            <a:r>
              <a:rPr lang="zh-CN" altLang="en-US" dirty="0"/>
              <a:t>坐标系统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7874" y="2101180"/>
            <a:ext cx="1971040" cy="1971040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9" y="2366654"/>
            <a:ext cx="1971040" cy="1971040"/>
          </a:xfrm>
          <a:prstGeom prst="rect">
            <a:avLst/>
          </a:prstGeom>
        </p:spPr>
      </p:pic>
      <p:sp>
        <p:nvSpPr>
          <p:cNvPr id="28" name="箭头: 下弧形 27"/>
          <p:cNvSpPr/>
          <p:nvPr/>
        </p:nvSpPr>
        <p:spPr>
          <a:xfrm>
            <a:off x="1803394" y="4493623"/>
            <a:ext cx="3606247" cy="12714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107237" y="5905806"/>
            <a:ext cx="55896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1" dirty="0" err="1">
                <a:solidFill>
                  <a:srgbClr val="616263"/>
                </a:solidFill>
                <a:effectLst/>
                <a:latin typeface="Consolas" panose="020B0609020204030204" pitchFamily="49" charset="0"/>
              </a:rPr>
              <a:t>webgl.pixelStorei</a:t>
            </a:r>
            <a:r>
              <a:rPr lang="en-US" altLang="zh-CN" sz="1600" b="0" i="1" dirty="0">
                <a:solidFill>
                  <a:srgbClr val="616263"/>
                </a:solidFill>
                <a:effectLst/>
                <a:latin typeface="Consolas" panose="020B0609020204030204" pitchFamily="49" charset="0"/>
              </a:rPr>
              <a:t>(webgl.UNPACK_FLIP_Y_WEBGL,666);</a:t>
            </a:r>
            <a:endParaRPr lang="en-US" altLang="zh-CN" sz="1600" b="0" dirty="0">
              <a:solidFill>
                <a:srgbClr val="EFF0E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31685" y="4818552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r>
              <a:rPr lang="zh-CN" altLang="en-US" dirty="0"/>
              <a:t>轴数据互为相反数</a:t>
            </a:r>
            <a:endParaRPr lang="zh-CN" altLang="en-US" dirty="0"/>
          </a:p>
        </p:txBody>
      </p:sp>
      <p:sp>
        <p:nvSpPr>
          <p:cNvPr id="67" name="箭头: 下弧形 66"/>
          <p:cNvSpPr/>
          <p:nvPr/>
        </p:nvSpPr>
        <p:spPr>
          <a:xfrm>
            <a:off x="5954068" y="4601945"/>
            <a:ext cx="3606247" cy="12714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73" y="2306320"/>
            <a:ext cx="1971040" cy="1971040"/>
          </a:xfrm>
          <a:prstGeom prst="rect">
            <a:avLst/>
          </a:prstGeom>
        </p:spPr>
      </p:pic>
      <p:cxnSp>
        <p:nvCxnSpPr>
          <p:cNvPr id="69" name="直接箭头连接符 68"/>
          <p:cNvCxnSpPr/>
          <p:nvPr/>
        </p:nvCxnSpPr>
        <p:spPr>
          <a:xfrm flipV="1">
            <a:off x="6105422" y="2316645"/>
            <a:ext cx="4089453" cy="55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4148139" y="2264187"/>
            <a:ext cx="4185955" cy="95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4127812" y="4235521"/>
            <a:ext cx="4185955" cy="95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6139506" y="4231260"/>
            <a:ext cx="4185955" cy="95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226098" y="52864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纹理映射</a:t>
            </a:r>
            <a:endParaRPr lang="zh-CN" altLang="en-US" dirty="0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766509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纹理核心</a:t>
            </a:r>
            <a:r>
              <a:rPr lang="en-US" altLang="zh-CN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API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4172" y="2026980"/>
            <a:ext cx="12131039" cy="251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0" dirty="0">
                <a:effectLst/>
                <a:latin typeface="Consolas" panose="020B0609020204030204" pitchFamily="49" charset="0"/>
              </a:rPr>
              <a:t>webgl.texImage2D(webgl.TEXTURE_2D, 0,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webgl.RGBA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webgl.RGBA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webgl.UNSIGNED_BYTE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texture.image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webgl.texParameteri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(webgl.TEXTURE_2D,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webgl.TEXTURE_MAG_FILTER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webgl.LINEAR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webgl.texParameteri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(webgl.TEXTURE_2D,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webgl.TEXTURE_MIN_FILTER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webgl.LINEAR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webgl.texParameteri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(webgl.TEXTURE_2D,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webgl.TEXTURE_WRAP_S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webgl.REPEAT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webgl.texParameteri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(webgl.TEXTURE_2D,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webgl.TEXTURE_WRAP_T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webgl.REPEAT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766509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纹理核心</a:t>
            </a:r>
            <a:r>
              <a:rPr lang="en-US" altLang="zh-CN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API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945" y="29845"/>
            <a:ext cx="6309995" cy="679831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1213</Words>
  <Application>WPS 演示</Application>
  <PresentationFormat>宽屏</PresentationFormat>
  <Paragraphs>145</Paragraphs>
  <Slides>13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Aparajita</vt:lpstr>
      <vt:lpstr>Nirmala UI</vt:lpstr>
      <vt:lpstr>Adobe 黑体 Std R</vt:lpstr>
      <vt:lpstr>造字工房力黑（非商用）常规体</vt:lpstr>
      <vt:lpstr>微软雅黑 Light</vt:lpstr>
      <vt:lpstr>微软雅黑</vt:lpstr>
      <vt:lpstr>Consolas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Jiale</cp:lastModifiedBy>
  <cp:revision>88</cp:revision>
  <dcterms:created xsi:type="dcterms:W3CDTF">2020-08-06T03:23:00Z</dcterms:created>
  <dcterms:modified xsi:type="dcterms:W3CDTF">2022-04-02T13:51:40Z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