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23" r:id="rId3"/>
    <p:sldId id="263" r:id="rId4"/>
    <p:sldId id="264" r:id="rId5"/>
    <p:sldId id="270" r:id="rId6"/>
    <p:sldId id="397" r:id="rId8"/>
    <p:sldId id="324" r:id="rId9"/>
    <p:sldId id="322" r:id="rId10"/>
    <p:sldId id="384" r:id="rId11"/>
    <p:sldId id="393" r:id="rId12"/>
    <p:sldId id="32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leiZhai@163.com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2C344B"/>
    <a:srgbClr val="21273E"/>
    <a:srgbClr val="DADCE4"/>
    <a:srgbClr val="3A2E4F"/>
    <a:srgbClr val="528DA9"/>
    <a:srgbClr val="4A67D4"/>
    <a:srgbClr val="7483DE"/>
    <a:srgbClr val="7383E1"/>
    <a:srgbClr val="8DB6FF"/>
    <a:srgbClr val="ABC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>
        <p:guide orient="horz" pos="2275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EA053EFB-6033-4CE6-AA30-12A46473932B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3CF659B7-856F-413B-B4A3-0AD6F5EDB980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https://www.sohu.com/a/214302264_160107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 flipH="1">
            <a:off x="2" y="-176981"/>
            <a:ext cx="12191999" cy="4291740"/>
          </a:xfrm>
          <a:custGeom>
            <a:avLst/>
            <a:gdLst>
              <a:gd name="connsiteX0" fmla="*/ 0 w 12191999"/>
              <a:gd name="connsiteY0" fmla="*/ 0 h 4291740"/>
              <a:gd name="connsiteX1" fmla="*/ 12191999 w 12191999"/>
              <a:gd name="connsiteY1" fmla="*/ 0 h 4291740"/>
              <a:gd name="connsiteX2" fmla="*/ 12191999 w 12191999"/>
              <a:gd name="connsiteY2" fmla="*/ 1244082 h 4291740"/>
              <a:gd name="connsiteX3" fmla="*/ 12191998 w 12191999"/>
              <a:gd name="connsiteY3" fmla="*/ 1244082 h 4291740"/>
              <a:gd name="connsiteX4" fmla="*/ 12191998 w 12191999"/>
              <a:gd name="connsiteY4" fmla="*/ 3713545 h 4291740"/>
              <a:gd name="connsiteX5" fmla="*/ 9905998 w 12191999"/>
              <a:gd name="connsiteY5" fmla="*/ 4122524 h 4291740"/>
              <a:gd name="connsiteX6" fmla="*/ 9905998 w 12191999"/>
              <a:gd name="connsiteY6" fmla="*/ 4125232 h 4291740"/>
              <a:gd name="connsiteX7" fmla="*/ 9857087 w 12191999"/>
              <a:gd name="connsiteY7" fmla="*/ 4136195 h 4291740"/>
              <a:gd name="connsiteX8" fmla="*/ 9690569 w 12191999"/>
              <a:gd name="connsiteY8" fmla="*/ 4182739 h 4291740"/>
              <a:gd name="connsiteX9" fmla="*/ 8839877 w 12191999"/>
              <a:gd name="connsiteY9" fmla="*/ 4291723 h 4291740"/>
              <a:gd name="connsiteX10" fmla="*/ 8765196 w 12191999"/>
              <a:gd name="connsiteY10" fmla="*/ 4290006 h 4291740"/>
              <a:gd name="connsiteX11" fmla="*/ 8717158 w 12191999"/>
              <a:gd name="connsiteY11" fmla="*/ 4291490 h 4291740"/>
              <a:gd name="connsiteX12" fmla="*/ 7673594 w 12191999"/>
              <a:gd name="connsiteY12" fmla="*/ 4138313 h 4291740"/>
              <a:gd name="connsiteX13" fmla="*/ 7659974 w 12191999"/>
              <a:gd name="connsiteY13" fmla="*/ 4134175 h 4291740"/>
              <a:gd name="connsiteX14" fmla="*/ 7619998 w 12191999"/>
              <a:gd name="connsiteY14" fmla="*/ 4125232 h 4291740"/>
              <a:gd name="connsiteX15" fmla="*/ 7619998 w 12191999"/>
              <a:gd name="connsiteY15" fmla="*/ 4122032 h 4291740"/>
              <a:gd name="connsiteX16" fmla="*/ 7465547 w 12191999"/>
              <a:gd name="connsiteY16" fmla="*/ 4075115 h 4291740"/>
              <a:gd name="connsiteX17" fmla="*/ 5541753 w 12191999"/>
              <a:gd name="connsiteY17" fmla="*/ 3716264 h 4291740"/>
              <a:gd name="connsiteX18" fmla="*/ 5333999 w 12191999"/>
              <a:gd name="connsiteY18" fmla="*/ 3713545 h 4291740"/>
              <a:gd name="connsiteX19" fmla="*/ 5091621 w 12191999"/>
              <a:gd name="connsiteY19" fmla="*/ 3716264 h 4291740"/>
              <a:gd name="connsiteX20" fmla="*/ 235032 w 12191999"/>
              <a:gd name="connsiteY20" fmla="*/ 4170386 h 4291740"/>
              <a:gd name="connsiteX21" fmla="*/ 0 w 12191999"/>
              <a:gd name="connsiteY21" fmla="*/ 4125232 h 42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4291740">
                <a:moveTo>
                  <a:pt x="0" y="0"/>
                </a:moveTo>
                <a:lnTo>
                  <a:pt x="12191999" y="0"/>
                </a:lnTo>
                <a:lnTo>
                  <a:pt x="12191999" y="1244082"/>
                </a:lnTo>
                <a:lnTo>
                  <a:pt x="12191998" y="1244082"/>
                </a:lnTo>
                <a:lnTo>
                  <a:pt x="12191998" y="3713545"/>
                </a:lnTo>
                <a:cubicBezTo>
                  <a:pt x="11048998" y="3713545"/>
                  <a:pt x="10477498" y="3951890"/>
                  <a:pt x="9905998" y="4122524"/>
                </a:cubicBezTo>
                <a:lnTo>
                  <a:pt x="9905998" y="4125232"/>
                </a:lnTo>
                <a:lnTo>
                  <a:pt x="9857087" y="4136195"/>
                </a:lnTo>
                <a:lnTo>
                  <a:pt x="9690569" y="4182739"/>
                </a:lnTo>
                <a:cubicBezTo>
                  <a:pt x="9436631" y="4247894"/>
                  <a:pt x="9169020" y="4292764"/>
                  <a:pt x="8839877" y="4291723"/>
                </a:cubicBezTo>
                <a:lnTo>
                  <a:pt x="8765196" y="4290006"/>
                </a:lnTo>
                <a:lnTo>
                  <a:pt x="8717158" y="4291490"/>
                </a:lnTo>
                <a:cubicBezTo>
                  <a:pt x="8302351" y="4296392"/>
                  <a:pt x="7985321" y="4228826"/>
                  <a:pt x="7673594" y="4138313"/>
                </a:cubicBezTo>
                <a:lnTo>
                  <a:pt x="7659974" y="4134175"/>
                </a:lnTo>
                <a:lnTo>
                  <a:pt x="7619998" y="4125232"/>
                </a:lnTo>
                <a:lnTo>
                  <a:pt x="7619998" y="4122032"/>
                </a:lnTo>
                <a:lnTo>
                  <a:pt x="7465547" y="4075115"/>
                </a:lnTo>
                <a:cubicBezTo>
                  <a:pt x="6977201" y="3922257"/>
                  <a:pt x="6451962" y="3740504"/>
                  <a:pt x="5541753" y="3716264"/>
                </a:cubicBezTo>
                <a:lnTo>
                  <a:pt x="5333999" y="3713545"/>
                </a:lnTo>
                <a:lnTo>
                  <a:pt x="5091621" y="3716264"/>
                </a:lnTo>
                <a:cubicBezTo>
                  <a:pt x="2740246" y="3769940"/>
                  <a:pt x="2590994" y="4595906"/>
                  <a:pt x="235032" y="4170386"/>
                </a:cubicBezTo>
                <a:lnTo>
                  <a:pt x="0" y="4125232"/>
                </a:ln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6580" y="470718"/>
            <a:ext cx="3196131" cy="5562601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712193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967213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575414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ea typeface="Adobe 黑体 Std R" panose="020B04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0015" y="1451085"/>
            <a:ext cx="11332551" cy="3646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F68D6209-B3DA-41BE-87E3-CC78C506209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44341BB1-40C4-4700-B8C2-D06FA29C9A5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561945" y="1041338"/>
            <a:ext cx="2449031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099873" y="3104038"/>
            <a:ext cx="2449031" cy="335875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099873" y="1036736"/>
            <a:ext cx="2449031" cy="196440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561945" y="3881535"/>
            <a:ext cx="2449031" cy="25812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48163" y="6382170"/>
            <a:ext cx="547804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ECB62A96-75BD-4D1B-A9DE-49026C62D5F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89" y="365781"/>
            <a:ext cx="10515224" cy="1324636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89" y="1825891"/>
            <a:ext cx="10515224" cy="4351729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  <a:lvl2pPr>
              <a:defRPr>
                <a:ea typeface="Adobe 黑体 Std R" panose="020B0400000000000000" pitchFamily="34" charset="-122"/>
              </a:defRPr>
            </a:lvl2pPr>
            <a:lvl3pPr>
              <a:defRPr>
                <a:ea typeface="Adobe 黑体 Std R" panose="020B0400000000000000" pitchFamily="34" charset="-122"/>
              </a:defRPr>
            </a:lvl3pPr>
            <a:lvl4pPr>
              <a:defRPr>
                <a:ea typeface="Adobe 黑体 Std R" panose="020B0400000000000000" pitchFamily="34" charset="-122"/>
              </a:defRPr>
            </a:lvl4pPr>
            <a:lvl5pPr>
              <a:defRPr>
                <a:ea typeface="Adobe 黑体 Std R" panose="020B04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90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6CE9CDA6-EBF6-406F-B3E0-C54727C5BA5C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413" y="6356748"/>
            <a:ext cx="4115176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1167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1EEBC43A-32FB-4EEB-A6E0-814D95442B8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>
            <a:off x="2" y="-176981"/>
            <a:ext cx="12191999" cy="4291740"/>
          </a:xfrm>
          <a:custGeom>
            <a:avLst/>
            <a:gdLst>
              <a:gd name="connsiteX0" fmla="*/ 0 w 12191999"/>
              <a:gd name="connsiteY0" fmla="*/ 0 h 4291740"/>
              <a:gd name="connsiteX1" fmla="*/ 12191999 w 12191999"/>
              <a:gd name="connsiteY1" fmla="*/ 0 h 4291740"/>
              <a:gd name="connsiteX2" fmla="*/ 12191999 w 12191999"/>
              <a:gd name="connsiteY2" fmla="*/ 1244082 h 4291740"/>
              <a:gd name="connsiteX3" fmla="*/ 12191998 w 12191999"/>
              <a:gd name="connsiteY3" fmla="*/ 1244082 h 4291740"/>
              <a:gd name="connsiteX4" fmla="*/ 12191998 w 12191999"/>
              <a:gd name="connsiteY4" fmla="*/ 3713545 h 4291740"/>
              <a:gd name="connsiteX5" fmla="*/ 9905998 w 12191999"/>
              <a:gd name="connsiteY5" fmla="*/ 4122524 h 4291740"/>
              <a:gd name="connsiteX6" fmla="*/ 9905998 w 12191999"/>
              <a:gd name="connsiteY6" fmla="*/ 4125232 h 4291740"/>
              <a:gd name="connsiteX7" fmla="*/ 9857087 w 12191999"/>
              <a:gd name="connsiteY7" fmla="*/ 4136195 h 4291740"/>
              <a:gd name="connsiteX8" fmla="*/ 9690569 w 12191999"/>
              <a:gd name="connsiteY8" fmla="*/ 4182739 h 4291740"/>
              <a:gd name="connsiteX9" fmla="*/ 8839877 w 12191999"/>
              <a:gd name="connsiteY9" fmla="*/ 4291723 h 4291740"/>
              <a:gd name="connsiteX10" fmla="*/ 8765196 w 12191999"/>
              <a:gd name="connsiteY10" fmla="*/ 4290006 h 4291740"/>
              <a:gd name="connsiteX11" fmla="*/ 8717158 w 12191999"/>
              <a:gd name="connsiteY11" fmla="*/ 4291490 h 4291740"/>
              <a:gd name="connsiteX12" fmla="*/ 7673594 w 12191999"/>
              <a:gd name="connsiteY12" fmla="*/ 4138313 h 4291740"/>
              <a:gd name="connsiteX13" fmla="*/ 7659974 w 12191999"/>
              <a:gd name="connsiteY13" fmla="*/ 4134175 h 4291740"/>
              <a:gd name="connsiteX14" fmla="*/ 7619998 w 12191999"/>
              <a:gd name="connsiteY14" fmla="*/ 4125232 h 4291740"/>
              <a:gd name="connsiteX15" fmla="*/ 7619998 w 12191999"/>
              <a:gd name="connsiteY15" fmla="*/ 4122032 h 4291740"/>
              <a:gd name="connsiteX16" fmla="*/ 7465547 w 12191999"/>
              <a:gd name="connsiteY16" fmla="*/ 4075115 h 4291740"/>
              <a:gd name="connsiteX17" fmla="*/ 5541753 w 12191999"/>
              <a:gd name="connsiteY17" fmla="*/ 3716264 h 4291740"/>
              <a:gd name="connsiteX18" fmla="*/ 5333999 w 12191999"/>
              <a:gd name="connsiteY18" fmla="*/ 3713545 h 4291740"/>
              <a:gd name="connsiteX19" fmla="*/ 5091621 w 12191999"/>
              <a:gd name="connsiteY19" fmla="*/ 3716264 h 4291740"/>
              <a:gd name="connsiteX20" fmla="*/ 235032 w 12191999"/>
              <a:gd name="connsiteY20" fmla="*/ 4170386 h 4291740"/>
              <a:gd name="connsiteX21" fmla="*/ 0 w 12191999"/>
              <a:gd name="connsiteY21" fmla="*/ 4125232 h 42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4291740">
                <a:moveTo>
                  <a:pt x="0" y="0"/>
                </a:moveTo>
                <a:lnTo>
                  <a:pt x="12191999" y="0"/>
                </a:lnTo>
                <a:lnTo>
                  <a:pt x="12191999" y="1244082"/>
                </a:lnTo>
                <a:lnTo>
                  <a:pt x="12191998" y="1244082"/>
                </a:lnTo>
                <a:lnTo>
                  <a:pt x="12191998" y="3713545"/>
                </a:lnTo>
                <a:cubicBezTo>
                  <a:pt x="11048998" y="3713545"/>
                  <a:pt x="10477498" y="3951890"/>
                  <a:pt x="9905998" y="4122524"/>
                </a:cubicBezTo>
                <a:lnTo>
                  <a:pt x="9905998" y="4125232"/>
                </a:lnTo>
                <a:lnTo>
                  <a:pt x="9857087" y="4136195"/>
                </a:lnTo>
                <a:lnTo>
                  <a:pt x="9690569" y="4182739"/>
                </a:lnTo>
                <a:cubicBezTo>
                  <a:pt x="9436631" y="4247894"/>
                  <a:pt x="9169020" y="4292764"/>
                  <a:pt x="8839877" y="4291723"/>
                </a:cubicBezTo>
                <a:lnTo>
                  <a:pt x="8765196" y="4290006"/>
                </a:lnTo>
                <a:lnTo>
                  <a:pt x="8717158" y="4291490"/>
                </a:lnTo>
                <a:cubicBezTo>
                  <a:pt x="8302351" y="4296392"/>
                  <a:pt x="7985321" y="4228826"/>
                  <a:pt x="7673594" y="4138313"/>
                </a:cubicBezTo>
                <a:lnTo>
                  <a:pt x="7659974" y="4134175"/>
                </a:lnTo>
                <a:lnTo>
                  <a:pt x="7619998" y="4125232"/>
                </a:lnTo>
                <a:lnTo>
                  <a:pt x="7619998" y="4122032"/>
                </a:lnTo>
                <a:lnTo>
                  <a:pt x="7465547" y="4075115"/>
                </a:lnTo>
                <a:cubicBezTo>
                  <a:pt x="6977201" y="3922257"/>
                  <a:pt x="6451962" y="3740504"/>
                  <a:pt x="5541753" y="3716264"/>
                </a:cubicBezTo>
                <a:lnTo>
                  <a:pt x="5333999" y="3713545"/>
                </a:lnTo>
                <a:lnTo>
                  <a:pt x="5091621" y="3716264"/>
                </a:lnTo>
                <a:cubicBezTo>
                  <a:pt x="2740246" y="3769940"/>
                  <a:pt x="2590994" y="4595906"/>
                  <a:pt x="235032" y="4170386"/>
                </a:cubicBezTo>
                <a:lnTo>
                  <a:pt x="0" y="4125232"/>
                </a:ln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682" y="1156519"/>
            <a:ext cx="9199044" cy="5146631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930141" y="1410612"/>
            <a:ext cx="5801591" cy="3627203"/>
          </a:xfrm>
          <a:custGeom>
            <a:avLst/>
            <a:gdLst>
              <a:gd name="connsiteX0" fmla="*/ 0 w 5778698"/>
              <a:gd name="connsiteY0" fmla="*/ 0 h 3627202"/>
              <a:gd name="connsiteX1" fmla="*/ 5778698 w 5778698"/>
              <a:gd name="connsiteY1" fmla="*/ 0 h 3627202"/>
              <a:gd name="connsiteX2" fmla="*/ 5778698 w 5778698"/>
              <a:gd name="connsiteY2" fmla="*/ 3627202 h 3627202"/>
              <a:gd name="connsiteX3" fmla="*/ 0 w 5778698"/>
              <a:gd name="connsiteY3" fmla="*/ 3627202 h 36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8698" h="3627202">
                <a:moveTo>
                  <a:pt x="0" y="0"/>
                </a:moveTo>
                <a:lnTo>
                  <a:pt x="5778698" y="0"/>
                </a:lnTo>
                <a:lnTo>
                  <a:pt x="5778698" y="3627202"/>
                </a:lnTo>
                <a:lnTo>
                  <a:pt x="0" y="3627202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37724" y="1747613"/>
            <a:ext cx="885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atin typeface="+mn-ea"/>
                <a:cs typeface="Aparajita" panose="020B0604020202020204" pitchFamily="34" charset="0"/>
              </a:rPr>
              <a:t>2022 WebGL</a:t>
            </a:r>
            <a:r>
              <a:rPr lang="zh-CN" altLang="en-US" sz="7200" dirty="0">
                <a:latin typeface="+mn-ea"/>
                <a:cs typeface="Aparajita" panose="020B0604020202020204" pitchFamily="34" charset="0"/>
              </a:rPr>
              <a:t>中级课程</a:t>
            </a:r>
            <a:endParaRPr lang="zh-CN" altLang="en-US" sz="7200" dirty="0">
              <a:latin typeface="+mn-ea"/>
              <a:cs typeface="Aparajita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2318053" y="-2781509"/>
            <a:ext cx="6930283" cy="69302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7864806" y="2396485"/>
            <a:ext cx="6930283" cy="693028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2854"/>
            <a:ext cx="2095531" cy="267514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035285" y="3127393"/>
            <a:ext cx="186690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b="1" dirty="0">
                <a:latin typeface="+mn-ea"/>
              </a:rPr>
              <a:t>可视域</a:t>
            </a:r>
            <a:endParaRPr lang="zh-CN" altLang="en-US" sz="4400" b="1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88616" y="4831757"/>
            <a:ext cx="236601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讲解人：冰老师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讲解时间：</a:t>
            </a:r>
            <a:r>
              <a:rPr lang="en-US" altLang="zh-CN" dirty="0"/>
              <a:t>2022.05.28</a:t>
            </a:r>
            <a:endParaRPr lang="en-US" altLang="zh-CN" dirty="0"/>
          </a:p>
        </p:txBody>
      </p:sp>
    </p:spTree>
  </p:cSld>
  <p:clrMapOvr>
    <a:masterClrMapping/>
  </p:clrMapOvr>
  <p:transition/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055602" y="2485502"/>
            <a:ext cx="8061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谢谢观看</a:t>
            </a:r>
            <a:endParaRPr lang="zh-CN" altLang="en-US" sz="8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600054" y="3594485"/>
            <a:ext cx="4939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微软雅黑" panose="020B0503020204020204" pitchFamily="34" charset="-122"/>
                <a:cs typeface="Aparajita" panose="020B0604020202020204" pitchFamily="34" charset="0"/>
              </a:rPr>
              <a:t>THANK YOU</a:t>
            </a:r>
            <a:endParaRPr lang="zh-CN" altLang="en-US" sz="4800" b="1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Aparajita" panose="020B0604020202020204" pitchFamily="34" charset="0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2318053" y="-2781509"/>
            <a:ext cx="6930283" cy="693028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7864806" y="2404740"/>
            <a:ext cx="6930283" cy="6930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44399" flipV="1">
            <a:off x="-175852" y="-152570"/>
            <a:ext cx="6930283" cy="73894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07897" y="1235342"/>
            <a:ext cx="1982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造字工房力黑（非商用）常规体" pitchFamily="50" charset="-122"/>
                <a:cs typeface="Aparajita" panose="020B0604020202020204" pitchFamily="34" charset="0"/>
              </a:rPr>
              <a:t>CONTENTS</a:t>
            </a:r>
            <a:endParaRPr lang="zh-CN" altLang="en-US" sz="2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parajita" panose="020B0604020202020204" pitchFamily="34" charset="0"/>
              <a:ea typeface="造字工房力黑（非商用）常规体" pitchFamily="50" charset="-122"/>
              <a:cs typeface="Aparajita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9079" y="1723504"/>
            <a:ext cx="1256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  <a:endParaRPr lang="zh-CN" altLang="en-US" sz="4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355538" y="2812169"/>
            <a:ext cx="3308851" cy="528685"/>
            <a:chOff x="7160548" y="2534162"/>
            <a:chExt cx="3308851" cy="528685"/>
          </a:xfrm>
        </p:grpSpPr>
        <p:sp>
          <p:nvSpPr>
            <p:cNvPr id="11" name="文本框 10"/>
            <p:cNvSpPr txBox="1"/>
            <p:nvPr/>
          </p:nvSpPr>
          <p:spPr>
            <a:xfrm>
              <a:off x="7843210" y="2688777"/>
              <a:ext cx="1273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前言</a:t>
              </a:r>
              <a:endParaRPr lang="zh-CN" altLang="en-US" b="1" dirty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342620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01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937582" y="3571477"/>
            <a:ext cx="3308851" cy="528685"/>
            <a:chOff x="7160548" y="2534162"/>
            <a:chExt cx="3308851" cy="528685"/>
          </a:xfrm>
        </p:grpSpPr>
        <p:sp>
          <p:nvSpPr>
            <p:cNvPr id="54" name="文本框 53"/>
            <p:cNvSpPr txBox="1"/>
            <p:nvPr/>
          </p:nvSpPr>
          <p:spPr>
            <a:xfrm>
              <a:off x="8514376" y="2688777"/>
              <a:ext cx="1273159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理论基础</a:t>
              </a:r>
              <a:endParaRPr lang="zh-CN" altLang="en-US" b="1" dirty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879757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02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sp>
        <p:nvSpPr>
          <p:cNvPr id="95" name="矩形 94"/>
          <p:cNvSpPr/>
          <p:nvPr/>
        </p:nvSpPr>
        <p:spPr>
          <a:xfrm>
            <a:off x="2204854" y="2894217"/>
            <a:ext cx="1748168" cy="1505737"/>
          </a:xfrm>
          <a:prstGeom prst="rect">
            <a:avLst/>
          </a:prstGeom>
          <a:gradFill>
            <a:gsLst>
              <a:gs pos="0">
                <a:srgbClr val="2C344B">
                  <a:alpha val="0"/>
                </a:srgbClr>
              </a:gs>
              <a:gs pos="86000">
                <a:srgbClr val="21273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BUSINESS PLAN</a:t>
            </a:r>
            <a:endParaRPr lang="zh-CN" altLang="en-US" sz="3200" dirty="0"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4973269" y="1609541"/>
            <a:ext cx="7218731" cy="69134"/>
            <a:chOff x="4973269" y="1609541"/>
            <a:chExt cx="7218731" cy="6913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4973269" y="1644108"/>
              <a:ext cx="7218731" cy="0"/>
            </a:xfrm>
            <a:prstGeom prst="line">
              <a:avLst/>
            </a:prstGeom>
            <a:ln w="12700">
              <a:solidFill>
                <a:srgbClr val="212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>
            <a:xfrm>
              <a:off x="4978265" y="1609541"/>
              <a:ext cx="932856" cy="69134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355922" y="4300457"/>
            <a:ext cx="3308851" cy="577580"/>
            <a:chOff x="7160548" y="2485267"/>
            <a:chExt cx="3308851" cy="577580"/>
          </a:xfrm>
        </p:grpSpPr>
        <p:sp>
          <p:nvSpPr>
            <p:cNvPr id="3" name="文本框 2"/>
            <p:cNvSpPr txBox="1"/>
            <p:nvPr/>
          </p:nvSpPr>
          <p:spPr>
            <a:xfrm>
              <a:off x="8514368" y="2688467"/>
              <a:ext cx="194691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实战演练</a:t>
              </a:r>
              <a:endParaRPr lang="zh-CN" altLang="en-US" b="1" dirty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342297" y="2485267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03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5" grpId="0"/>
      <p:bldP spid="9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3019865" y="2582518"/>
            <a:ext cx="6152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微软雅黑 Light" panose="020B0502040204020203" pitchFamily="34" charset="-122"/>
                <a:cs typeface="Aparajita" panose="020B0604020202020204" pitchFamily="34" charset="0"/>
              </a:rPr>
              <a:t>PART ONE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Aparajita" panose="020B0604020202020204" pitchFamily="34" charset="0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979877"/>
            <a:ext cx="3673630" cy="95904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黑体 Std R" panose="020B04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1783284"/>
            <a:chOff x="5568043" y="1174090"/>
            <a:chExt cx="1383041" cy="2944395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23704"/>
              <a:ext cx="1256627" cy="2894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11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文本框 1"/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615553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前言</a:t>
            </a:r>
            <a:endParaRPr lang="zh-CN" altLang="en-US" sz="2400" b="1" dirty="0">
              <a:solidFill>
                <a:srgbClr val="21273E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n-ea"/>
              <a:sym typeface="+mn-lt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866" y="338246"/>
            <a:ext cx="1619250" cy="647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2108200"/>
            <a:ext cx="4992370" cy="3375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1200" y="13684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柯布西耶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720" y="1368425"/>
            <a:ext cx="2275840" cy="19754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720" y="3841115"/>
            <a:ext cx="2275840" cy="202501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文本框 1"/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615553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前言</a:t>
            </a:r>
            <a:endParaRPr lang="zh-CN" altLang="en-US" sz="2400" b="1" dirty="0">
              <a:solidFill>
                <a:srgbClr val="21273E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n-ea"/>
              <a:sym typeface="+mn-lt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866" y="338246"/>
            <a:ext cx="1619250" cy="647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10" y="1847850"/>
            <a:ext cx="4834890" cy="36652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905" y="1847850"/>
            <a:ext cx="5795645" cy="366522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3019865" y="2582518"/>
            <a:ext cx="6152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微软雅黑 Light" panose="020B0502040204020203" pitchFamily="34" charset="-122"/>
                <a:cs typeface="Aparajita" panose="020B0604020202020204" pitchFamily="34" charset="0"/>
              </a:rPr>
              <a:t>PART ONE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Aparajita" panose="020B0604020202020204" pitchFamily="34" charset="0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979877"/>
            <a:ext cx="3673630" cy="105092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基础理论</a:t>
            </a:r>
            <a:endParaRPr lang="en-US" altLang="zh-CN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黑体 Std R" panose="020B04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952069"/>
            <a:chOff x="5568043" y="1174090"/>
            <a:chExt cx="1383041" cy="1571969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23704"/>
              <a:ext cx="1256627" cy="1522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2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文本框 1"/>
          <p:cNvSpPr txBox="1"/>
          <p:nvPr>
            <p:custDataLst>
              <p:tags r:id="rId1"/>
            </p:custDataLst>
          </p:nvPr>
        </p:nvSpPr>
        <p:spPr>
          <a:xfrm>
            <a:off x="1097280" y="429260"/>
            <a:ext cx="3162300" cy="50736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3600"/>
              </a:lnSpc>
            </a:pPr>
            <a:r>
              <a: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可视空间（正射投影）</a:t>
            </a:r>
            <a:endParaRPr lang="zh-CN" altLang="en-US" sz="2400" b="1" dirty="0">
              <a:solidFill>
                <a:srgbClr val="21273E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1855" y="254635"/>
            <a:ext cx="2181225" cy="1228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965" y="2011680"/>
            <a:ext cx="5162550" cy="3162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17625" y="1115060"/>
            <a:ext cx="5803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水平视角、垂直视角和可视深度定义了</a:t>
            </a:r>
            <a:r>
              <a:rPr lang="zh-CN" altLang="en-US" b="1"/>
              <a:t>可视空间。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1522095" y="5034915"/>
            <a:ext cx="93713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mat4.ortho(</a:t>
            </a:r>
            <a:r>
              <a:rPr lang="en-US" altLang="zh-CN"/>
              <a:t>left</a:t>
            </a:r>
            <a:r>
              <a:rPr lang="zh-CN" altLang="en-US"/>
              <a:t>, </a:t>
            </a:r>
            <a:r>
              <a:rPr lang="en-US" altLang="zh-CN"/>
              <a:t>right</a:t>
            </a:r>
            <a:r>
              <a:rPr lang="zh-CN" altLang="en-US"/>
              <a:t>, </a:t>
            </a:r>
            <a:r>
              <a:rPr lang="en-US" altLang="zh-CN"/>
              <a:t>bottom</a:t>
            </a:r>
            <a:r>
              <a:rPr lang="zh-CN" altLang="en-US"/>
              <a:t>, </a:t>
            </a:r>
            <a:r>
              <a:rPr lang="en-US" altLang="zh-CN"/>
              <a:t>top</a:t>
            </a:r>
            <a:r>
              <a:rPr lang="zh-CN" altLang="en-US"/>
              <a:t>, </a:t>
            </a:r>
            <a:r>
              <a:rPr lang="en-US" altLang="zh-CN"/>
              <a:t>near</a:t>
            </a:r>
            <a:r>
              <a:rPr lang="zh-CN" altLang="en-US"/>
              <a:t>, </a:t>
            </a:r>
            <a:r>
              <a:rPr lang="en-US" altLang="zh-CN"/>
              <a:t>far</a:t>
            </a:r>
            <a:r>
              <a:rPr lang="zh-CN" altLang="en-US"/>
              <a:t>, projMat4)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3019865" y="2582518"/>
            <a:ext cx="6152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微软雅黑 Light" panose="020B0502040204020203" pitchFamily="34" charset="-122"/>
                <a:cs typeface="Aparajita" panose="020B0604020202020204" pitchFamily="34" charset="0"/>
              </a:rPr>
              <a:t>PART ONE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Aparajita" panose="020B0604020202020204" pitchFamily="34" charset="0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8945" y="2980055"/>
            <a:ext cx="4209415" cy="105092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实战演练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黑体 Std R" panose="020B04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952069"/>
            <a:chOff x="5568043" y="1174090"/>
            <a:chExt cx="1383041" cy="1571969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23704"/>
              <a:ext cx="1256627" cy="1522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3</a:t>
              </a:r>
              <a:endParaRPr 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8865" y="202565"/>
            <a:ext cx="2181225" cy="12287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05535" y="55562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动态改变可视域范围</a:t>
            </a:r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tags/tag1.xml><?xml version="1.0" encoding="utf-8"?>
<p:tagLst xmlns:p="http://schemas.openxmlformats.org/presentationml/2006/main">
  <p:tag name="PA" val="v3.2.0"/>
</p:tagLst>
</file>

<file path=ppt/tags/tag2.xml><?xml version="1.0" encoding="utf-8"?>
<p:tagLst xmlns:p="http://schemas.openxmlformats.org/presentationml/2006/main">
  <p:tag name="PA" val="v3.2.0"/>
</p:tagLst>
</file>

<file path=ppt/tags/tag3.xml><?xml version="1.0" encoding="utf-8"?>
<p:tagLst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WPS 演示</Application>
  <PresentationFormat>宽屏</PresentationFormat>
  <Paragraphs>61</Paragraphs>
  <Slides>10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Aparajita</vt:lpstr>
      <vt:lpstr>Nirmala UI</vt:lpstr>
      <vt:lpstr>Adobe 黑体 Std R</vt:lpstr>
      <vt:lpstr>造字工房力黑（非商用）常规体</vt:lpstr>
      <vt:lpstr>微软雅黑 Light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算半个诗人</cp:lastModifiedBy>
  <cp:revision>100</cp:revision>
  <dcterms:created xsi:type="dcterms:W3CDTF">2020-08-06T03:23:00Z</dcterms:created>
  <dcterms:modified xsi:type="dcterms:W3CDTF">2022-05-29T06:05:38Z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