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323" r:id="rId2"/>
    <p:sldId id="263" r:id="rId3"/>
    <p:sldId id="264" r:id="rId4"/>
    <p:sldId id="270" r:id="rId5"/>
    <p:sldId id="395" r:id="rId6"/>
    <p:sldId id="324" r:id="rId7"/>
    <p:sldId id="322" r:id="rId8"/>
    <p:sldId id="389" r:id="rId9"/>
    <p:sldId id="396" r:id="rId10"/>
    <p:sldId id="397" r:id="rId11"/>
    <p:sldId id="384" r:id="rId12"/>
    <p:sldId id="32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5">
          <p15:clr>
            <a:srgbClr val="A4A3A4"/>
          </p15:clr>
        </p15:guide>
        <p15:guide id="2" pos="384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leiZhai@163.com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44B"/>
    <a:srgbClr val="21273E"/>
    <a:srgbClr val="DADCE4"/>
    <a:srgbClr val="3A2E4F"/>
    <a:srgbClr val="528DA9"/>
    <a:srgbClr val="4A67D4"/>
    <a:srgbClr val="7483DE"/>
    <a:srgbClr val="7383E1"/>
    <a:srgbClr val="8DB6FF"/>
    <a:srgbClr val="ABC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14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275"/>
        <p:guide pos="38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EA053EFB-6033-4CE6-AA30-12A46473932B}" type="datetimeFigureOut">
              <a:rPr lang="zh-CN" altLang="en-US" smtClean="0"/>
              <a:t>2022/6/8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3CF659B7-856F-413B-B4A3-0AD6F5EDB98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660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705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809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 flipH="1">
            <a:off x="2" y="-176981"/>
            <a:ext cx="12191999" cy="4291740"/>
          </a:xfrm>
          <a:custGeom>
            <a:avLst/>
            <a:gdLst>
              <a:gd name="connsiteX0" fmla="*/ 0 w 12191999"/>
              <a:gd name="connsiteY0" fmla="*/ 0 h 4291740"/>
              <a:gd name="connsiteX1" fmla="*/ 12191999 w 12191999"/>
              <a:gd name="connsiteY1" fmla="*/ 0 h 4291740"/>
              <a:gd name="connsiteX2" fmla="*/ 12191999 w 12191999"/>
              <a:gd name="connsiteY2" fmla="*/ 1244082 h 4291740"/>
              <a:gd name="connsiteX3" fmla="*/ 12191998 w 12191999"/>
              <a:gd name="connsiteY3" fmla="*/ 1244082 h 4291740"/>
              <a:gd name="connsiteX4" fmla="*/ 12191998 w 12191999"/>
              <a:gd name="connsiteY4" fmla="*/ 3713545 h 4291740"/>
              <a:gd name="connsiteX5" fmla="*/ 9905998 w 12191999"/>
              <a:gd name="connsiteY5" fmla="*/ 4122524 h 4291740"/>
              <a:gd name="connsiteX6" fmla="*/ 9905998 w 12191999"/>
              <a:gd name="connsiteY6" fmla="*/ 4125232 h 4291740"/>
              <a:gd name="connsiteX7" fmla="*/ 9857087 w 12191999"/>
              <a:gd name="connsiteY7" fmla="*/ 4136195 h 4291740"/>
              <a:gd name="connsiteX8" fmla="*/ 9690569 w 12191999"/>
              <a:gd name="connsiteY8" fmla="*/ 4182739 h 4291740"/>
              <a:gd name="connsiteX9" fmla="*/ 8839877 w 12191999"/>
              <a:gd name="connsiteY9" fmla="*/ 4291723 h 4291740"/>
              <a:gd name="connsiteX10" fmla="*/ 8765196 w 12191999"/>
              <a:gd name="connsiteY10" fmla="*/ 4290006 h 4291740"/>
              <a:gd name="connsiteX11" fmla="*/ 8717158 w 12191999"/>
              <a:gd name="connsiteY11" fmla="*/ 4291490 h 4291740"/>
              <a:gd name="connsiteX12" fmla="*/ 7673594 w 12191999"/>
              <a:gd name="connsiteY12" fmla="*/ 4138313 h 4291740"/>
              <a:gd name="connsiteX13" fmla="*/ 7659974 w 12191999"/>
              <a:gd name="connsiteY13" fmla="*/ 4134175 h 4291740"/>
              <a:gd name="connsiteX14" fmla="*/ 7619998 w 12191999"/>
              <a:gd name="connsiteY14" fmla="*/ 4125232 h 4291740"/>
              <a:gd name="connsiteX15" fmla="*/ 7619998 w 12191999"/>
              <a:gd name="connsiteY15" fmla="*/ 4122032 h 4291740"/>
              <a:gd name="connsiteX16" fmla="*/ 7465547 w 12191999"/>
              <a:gd name="connsiteY16" fmla="*/ 4075115 h 4291740"/>
              <a:gd name="connsiteX17" fmla="*/ 5541753 w 12191999"/>
              <a:gd name="connsiteY17" fmla="*/ 3716264 h 4291740"/>
              <a:gd name="connsiteX18" fmla="*/ 5333999 w 12191999"/>
              <a:gd name="connsiteY18" fmla="*/ 3713545 h 4291740"/>
              <a:gd name="connsiteX19" fmla="*/ 5091621 w 12191999"/>
              <a:gd name="connsiteY19" fmla="*/ 3716264 h 4291740"/>
              <a:gd name="connsiteX20" fmla="*/ 235032 w 12191999"/>
              <a:gd name="connsiteY20" fmla="*/ 4170386 h 4291740"/>
              <a:gd name="connsiteX21" fmla="*/ 0 w 12191999"/>
              <a:gd name="connsiteY21" fmla="*/ 4125232 h 42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4291740">
                <a:moveTo>
                  <a:pt x="0" y="0"/>
                </a:moveTo>
                <a:lnTo>
                  <a:pt x="12191999" y="0"/>
                </a:lnTo>
                <a:lnTo>
                  <a:pt x="12191999" y="1244082"/>
                </a:lnTo>
                <a:lnTo>
                  <a:pt x="12191998" y="1244082"/>
                </a:lnTo>
                <a:lnTo>
                  <a:pt x="12191998" y="3713545"/>
                </a:lnTo>
                <a:cubicBezTo>
                  <a:pt x="11048998" y="3713545"/>
                  <a:pt x="10477498" y="3951890"/>
                  <a:pt x="9905998" y="4122524"/>
                </a:cubicBezTo>
                <a:lnTo>
                  <a:pt x="9905998" y="4125232"/>
                </a:lnTo>
                <a:lnTo>
                  <a:pt x="9857087" y="4136195"/>
                </a:lnTo>
                <a:lnTo>
                  <a:pt x="9690569" y="4182739"/>
                </a:lnTo>
                <a:cubicBezTo>
                  <a:pt x="9436631" y="4247894"/>
                  <a:pt x="9169020" y="4292764"/>
                  <a:pt x="8839877" y="4291723"/>
                </a:cubicBezTo>
                <a:lnTo>
                  <a:pt x="8765196" y="4290006"/>
                </a:lnTo>
                <a:lnTo>
                  <a:pt x="8717158" y="4291490"/>
                </a:lnTo>
                <a:cubicBezTo>
                  <a:pt x="8302351" y="4296392"/>
                  <a:pt x="7985321" y="4228826"/>
                  <a:pt x="7673594" y="4138313"/>
                </a:cubicBezTo>
                <a:lnTo>
                  <a:pt x="7659974" y="4134175"/>
                </a:lnTo>
                <a:lnTo>
                  <a:pt x="7619998" y="4125232"/>
                </a:lnTo>
                <a:lnTo>
                  <a:pt x="7619998" y="4122032"/>
                </a:lnTo>
                <a:lnTo>
                  <a:pt x="7465547" y="4075115"/>
                </a:lnTo>
                <a:cubicBezTo>
                  <a:pt x="6977201" y="3922257"/>
                  <a:pt x="6451962" y="3740504"/>
                  <a:pt x="5541753" y="3716264"/>
                </a:cubicBezTo>
                <a:lnTo>
                  <a:pt x="5333999" y="3713545"/>
                </a:lnTo>
                <a:lnTo>
                  <a:pt x="5091621" y="3716264"/>
                </a:lnTo>
                <a:cubicBezTo>
                  <a:pt x="2740246" y="3769940"/>
                  <a:pt x="2590994" y="4595906"/>
                  <a:pt x="235032" y="4170386"/>
                </a:cubicBezTo>
                <a:lnTo>
                  <a:pt x="0" y="4125232"/>
                </a:ln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6580" y="470718"/>
            <a:ext cx="3196131" cy="5562601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712193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967213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575414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ea typeface="Adobe 黑体 Std R" panose="020B04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2022/6/8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0015" y="1451085"/>
            <a:ext cx="11332551" cy="3646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F68D6209-B3DA-41BE-87E3-CC78C506209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2022/6/8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44341BB1-40C4-4700-B8C2-D06FA29C9A5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561945" y="1041338"/>
            <a:ext cx="2449031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099873" y="3104038"/>
            <a:ext cx="2449031" cy="335875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099873" y="1036736"/>
            <a:ext cx="2449031" cy="196440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561945" y="3881535"/>
            <a:ext cx="2449031" cy="25812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48163" y="6382170"/>
            <a:ext cx="547804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ECB62A96-75BD-4D1B-A9DE-49026C62D5F2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89" y="365781"/>
            <a:ext cx="10515224" cy="1324636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89" y="1825891"/>
            <a:ext cx="10515224" cy="4351729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  <a:lvl2pPr>
              <a:defRPr>
                <a:ea typeface="Adobe 黑体 Std R" panose="020B0400000000000000" pitchFamily="34" charset="-122"/>
              </a:defRPr>
            </a:lvl2pPr>
            <a:lvl3pPr>
              <a:defRPr>
                <a:ea typeface="Adobe 黑体 Std R" panose="020B0400000000000000" pitchFamily="34" charset="-122"/>
              </a:defRPr>
            </a:lvl3pPr>
            <a:lvl4pPr>
              <a:defRPr>
                <a:ea typeface="Adobe 黑体 Std R" panose="020B0400000000000000" pitchFamily="34" charset="-122"/>
              </a:defRPr>
            </a:lvl4pPr>
            <a:lvl5pPr>
              <a:defRPr>
                <a:ea typeface="Adobe 黑体 Std R" panose="020B04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90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6CE9CDA6-EBF6-406F-B3E0-C54727C5BA5C}" type="datetimeFigureOut">
              <a:rPr lang="zh-CN" altLang="en-US" smtClean="0"/>
              <a:t>2022/6/8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413" y="6356748"/>
            <a:ext cx="4115176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1167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1EEBC43A-32FB-4EEB-A6E0-814D95442B8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>
            <a:off x="2" y="-176981"/>
            <a:ext cx="12191999" cy="4291740"/>
          </a:xfrm>
          <a:custGeom>
            <a:avLst/>
            <a:gdLst>
              <a:gd name="connsiteX0" fmla="*/ 0 w 12191999"/>
              <a:gd name="connsiteY0" fmla="*/ 0 h 4291740"/>
              <a:gd name="connsiteX1" fmla="*/ 12191999 w 12191999"/>
              <a:gd name="connsiteY1" fmla="*/ 0 h 4291740"/>
              <a:gd name="connsiteX2" fmla="*/ 12191999 w 12191999"/>
              <a:gd name="connsiteY2" fmla="*/ 1244082 h 4291740"/>
              <a:gd name="connsiteX3" fmla="*/ 12191998 w 12191999"/>
              <a:gd name="connsiteY3" fmla="*/ 1244082 h 4291740"/>
              <a:gd name="connsiteX4" fmla="*/ 12191998 w 12191999"/>
              <a:gd name="connsiteY4" fmla="*/ 3713545 h 4291740"/>
              <a:gd name="connsiteX5" fmla="*/ 9905998 w 12191999"/>
              <a:gd name="connsiteY5" fmla="*/ 4122524 h 4291740"/>
              <a:gd name="connsiteX6" fmla="*/ 9905998 w 12191999"/>
              <a:gd name="connsiteY6" fmla="*/ 4125232 h 4291740"/>
              <a:gd name="connsiteX7" fmla="*/ 9857087 w 12191999"/>
              <a:gd name="connsiteY7" fmla="*/ 4136195 h 4291740"/>
              <a:gd name="connsiteX8" fmla="*/ 9690569 w 12191999"/>
              <a:gd name="connsiteY8" fmla="*/ 4182739 h 4291740"/>
              <a:gd name="connsiteX9" fmla="*/ 8839877 w 12191999"/>
              <a:gd name="connsiteY9" fmla="*/ 4291723 h 4291740"/>
              <a:gd name="connsiteX10" fmla="*/ 8765196 w 12191999"/>
              <a:gd name="connsiteY10" fmla="*/ 4290006 h 4291740"/>
              <a:gd name="connsiteX11" fmla="*/ 8717158 w 12191999"/>
              <a:gd name="connsiteY11" fmla="*/ 4291490 h 4291740"/>
              <a:gd name="connsiteX12" fmla="*/ 7673594 w 12191999"/>
              <a:gd name="connsiteY12" fmla="*/ 4138313 h 4291740"/>
              <a:gd name="connsiteX13" fmla="*/ 7659974 w 12191999"/>
              <a:gd name="connsiteY13" fmla="*/ 4134175 h 4291740"/>
              <a:gd name="connsiteX14" fmla="*/ 7619998 w 12191999"/>
              <a:gd name="connsiteY14" fmla="*/ 4125232 h 4291740"/>
              <a:gd name="connsiteX15" fmla="*/ 7619998 w 12191999"/>
              <a:gd name="connsiteY15" fmla="*/ 4122032 h 4291740"/>
              <a:gd name="connsiteX16" fmla="*/ 7465547 w 12191999"/>
              <a:gd name="connsiteY16" fmla="*/ 4075115 h 4291740"/>
              <a:gd name="connsiteX17" fmla="*/ 5541753 w 12191999"/>
              <a:gd name="connsiteY17" fmla="*/ 3716264 h 4291740"/>
              <a:gd name="connsiteX18" fmla="*/ 5333999 w 12191999"/>
              <a:gd name="connsiteY18" fmla="*/ 3713545 h 4291740"/>
              <a:gd name="connsiteX19" fmla="*/ 5091621 w 12191999"/>
              <a:gd name="connsiteY19" fmla="*/ 3716264 h 4291740"/>
              <a:gd name="connsiteX20" fmla="*/ 235032 w 12191999"/>
              <a:gd name="connsiteY20" fmla="*/ 4170386 h 4291740"/>
              <a:gd name="connsiteX21" fmla="*/ 0 w 12191999"/>
              <a:gd name="connsiteY21" fmla="*/ 4125232 h 42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4291740">
                <a:moveTo>
                  <a:pt x="0" y="0"/>
                </a:moveTo>
                <a:lnTo>
                  <a:pt x="12191999" y="0"/>
                </a:lnTo>
                <a:lnTo>
                  <a:pt x="12191999" y="1244082"/>
                </a:lnTo>
                <a:lnTo>
                  <a:pt x="12191998" y="1244082"/>
                </a:lnTo>
                <a:lnTo>
                  <a:pt x="12191998" y="3713545"/>
                </a:lnTo>
                <a:cubicBezTo>
                  <a:pt x="11048998" y="3713545"/>
                  <a:pt x="10477498" y="3951890"/>
                  <a:pt x="9905998" y="4122524"/>
                </a:cubicBezTo>
                <a:lnTo>
                  <a:pt x="9905998" y="4125232"/>
                </a:lnTo>
                <a:lnTo>
                  <a:pt x="9857087" y="4136195"/>
                </a:lnTo>
                <a:lnTo>
                  <a:pt x="9690569" y="4182739"/>
                </a:lnTo>
                <a:cubicBezTo>
                  <a:pt x="9436631" y="4247894"/>
                  <a:pt x="9169020" y="4292764"/>
                  <a:pt x="8839877" y="4291723"/>
                </a:cubicBezTo>
                <a:lnTo>
                  <a:pt x="8765196" y="4290006"/>
                </a:lnTo>
                <a:lnTo>
                  <a:pt x="8717158" y="4291490"/>
                </a:lnTo>
                <a:cubicBezTo>
                  <a:pt x="8302351" y="4296392"/>
                  <a:pt x="7985321" y="4228826"/>
                  <a:pt x="7673594" y="4138313"/>
                </a:cubicBezTo>
                <a:lnTo>
                  <a:pt x="7659974" y="4134175"/>
                </a:lnTo>
                <a:lnTo>
                  <a:pt x="7619998" y="4125232"/>
                </a:lnTo>
                <a:lnTo>
                  <a:pt x="7619998" y="4122032"/>
                </a:lnTo>
                <a:lnTo>
                  <a:pt x="7465547" y="4075115"/>
                </a:lnTo>
                <a:cubicBezTo>
                  <a:pt x="6977201" y="3922257"/>
                  <a:pt x="6451962" y="3740504"/>
                  <a:pt x="5541753" y="3716264"/>
                </a:cubicBezTo>
                <a:lnTo>
                  <a:pt x="5333999" y="3713545"/>
                </a:lnTo>
                <a:lnTo>
                  <a:pt x="5091621" y="3716264"/>
                </a:lnTo>
                <a:cubicBezTo>
                  <a:pt x="2740246" y="3769940"/>
                  <a:pt x="2590994" y="4595906"/>
                  <a:pt x="235032" y="4170386"/>
                </a:cubicBezTo>
                <a:lnTo>
                  <a:pt x="0" y="4125232"/>
                </a:ln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682" y="1156519"/>
            <a:ext cx="9199044" cy="5146631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930141" y="1410612"/>
            <a:ext cx="5801591" cy="3627203"/>
          </a:xfrm>
          <a:custGeom>
            <a:avLst/>
            <a:gdLst>
              <a:gd name="connsiteX0" fmla="*/ 0 w 5778698"/>
              <a:gd name="connsiteY0" fmla="*/ 0 h 3627202"/>
              <a:gd name="connsiteX1" fmla="*/ 5778698 w 5778698"/>
              <a:gd name="connsiteY1" fmla="*/ 0 h 3627202"/>
              <a:gd name="connsiteX2" fmla="*/ 5778698 w 5778698"/>
              <a:gd name="connsiteY2" fmla="*/ 3627202 h 3627202"/>
              <a:gd name="connsiteX3" fmla="*/ 0 w 5778698"/>
              <a:gd name="connsiteY3" fmla="*/ 3627202 h 36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8698" h="3627202">
                <a:moveTo>
                  <a:pt x="0" y="0"/>
                </a:moveTo>
                <a:lnTo>
                  <a:pt x="5778698" y="0"/>
                </a:lnTo>
                <a:lnTo>
                  <a:pt x="5778698" y="3627202"/>
                </a:lnTo>
                <a:lnTo>
                  <a:pt x="0" y="3627202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hyperlink" Target="https://so.csdn.net/so/search?q=Buffer&amp;spm=1001.2101.3001.7020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37724" y="1747613"/>
            <a:ext cx="885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atin typeface="+mn-ea"/>
                <a:cs typeface="Aparajita" panose="020B0604020202020204" pitchFamily="34" charset="0"/>
              </a:rPr>
              <a:t>2022 WebGL</a:t>
            </a:r>
            <a:r>
              <a:rPr lang="zh-CN" altLang="en-US" sz="7200" dirty="0">
                <a:latin typeface="+mn-ea"/>
                <a:cs typeface="Aparajita" panose="020B0604020202020204" pitchFamily="34" charset="0"/>
              </a:rPr>
              <a:t>中级课程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2318053" y="-2781509"/>
            <a:ext cx="6930283" cy="69302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7864806" y="2396485"/>
            <a:ext cx="6930283" cy="693028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2854"/>
            <a:ext cx="2095531" cy="267514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035285" y="3127393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 b="1" dirty="0">
                <a:latin typeface="+mn-ea"/>
              </a:rPr>
              <a:t>深度缓冲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188616" y="4831757"/>
            <a:ext cx="2390398" cy="1118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讲解人：冰老师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讲解时间：</a:t>
            </a:r>
            <a:r>
              <a:rPr lang="en-US" altLang="zh-CN" dirty="0"/>
              <a:t>2022.06.08</a:t>
            </a:r>
          </a:p>
        </p:txBody>
      </p:sp>
    </p:spTree>
  </p:cSld>
  <p:clrMapOvr>
    <a:masterClrMapping/>
  </p:clrMapOvr>
  <p:transition/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8865" y="202565"/>
            <a:ext cx="2181225" cy="1228725"/>
          </a:xfrm>
          <a:prstGeom prst="rect">
            <a:avLst/>
          </a:prstGeom>
        </p:spPr>
      </p:pic>
      <p:sp>
        <p:nvSpPr>
          <p:cNvPr id="6" name="PA_文本框 1">
            <a:extLst>
              <a:ext uri="{FF2B5EF4-FFF2-40B4-BE49-F238E27FC236}">
                <a16:creationId xmlns:a16="http://schemas.microsoft.com/office/drawing/2014/main" id="{5AC895EF-AB63-E70A-C85D-A591C1546A6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7280" y="429260"/>
            <a:ext cx="3135086" cy="46564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深度冲突</a:t>
            </a:r>
            <a:r>
              <a:rPr lang="en-US" altLang="zh-CN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API</a:t>
            </a:r>
            <a:r>
              <a: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介绍</a:t>
            </a:r>
            <a:endParaRPr lang="en-US" altLang="zh-CN" sz="2400" b="1" dirty="0">
              <a:solidFill>
                <a:srgbClr val="21273E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7D1645-646A-27CA-641A-5AF04BB4A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10" y="1377389"/>
            <a:ext cx="4543425" cy="1790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3DC6F5B-F590-42BB-4F7F-5E670EDBE5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8880" y="1338827"/>
            <a:ext cx="5266509" cy="173679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0DC0C7F-BD5D-52CA-FFFA-BA985E9D42A5}"/>
              </a:ext>
            </a:extLst>
          </p:cNvPr>
          <p:cNvSpPr txBox="1"/>
          <p:nvPr/>
        </p:nvSpPr>
        <p:spPr>
          <a:xfrm>
            <a:off x="785948" y="3660896"/>
            <a:ext cx="6135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offset = (m * factor) + (r * units)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9B2CA9F-83AF-E4EB-8821-D79465D2F489}"/>
              </a:ext>
            </a:extLst>
          </p:cNvPr>
          <p:cNvSpPr txBox="1"/>
          <p:nvPr/>
        </p:nvSpPr>
        <p:spPr>
          <a:xfrm>
            <a:off x="785948" y="4352241"/>
            <a:ext cx="6135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是多边形的深度的斜率，一个多边形越是与近裁剪面（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near clipping plan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）平行，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就越接近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D078F3C-4BBC-2A49-68EF-2B8E931B43E9}"/>
              </a:ext>
            </a:extLst>
          </p:cNvPr>
          <p:cNvSpPr txBox="1"/>
          <p:nvPr/>
        </p:nvSpPr>
        <p:spPr>
          <a:xfrm>
            <a:off x="785948" y="5519700"/>
            <a:ext cx="61351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是能产生在窗口坐标系的深度值中可分辨的差异的最小值，用于</a:t>
            </a:r>
            <a:r>
              <a:rPr lang="zh-CN" altLang="en-US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保证每个屏幕不同像素之间产生的最小差值，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是由具体实现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的平台指定的一个常量。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F2E2A46-FE24-A266-CE8B-A7F4C628FA9E}"/>
              </a:ext>
            </a:extLst>
          </p:cNvPr>
          <p:cNvSpPr txBox="1"/>
          <p:nvPr/>
        </p:nvSpPr>
        <p:spPr>
          <a:xfrm>
            <a:off x="8030255" y="3752077"/>
            <a:ext cx="33061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一个大于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Verdana" panose="020B0604030504040204" pitchFamily="34" charset="0"/>
              </a:rPr>
              <a:t>offset 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会把模型推到离你（摄像机）更远一点的位置，相应地，一个小于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Verdana" panose="020B0604030504040204" pitchFamily="34" charset="0"/>
              </a:rPr>
              <a:t>offset 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会把模型拉近。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3E8EA84-0BB1-D1ED-BB67-6877E81E46F4}"/>
              </a:ext>
            </a:extLst>
          </p:cNvPr>
          <p:cNvSpPr/>
          <p:nvPr/>
        </p:nvSpPr>
        <p:spPr>
          <a:xfrm>
            <a:off x="6496594" y="4423954"/>
            <a:ext cx="853440" cy="574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8F522BF-8998-DB5B-6393-37E21DC2EDAE}"/>
              </a:ext>
            </a:extLst>
          </p:cNvPr>
          <p:cNvCxnSpPr/>
          <p:nvPr/>
        </p:nvCxnSpPr>
        <p:spPr>
          <a:xfrm flipV="1">
            <a:off x="6496594" y="4211888"/>
            <a:ext cx="670560" cy="110869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3459052-05B5-4238-922F-8BD50A3AB706}"/>
              </a:ext>
            </a:extLst>
          </p:cNvPr>
          <p:cNvCxnSpPr/>
          <p:nvPr/>
        </p:nvCxnSpPr>
        <p:spPr>
          <a:xfrm>
            <a:off x="5816373" y="4664586"/>
            <a:ext cx="1716541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118642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3019865" y="2582518"/>
            <a:ext cx="6152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Aparajita" panose="020B0604020202020204" pitchFamily="34" charset="0"/>
                <a:ea typeface="微软雅黑 Light" panose="020B0502040204020203" pitchFamily="34" charset="-122"/>
                <a:cs typeface="Aparajita" panose="020B0604020202020204" pitchFamily="34" charset="0"/>
              </a:rPr>
              <a:t>PART ONE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Aparajita" panose="020B0604020202020204" pitchFamily="34" charset="0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8945" y="2980055"/>
            <a:ext cx="4209415" cy="105092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实战演练</a:t>
            </a: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黑体 Std R" panose="020B04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952069"/>
            <a:chOff x="5568043" y="1174090"/>
            <a:chExt cx="1383041" cy="1571969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223704"/>
              <a:ext cx="1256627" cy="1522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3</a:t>
              </a: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055602" y="2485502"/>
            <a:ext cx="8061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谢谢观看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600054" y="3594485"/>
            <a:ext cx="4939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微软雅黑" panose="020B0503020204020204" pitchFamily="34" charset="-122"/>
                <a:cs typeface="Aparajita" panose="020B0604020202020204" pitchFamily="34" charset="0"/>
              </a:rPr>
              <a:t>THANK YOU</a:t>
            </a:r>
            <a:endParaRPr lang="zh-CN" altLang="en-US" sz="4800" b="1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Aparajita" panose="020B0604020202020204" pitchFamily="34" charset="0"/>
              <a:ea typeface="微软雅黑" panose="020B0503020204020204" pitchFamily="34" charset="-122"/>
              <a:cs typeface="Aparajita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2318053" y="-2781509"/>
            <a:ext cx="6930283" cy="693028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7864806" y="2404740"/>
            <a:ext cx="6930283" cy="6930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44399" flipV="1">
            <a:off x="-175852" y="-152570"/>
            <a:ext cx="6930283" cy="73894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07897" y="1235342"/>
            <a:ext cx="1982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造字工房力黑（非商用）常规体" pitchFamily="50" charset="-122"/>
                <a:cs typeface="Aparajita" panose="020B0604020202020204" pitchFamily="34" charset="0"/>
              </a:rPr>
              <a:t>CONTENTS</a:t>
            </a:r>
            <a:endParaRPr lang="zh-CN" altLang="en-US" sz="2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parajita" panose="020B0604020202020204" pitchFamily="34" charset="0"/>
              <a:ea typeface="造字工房力黑（非商用）常规体" pitchFamily="50" charset="-122"/>
              <a:cs typeface="Aparajita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9079" y="1723504"/>
            <a:ext cx="1256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7355538" y="2812169"/>
            <a:ext cx="3308851" cy="528685"/>
            <a:chOff x="7160548" y="2534162"/>
            <a:chExt cx="3308851" cy="528685"/>
          </a:xfrm>
        </p:grpSpPr>
        <p:sp>
          <p:nvSpPr>
            <p:cNvPr id="11" name="文本框 10"/>
            <p:cNvSpPr txBox="1"/>
            <p:nvPr/>
          </p:nvSpPr>
          <p:spPr>
            <a:xfrm>
              <a:off x="7843210" y="2688777"/>
              <a:ext cx="1273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前言</a:t>
              </a: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342620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01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937582" y="3571477"/>
            <a:ext cx="3308851" cy="528685"/>
            <a:chOff x="7160548" y="2534162"/>
            <a:chExt cx="3308851" cy="528685"/>
          </a:xfrm>
        </p:grpSpPr>
        <p:sp>
          <p:nvSpPr>
            <p:cNvPr id="54" name="文本框 53"/>
            <p:cNvSpPr txBox="1"/>
            <p:nvPr/>
          </p:nvSpPr>
          <p:spPr>
            <a:xfrm>
              <a:off x="8514376" y="2688777"/>
              <a:ext cx="1273159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理论基础</a:t>
              </a: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879757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02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sp>
        <p:nvSpPr>
          <p:cNvPr id="95" name="矩形 94"/>
          <p:cNvSpPr/>
          <p:nvPr/>
        </p:nvSpPr>
        <p:spPr>
          <a:xfrm>
            <a:off x="2204854" y="2894217"/>
            <a:ext cx="1748168" cy="1505737"/>
          </a:xfrm>
          <a:prstGeom prst="rect">
            <a:avLst/>
          </a:prstGeom>
          <a:gradFill>
            <a:gsLst>
              <a:gs pos="0">
                <a:srgbClr val="2C344B">
                  <a:alpha val="0"/>
                </a:srgbClr>
              </a:gs>
              <a:gs pos="86000">
                <a:srgbClr val="21273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BUSINESS PLAN</a:t>
            </a:r>
            <a:endParaRPr lang="zh-CN" altLang="en-US" sz="3200" dirty="0"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4973269" y="1609541"/>
            <a:ext cx="7218731" cy="69134"/>
            <a:chOff x="4973269" y="1609541"/>
            <a:chExt cx="7218731" cy="6913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4973269" y="1644108"/>
              <a:ext cx="7218731" cy="0"/>
            </a:xfrm>
            <a:prstGeom prst="line">
              <a:avLst/>
            </a:prstGeom>
            <a:ln w="12700">
              <a:solidFill>
                <a:srgbClr val="212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>
            <a:xfrm>
              <a:off x="4978265" y="1609541"/>
              <a:ext cx="932856" cy="69134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355922" y="4300457"/>
            <a:ext cx="3308851" cy="577580"/>
            <a:chOff x="7160548" y="2485267"/>
            <a:chExt cx="3308851" cy="577580"/>
          </a:xfrm>
        </p:grpSpPr>
        <p:sp>
          <p:nvSpPr>
            <p:cNvPr id="3" name="文本框 2"/>
            <p:cNvSpPr txBox="1"/>
            <p:nvPr/>
          </p:nvSpPr>
          <p:spPr>
            <a:xfrm>
              <a:off x="8514368" y="2688467"/>
              <a:ext cx="194691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实战演练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342297" y="2485267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03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3019865" y="2582518"/>
            <a:ext cx="6152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Aparajita" panose="020B0604020202020204" pitchFamily="34" charset="0"/>
                <a:ea typeface="微软雅黑 Light" panose="020B0502040204020203" pitchFamily="34" charset="-122"/>
                <a:cs typeface="Aparajita" panose="020B0604020202020204" pitchFamily="34" charset="0"/>
              </a:rPr>
              <a:t>PART ONE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Aparajita" panose="020B0604020202020204" pitchFamily="34" charset="0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5" y="2979877"/>
            <a:ext cx="3673630" cy="95904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黑体 Std R" panose="020B04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1783284"/>
            <a:chOff x="5568043" y="1174090"/>
            <a:chExt cx="1383041" cy="2944395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223704"/>
              <a:ext cx="1256627" cy="2894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11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文本框 1"/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615553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前言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4866" y="338246"/>
            <a:ext cx="1619250" cy="6477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7B8A4F0-CD1F-006D-3197-57BB79F0F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50" y="2087200"/>
            <a:ext cx="4686300" cy="35718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9C11AED-5824-8296-BB67-636138544342}"/>
              </a:ext>
            </a:extLst>
          </p:cNvPr>
          <p:cNvSpPr txBox="1"/>
          <p:nvPr/>
        </p:nvSpPr>
        <p:spPr>
          <a:xfrm>
            <a:off x="2178231" y="1491445"/>
            <a:ext cx="1129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画家算法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74378E-42FD-9CB4-BC6B-522049EB435C}"/>
              </a:ext>
            </a:extLst>
          </p:cNvPr>
          <p:cNvSpPr txBox="1"/>
          <p:nvPr/>
        </p:nvSpPr>
        <p:spPr>
          <a:xfrm>
            <a:off x="5243605" y="2087200"/>
            <a:ext cx="6443842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2000" b="1" i="0" dirty="0">
                <a:solidFill>
                  <a:srgbClr val="4D4D4D"/>
                </a:solidFill>
                <a:effectLst/>
                <a:latin typeface="-apple-system"/>
              </a:rPr>
              <a:t>解释：</a:t>
            </a:r>
            <a:endParaRPr lang="en-US" altLang="zh-CN" sz="20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在绘制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场景的时候，我们需要决定哪些部分对观察者是可见的，或者说哪些部分对观察者不可见。</a:t>
            </a:r>
          </a:p>
          <a:p>
            <a:pPr algn="l"/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对于不可见的部分，我们应该及早地丢弃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，例如在一个不透明的墙壁后的物体就不应该渲染。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先绘制场景中离观察者较远的物体，再绘制较近的物体。</a:t>
            </a:r>
            <a:endParaRPr lang="en-US" altLang="zh-CN" b="1" dirty="0">
              <a:solidFill>
                <a:srgbClr val="4D4D4D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4D4D4D"/>
                </a:solidFill>
                <a:latin typeface="-apple-system"/>
              </a:rPr>
              <a:t>存在问题</a:t>
            </a:r>
            <a:endParaRPr lang="en-US" altLang="zh-CN" sz="2000" b="1" dirty="0">
              <a:solidFill>
                <a:srgbClr val="4D4D4D"/>
              </a:solidFill>
              <a:latin typeface="-apple-system"/>
            </a:endParaRPr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对象的前后关系处理不当。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、</a:t>
            </a:r>
            <a:r>
              <a:rPr lang="zh-CN" altLang="en-US" dirty="0"/>
              <a:t>无法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解决物体存在互相重叠的情况。（深度冲突）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3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、场景对象运动状态发生变化，或者观察者状态发生变化。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文本框 1"/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615553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前言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4866" y="338246"/>
            <a:ext cx="1619250" cy="647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E792E9B-0D04-A11D-50FC-8FE2927EC6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045" y="894916"/>
            <a:ext cx="8138295" cy="513770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1FBA57B-9B72-DF5A-047D-79515A75BC6B}"/>
              </a:ext>
            </a:extLst>
          </p:cNvPr>
          <p:cNvSpPr txBox="1"/>
          <p:nvPr/>
        </p:nvSpPr>
        <p:spPr>
          <a:xfrm>
            <a:off x="1737489" y="6219957"/>
            <a:ext cx="7831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为了解决画家算法的缺点，在图形学中引入了深度缓存算法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(Z-</a:t>
            </a:r>
            <a:r>
              <a:rPr lang="en-US" altLang="zh-CN" b="0" i="0" u="none" strike="noStrike" dirty="0">
                <a:solidFill>
                  <a:srgbClr val="FC5531"/>
                </a:solidFill>
                <a:effectLst/>
                <a:latin typeface="-apple-system"/>
                <a:hlinkClick r:id="rId6"/>
              </a:rPr>
              <a:t>Buffer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784B69-A7E3-7847-397E-A370C7124815}"/>
              </a:ext>
            </a:extLst>
          </p:cNvPr>
          <p:cNvSpPr txBox="1"/>
          <p:nvPr/>
        </p:nvSpPr>
        <p:spPr>
          <a:xfrm>
            <a:off x="5653081" y="894916"/>
            <a:ext cx="6135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https://www.bilibili.com/video/BV1X7411F744?p=7</a:t>
            </a:r>
          </a:p>
        </p:txBody>
      </p:sp>
    </p:spTree>
    <p:extLst>
      <p:ext uri="{BB962C8B-B14F-4D97-AF65-F5344CB8AC3E}">
        <p14:creationId xmlns:p14="http://schemas.microsoft.com/office/powerpoint/2010/main" val="3387073233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3019865" y="2582518"/>
            <a:ext cx="6152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Aparajita" panose="020B0604020202020204" pitchFamily="34" charset="0"/>
                <a:ea typeface="微软雅黑 Light" panose="020B0502040204020203" pitchFamily="34" charset="-122"/>
                <a:cs typeface="Aparajita" panose="020B0604020202020204" pitchFamily="34" charset="0"/>
              </a:rPr>
              <a:t>PART ONE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Aparajita" panose="020B0604020202020204" pitchFamily="34" charset="0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5" y="2979877"/>
            <a:ext cx="3673630" cy="105092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基础理论</a:t>
            </a:r>
            <a:endParaRPr lang="en-US" altLang="zh-CN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黑体 Std R" panose="020B04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952069"/>
            <a:chOff x="5568043" y="1174090"/>
            <a:chExt cx="1383041" cy="1571969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223704"/>
              <a:ext cx="1256627" cy="1522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2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文本框 1"/>
          <p:cNvSpPr txBox="1"/>
          <p:nvPr>
            <p:custDataLst>
              <p:tags r:id="rId1"/>
            </p:custDataLst>
          </p:nvPr>
        </p:nvSpPr>
        <p:spPr>
          <a:xfrm>
            <a:off x="1097280" y="429260"/>
            <a:ext cx="3135086" cy="46564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3600"/>
              </a:lnSpc>
            </a:pPr>
            <a:r>
              <a: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深度缓冲区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855" y="254635"/>
            <a:ext cx="2181225" cy="12287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CE6C1D8-F0FA-5B38-7B5A-350E771D9AB7}"/>
              </a:ext>
            </a:extLst>
          </p:cNvPr>
          <p:cNvSpPr txBox="1"/>
          <p:nvPr/>
        </p:nvSpPr>
        <p:spPr>
          <a:xfrm>
            <a:off x="914400" y="1732690"/>
            <a:ext cx="325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何为深度？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深度缓冲区？</a:t>
            </a: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2AB7801-AE1E-5E4C-63A7-AF45B853BC95}"/>
              </a:ext>
            </a:extLst>
          </p:cNvPr>
          <p:cNvSpPr txBox="1"/>
          <p:nvPr/>
        </p:nvSpPr>
        <p:spPr>
          <a:xfrm>
            <a:off x="914400" y="2438288"/>
            <a:ext cx="91505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深度缓冲区是用于记录上面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每个</a:t>
            </a:r>
            <a:r>
              <a:rPr lang="zh-CN" altLang="en-US" u="sng" dirty="0">
                <a:solidFill>
                  <a:srgbClr val="4D4D4D"/>
                </a:solidFill>
                <a:latin typeface="-apple-system"/>
              </a:rPr>
              <a:t>像素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的深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度值，通过深度缓冲区，我们可以进行深度测试，从而确定像素的遮挡关系，保证渲染正确。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深度其实就是该象素点在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世界中距离摄象机的距离（绘制坐标），深度缓存中存储着每个象素点（绘制在屏幕上的）的深度值！深度值（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Z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值）越大，则离摄像机越远。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F1B46F5-EB96-F4BB-6D47-BBD649996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371" y="3884971"/>
            <a:ext cx="6705600" cy="2085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8865" y="202565"/>
            <a:ext cx="2181225" cy="1228725"/>
          </a:xfrm>
          <a:prstGeom prst="rect">
            <a:avLst/>
          </a:prstGeom>
        </p:spPr>
      </p:pic>
      <p:sp>
        <p:nvSpPr>
          <p:cNvPr id="6" name="PA_文本框 1">
            <a:extLst>
              <a:ext uri="{FF2B5EF4-FFF2-40B4-BE49-F238E27FC236}">
                <a16:creationId xmlns:a16="http://schemas.microsoft.com/office/drawing/2014/main" id="{5AC895EF-AB63-E70A-C85D-A591C1546A6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7280" y="429260"/>
            <a:ext cx="3135086" cy="46564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3600"/>
              </a:lnSpc>
            </a:pPr>
            <a:r>
              <a: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隐藏面消除</a:t>
            </a:r>
            <a:r>
              <a:rPr lang="en-US" altLang="zh-CN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API</a:t>
            </a:r>
            <a:r>
              <a: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介绍</a:t>
            </a:r>
            <a:endParaRPr lang="en-US" altLang="zh-CN" sz="2400" b="1" dirty="0">
              <a:solidFill>
                <a:srgbClr val="21273E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CDAE371-FF57-41C5-BE9C-4633B708C3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3030582"/>
            <a:ext cx="7219950" cy="20116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055CF31-642A-6B88-15CA-F382761B50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279" y="5157787"/>
            <a:ext cx="7219949" cy="14287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33568E8-1115-DB5D-A046-5ED2A7E9C4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279" y="1105308"/>
            <a:ext cx="4067175" cy="180975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8865" y="202565"/>
            <a:ext cx="2181225" cy="1228725"/>
          </a:xfrm>
          <a:prstGeom prst="rect">
            <a:avLst/>
          </a:prstGeom>
        </p:spPr>
      </p:pic>
      <p:sp>
        <p:nvSpPr>
          <p:cNvPr id="6" name="PA_文本框 1">
            <a:extLst>
              <a:ext uri="{FF2B5EF4-FFF2-40B4-BE49-F238E27FC236}">
                <a16:creationId xmlns:a16="http://schemas.microsoft.com/office/drawing/2014/main" id="{5AC895EF-AB63-E70A-C85D-A591C1546A6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7280" y="429260"/>
            <a:ext cx="3135086" cy="46564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3600"/>
              </a:lnSpc>
            </a:pPr>
            <a:r>
              <a: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深度冲突</a:t>
            </a:r>
            <a:endParaRPr lang="en-US" altLang="zh-CN" sz="2400" b="1" dirty="0">
              <a:solidFill>
                <a:srgbClr val="21273E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B980F4-4A0C-4DCC-C9B0-FBF9BA7F0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6530" y="1338604"/>
            <a:ext cx="7839075" cy="11620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1127B14-C37D-C5AA-93F7-BB84ED4B65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5610" y="2685415"/>
            <a:ext cx="2638425" cy="37433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AF1EA1-DB94-86FB-D386-73DA75D434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7873" y="2685415"/>
            <a:ext cx="26384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68114"/>
      </p:ext>
    </p:extLst>
  </p:cSld>
  <p:clrMapOvr>
    <a:masterClrMapping/>
  </p:clrMapOvr>
  <p:transition spd="slow">
    <p:push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436</Words>
  <Application>Microsoft Office PowerPoint</Application>
  <PresentationFormat>宽屏</PresentationFormat>
  <Paragraphs>54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Adobe 黑体 Std R</vt:lpstr>
      <vt:lpstr>-apple-system</vt:lpstr>
      <vt:lpstr>宋体</vt:lpstr>
      <vt:lpstr>微软雅黑</vt:lpstr>
      <vt:lpstr>Aparajita</vt:lpstr>
      <vt:lpstr>Arial</vt:lpstr>
      <vt:lpstr>Calibri</vt:lpstr>
      <vt:lpstr>Calibri Light</vt:lpstr>
      <vt:lpstr>Source Code Pro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JialeiZhai@163.com</cp:lastModifiedBy>
  <cp:revision>98</cp:revision>
  <dcterms:created xsi:type="dcterms:W3CDTF">2020-08-06T03:23:00Z</dcterms:created>
  <dcterms:modified xsi:type="dcterms:W3CDTF">2022-06-08T08:17:03Z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