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263" r:id="rId4"/>
    <p:sldId id="264" r:id="rId5"/>
    <p:sldId id="270" r:id="rId6"/>
    <p:sldId id="324" r:id="rId8"/>
    <p:sldId id="322" r:id="rId9"/>
    <p:sldId id="400" r:id="rId10"/>
    <p:sldId id="398" r:id="rId11"/>
    <p:sldId id="399" r:id="rId12"/>
    <p:sldId id="389" r:id="rId13"/>
    <p:sldId id="3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>
        <p:guide orient="horz" pos="2275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6.xml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  <a:endParaRPr lang="zh-CN" altLang="en-US" sz="7200" dirty="0">
              <a:latin typeface="+mn-ea"/>
              <a:cs typeface="Aparajita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396485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35285" y="3127393"/>
            <a:ext cx="3013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绘制正方体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9039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2022.06.14</a:t>
            </a:r>
            <a:endParaRPr lang="en-US" altLang="zh-CN" dirty="0"/>
          </a:p>
        </p:txBody>
      </p:sp>
    </p:spTree>
  </p:cSld>
  <p:clrMapOvr>
    <a:masterClrMapping/>
  </p:clrMapOvr>
  <p:transition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574" y="3429000"/>
            <a:ext cx="2107067" cy="21851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865" y="202565"/>
            <a:ext cx="2181225" cy="1228725"/>
          </a:xfrm>
          <a:prstGeom prst="rect">
            <a:avLst/>
          </a:prstGeom>
        </p:spPr>
      </p:pic>
      <p:sp>
        <p:nvSpPr>
          <p:cNvPr id="6" name="PA_文本框 1"/>
          <p:cNvSpPr txBox="1"/>
          <p:nvPr>
            <p:custDataLst>
              <p:tags r:id="rId3"/>
            </p:custDataLst>
          </p:nvPr>
        </p:nvSpPr>
        <p:spPr>
          <a:xfrm>
            <a:off x="1097280" y="429260"/>
            <a:ext cx="3135086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让正方体动起来</a:t>
            </a:r>
            <a:endParaRPr lang="en-US" altLang="zh-CN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74" y="1569992"/>
            <a:ext cx="6410325" cy="704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6574" y="1200660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、监听鼠标移动以及鼠标滑轮滚动事件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96574" y="2644174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、鼠标移动分解为两种运动方式：围绕</a:t>
            </a:r>
            <a:r>
              <a:rPr lang="en-US" altLang="zh-CN" dirty="0"/>
              <a:t>x</a:t>
            </a:r>
            <a:r>
              <a:rPr lang="zh-CN" altLang="en-US" dirty="0"/>
              <a:t>轴做旋转运动；围绕</a:t>
            </a:r>
            <a:r>
              <a:rPr lang="en-US" altLang="zh-CN" dirty="0"/>
              <a:t>y</a:t>
            </a:r>
            <a:r>
              <a:rPr lang="zh-CN" altLang="en-US" dirty="0"/>
              <a:t>轴做旋转运动。</a:t>
            </a:r>
            <a:endParaRPr lang="zh-CN" altLang="en-US" dirty="0"/>
          </a:p>
        </p:txBody>
      </p:sp>
      <p:sp>
        <p:nvSpPr>
          <p:cNvPr id="11" name="箭头: 右弧形 10"/>
          <p:cNvSpPr/>
          <p:nvPr/>
        </p:nvSpPr>
        <p:spPr>
          <a:xfrm rot="16200000">
            <a:off x="1562575" y="3726929"/>
            <a:ext cx="775063" cy="4702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63" y="3429000"/>
            <a:ext cx="2107067" cy="2185107"/>
          </a:xfrm>
          <a:prstGeom prst="rect">
            <a:avLst/>
          </a:prstGeom>
        </p:spPr>
      </p:pic>
      <p:sp>
        <p:nvSpPr>
          <p:cNvPr id="21" name="箭头: 上弧形 20"/>
          <p:cNvSpPr/>
          <p:nvPr/>
        </p:nvSpPr>
        <p:spPr>
          <a:xfrm rot="5400000">
            <a:off x="5470755" y="4197531"/>
            <a:ext cx="949234" cy="8621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4556" y="5923641"/>
            <a:ext cx="3700940" cy="2857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66" y="5950169"/>
            <a:ext cx="3492681" cy="28575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2515" y="3429000"/>
            <a:ext cx="2107068" cy="218510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1741" y="5923641"/>
            <a:ext cx="3805784" cy="285750"/>
          </a:xfrm>
          <a:prstGeom prst="rect">
            <a:avLst/>
          </a:prstGeom>
        </p:spPr>
      </p:pic>
      <p:sp>
        <p:nvSpPr>
          <p:cNvPr id="32" name="箭头: V 形 31"/>
          <p:cNvSpPr/>
          <p:nvPr/>
        </p:nvSpPr>
        <p:spPr>
          <a:xfrm rot="13586594">
            <a:off x="9584479" y="4452393"/>
            <a:ext cx="322217" cy="3524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/>
          <p:cNvSpPr/>
          <p:nvPr/>
        </p:nvSpPr>
        <p:spPr>
          <a:xfrm rot="13586594">
            <a:off x="9806472" y="4688833"/>
            <a:ext cx="322217" cy="3524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  <a:endParaRPr lang="zh-CN" altLang="en-US" sz="8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  <a:endParaRPr lang="zh-CN" altLang="en-US" sz="4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实战演练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43" y="1709058"/>
            <a:ext cx="4371975" cy="39624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4519749" y="2882537"/>
            <a:ext cx="2055222" cy="25690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83280" y="2486297"/>
            <a:ext cx="1031966" cy="29652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83280" y="2486297"/>
            <a:ext cx="3130731" cy="335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280" y="429260"/>
            <a:ext cx="3135086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绘制不穿衣服的正方体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55" y="254635"/>
            <a:ext cx="2181225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6" y="2388555"/>
            <a:ext cx="3363142" cy="33729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4" y="1483360"/>
            <a:ext cx="4554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、创建顶点框架。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、绘制三角形。（注意三角形绘制顺序）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、颜色值默认在</a:t>
            </a:r>
            <a:r>
              <a:rPr lang="en-US" altLang="zh-CN" dirty="0"/>
              <a:t>shader</a:t>
            </a:r>
            <a:r>
              <a:rPr lang="zh-CN" altLang="en-US" dirty="0"/>
              <a:t>内写死。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64" y="2388555"/>
            <a:ext cx="3363141" cy="337296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95154" y="2643877"/>
            <a:ext cx="32307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我们这里三角形的顶点连接顺序，是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逆时针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的。这个是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WebGL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的默认设置，当顶点顺序为逆时针时，这个平面代表正面，顺时针为背面。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WebGL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有一个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背面剔除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的功能，开启此功能之后，背面是不会被绘制的。这个能力主要是在绘制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3D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形体时使用，对性能有一定的优化作用。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191" y="545147"/>
            <a:ext cx="625792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219200" y="542472"/>
            <a:ext cx="1305191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背面剔除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55" y="254635"/>
            <a:ext cx="2181225" cy="12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22" y="1820702"/>
            <a:ext cx="4857750" cy="27432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63799" y="5046007"/>
            <a:ext cx="36475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设定逆时针顶点顺序为正面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gl.frontFace(gl.CCW);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开启背面剔除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gl.enable(gl.CULL_FACE);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剔除背面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gl.cullFace(gl.BACK);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38223" y="1820702"/>
            <a:ext cx="61351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当我们确定这个顺序之后，就可以知道一个三角形面，是正对着我们还是背对着我们了，比如当我们确定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顺时针的顶点的三角形是正面时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，当有三角形在绘制时其顶点时逆时针的时候，这些三角形就是背向我们的了，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PingFang SC"/>
              </a:rPr>
              <a:t>背向我们的三角形，一般来说都是看不见的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，为了提高运行效率可以不进行绘制，这就是背面剔除技术。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524797" y="4492009"/>
            <a:ext cx="148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CCW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逆时针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3171" y="4563902"/>
            <a:ext cx="1365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CW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顺时针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11" y="4304910"/>
            <a:ext cx="2858814" cy="21073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154" y="4304910"/>
            <a:ext cx="2817904" cy="210732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485811" y="6488668"/>
            <a:ext cx="2018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开启了背面剔除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15742" y="6412230"/>
            <a:ext cx="2018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没开启背面剔除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279" y="429260"/>
            <a:ext cx="4141197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绘制穿简陋衣服的正方体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55" y="254635"/>
            <a:ext cx="2181225" cy="1228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3" y="1491107"/>
            <a:ext cx="455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颜色值动态赋值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16" y="2197669"/>
            <a:ext cx="3920900" cy="37111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594" y="868997"/>
            <a:ext cx="8725989" cy="12254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279" y="429260"/>
            <a:ext cx="4141197" cy="4656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绘制穿衣服的正方体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855" y="254635"/>
            <a:ext cx="2181225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37" y="2072417"/>
            <a:ext cx="3764824" cy="35759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326" y="1045029"/>
            <a:ext cx="6934243" cy="14671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331" y="2973705"/>
            <a:ext cx="7203101" cy="3190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82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Aparajita</vt:lpstr>
      <vt:lpstr>Nirmala UI</vt:lpstr>
      <vt:lpstr>Adobe 黑体 Std R</vt:lpstr>
      <vt:lpstr>造字工房力黑（非商用）常规体</vt:lpstr>
      <vt:lpstr>微软雅黑 Light</vt:lpstr>
      <vt:lpstr>微软雅黑</vt:lpstr>
      <vt:lpstr>-apple-system</vt:lpstr>
      <vt:lpstr>Courier New</vt:lpstr>
      <vt:lpstr>PingFang SC</vt:lpstr>
      <vt:lpstr>Calibri</vt:lpstr>
      <vt:lpstr>Arial Unicode MS</vt:lpstr>
      <vt:lpstr>AlienCaret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算半个诗人</cp:lastModifiedBy>
  <cp:revision>102</cp:revision>
  <dcterms:created xsi:type="dcterms:W3CDTF">2020-08-06T03:23:00Z</dcterms:created>
  <dcterms:modified xsi:type="dcterms:W3CDTF">2022-06-14T13:31:01Z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