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3" r:id="rId3"/>
    <p:sldId id="263" r:id="rId4"/>
    <p:sldId id="264" r:id="rId5"/>
    <p:sldId id="270" r:id="rId6"/>
    <p:sldId id="324" r:id="rId8"/>
    <p:sldId id="322" r:id="rId9"/>
    <p:sldId id="393" r:id="rId10"/>
    <p:sldId id="384" r:id="rId11"/>
    <p:sldId id="387" r:id="rId12"/>
    <p:sldId id="386" r:id="rId13"/>
    <p:sldId id="273" r:id="rId14"/>
    <p:sldId id="391" r:id="rId15"/>
    <p:sldId id="32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leiZhai@163.com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2209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hyperlink" Target="http://code.google.com/p/threedlibrary/&#13;" TargetMode="External"/><Relationship Id="rId6" Type="http://schemas.openxmlformats.org/officeDocument/2006/relationships/hyperlink" Target="http://code.google.com/p/closure-library/&#13;" TargetMode="External"/><Relationship Id="rId5" Type="http://schemas.openxmlformats.org/officeDocument/2006/relationships/hyperlink" Target="http://code.google.com/p/webgl-mjs/" TargetMode="External"/><Relationship Id="rId4" Type="http://schemas.openxmlformats.org/officeDocument/2006/relationships/hyperlink" Target="http://sylvester.jcoglan.com/" TargetMode="External"/><Relationship Id="rId3" Type="http://schemas.openxmlformats.org/officeDocument/2006/relationships/hyperlink" Target="https://glmatrix.net/docs/module-mat4.html" TargetMode="Externa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724" y="1747613"/>
            <a:ext cx="885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+mn-ea"/>
                <a:cs typeface="Aparajita" panose="020B0604020202020204" pitchFamily="34" charset="0"/>
              </a:rPr>
              <a:t>2022 WebGL</a:t>
            </a:r>
            <a:r>
              <a:rPr lang="zh-CN" altLang="en-US" sz="7200" dirty="0">
                <a:latin typeface="+mn-ea"/>
                <a:cs typeface="Aparajita" panose="020B0604020202020204" pitchFamily="34" charset="0"/>
              </a:rPr>
              <a:t>中级课程</a:t>
            </a:r>
            <a:endParaRPr lang="zh-CN" altLang="en-US" sz="7200" dirty="0">
              <a:latin typeface="+mn-ea"/>
              <a:cs typeface="Aparajita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2854"/>
            <a:ext cx="2095531" cy="267514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65895" y="3120408"/>
            <a:ext cx="6357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>
                <a:latin typeface="+mn-ea"/>
              </a:rPr>
              <a:t>动态变换与动画实际应用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88616" y="4831757"/>
            <a:ext cx="23660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讲解人：冰老师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讲解时间：</a:t>
            </a:r>
            <a:r>
              <a:rPr lang="en-US" altLang="zh-CN" dirty="0"/>
              <a:t>2022.05.12</a:t>
            </a:r>
            <a:endParaRPr lang="en-US" altLang="zh-CN" dirty="0"/>
          </a:p>
        </p:txBody>
      </p:sp>
    </p:spTree>
  </p:cSld>
  <p:clrMapOvr>
    <a:masterClrMapping/>
  </p:clrMapOvr>
  <p:transition/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61214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旋转</a:t>
            </a:r>
            <a:endParaRPr lang="zh-CN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865" y="202565"/>
            <a:ext cx="2181225" cy="122872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2433955" y="3198495"/>
            <a:ext cx="7082790" cy="3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5604510" y="1817370"/>
            <a:ext cx="19685" cy="279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>
            <a:off x="5207635" y="2488565"/>
            <a:ext cx="812800" cy="11245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5219065" y="2713990"/>
            <a:ext cx="812800" cy="11245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弧形箭头 4"/>
          <p:cNvSpPr/>
          <p:nvPr/>
        </p:nvSpPr>
        <p:spPr>
          <a:xfrm rot="10800000">
            <a:off x="5662295" y="2314575"/>
            <a:ext cx="821690" cy="15652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22428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复合变换</a:t>
            </a:r>
            <a:endParaRPr lang="zh-CN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865" y="202565"/>
            <a:ext cx="2181225" cy="122872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544195" y="3655695"/>
            <a:ext cx="5482590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2114550" y="2274570"/>
            <a:ext cx="19685" cy="279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>
            <a:off x="1717675" y="2945765"/>
            <a:ext cx="812800" cy="11245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3834130" y="2945765"/>
            <a:ext cx="812800" cy="11245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632075" y="3486150"/>
            <a:ext cx="1202055" cy="3721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弧形箭头 13"/>
          <p:cNvSpPr/>
          <p:nvPr/>
        </p:nvSpPr>
        <p:spPr>
          <a:xfrm rot="10800000">
            <a:off x="4646930" y="2209800"/>
            <a:ext cx="821690" cy="15652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1717675" y="1085215"/>
            <a:ext cx="812800" cy="11245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6388100" y="3627755"/>
            <a:ext cx="5482590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7958455" y="2230120"/>
            <a:ext cx="19685" cy="279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等腰三角形 18"/>
          <p:cNvSpPr/>
          <p:nvPr/>
        </p:nvSpPr>
        <p:spPr>
          <a:xfrm>
            <a:off x="7561580" y="2901315"/>
            <a:ext cx="812800" cy="11245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左弧形箭头 21"/>
          <p:cNvSpPr/>
          <p:nvPr/>
        </p:nvSpPr>
        <p:spPr>
          <a:xfrm rot="10800000">
            <a:off x="8285480" y="2606040"/>
            <a:ext cx="821690" cy="15652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等腰三角形 22"/>
          <p:cNvSpPr/>
          <p:nvPr/>
        </p:nvSpPr>
        <p:spPr>
          <a:xfrm rot="10800000">
            <a:off x="7561580" y="3046730"/>
            <a:ext cx="812800" cy="11245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9755505" y="3046730"/>
            <a:ext cx="812800" cy="11245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8528050" y="3422650"/>
            <a:ext cx="1202055" cy="3721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6155055" y="182245"/>
            <a:ext cx="8255" cy="6650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4810" y="4920615"/>
            <a:ext cx="166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先平移后旋转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949565" y="4988560"/>
            <a:ext cx="166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</a:t>
            </a:r>
            <a:r>
              <a:rPr lang="zh-CN" altLang="en-US">
                <a:sym typeface="+mn-ea"/>
              </a:rPr>
              <a:t>旋转</a:t>
            </a:r>
            <a:r>
              <a:rPr lang="zh-CN" altLang="en-US"/>
              <a:t>后</a:t>
            </a:r>
            <a:r>
              <a:rPr lang="zh-CN" altLang="en-US">
                <a:sym typeface="+mn-ea"/>
              </a:rPr>
              <a:t>平移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" y="5288915"/>
            <a:ext cx="4572000" cy="3333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95" y="5709285"/>
            <a:ext cx="5534025" cy="2476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95" y="6138545"/>
            <a:ext cx="5508625" cy="2190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90" y="6357620"/>
            <a:ext cx="5775960" cy="39433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163310" y="5334635"/>
            <a:ext cx="57080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旋转后的坐标 </a:t>
            </a:r>
            <a:r>
              <a:rPr lang="en-US" altLang="zh-CN"/>
              <a:t>= </a:t>
            </a:r>
            <a:r>
              <a:rPr lang="zh-CN" altLang="en-US"/>
              <a:t>旋转矩阵</a:t>
            </a:r>
            <a:r>
              <a:rPr lang="en-US" altLang="zh-CN"/>
              <a:t>*</a:t>
            </a:r>
            <a:r>
              <a:rPr lang="zh-CN" altLang="en-US"/>
              <a:t>原始坐标</a:t>
            </a:r>
            <a:endParaRPr lang="zh-CN" altLang="en-US"/>
          </a:p>
          <a:p>
            <a:r>
              <a:rPr lang="zh-CN" altLang="en-US">
                <a:sym typeface="+mn-ea"/>
              </a:rPr>
              <a:t>旋转后平移的坐标 </a:t>
            </a:r>
            <a:r>
              <a:rPr lang="en-US" altLang="zh-CN">
                <a:sym typeface="+mn-ea"/>
              </a:rPr>
              <a:t>= </a:t>
            </a:r>
            <a:r>
              <a:rPr lang="zh-CN" altLang="en-US">
                <a:sym typeface="+mn-ea"/>
              </a:rPr>
              <a:t>平移矩阵</a:t>
            </a:r>
            <a:r>
              <a:rPr lang="en-US" altLang="zh-CN">
                <a:sym typeface="+mn-ea"/>
              </a:rPr>
              <a:t>*</a:t>
            </a:r>
            <a:r>
              <a:rPr lang="zh-CN" altLang="en-US">
                <a:sym typeface="+mn-ea"/>
              </a:rPr>
              <a:t>旋转后的坐标</a:t>
            </a:r>
            <a:endParaRPr lang="zh-CN" altLang="en-US">
              <a:sym typeface="+mn-ea"/>
            </a:endParaRPr>
          </a:p>
          <a:p>
            <a:r>
              <a:rPr lang="zh-CN" altLang="en-US"/>
              <a:t>旋转后平移的坐标 </a:t>
            </a:r>
            <a:r>
              <a:rPr lang="en-US" altLang="zh-CN"/>
              <a:t>= </a:t>
            </a:r>
            <a:r>
              <a:rPr lang="zh-CN" altLang="en-US"/>
              <a:t>平移矩阵</a:t>
            </a:r>
            <a:r>
              <a:rPr lang="en-US" altLang="zh-CN"/>
              <a:t>*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旋转矩阵</a:t>
            </a:r>
            <a:r>
              <a:rPr lang="en-US" altLang="zh-CN">
                <a:sym typeface="+mn-ea"/>
              </a:rPr>
              <a:t>*</a:t>
            </a:r>
            <a:r>
              <a:rPr lang="zh-CN" altLang="en-US">
                <a:sym typeface="+mn-ea"/>
              </a:rPr>
              <a:t>原始坐标）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旋转后平移的坐标 </a:t>
            </a:r>
            <a:r>
              <a:rPr lang="en-US" altLang="zh-CN">
                <a:sym typeface="+mn-ea"/>
              </a:rPr>
              <a:t>= 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平移矩阵</a:t>
            </a:r>
            <a:r>
              <a:rPr lang="en-US" altLang="zh-CN">
                <a:sym typeface="+mn-ea"/>
              </a:rPr>
              <a:t>*</a:t>
            </a:r>
            <a:r>
              <a:rPr lang="zh-CN" altLang="en-US">
                <a:sym typeface="+mn-ea"/>
              </a:rPr>
              <a:t>旋转矩阵）</a:t>
            </a:r>
            <a:r>
              <a:rPr lang="en-US" altLang="zh-CN">
                <a:sym typeface="+mn-ea"/>
              </a:rPr>
              <a:t>*</a:t>
            </a:r>
            <a:r>
              <a:rPr lang="zh-CN" altLang="en-US">
                <a:sym typeface="+mn-ea"/>
              </a:rPr>
              <a:t>原始坐标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22428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复合变换</a:t>
            </a:r>
            <a:endParaRPr lang="zh-CN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865" y="202565"/>
            <a:ext cx="2181225" cy="1228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65" y="1009015"/>
            <a:ext cx="5238750" cy="5248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14155" y="2830830"/>
            <a:ext cx="21570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秒针每分钟转</a:t>
            </a:r>
            <a:r>
              <a:rPr lang="en-US" altLang="zh-CN"/>
              <a:t>360</a:t>
            </a:r>
            <a:r>
              <a:rPr lang="zh-CN" altLang="en-US"/>
              <a:t>度 每秒钟转</a:t>
            </a:r>
            <a:r>
              <a:rPr lang="en-US" altLang="zh-CN"/>
              <a:t>6</a:t>
            </a:r>
            <a:r>
              <a:rPr lang="zh-CN" altLang="en-US"/>
              <a:t>度</a:t>
            </a:r>
            <a:endParaRPr lang="zh-CN" altLang="en-US"/>
          </a:p>
          <a:p>
            <a:r>
              <a:rPr lang="zh-CN" altLang="en-US"/>
              <a:t>分针每分钟</a:t>
            </a:r>
            <a:r>
              <a:rPr lang="en-US" altLang="zh-CN"/>
              <a:t>6</a:t>
            </a:r>
            <a:r>
              <a:rPr lang="zh-CN" altLang="en-US"/>
              <a:t>度</a:t>
            </a:r>
            <a:endParaRPr lang="zh-CN" altLang="en-US"/>
          </a:p>
          <a:p>
            <a:r>
              <a:rPr lang="zh-CN" altLang="en-US"/>
              <a:t>每秒钟</a:t>
            </a:r>
            <a:r>
              <a:rPr lang="en-US" altLang="zh-CN"/>
              <a:t>0.1</a:t>
            </a:r>
            <a:r>
              <a:rPr lang="zh-CN" altLang="en-US"/>
              <a:t>度</a:t>
            </a:r>
            <a:endParaRPr lang="zh-CN" altLang="en-US"/>
          </a:p>
          <a:p>
            <a:r>
              <a:rPr lang="zh-CN" altLang="en-US"/>
              <a:t>时针每分钟</a:t>
            </a:r>
            <a:r>
              <a:rPr lang="en-US" altLang="zh-CN"/>
              <a:t>0.5</a:t>
            </a:r>
            <a:r>
              <a:rPr lang="zh-CN" altLang="en-US"/>
              <a:t>度</a:t>
            </a:r>
            <a:endParaRPr lang="zh-CN" altLang="en-US"/>
          </a:p>
          <a:p>
            <a:r>
              <a:rPr lang="zh-CN" altLang="en-US"/>
              <a:t>每秒钟转</a:t>
            </a:r>
            <a:r>
              <a:rPr lang="en-US" altLang="zh-CN"/>
              <a:t>0.5/60</a:t>
            </a:r>
            <a:r>
              <a:rPr lang="zh-CN" altLang="en-US"/>
              <a:t>度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度 </a:t>
            </a:r>
            <a:r>
              <a:rPr lang="en-US" altLang="zh-CN"/>
              <a:t>= PI/180 </a:t>
            </a:r>
            <a:r>
              <a:rPr lang="zh-CN" altLang="en-US"/>
              <a:t>弧度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谢谢观看</a:t>
            </a:r>
            <a:endParaRPr lang="zh-CN" altLang="en-US" sz="8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  <a:endParaRPr lang="zh-CN" altLang="en-US" sz="4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55538" y="2812169"/>
            <a:ext cx="3308851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前言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37582" y="3571477"/>
            <a:ext cx="3308851" cy="528685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8514376" y="2688777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理论基础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BUSINESS PLAN</a:t>
            </a:r>
            <a:endParaRPr lang="zh-CN" altLang="en-US" sz="3200" dirty="0"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55922" y="4300457"/>
            <a:ext cx="3308851" cy="577580"/>
            <a:chOff x="7160548" y="2485267"/>
            <a:chExt cx="3308851" cy="577580"/>
          </a:xfrm>
        </p:grpSpPr>
        <p:sp>
          <p:nvSpPr>
            <p:cNvPr id="3" name="文本框 2"/>
            <p:cNvSpPr txBox="1"/>
            <p:nvPr/>
          </p:nvSpPr>
          <p:spPr>
            <a:xfrm>
              <a:off x="8514376" y="2688777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案例实战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342297" y="2485267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5" grpId="0"/>
      <p:bldP spid="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1783284"/>
            <a:chOff x="5568043" y="1174090"/>
            <a:chExt cx="1383041" cy="2944395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28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11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61555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前言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866" y="338246"/>
            <a:ext cx="1619250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3110" y="1436370"/>
            <a:ext cx="107892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/>
            <a:r>
              <a:rPr lang="zh-CN" altLang="en-US"/>
              <a:t>矩阵的计算方法，也不是什么特别奇怪复杂的东西，如果数学好好学习的话，没有基础也可以进行基本的矩阵计算。但是，如果不知道矩阵的加法和乘法运算的话，要进行稍微复杂一些的矩阵计算是非常难的。</a:t>
            </a:r>
            <a:endParaRPr lang="zh-CN" altLang="en-US"/>
          </a:p>
          <a:p>
            <a:pPr indent="457200" fontAlgn="auto"/>
            <a:r>
              <a:rPr lang="zh-CN" altLang="en-US"/>
              <a:t>事实上，如果你不能掌握矩阵的使用的话，编程会变得非常难的。但是，也不是说，必须把矩阵的每一个角落都掌握。</a:t>
            </a:r>
            <a:endParaRPr lang="zh-CN" altLang="en-US"/>
          </a:p>
          <a:p>
            <a:pPr indent="457200" fontAlgn="auto"/>
            <a:r>
              <a:rPr lang="zh-CN" altLang="en-US"/>
              <a:t>矩阵的使用方法，并不是详细的计算方法。特别是在3D开发中，矩阵能够做什么，通过什么运算能得到什么样的结果，主要是掌握矩阵的使用方法，这一点很重要。。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77465" y="4377690"/>
            <a:ext cx="9486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hlinkClick r:id="rId3" action="ppaction://hlinkfile"/>
              </a:rPr>
              <a:t>glmatrix</a:t>
            </a:r>
            <a:endParaRPr lang="zh-CN" altLang="en-US">
              <a:solidFill>
                <a:srgbClr val="FF0000"/>
              </a:solidFill>
              <a:hlinkClick r:id="rId3" action="ppaction://hlinkfil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12360" y="437769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4"/>
              </a:rPr>
              <a:t> Sylvester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18425" y="4377690"/>
            <a:ext cx="12477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  <a:hlinkClick r:id="rId5"/>
              </a:rPr>
              <a:t>WebGL-mjs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77465" y="5302250"/>
            <a:ext cx="1813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6"/>
              </a:rPr>
              <a:t>closure-library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11115" y="5302250"/>
            <a:ext cx="1459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7"/>
              </a:rPr>
              <a:t>threedlibrary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199005" y="3890645"/>
            <a:ext cx="1729740" cy="12795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244856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平移、旋转、缩放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965" y="254635"/>
            <a:ext cx="2181225" cy="12287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77850" y="1864360"/>
            <a:ext cx="55613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var persp = mat4.create();</a:t>
            </a:r>
            <a:r>
              <a:rPr lang="zh-CN" altLang="en-US">
                <a:solidFill>
                  <a:schemeClr val="accent1"/>
                </a:solidFill>
              </a:rPr>
              <a:t>创建矩阵</a:t>
            </a:r>
            <a:endParaRPr lang="zh-CN" altLang="en-US"/>
          </a:p>
          <a:p>
            <a:r>
              <a:rPr lang="zh-CN" altLang="en-US"/>
              <a:t>mat4.perspective(45, 4/3, 1, 100, persp);</a:t>
            </a:r>
            <a:r>
              <a:rPr lang="zh-CN" altLang="en-US">
                <a:solidFill>
                  <a:schemeClr val="accent1"/>
                </a:solidFill>
              </a:rPr>
              <a:t>创建投影矩阵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gl.uniformMatrix4fv(perspectiveUniform, false, persp);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39180" y="2235200"/>
            <a:ext cx="56991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var modelView = mat4.create();</a:t>
            </a:r>
            <a:endParaRPr lang="zh-CN" altLang="en-US"/>
          </a:p>
          <a:p>
            <a:r>
              <a:rPr lang="zh-CN" altLang="en-US"/>
              <a:t>mat4.identity(modelView);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矩阵单元化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mat4.translate(modelView, [0, 0, -10]);</a:t>
            </a:r>
            <a:r>
              <a:rPr lang="zh-CN" altLang="en-US">
                <a:solidFill>
                  <a:schemeClr val="accent1"/>
                </a:solidFill>
              </a:rPr>
              <a:t> 向</a:t>
            </a:r>
            <a:r>
              <a:rPr lang="en-US" altLang="zh-CN">
                <a:solidFill>
                  <a:schemeClr val="accent1"/>
                </a:solidFill>
              </a:rPr>
              <a:t>Z</a:t>
            </a:r>
            <a:r>
              <a:rPr lang="zh-CN" altLang="en-US">
                <a:solidFill>
                  <a:schemeClr val="accent1"/>
                </a:solidFill>
              </a:rPr>
              <a:t>轴方向移动</a:t>
            </a:r>
            <a:r>
              <a:rPr lang="en-US" altLang="zh-CN">
                <a:solidFill>
                  <a:schemeClr val="accent1"/>
                </a:solidFill>
              </a:rPr>
              <a:t>10</a:t>
            </a:r>
            <a:r>
              <a:rPr lang="zh-CN" altLang="en-US">
                <a:solidFill>
                  <a:schemeClr val="accent1"/>
                </a:solidFill>
              </a:rPr>
              <a:t>个单位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mat4.rotate(modelView, Math.PI/2, [0, 1, 0]); </a:t>
            </a:r>
            <a:r>
              <a:rPr lang="zh-CN" altLang="en-US">
                <a:solidFill>
                  <a:schemeClr val="accent1"/>
                </a:solidFill>
              </a:rPr>
              <a:t>旋转</a:t>
            </a:r>
            <a:r>
              <a:rPr lang="en-US" altLang="zh-CN">
                <a:solidFill>
                  <a:schemeClr val="accent1"/>
                </a:solidFill>
              </a:rPr>
              <a:t>90</a:t>
            </a:r>
            <a:r>
              <a:rPr lang="zh-CN" altLang="en-US">
                <a:solidFill>
                  <a:schemeClr val="accent1"/>
                </a:solidFill>
              </a:rPr>
              <a:t>度围着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zh-CN" altLang="en-US">
                <a:solidFill>
                  <a:schemeClr val="accent1"/>
                </a:solidFill>
              </a:rPr>
              <a:t>轴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mat4.scale(modelView, [2, 2, 2]); </a:t>
            </a:r>
            <a:r>
              <a:rPr lang="en-US" altLang="zh-CN">
                <a:solidFill>
                  <a:schemeClr val="accent1"/>
                </a:solidFill>
              </a:rPr>
              <a:t>xyz</a:t>
            </a:r>
            <a:r>
              <a:rPr lang="zh-CN" altLang="en-US">
                <a:solidFill>
                  <a:schemeClr val="accent1"/>
                </a:solidFill>
              </a:rPr>
              <a:t>扩大</a:t>
            </a:r>
            <a:r>
              <a:rPr lang="en-US" altLang="zh-CN">
                <a:solidFill>
                  <a:schemeClr val="accent1"/>
                </a:solidFill>
              </a:rPr>
              <a:t>2</a:t>
            </a:r>
            <a:r>
              <a:rPr lang="zh-CN" altLang="en-US">
                <a:solidFill>
                  <a:schemeClr val="accent1"/>
                </a:solidFill>
              </a:rPr>
              <a:t>倍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7850" y="4067175"/>
            <a:ext cx="50304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var modelViewPersp = mat4.create();</a:t>
            </a:r>
            <a:endParaRPr lang="zh-CN" altLang="en-US"/>
          </a:p>
          <a:p>
            <a:r>
              <a:rPr lang="zh-CN" altLang="en-US"/>
              <a:t>mat4.multiply(modelView, persp, modelViewPersp); 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chemeClr val="accent1"/>
                </a:solidFill>
              </a:rPr>
              <a:t>modelViewPersp变量是 modelView 与 persp叉乘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244856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平移、旋转、缩放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965" y="254635"/>
            <a:ext cx="2181225" cy="1228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19575" y="2896235"/>
            <a:ext cx="692150" cy="73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86935" y="1137920"/>
            <a:ext cx="2360295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219575" y="1131570"/>
            <a:ext cx="458470" cy="17646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911725" y="1131570"/>
            <a:ext cx="2110105" cy="1822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911725" y="3302635"/>
            <a:ext cx="2136140" cy="3282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219575" y="3276600"/>
            <a:ext cx="493395" cy="3162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54095" y="3215640"/>
            <a:ext cx="12065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2" idx="0"/>
          </p:cNvCxnSpPr>
          <p:nvPr/>
        </p:nvCxnSpPr>
        <p:spPr>
          <a:xfrm flipV="1">
            <a:off x="3614420" y="2904490"/>
            <a:ext cx="614045" cy="3111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614420" y="3302635"/>
            <a:ext cx="588010" cy="3282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案例实战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3</a:t>
              </a:r>
              <a:endPara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61214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平移</a:t>
            </a:r>
            <a:endParaRPr lang="zh-CN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865" y="202565"/>
            <a:ext cx="2181225" cy="122872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1863090" y="3455035"/>
            <a:ext cx="7082790" cy="3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 flipV="1">
            <a:off x="5033645" y="2073910"/>
            <a:ext cx="19685" cy="279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等腰三角形 3"/>
          <p:cNvSpPr/>
          <p:nvPr/>
        </p:nvSpPr>
        <p:spPr>
          <a:xfrm>
            <a:off x="4636770" y="2745105"/>
            <a:ext cx="812800" cy="11245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753225" y="2745105"/>
            <a:ext cx="812800" cy="11245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551170" y="3285490"/>
            <a:ext cx="1202055" cy="3721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WPS 演示</Application>
  <PresentationFormat>宽屏</PresentationFormat>
  <Paragraphs>107</Paragraphs>
  <Slides>13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Aparajita</vt:lpstr>
      <vt:lpstr>Nirmala UI</vt:lpstr>
      <vt:lpstr>Adobe 黑体 Std R</vt:lpstr>
      <vt:lpstr>造字工房力黑（非商用）常规体</vt:lpstr>
      <vt:lpstr>微软雅黑 Light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Jiale</cp:lastModifiedBy>
  <cp:revision>95</cp:revision>
  <dcterms:created xsi:type="dcterms:W3CDTF">2020-08-06T03:23:00Z</dcterms:created>
  <dcterms:modified xsi:type="dcterms:W3CDTF">2022-05-23T13:03:47Z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