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326" r:id="rId2"/>
    <p:sldId id="333" r:id="rId3"/>
    <p:sldId id="327" r:id="rId4"/>
    <p:sldId id="328" r:id="rId5"/>
    <p:sldId id="329" r:id="rId6"/>
    <p:sldId id="334" r:id="rId7"/>
    <p:sldId id="33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69" autoAdjust="0"/>
    <p:restoredTop sz="94660"/>
  </p:normalViewPr>
  <p:slideViewPr>
    <p:cSldViewPr snapToGrid="0">
      <p:cViewPr varScale="1">
        <p:scale>
          <a:sx n="151" d="100"/>
          <a:sy n="151" d="100"/>
        </p:scale>
        <p:origin x="2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616A6-8EBC-B147-BDD6-CF5B7919C741}" type="datetimeFigureOut">
              <a:rPr lang="en-US" smtClean="0"/>
              <a:t>11/10/22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1040A-287A-074C-ADD7-05335F1A7F4E}" type="slidenum">
              <a:rPr lang="en-US" smtClean="0"/>
              <a:t>‹#›</a:t>
            </a:fld>
            <a:endParaRPr lang="en-US"/>
          </a:p>
        </p:txBody>
      </p:sp>
    </p:spTree>
    <p:extLst>
      <p:ext uri="{BB962C8B-B14F-4D97-AF65-F5344CB8AC3E}">
        <p14:creationId xmlns:p14="http://schemas.microsoft.com/office/powerpoint/2010/main" val="21359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B82F-927D-4696-AC37-08795C447F4D}"/>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a:t>Click to edit Master title style</a:t>
            </a:r>
            <a:endParaRPr lang="en-CA" dirty="0"/>
          </a:p>
        </p:txBody>
      </p:sp>
      <p:sp>
        <p:nvSpPr>
          <p:cNvPr id="3" name="Subtitle 2">
            <a:extLst>
              <a:ext uri="{FF2B5EF4-FFF2-40B4-BE49-F238E27FC236}">
                <a16:creationId xmlns:a16="http://schemas.microsoft.com/office/drawing/2014/main" id="{61BCFE56-1C1E-4FFE-9387-22E3A6A38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7" name="Slide Number Placeholder 16">
            <a:extLst>
              <a:ext uri="{FF2B5EF4-FFF2-40B4-BE49-F238E27FC236}">
                <a16:creationId xmlns:a16="http://schemas.microsoft.com/office/drawing/2014/main" id="{F28C4A9B-EECE-1042-BED2-DF858649749D}"/>
              </a:ext>
            </a:extLst>
          </p:cNvPr>
          <p:cNvSpPr>
            <a:spLocks noGrp="1"/>
          </p:cNvSpPr>
          <p:nvPr>
            <p:ph type="sldNum" sz="quarter" idx="12"/>
          </p:nvPr>
        </p:nvSpPr>
        <p:spPr>
          <a:xfrm>
            <a:off x="11178179" y="6363948"/>
            <a:ext cx="828040" cy="365125"/>
          </a:xfrm>
          <a:prstGeom prst="rect">
            <a:avLst/>
          </a:prstGeom>
        </p:spPr>
        <p:txBody>
          <a:bodyPr anchor="ctr"/>
          <a:lstStyle>
            <a:lvl1pPr algn="r">
              <a:defRPr sz="1200"/>
            </a:lvl1pPr>
          </a:lstStyle>
          <a:p>
            <a:fld id="{7B9CAC8D-C2B3-A142-85D0-E9FABF6FE219}"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Tree>
    <p:extLst>
      <p:ext uri="{BB962C8B-B14F-4D97-AF65-F5344CB8AC3E}">
        <p14:creationId xmlns:p14="http://schemas.microsoft.com/office/powerpoint/2010/main" val="305560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BBA0-015F-4A28-9719-C4829B33A82A}"/>
              </a:ext>
            </a:extLst>
          </p:cNvPr>
          <p:cNvSpPr>
            <a:spLocks noGrp="1"/>
          </p:cNvSpPr>
          <p:nvPr>
            <p:ph type="title"/>
          </p:nvPr>
        </p:nvSpPr>
        <p:spPr/>
        <p:txBody>
          <a:bodyPr/>
          <a:lstStyle/>
          <a:p>
            <a:r>
              <a:rPr lang="en-US"/>
              <a:t>Click to edit Master title style</a:t>
            </a:r>
            <a:endParaRPr lang="en-CA" dirty="0"/>
          </a:p>
        </p:txBody>
      </p:sp>
      <p:sp>
        <p:nvSpPr>
          <p:cNvPr id="3" name="Content Placeholder 2">
            <a:extLst>
              <a:ext uri="{FF2B5EF4-FFF2-40B4-BE49-F238E27FC236}">
                <a16:creationId xmlns:a16="http://schemas.microsoft.com/office/drawing/2014/main" id="{B629D86B-2FA0-49D1-BF73-0A7313122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16">
            <a:extLst>
              <a:ext uri="{FF2B5EF4-FFF2-40B4-BE49-F238E27FC236}">
                <a16:creationId xmlns:a16="http://schemas.microsoft.com/office/drawing/2014/main" id="{5E4EB299-3A30-DE4D-95CC-2FEE37048AAC}"/>
              </a:ext>
            </a:extLst>
          </p:cNvPr>
          <p:cNvSpPr>
            <a:spLocks noGrp="1"/>
          </p:cNvSpPr>
          <p:nvPr>
            <p:ph type="sldNum" sz="quarter" idx="12"/>
          </p:nvPr>
        </p:nvSpPr>
        <p:spPr>
          <a:xfrm>
            <a:off x="11178179" y="6363948"/>
            <a:ext cx="828040" cy="365125"/>
          </a:xfrm>
          <a:prstGeom prst="rect">
            <a:avLst/>
          </a:prstGeom>
        </p:spPr>
        <p:txBody>
          <a:bodyPr anchor="ctr"/>
          <a:lstStyle>
            <a:lvl1pPr algn="r">
              <a:defRPr sz="1200"/>
            </a:lvl1pPr>
          </a:lstStyle>
          <a:p>
            <a:fld id="{7B9CAC8D-C2B3-A142-85D0-E9FABF6FE219}"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Tree>
    <p:extLst>
      <p:ext uri="{BB962C8B-B14F-4D97-AF65-F5344CB8AC3E}">
        <p14:creationId xmlns:p14="http://schemas.microsoft.com/office/powerpoint/2010/main" val="168925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7072-54F7-4CE8-A973-550E41AC408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6339AC-B6F1-4E59-9393-47E5B1CBC4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5793B4D-681E-4A73-BC01-63A28DAC73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Slide Number Placeholder 16">
            <a:extLst>
              <a:ext uri="{FF2B5EF4-FFF2-40B4-BE49-F238E27FC236}">
                <a16:creationId xmlns:a16="http://schemas.microsoft.com/office/drawing/2014/main" id="{72F59B78-04A3-D349-B348-08AA1A41A8F1}"/>
              </a:ext>
            </a:extLst>
          </p:cNvPr>
          <p:cNvSpPr>
            <a:spLocks noGrp="1"/>
          </p:cNvSpPr>
          <p:nvPr>
            <p:ph type="sldNum" sz="quarter" idx="12"/>
          </p:nvPr>
        </p:nvSpPr>
        <p:spPr>
          <a:xfrm>
            <a:off x="11178179" y="6363948"/>
            <a:ext cx="828040" cy="365125"/>
          </a:xfrm>
          <a:prstGeom prst="rect">
            <a:avLst/>
          </a:prstGeom>
        </p:spPr>
        <p:txBody>
          <a:bodyPr anchor="ctr"/>
          <a:lstStyle>
            <a:lvl1pPr algn="r">
              <a:defRPr sz="1200"/>
            </a:lvl1pPr>
          </a:lstStyle>
          <a:p>
            <a:fld id="{7B9CAC8D-C2B3-A142-85D0-E9FABF6FE219}"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Tree>
    <p:extLst>
      <p:ext uri="{BB962C8B-B14F-4D97-AF65-F5344CB8AC3E}">
        <p14:creationId xmlns:p14="http://schemas.microsoft.com/office/powerpoint/2010/main" val="388954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7072-54F7-4CE8-A973-550E41AC408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6339AC-B6F1-4E59-9393-47E5B1CBC4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5793B4D-681E-4A73-BC01-63A28DAC73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Slide Number Placeholder 16">
            <a:extLst>
              <a:ext uri="{FF2B5EF4-FFF2-40B4-BE49-F238E27FC236}">
                <a16:creationId xmlns:a16="http://schemas.microsoft.com/office/drawing/2014/main" id="{72F59B78-04A3-D349-B348-08AA1A41A8F1}"/>
              </a:ext>
            </a:extLst>
          </p:cNvPr>
          <p:cNvSpPr>
            <a:spLocks noGrp="1"/>
          </p:cNvSpPr>
          <p:nvPr>
            <p:ph type="sldNum" sz="quarter" idx="12"/>
          </p:nvPr>
        </p:nvSpPr>
        <p:spPr>
          <a:xfrm>
            <a:off x="11178179" y="6363948"/>
            <a:ext cx="828040" cy="365125"/>
          </a:xfrm>
          <a:prstGeom prst="rect">
            <a:avLst/>
          </a:prstGeom>
        </p:spPr>
        <p:txBody>
          <a:bodyPr anchor="ctr"/>
          <a:lstStyle>
            <a:lvl1pPr algn="r">
              <a:defRPr sz="1200"/>
            </a:lvl1pPr>
          </a:lstStyle>
          <a:p>
            <a:fld id="{7B9CAC8D-C2B3-A142-85D0-E9FABF6FE219}"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
        <p:nvSpPr>
          <p:cNvPr id="6" name="Text Placeholder 5">
            <a:extLst>
              <a:ext uri="{FF2B5EF4-FFF2-40B4-BE49-F238E27FC236}">
                <a16:creationId xmlns:a16="http://schemas.microsoft.com/office/drawing/2014/main" id="{07A1050A-5928-CA44-850E-8969313FD967}"/>
              </a:ext>
            </a:extLst>
          </p:cNvPr>
          <p:cNvSpPr>
            <a:spLocks noGrp="1"/>
          </p:cNvSpPr>
          <p:nvPr>
            <p:ph type="body" sz="quarter" idx="13"/>
          </p:nvPr>
        </p:nvSpPr>
        <p:spPr>
          <a:xfrm>
            <a:off x="838200" y="1297660"/>
            <a:ext cx="5181600" cy="527966"/>
          </a:xfrm>
        </p:spPr>
        <p:txBody>
          <a:bodyPr anchor="ctr"/>
          <a:lstStyle>
            <a:lvl1pPr marL="0" indent="0" algn="ctr">
              <a:buNone/>
              <a:defRPr>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5">
            <a:extLst>
              <a:ext uri="{FF2B5EF4-FFF2-40B4-BE49-F238E27FC236}">
                <a16:creationId xmlns:a16="http://schemas.microsoft.com/office/drawing/2014/main" id="{B738482A-4D45-7640-84E3-6C16B31FE01C}"/>
              </a:ext>
            </a:extLst>
          </p:cNvPr>
          <p:cNvSpPr>
            <a:spLocks noGrp="1"/>
          </p:cNvSpPr>
          <p:nvPr>
            <p:ph type="body" sz="quarter" idx="14"/>
          </p:nvPr>
        </p:nvSpPr>
        <p:spPr>
          <a:xfrm>
            <a:off x="6172200" y="1297659"/>
            <a:ext cx="5181600" cy="527966"/>
          </a:xfrm>
        </p:spPr>
        <p:txBody>
          <a:bodyPr anchor="ctr"/>
          <a:lstStyle>
            <a:lvl1pPr marL="0" indent="0" algn="ctr">
              <a:buNone/>
              <a:defRPr>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16329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Slide Number Placeholder 16">
            <a:extLst>
              <a:ext uri="{FF2B5EF4-FFF2-40B4-BE49-F238E27FC236}">
                <a16:creationId xmlns:a16="http://schemas.microsoft.com/office/drawing/2014/main" id="{70A314AF-DF20-724A-B5BA-21110C01EC42}"/>
              </a:ext>
            </a:extLst>
          </p:cNvPr>
          <p:cNvSpPr>
            <a:spLocks noGrp="1"/>
          </p:cNvSpPr>
          <p:nvPr>
            <p:ph type="sldNum" sz="quarter" idx="12"/>
          </p:nvPr>
        </p:nvSpPr>
        <p:spPr>
          <a:xfrm>
            <a:off x="11178179" y="6363948"/>
            <a:ext cx="828040" cy="365125"/>
          </a:xfrm>
          <a:prstGeom prst="rect">
            <a:avLst/>
          </a:prstGeom>
        </p:spPr>
        <p:txBody>
          <a:bodyPr anchor="ctr"/>
          <a:lstStyle>
            <a:lvl1pPr algn="r">
              <a:defRPr sz="1200"/>
            </a:lvl1pPr>
          </a:lstStyle>
          <a:p>
            <a:fld id="{7B9CAC8D-C2B3-A142-85D0-E9FABF6FE219}"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Tree>
    <p:extLst>
      <p:ext uri="{BB962C8B-B14F-4D97-AF65-F5344CB8AC3E}">
        <p14:creationId xmlns:p14="http://schemas.microsoft.com/office/powerpoint/2010/main" val="42870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A70F-3FFA-47C7-8DA0-BD16DD8EE6DB}"/>
              </a:ext>
            </a:extLst>
          </p:cNvPr>
          <p:cNvSpPr>
            <a:spLocks noGrp="1"/>
          </p:cNvSpPr>
          <p:nvPr>
            <p:ph type="title"/>
          </p:nvPr>
        </p:nvSpPr>
        <p:spPr>
          <a:xfrm>
            <a:off x="831850" y="1709738"/>
            <a:ext cx="10515600" cy="2852737"/>
          </a:xfrm>
        </p:spPr>
        <p:txBody>
          <a:bodyPr anchor="b"/>
          <a:lstStyle>
            <a:lvl1pPr>
              <a:defRPr sz="6000">
                <a:latin typeface="+mj-lt"/>
              </a:defRPr>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39B2D6C-831F-4AB1-8CEA-68D46D2D7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16">
            <a:extLst>
              <a:ext uri="{FF2B5EF4-FFF2-40B4-BE49-F238E27FC236}">
                <a16:creationId xmlns:a16="http://schemas.microsoft.com/office/drawing/2014/main" id="{C1FA57C3-68C0-4943-AE58-54C404B122F9}"/>
              </a:ext>
            </a:extLst>
          </p:cNvPr>
          <p:cNvSpPr>
            <a:spLocks noGrp="1"/>
          </p:cNvSpPr>
          <p:nvPr>
            <p:ph type="sldNum" sz="quarter" idx="12"/>
          </p:nvPr>
        </p:nvSpPr>
        <p:spPr>
          <a:xfrm>
            <a:off x="11178179" y="6363948"/>
            <a:ext cx="828040" cy="365125"/>
          </a:xfrm>
          <a:prstGeom prst="rect">
            <a:avLst/>
          </a:prstGeom>
        </p:spPr>
        <p:txBody>
          <a:bodyPr anchor="ctr"/>
          <a:lstStyle>
            <a:lvl1pPr algn="r">
              <a:defRPr sz="1200"/>
            </a:lvl1pPr>
          </a:lstStyle>
          <a:p>
            <a:fld id="{7B9CAC8D-C2B3-A142-85D0-E9FABF6FE219}"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Tree>
    <p:extLst>
      <p:ext uri="{BB962C8B-B14F-4D97-AF65-F5344CB8AC3E}">
        <p14:creationId xmlns:p14="http://schemas.microsoft.com/office/powerpoint/2010/main" val="399080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2B2A-E4DF-4543-85D6-A22F3262B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FCF3CE4-389A-4360-9DF7-E303B171B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4DDE93-A05F-4A10-8BC3-F865B160D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16">
            <a:extLst>
              <a:ext uri="{FF2B5EF4-FFF2-40B4-BE49-F238E27FC236}">
                <a16:creationId xmlns:a16="http://schemas.microsoft.com/office/drawing/2014/main" id="{B33769F7-C95D-334C-A772-E02A5430EB12}"/>
              </a:ext>
            </a:extLst>
          </p:cNvPr>
          <p:cNvSpPr>
            <a:spLocks noGrp="1"/>
          </p:cNvSpPr>
          <p:nvPr>
            <p:ph type="sldNum" sz="quarter" idx="12"/>
          </p:nvPr>
        </p:nvSpPr>
        <p:spPr>
          <a:xfrm>
            <a:off x="11178179" y="6363948"/>
            <a:ext cx="828040" cy="365125"/>
          </a:xfrm>
          <a:prstGeom prst="rect">
            <a:avLst/>
          </a:prstGeom>
        </p:spPr>
        <p:txBody>
          <a:bodyPr anchor="ctr"/>
          <a:lstStyle>
            <a:lvl1pPr algn="r">
              <a:defRPr sz="1200"/>
            </a:lvl1pPr>
          </a:lstStyle>
          <a:p>
            <a:fld id="{7B9CAC8D-C2B3-A142-85D0-E9FABF6FE219}"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Tree>
    <p:extLst>
      <p:ext uri="{BB962C8B-B14F-4D97-AF65-F5344CB8AC3E}">
        <p14:creationId xmlns:p14="http://schemas.microsoft.com/office/powerpoint/2010/main" val="150630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2F3C-0434-4431-88FE-1811A9F96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EF4A9F3-DEDF-4D4E-8242-25179BD67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a:extLst>
              <a:ext uri="{FF2B5EF4-FFF2-40B4-BE49-F238E27FC236}">
                <a16:creationId xmlns:a16="http://schemas.microsoft.com/office/drawing/2014/main" id="{F4032900-B57E-4232-B87C-5349F2257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16">
            <a:extLst>
              <a:ext uri="{FF2B5EF4-FFF2-40B4-BE49-F238E27FC236}">
                <a16:creationId xmlns:a16="http://schemas.microsoft.com/office/drawing/2014/main" id="{6E739B7E-5074-794E-9300-7DAADAF50AAC}"/>
              </a:ext>
            </a:extLst>
          </p:cNvPr>
          <p:cNvSpPr>
            <a:spLocks noGrp="1"/>
          </p:cNvSpPr>
          <p:nvPr>
            <p:ph type="sldNum" sz="quarter" idx="12"/>
          </p:nvPr>
        </p:nvSpPr>
        <p:spPr>
          <a:xfrm>
            <a:off x="11178179" y="6363948"/>
            <a:ext cx="828040" cy="365125"/>
          </a:xfrm>
          <a:prstGeom prst="rect">
            <a:avLst/>
          </a:prstGeom>
        </p:spPr>
        <p:txBody>
          <a:bodyPr anchor="ctr"/>
          <a:lstStyle>
            <a:lvl1pPr algn="r">
              <a:defRPr sz="1200"/>
            </a:lvl1pPr>
          </a:lstStyle>
          <a:p>
            <a:fld id="{7B9CAC8D-C2B3-A142-85D0-E9FABF6FE219}" type="slidenum">
              <a:rPr lang="en-US" smtClean="0">
                <a:solidFill>
                  <a:schemeClr val="tx1">
                    <a:lumMod val="50000"/>
                    <a:lumOff val="50000"/>
                  </a:schemeClr>
                </a:solidFill>
              </a:rPr>
              <a:pPr/>
              <a:t>‹#›</a:t>
            </a:fld>
            <a:endParaRPr lang="en-US" dirty="0">
              <a:solidFill>
                <a:schemeClr val="tx1">
                  <a:lumMod val="50000"/>
                  <a:lumOff val="50000"/>
                </a:schemeClr>
              </a:solidFill>
            </a:endParaRPr>
          </a:p>
        </p:txBody>
      </p:sp>
    </p:spTree>
    <p:extLst>
      <p:ext uri="{BB962C8B-B14F-4D97-AF65-F5344CB8AC3E}">
        <p14:creationId xmlns:p14="http://schemas.microsoft.com/office/powerpoint/2010/main" val="183109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E2E04E-4879-43E2-93E8-C93004F0F7D0}"/>
              </a:ext>
            </a:extLst>
          </p:cNvPr>
          <p:cNvSpPr>
            <a:spLocks noGrp="1"/>
          </p:cNvSpPr>
          <p:nvPr>
            <p:ph type="title"/>
          </p:nvPr>
        </p:nvSpPr>
        <p:spPr>
          <a:xfrm>
            <a:off x="144000" y="8443"/>
            <a:ext cx="11209800" cy="527967"/>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B94AF12D-C8DB-4268-B56D-FD7F68469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pic>
        <p:nvPicPr>
          <p:cNvPr id="7" name="Picture 6">
            <a:extLst>
              <a:ext uri="{FF2B5EF4-FFF2-40B4-BE49-F238E27FC236}">
                <a16:creationId xmlns:a16="http://schemas.microsoft.com/office/drawing/2014/main" id="{23C1F7F8-49F3-C643-8615-EF1D0CD14D58}"/>
              </a:ext>
            </a:extLst>
          </p:cNvPr>
          <p:cNvPicPr>
            <a:picLocks noChangeAspect="1"/>
          </p:cNvPicPr>
          <p:nvPr userDrawn="1"/>
        </p:nvPicPr>
        <p:blipFill rotWithShape="1">
          <a:blip r:embed="rId10"/>
          <a:srcRect t="6752" b="43427"/>
          <a:stretch/>
        </p:blipFill>
        <p:spPr>
          <a:xfrm>
            <a:off x="59967" y="6300971"/>
            <a:ext cx="1403309" cy="524351"/>
          </a:xfrm>
          <a:prstGeom prst="rect">
            <a:avLst/>
          </a:prstGeom>
        </p:spPr>
      </p:pic>
      <p:sp>
        <p:nvSpPr>
          <p:cNvPr id="8" name="Rectangle 7">
            <a:extLst>
              <a:ext uri="{FF2B5EF4-FFF2-40B4-BE49-F238E27FC236}">
                <a16:creationId xmlns:a16="http://schemas.microsoft.com/office/drawing/2014/main" id="{FB46D227-AA32-4542-8BAE-7F6FD9DDDC71}"/>
              </a:ext>
            </a:extLst>
          </p:cNvPr>
          <p:cNvSpPr/>
          <p:nvPr userDrawn="1"/>
        </p:nvSpPr>
        <p:spPr>
          <a:xfrm>
            <a:off x="0" y="-2897"/>
            <a:ext cx="144000" cy="527967"/>
          </a:xfrm>
          <a:prstGeom prst="rect">
            <a:avLst/>
          </a:prstGeom>
          <a:solidFill>
            <a:srgbClr val="0035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5AAA29-3861-A743-91CE-05ADFE6DC562}"/>
              </a:ext>
            </a:extLst>
          </p:cNvPr>
          <p:cNvSpPr/>
          <p:nvPr userDrawn="1"/>
        </p:nvSpPr>
        <p:spPr>
          <a:xfrm>
            <a:off x="1463276" y="6722500"/>
            <a:ext cx="10726318" cy="144000"/>
          </a:xfrm>
          <a:prstGeom prst="rect">
            <a:avLst/>
          </a:prstGeom>
          <a:solidFill>
            <a:srgbClr val="0035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775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8" r:id="rId4"/>
    <p:sldLayoutId id="2147483655" r:id="rId5"/>
    <p:sldLayoutId id="2147483651" r:id="rId6"/>
    <p:sldLayoutId id="2147483656" r:id="rId7"/>
    <p:sldLayoutId id="2147483657" r:id="rId8"/>
  </p:sldLayoutIdLst>
  <p:hf hdr="0" ftr="0" dt="0"/>
  <p:txStyles>
    <p:titleStyle>
      <a:lvl1pPr algn="l" defTabSz="914400" rtl="0" eaLnBrk="1" latinLnBrk="0" hangingPunct="1">
        <a:lnSpc>
          <a:spcPct val="90000"/>
        </a:lnSpc>
        <a:spcBef>
          <a:spcPct val="0"/>
        </a:spcBef>
        <a:buNone/>
        <a:defRPr sz="3200" kern="1200">
          <a:solidFill>
            <a:srgbClr val="00357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nlinelibrary.wiley.com/doi/abs/10.1002/adfm.202111193" TargetMode="External"/><Relationship Id="rId2" Type="http://schemas.openxmlformats.org/officeDocument/2006/relationships/hyperlink" Target="https://www.nature.com/articles/s41578-021-00356-2"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A10C3C-40DC-2B4E-983C-E7CEB01C837C}"/>
              </a:ext>
            </a:extLst>
          </p:cNvPr>
          <p:cNvSpPr>
            <a:spLocks noGrp="1"/>
          </p:cNvSpPr>
          <p:nvPr>
            <p:ph type="ctrTitle"/>
          </p:nvPr>
        </p:nvSpPr>
        <p:spPr/>
        <p:txBody>
          <a:bodyPr/>
          <a:lstStyle/>
          <a:p>
            <a:r>
              <a:rPr lang="en-US" dirty="0"/>
              <a:t>Electro-bio meeting</a:t>
            </a:r>
          </a:p>
        </p:txBody>
      </p:sp>
      <p:sp>
        <p:nvSpPr>
          <p:cNvPr id="7" name="Subtitle 6">
            <a:extLst>
              <a:ext uri="{FF2B5EF4-FFF2-40B4-BE49-F238E27FC236}">
                <a16:creationId xmlns:a16="http://schemas.microsoft.com/office/drawing/2014/main" id="{C97DFF96-A644-1A45-9BE5-2F2AFB37A23A}"/>
              </a:ext>
            </a:extLst>
          </p:cNvPr>
          <p:cNvSpPr>
            <a:spLocks noGrp="1"/>
          </p:cNvSpPr>
          <p:nvPr>
            <p:ph type="subTitle" idx="1"/>
          </p:nvPr>
        </p:nvSpPr>
        <p:spPr/>
        <p:txBody>
          <a:bodyPr/>
          <a:lstStyle/>
          <a:p>
            <a:r>
              <a:rPr lang="en-US" dirty="0"/>
              <a:t>Nov. 11</a:t>
            </a:r>
          </a:p>
        </p:txBody>
      </p:sp>
    </p:spTree>
    <p:extLst>
      <p:ext uri="{BB962C8B-B14F-4D97-AF65-F5344CB8AC3E}">
        <p14:creationId xmlns:p14="http://schemas.microsoft.com/office/powerpoint/2010/main" val="82054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4571-811D-7B4B-968F-AF03C7790A74}"/>
              </a:ext>
            </a:extLst>
          </p:cNvPr>
          <p:cNvSpPr>
            <a:spLocks noGrp="1"/>
          </p:cNvSpPr>
          <p:nvPr>
            <p:ph type="title"/>
          </p:nvPr>
        </p:nvSpPr>
        <p:spPr/>
        <p:txBody>
          <a:bodyPr>
            <a:normAutofit fontScale="90000"/>
          </a:bodyPr>
          <a:lstStyle/>
          <a:p>
            <a:r>
              <a:rPr lang="en-US" dirty="0"/>
              <a:t>Categorizing performance ranges </a:t>
            </a:r>
          </a:p>
        </p:txBody>
      </p:sp>
      <p:graphicFrame>
        <p:nvGraphicFramePr>
          <p:cNvPr id="5" name="Table 5">
            <a:extLst>
              <a:ext uri="{FF2B5EF4-FFF2-40B4-BE49-F238E27FC236}">
                <a16:creationId xmlns:a16="http://schemas.microsoft.com/office/drawing/2014/main" id="{3A591776-250F-F14E-98B0-63022EE3A929}"/>
              </a:ext>
            </a:extLst>
          </p:cNvPr>
          <p:cNvGraphicFramePr>
            <a:graphicFrameLocks noGrp="1"/>
          </p:cNvGraphicFramePr>
          <p:nvPr>
            <p:ph idx="1"/>
            <p:extLst>
              <p:ext uri="{D42A27DB-BD31-4B8C-83A1-F6EECF244321}">
                <p14:modId xmlns:p14="http://schemas.microsoft.com/office/powerpoint/2010/main" val="434707790"/>
              </p:ext>
            </p:extLst>
          </p:nvPr>
        </p:nvGraphicFramePr>
        <p:xfrm>
          <a:off x="329452" y="1189731"/>
          <a:ext cx="11604812" cy="3576320"/>
        </p:xfrm>
        <a:graphic>
          <a:graphicData uri="http://schemas.openxmlformats.org/drawingml/2006/table">
            <a:tbl>
              <a:tblPr firstRow="1" bandRow="1">
                <a:tableStyleId>{5C22544A-7EE6-4342-B048-85BDC9FD1C3A}</a:tableStyleId>
              </a:tblPr>
              <a:tblGrid>
                <a:gridCol w="3207124">
                  <a:extLst>
                    <a:ext uri="{9D8B030D-6E8A-4147-A177-3AD203B41FA5}">
                      <a16:colId xmlns:a16="http://schemas.microsoft.com/office/drawing/2014/main" val="3177622065"/>
                    </a:ext>
                  </a:extLst>
                </a:gridCol>
                <a:gridCol w="1435474">
                  <a:extLst>
                    <a:ext uri="{9D8B030D-6E8A-4147-A177-3AD203B41FA5}">
                      <a16:colId xmlns:a16="http://schemas.microsoft.com/office/drawing/2014/main" val="2341878690"/>
                    </a:ext>
                  </a:extLst>
                </a:gridCol>
                <a:gridCol w="1435474">
                  <a:extLst>
                    <a:ext uri="{9D8B030D-6E8A-4147-A177-3AD203B41FA5}">
                      <a16:colId xmlns:a16="http://schemas.microsoft.com/office/drawing/2014/main" val="3719436637"/>
                    </a:ext>
                  </a:extLst>
                </a:gridCol>
                <a:gridCol w="1435474">
                  <a:extLst>
                    <a:ext uri="{9D8B030D-6E8A-4147-A177-3AD203B41FA5}">
                      <a16:colId xmlns:a16="http://schemas.microsoft.com/office/drawing/2014/main" val="1539553392"/>
                    </a:ext>
                  </a:extLst>
                </a:gridCol>
                <a:gridCol w="1435474">
                  <a:extLst>
                    <a:ext uri="{9D8B030D-6E8A-4147-A177-3AD203B41FA5}">
                      <a16:colId xmlns:a16="http://schemas.microsoft.com/office/drawing/2014/main" val="519170457"/>
                    </a:ext>
                  </a:extLst>
                </a:gridCol>
                <a:gridCol w="2655792">
                  <a:extLst>
                    <a:ext uri="{9D8B030D-6E8A-4147-A177-3AD203B41FA5}">
                      <a16:colId xmlns:a16="http://schemas.microsoft.com/office/drawing/2014/main" val="615594866"/>
                    </a:ext>
                  </a:extLst>
                </a:gridCol>
              </a:tblGrid>
              <a:tr h="370840">
                <a:tc>
                  <a:txBody>
                    <a:bodyPr/>
                    <a:lstStyle/>
                    <a:p>
                      <a:endParaRPr lang="en-US" dirty="0"/>
                    </a:p>
                  </a:txBody>
                  <a:tcPr anchor="ctr"/>
                </a:tc>
                <a:tc>
                  <a:txBody>
                    <a:bodyPr/>
                    <a:lstStyle/>
                    <a:p>
                      <a:pPr algn="ctr"/>
                      <a:r>
                        <a:rPr lang="en-US" dirty="0"/>
                        <a:t>Faradaic Efficiency</a:t>
                      </a:r>
                    </a:p>
                  </a:txBody>
                  <a:tcPr anchor="ctr"/>
                </a:tc>
                <a:tc>
                  <a:txBody>
                    <a:bodyPr/>
                    <a:lstStyle/>
                    <a:p>
                      <a:pPr algn="ctr"/>
                      <a:r>
                        <a:rPr lang="en-US" dirty="0"/>
                        <a:t>Current Density</a:t>
                      </a:r>
                    </a:p>
                  </a:txBody>
                  <a:tcPr anchor="ctr"/>
                </a:tc>
                <a:tc>
                  <a:txBody>
                    <a:bodyPr/>
                    <a:lstStyle/>
                    <a:p>
                      <a:pPr algn="ctr"/>
                      <a:r>
                        <a:rPr lang="en-US" dirty="0"/>
                        <a:t>Cell Voltage</a:t>
                      </a:r>
                    </a:p>
                  </a:txBody>
                  <a:tcPr anchor="ctr"/>
                </a:tc>
                <a:tc>
                  <a:txBody>
                    <a:bodyPr/>
                    <a:lstStyle/>
                    <a:p>
                      <a:pPr algn="ctr"/>
                      <a:r>
                        <a:rPr lang="en-US" dirty="0"/>
                        <a:t>Single-Pass Conversion of CO</a:t>
                      </a:r>
                      <a:r>
                        <a:rPr lang="en-US" baseline="-25000" dirty="0"/>
                        <a:t>2</a:t>
                      </a:r>
                    </a:p>
                  </a:txBody>
                  <a:tcPr anchor="ctr"/>
                </a:tc>
                <a:tc>
                  <a:txBody>
                    <a:bodyPr/>
                    <a:lstStyle/>
                    <a:p>
                      <a:pPr algn="ctr"/>
                      <a:r>
                        <a:rPr lang="en-US" dirty="0"/>
                        <a:t>Chemicals in this Tier</a:t>
                      </a:r>
                    </a:p>
                  </a:txBody>
                  <a:tcPr anchor="ctr"/>
                </a:tc>
                <a:extLst>
                  <a:ext uri="{0D108BD9-81ED-4DB2-BD59-A6C34878D82A}">
                    <a16:rowId xmlns:a16="http://schemas.microsoft.com/office/drawing/2014/main" val="3851201298"/>
                  </a:ext>
                </a:extLst>
              </a:tr>
              <a:tr h="370840">
                <a:tc>
                  <a:txBody>
                    <a:bodyPr/>
                    <a:lstStyle/>
                    <a:p>
                      <a:r>
                        <a:rPr lang="en-US" dirty="0"/>
                        <a:t>Tier 1a</a:t>
                      </a:r>
                    </a:p>
                  </a:txBody>
                  <a:tcPr anchor="ctr"/>
                </a:tc>
                <a:tc>
                  <a:txBody>
                    <a:bodyPr/>
                    <a:lstStyle/>
                    <a:p>
                      <a:pPr algn="ctr"/>
                      <a:r>
                        <a:rPr lang="en-US" dirty="0"/>
                        <a:t>5</a:t>
                      </a:r>
                    </a:p>
                  </a:txBody>
                  <a:tcPr anchor="ctr"/>
                </a:tc>
                <a:tc>
                  <a:txBody>
                    <a:bodyPr/>
                    <a:lstStyle/>
                    <a:p>
                      <a:pPr algn="ctr"/>
                      <a:r>
                        <a:rPr lang="en-US" dirty="0"/>
                        <a:t>20</a:t>
                      </a:r>
                    </a:p>
                  </a:txBody>
                  <a:tcPr anchor="ctr"/>
                </a:tc>
                <a:tc>
                  <a:txBody>
                    <a:bodyPr/>
                    <a:lstStyle/>
                    <a:p>
                      <a:pPr algn="ctr"/>
                      <a:r>
                        <a:rPr lang="en-US" dirty="0"/>
                        <a:t>n/r</a:t>
                      </a:r>
                    </a:p>
                  </a:txBody>
                  <a:tcPr anchor="ctr"/>
                </a:tc>
                <a:tc>
                  <a:txBody>
                    <a:bodyPr/>
                    <a:lstStyle/>
                    <a:p>
                      <a:pPr algn="ctr"/>
                      <a:r>
                        <a:rPr lang="en-US" dirty="0"/>
                        <a:t>n/r</a:t>
                      </a:r>
                    </a:p>
                  </a:txBody>
                  <a:tcPr anchor="ctr"/>
                </a:tc>
                <a:tc>
                  <a:txBody>
                    <a:bodyPr/>
                    <a:lstStyle/>
                    <a:p>
                      <a:pPr algn="ctr"/>
                      <a:r>
                        <a:rPr lang="en-US" dirty="0"/>
                        <a:t>glycolaldehyde</a:t>
                      </a:r>
                    </a:p>
                  </a:txBody>
                  <a:tcPr anchor="ctr"/>
                </a:tc>
                <a:extLst>
                  <a:ext uri="{0D108BD9-81ED-4DB2-BD59-A6C34878D82A}">
                    <a16:rowId xmlns:a16="http://schemas.microsoft.com/office/drawing/2014/main" val="1786821934"/>
                  </a:ext>
                </a:extLst>
              </a:tr>
              <a:tr h="370840">
                <a:tc>
                  <a:txBody>
                    <a:bodyPr/>
                    <a:lstStyle/>
                    <a:p>
                      <a:r>
                        <a:rPr lang="en-US" dirty="0"/>
                        <a:t>Tier 1b</a:t>
                      </a:r>
                    </a:p>
                  </a:txBody>
                  <a:tcPr anchor="ctr"/>
                </a:tc>
                <a:tc>
                  <a:txBody>
                    <a:bodyPr/>
                    <a:lstStyle/>
                    <a:p>
                      <a:pPr algn="ctr"/>
                      <a:r>
                        <a:rPr lang="en-US" dirty="0"/>
                        <a:t>60</a:t>
                      </a:r>
                    </a:p>
                  </a:txBody>
                  <a:tcPr anchor="ctr"/>
                </a:tc>
                <a:tc>
                  <a:txBody>
                    <a:bodyPr/>
                    <a:lstStyle/>
                    <a:p>
                      <a:pPr algn="ctr"/>
                      <a:r>
                        <a:rPr lang="en-US" dirty="0"/>
                        <a:t>20</a:t>
                      </a:r>
                    </a:p>
                  </a:txBody>
                  <a:tcPr anchor="ctr"/>
                </a:tc>
                <a:tc>
                  <a:txBody>
                    <a:bodyPr/>
                    <a:lstStyle/>
                    <a:p>
                      <a:pPr algn="ctr"/>
                      <a:r>
                        <a:rPr lang="en-US" dirty="0"/>
                        <a:t>n/r</a:t>
                      </a:r>
                    </a:p>
                  </a:txBody>
                  <a:tcPr anchor="ctr"/>
                </a:tc>
                <a:tc>
                  <a:txBody>
                    <a:bodyPr/>
                    <a:lstStyle/>
                    <a:p>
                      <a:pPr algn="ctr"/>
                      <a:r>
                        <a:rPr lang="en-US" dirty="0"/>
                        <a:t>n/r</a:t>
                      </a:r>
                    </a:p>
                  </a:txBody>
                  <a:tcPr anchor="ctr"/>
                </a:tc>
                <a:tc>
                  <a:txBody>
                    <a:bodyPr/>
                    <a:lstStyle/>
                    <a:p>
                      <a:pPr algn="ctr"/>
                      <a:r>
                        <a:rPr lang="en-US" dirty="0"/>
                        <a:t>Acetaldehyde, Ethylene Glycol, </a:t>
                      </a:r>
                    </a:p>
                  </a:txBody>
                  <a:tcPr anchor="ctr"/>
                </a:tc>
                <a:extLst>
                  <a:ext uri="{0D108BD9-81ED-4DB2-BD59-A6C34878D82A}">
                    <a16:rowId xmlns:a16="http://schemas.microsoft.com/office/drawing/2014/main" val="2508369373"/>
                  </a:ext>
                </a:extLst>
              </a:tr>
              <a:tr h="370840">
                <a:tc>
                  <a:txBody>
                    <a:bodyPr/>
                    <a:lstStyle/>
                    <a:p>
                      <a:r>
                        <a:rPr lang="en-US" dirty="0"/>
                        <a:t>Tier 2</a:t>
                      </a:r>
                    </a:p>
                  </a:txBody>
                  <a:tcPr anchor="ctr"/>
                </a:tc>
                <a:tc>
                  <a:txBody>
                    <a:bodyPr/>
                    <a:lstStyle/>
                    <a:p>
                      <a:pPr algn="ctr"/>
                      <a:r>
                        <a:rPr lang="en-US" dirty="0"/>
                        <a:t>50</a:t>
                      </a:r>
                    </a:p>
                  </a:txBody>
                  <a:tcPr anchor="ctr"/>
                </a:tc>
                <a:tc>
                  <a:txBody>
                    <a:bodyPr/>
                    <a:lstStyle/>
                    <a:p>
                      <a:pPr algn="ctr"/>
                      <a:r>
                        <a:rPr lang="en-US" dirty="0"/>
                        <a:t>200</a:t>
                      </a:r>
                    </a:p>
                  </a:txBody>
                  <a:tcPr anchor="ctr"/>
                </a:tc>
                <a:tc>
                  <a:txBody>
                    <a:bodyPr/>
                    <a:lstStyle/>
                    <a:p>
                      <a:pPr algn="ctr"/>
                      <a:r>
                        <a:rPr lang="en-US" dirty="0"/>
                        <a:t>n/r</a:t>
                      </a:r>
                    </a:p>
                  </a:txBody>
                  <a:tcPr anchor="ctr"/>
                </a:tc>
                <a:tc>
                  <a:txBody>
                    <a:bodyPr/>
                    <a:lstStyle/>
                    <a:p>
                      <a:pPr algn="ctr"/>
                      <a:r>
                        <a:rPr lang="en-US" dirty="0"/>
                        <a:t>n/r</a:t>
                      </a:r>
                    </a:p>
                  </a:txBody>
                  <a:tcPr anchor="ctr"/>
                </a:tc>
                <a:tc>
                  <a:txBody>
                    <a:bodyPr/>
                    <a:lstStyle/>
                    <a:p>
                      <a:pPr algn="ctr"/>
                      <a:r>
                        <a:rPr lang="en-US" dirty="0"/>
                        <a:t>MeOH, EtOH, n-</a:t>
                      </a:r>
                      <a:r>
                        <a:rPr lang="en-US" dirty="0" err="1"/>
                        <a:t>PrOH</a:t>
                      </a:r>
                      <a:r>
                        <a:rPr lang="en-US" dirty="0"/>
                        <a:t> (alcohols)</a:t>
                      </a:r>
                    </a:p>
                  </a:txBody>
                  <a:tcPr anchor="ctr"/>
                </a:tc>
                <a:extLst>
                  <a:ext uri="{0D108BD9-81ED-4DB2-BD59-A6C34878D82A}">
                    <a16:rowId xmlns:a16="http://schemas.microsoft.com/office/drawing/2014/main" val="3572106811"/>
                  </a:ext>
                </a:extLst>
              </a:tr>
              <a:tr h="370840">
                <a:tc>
                  <a:txBody>
                    <a:bodyPr/>
                    <a:lstStyle/>
                    <a:p>
                      <a:r>
                        <a:rPr lang="en-US" dirty="0"/>
                        <a:t>Tier 3</a:t>
                      </a:r>
                    </a:p>
                  </a:txBody>
                  <a:tcPr anchor="ctr"/>
                </a:tc>
                <a:tc>
                  <a:txBody>
                    <a:bodyPr/>
                    <a:lstStyle/>
                    <a:p>
                      <a:pPr algn="ctr"/>
                      <a:r>
                        <a:rPr lang="en-US" dirty="0"/>
                        <a:t>70</a:t>
                      </a:r>
                    </a:p>
                  </a:txBody>
                  <a:tcPr anchor="ctr"/>
                </a:tc>
                <a:tc>
                  <a:txBody>
                    <a:bodyPr/>
                    <a:lstStyle/>
                    <a:p>
                      <a:pPr algn="ctr"/>
                      <a:r>
                        <a:rPr lang="en-US" dirty="0"/>
                        <a:t>300</a:t>
                      </a:r>
                    </a:p>
                  </a:txBody>
                  <a:tcPr anchor="ctr"/>
                </a:tc>
                <a:tc>
                  <a:txBody>
                    <a:bodyPr/>
                    <a:lstStyle/>
                    <a:p>
                      <a:pPr algn="ctr"/>
                      <a:r>
                        <a:rPr lang="en-US" dirty="0"/>
                        <a:t>4</a:t>
                      </a:r>
                    </a:p>
                  </a:txBody>
                  <a:tcPr anchor="ctr"/>
                </a:tc>
                <a:tc>
                  <a:txBody>
                    <a:bodyPr/>
                    <a:lstStyle/>
                    <a:p>
                      <a:pPr algn="ctr"/>
                      <a:r>
                        <a:rPr lang="en-US" dirty="0"/>
                        <a:t>20</a:t>
                      </a:r>
                    </a:p>
                  </a:txBody>
                  <a:tcPr anchor="ctr"/>
                </a:tc>
                <a:tc>
                  <a:txBody>
                    <a:bodyPr/>
                    <a:lstStyle/>
                    <a:p>
                      <a:pPr algn="ctr"/>
                      <a:r>
                        <a:rPr lang="en-US" dirty="0"/>
                        <a:t>Ethylene, Acetic Acid*, CO, Formic Acid</a:t>
                      </a:r>
                    </a:p>
                  </a:txBody>
                  <a:tcPr anchor="ctr"/>
                </a:tc>
                <a:extLst>
                  <a:ext uri="{0D108BD9-81ED-4DB2-BD59-A6C34878D82A}">
                    <a16:rowId xmlns:a16="http://schemas.microsoft.com/office/drawing/2014/main" val="3744173547"/>
                  </a:ext>
                </a:extLst>
              </a:tr>
              <a:tr h="370840">
                <a:tc>
                  <a:txBody>
                    <a:bodyPr/>
                    <a:lstStyle/>
                    <a:p>
                      <a:r>
                        <a:rPr lang="en-US" dirty="0"/>
                        <a:t>Tier 4 (targets, not yet obtained)</a:t>
                      </a:r>
                    </a:p>
                  </a:txBody>
                  <a:tcPr anchor="ctr"/>
                </a:tc>
                <a:tc>
                  <a:txBody>
                    <a:bodyPr/>
                    <a:lstStyle/>
                    <a:p>
                      <a:pPr algn="ctr"/>
                      <a:r>
                        <a:rPr lang="en-US" dirty="0"/>
                        <a:t>90</a:t>
                      </a:r>
                    </a:p>
                  </a:txBody>
                  <a:tcPr anchor="ctr"/>
                </a:tc>
                <a:tc>
                  <a:txBody>
                    <a:bodyPr/>
                    <a:lstStyle/>
                    <a:p>
                      <a:pPr algn="ctr"/>
                      <a:r>
                        <a:rPr lang="en-US" dirty="0"/>
                        <a:t>500</a:t>
                      </a:r>
                    </a:p>
                  </a:txBody>
                  <a:tcPr anchor="ctr"/>
                </a:tc>
                <a:tc>
                  <a:txBody>
                    <a:bodyPr/>
                    <a:lstStyle/>
                    <a:p>
                      <a:pPr algn="ctr"/>
                      <a:r>
                        <a:rPr lang="en-US" dirty="0"/>
                        <a:t>__</a:t>
                      </a:r>
                    </a:p>
                  </a:txBody>
                  <a:tcPr anchor="ctr"/>
                </a:tc>
                <a:tc>
                  <a:txBody>
                    <a:bodyPr/>
                    <a:lstStyle/>
                    <a:p>
                      <a:pPr algn="ctr"/>
                      <a:r>
                        <a:rPr lang="en-US" dirty="0"/>
                        <a:t>60</a:t>
                      </a:r>
                    </a:p>
                  </a:txBody>
                  <a:tcPr anchor="ctr"/>
                </a:tc>
                <a:tc>
                  <a:txBody>
                    <a:bodyPr/>
                    <a:lstStyle/>
                    <a:p>
                      <a:pPr algn="ctr"/>
                      <a:endParaRPr lang="en-US" dirty="0"/>
                    </a:p>
                  </a:txBody>
                  <a:tcPr anchor="ctr"/>
                </a:tc>
                <a:extLst>
                  <a:ext uri="{0D108BD9-81ED-4DB2-BD59-A6C34878D82A}">
                    <a16:rowId xmlns:a16="http://schemas.microsoft.com/office/drawing/2014/main" val="2063099093"/>
                  </a:ext>
                </a:extLst>
              </a:tr>
            </a:tbl>
          </a:graphicData>
        </a:graphic>
      </p:graphicFrame>
      <p:sp>
        <p:nvSpPr>
          <p:cNvPr id="4" name="Slide Number Placeholder 3">
            <a:extLst>
              <a:ext uri="{FF2B5EF4-FFF2-40B4-BE49-F238E27FC236}">
                <a16:creationId xmlns:a16="http://schemas.microsoft.com/office/drawing/2014/main" id="{AA5B4646-7DD1-4B45-8594-CF9CE89A8E4B}"/>
              </a:ext>
            </a:extLst>
          </p:cNvPr>
          <p:cNvSpPr>
            <a:spLocks noGrp="1"/>
          </p:cNvSpPr>
          <p:nvPr>
            <p:ph type="sldNum" sz="quarter" idx="12"/>
          </p:nvPr>
        </p:nvSpPr>
        <p:spPr/>
        <p:txBody>
          <a:bodyPr/>
          <a:lstStyle/>
          <a:p>
            <a:fld id="{7B9CAC8D-C2B3-A142-85D0-E9FABF6FE219}" type="slidenum">
              <a:rPr lang="en-US" smtClean="0">
                <a:solidFill>
                  <a:schemeClr val="tx1">
                    <a:lumMod val="50000"/>
                    <a:lumOff val="50000"/>
                  </a:schemeClr>
                </a:solidFill>
              </a:rPr>
              <a:pPr/>
              <a:t>2</a:t>
            </a:fld>
            <a:endParaRPr lang="en-US" dirty="0">
              <a:solidFill>
                <a:schemeClr val="tx1">
                  <a:lumMod val="50000"/>
                  <a:lumOff val="50000"/>
                </a:schemeClr>
              </a:solidFill>
            </a:endParaRPr>
          </a:p>
        </p:txBody>
      </p:sp>
      <p:sp>
        <p:nvSpPr>
          <p:cNvPr id="6" name="TextBox 5">
            <a:extLst>
              <a:ext uri="{FF2B5EF4-FFF2-40B4-BE49-F238E27FC236}">
                <a16:creationId xmlns:a16="http://schemas.microsoft.com/office/drawing/2014/main" id="{F93E9B45-56D5-1649-BD54-1428FEB7A0CD}"/>
              </a:ext>
            </a:extLst>
          </p:cNvPr>
          <p:cNvSpPr txBox="1"/>
          <p:nvPr/>
        </p:nvSpPr>
        <p:spPr>
          <a:xfrm>
            <a:off x="329452" y="5376454"/>
            <a:ext cx="11510681" cy="1200329"/>
          </a:xfrm>
          <a:prstGeom prst="rect">
            <a:avLst/>
          </a:prstGeom>
          <a:noFill/>
        </p:spPr>
        <p:txBody>
          <a:bodyPr wrap="square" rtlCol="0">
            <a:spAutoFit/>
          </a:bodyPr>
          <a:lstStyle/>
          <a:p>
            <a:r>
              <a:rPr lang="en-US" dirty="0"/>
              <a:t>*Acetic acid more commonly produced from CO</a:t>
            </a:r>
          </a:p>
          <a:p>
            <a:r>
              <a:rPr lang="en-US" dirty="0"/>
              <a:t>** Very few reports on acetaldehyde and </a:t>
            </a:r>
            <a:r>
              <a:rPr lang="en-US" dirty="0" err="1"/>
              <a:t>glycoaldehyde</a:t>
            </a:r>
            <a:endParaRPr lang="en-US" dirty="0"/>
          </a:p>
          <a:p>
            <a:r>
              <a:rPr lang="en-US" dirty="0"/>
              <a:t>*** Single-pass conversion of CO2 is often not reported; a relatively new metric to track</a:t>
            </a:r>
          </a:p>
          <a:p>
            <a:endParaRPr lang="en-US" dirty="0"/>
          </a:p>
        </p:txBody>
      </p:sp>
    </p:spTree>
    <p:extLst>
      <p:ext uri="{BB962C8B-B14F-4D97-AF65-F5344CB8AC3E}">
        <p14:creationId xmlns:p14="http://schemas.microsoft.com/office/powerpoint/2010/main" val="294243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294E-3043-CD4F-B64C-266FCC04B4DD}"/>
              </a:ext>
            </a:extLst>
          </p:cNvPr>
          <p:cNvSpPr>
            <a:spLocks noGrp="1"/>
          </p:cNvSpPr>
          <p:nvPr>
            <p:ph type="title"/>
          </p:nvPr>
        </p:nvSpPr>
        <p:spPr/>
        <p:txBody>
          <a:bodyPr>
            <a:normAutofit fontScale="90000"/>
          </a:bodyPr>
          <a:lstStyle/>
          <a:p>
            <a:r>
              <a:rPr lang="en-US" dirty="0"/>
              <a:t>Separation Costs</a:t>
            </a:r>
          </a:p>
        </p:txBody>
      </p:sp>
      <p:sp>
        <p:nvSpPr>
          <p:cNvPr id="3" name="Content Placeholder 2">
            <a:extLst>
              <a:ext uri="{FF2B5EF4-FFF2-40B4-BE49-F238E27FC236}">
                <a16:creationId xmlns:a16="http://schemas.microsoft.com/office/drawing/2014/main" id="{D923257F-506F-354D-91C0-B0FFDE5FD4BB}"/>
              </a:ext>
            </a:extLst>
          </p:cNvPr>
          <p:cNvSpPr>
            <a:spLocks noGrp="1"/>
          </p:cNvSpPr>
          <p:nvPr>
            <p:ph idx="1"/>
          </p:nvPr>
        </p:nvSpPr>
        <p:spPr/>
        <p:txBody>
          <a:bodyPr/>
          <a:lstStyle/>
          <a:p>
            <a:r>
              <a:rPr lang="en-US" dirty="0"/>
              <a:t>Generalize liquids with distillation</a:t>
            </a:r>
          </a:p>
          <a:p>
            <a:pPr lvl="1"/>
            <a:r>
              <a:rPr lang="en-US" dirty="0"/>
              <a:t>Calculate volumetric flow rate of liquid products and electrolyte</a:t>
            </a:r>
          </a:p>
          <a:p>
            <a:pPr lvl="1"/>
            <a:r>
              <a:rPr lang="en-US" dirty="0"/>
              <a:t>Use reference cost for 1000 L/min to scale distillation cost</a:t>
            </a:r>
          </a:p>
          <a:p>
            <a:pPr lvl="1"/>
            <a:endParaRPr lang="en-US" dirty="0"/>
          </a:p>
          <a:p>
            <a:r>
              <a:rPr lang="en-US" dirty="0"/>
              <a:t>Generalize gaseous products with pressure-swing adsorption (PSA)</a:t>
            </a:r>
          </a:p>
          <a:p>
            <a:pPr lvl="1"/>
            <a:r>
              <a:rPr lang="en-US" dirty="0"/>
              <a:t>Calculate flow rate of gaseous products, side products, and unreacted CO</a:t>
            </a:r>
            <a:r>
              <a:rPr lang="en-US" baseline="-25000" dirty="0"/>
              <a:t>2</a:t>
            </a:r>
          </a:p>
          <a:p>
            <a:pPr lvl="1"/>
            <a:r>
              <a:rPr lang="en-US" dirty="0"/>
              <a:t>Use reference cost for 1000 m3/h to scale the PSA cost</a:t>
            </a:r>
          </a:p>
        </p:txBody>
      </p:sp>
      <p:sp>
        <p:nvSpPr>
          <p:cNvPr id="4" name="Slide Number Placeholder 3">
            <a:extLst>
              <a:ext uri="{FF2B5EF4-FFF2-40B4-BE49-F238E27FC236}">
                <a16:creationId xmlns:a16="http://schemas.microsoft.com/office/drawing/2014/main" id="{BDBCA2D1-0674-8542-8A41-C5DD2C02D54D}"/>
              </a:ext>
            </a:extLst>
          </p:cNvPr>
          <p:cNvSpPr>
            <a:spLocks noGrp="1"/>
          </p:cNvSpPr>
          <p:nvPr>
            <p:ph type="sldNum" sz="quarter" idx="12"/>
          </p:nvPr>
        </p:nvSpPr>
        <p:spPr/>
        <p:txBody>
          <a:bodyPr/>
          <a:lstStyle/>
          <a:p>
            <a:fld id="{7B9CAC8D-C2B3-A142-85D0-E9FABF6FE219}" type="slidenum">
              <a:rPr lang="en-US" smtClean="0">
                <a:solidFill>
                  <a:schemeClr val="tx1">
                    <a:lumMod val="50000"/>
                    <a:lumOff val="50000"/>
                  </a:schemeClr>
                </a:solidFill>
              </a:rPr>
              <a:pPr/>
              <a:t>3</a:t>
            </a:fld>
            <a:endParaRPr lang="en-US" dirty="0">
              <a:solidFill>
                <a:schemeClr val="tx1">
                  <a:lumMod val="50000"/>
                  <a:lumOff val="50000"/>
                </a:schemeClr>
              </a:solidFill>
            </a:endParaRPr>
          </a:p>
        </p:txBody>
      </p:sp>
      <p:graphicFrame>
        <p:nvGraphicFramePr>
          <p:cNvPr id="5" name="Table 4">
            <a:extLst>
              <a:ext uri="{FF2B5EF4-FFF2-40B4-BE49-F238E27FC236}">
                <a16:creationId xmlns:a16="http://schemas.microsoft.com/office/drawing/2014/main" id="{A5FA872B-367D-9946-BF71-910CB47A4E07}"/>
              </a:ext>
            </a:extLst>
          </p:cNvPr>
          <p:cNvGraphicFramePr>
            <a:graphicFrameLocks noGrp="1"/>
          </p:cNvGraphicFramePr>
          <p:nvPr>
            <p:extLst>
              <p:ext uri="{D42A27DB-BD31-4B8C-83A1-F6EECF244321}">
                <p14:modId xmlns:p14="http://schemas.microsoft.com/office/powerpoint/2010/main" val="3468755665"/>
              </p:ext>
            </p:extLst>
          </p:nvPr>
        </p:nvGraphicFramePr>
        <p:xfrm>
          <a:off x="838200" y="4842470"/>
          <a:ext cx="10691221" cy="1427985"/>
        </p:xfrm>
        <a:graphic>
          <a:graphicData uri="http://schemas.openxmlformats.org/drawingml/2006/table">
            <a:tbl>
              <a:tblPr firstRow="1">
                <a:tableStyleId>{5C22544A-7EE6-4342-B048-85BDC9FD1C3A}</a:tableStyleId>
              </a:tblPr>
              <a:tblGrid>
                <a:gridCol w="2090064">
                  <a:extLst>
                    <a:ext uri="{9D8B030D-6E8A-4147-A177-3AD203B41FA5}">
                      <a16:colId xmlns:a16="http://schemas.microsoft.com/office/drawing/2014/main" val="3971783362"/>
                    </a:ext>
                  </a:extLst>
                </a:gridCol>
                <a:gridCol w="746452">
                  <a:extLst>
                    <a:ext uri="{9D8B030D-6E8A-4147-A177-3AD203B41FA5}">
                      <a16:colId xmlns:a16="http://schemas.microsoft.com/office/drawing/2014/main" val="4033599768"/>
                    </a:ext>
                  </a:extLst>
                </a:gridCol>
                <a:gridCol w="1262182">
                  <a:extLst>
                    <a:ext uri="{9D8B030D-6E8A-4147-A177-3AD203B41FA5}">
                      <a16:colId xmlns:a16="http://schemas.microsoft.com/office/drawing/2014/main" val="3583549223"/>
                    </a:ext>
                  </a:extLst>
                </a:gridCol>
                <a:gridCol w="1170572">
                  <a:extLst>
                    <a:ext uri="{9D8B030D-6E8A-4147-A177-3AD203B41FA5}">
                      <a16:colId xmlns:a16="http://schemas.microsoft.com/office/drawing/2014/main" val="2997756955"/>
                    </a:ext>
                  </a:extLst>
                </a:gridCol>
                <a:gridCol w="1374149">
                  <a:extLst>
                    <a:ext uri="{9D8B030D-6E8A-4147-A177-3AD203B41FA5}">
                      <a16:colId xmlns:a16="http://schemas.microsoft.com/office/drawing/2014/main" val="130443341"/>
                    </a:ext>
                  </a:extLst>
                </a:gridCol>
                <a:gridCol w="1374149">
                  <a:extLst>
                    <a:ext uri="{9D8B030D-6E8A-4147-A177-3AD203B41FA5}">
                      <a16:colId xmlns:a16="http://schemas.microsoft.com/office/drawing/2014/main" val="3665058563"/>
                    </a:ext>
                  </a:extLst>
                </a:gridCol>
                <a:gridCol w="1438615">
                  <a:extLst>
                    <a:ext uri="{9D8B030D-6E8A-4147-A177-3AD203B41FA5}">
                      <a16:colId xmlns:a16="http://schemas.microsoft.com/office/drawing/2014/main" val="2273753230"/>
                    </a:ext>
                  </a:extLst>
                </a:gridCol>
                <a:gridCol w="1235038">
                  <a:extLst>
                    <a:ext uri="{9D8B030D-6E8A-4147-A177-3AD203B41FA5}">
                      <a16:colId xmlns:a16="http://schemas.microsoft.com/office/drawing/2014/main" val="3139582181"/>
                    </a:ext>
                  </a:extLst>
                </a:gridCol>
              </a:tblGrid>
              <a:tr h="689427">
                <a:tc>
                  <a:txBody>
                    <a:bodyPr/>
                    <a:lstStyle/>
                    <a:p>
                      <a:pPr algn="ctr" fontAlgn="b"/>
                      <a:r>
                        <a:rPr lang="en-CA" sz="1200" u="none" strike="noStrike">
                          <a:effectLst/>
                        </a:rPr>
                        <a:t>Process</a:t>
                      </a:r>
                      <a:endParaRPr lang="en-CA" sz="1200" b="1" i="0" u="none" strike="noStrike">
                        <a:solidFill>
                          <a:srgbClr val="FFFFFF"/>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Phase</a:t>
                      </a:r>
                      <a:endParaRPr lang="en-CA" sz="1200" b="1" i="0" u="none" strike="noStrike">
                        <a:solidFill>
                          <a:srgbClr val="FFFFFF"/>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Operating Cost (kWh/m3)</a:t>
                      </a:r>
                      <a:endParaRPr lang="en-CA" sz="1200" b="1" i="0" u="none" strike="noStrike">
                        <a:solidFill>
                          <a:srgbClr val="FFFFFF"/>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Operating Cost ($/day)</a:t>
                      </a:r>
                      <a:endParaRPr lang="en-CA" sz="1200" b="1" i="0" u="none" strike="noStrike">
                        <a:solidFill>
                          <a:srgbClr val="FFFFFF"/>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Reference Capital Cost ($)</a:t>
                      </a:r>
                      <a:endParaRPr lang="en-CA" sz="1200" b="1" i="0" u="none" strike="noStrike">
                        <a:solidFill>
                          <a:srgbClr val="FFFFFF"/>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Reference Capacity (m3/h)</a:t>
                      </a:r>
                      <a:endParaRPr lang="en-CA" sz="1200" b="1" i="0" u="none" strike="noStrike">
                        <a:solidFill>
                          <a:srgbClr val="FFFFFF"/>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Reference Capacity (L/min)</a:t>
                      </a:r>
                      <a:endParaRPr lang="en-CA" sz="1200" b="1" i="0" u="none" strike="noStrike">
                        <a:solidFill>
                          <a:srgbClr val="FFFFFF"/>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Capacity Scaling Factor</a:t>
                      </a:r>
                      <a:endParaRPr lang="en-CA" sz="1200" b="1" i="0" u="none" strike="noStrike">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2523621919"/>
                  </a:ext>
                </a:extLst>
              </a:tr>
              <a:tr h="369279">
                <a:tc>
                  <a:txBody>
                    <a:bodyPr/>
                    <a:lstStyle/>
                    <a:p>
                      <a:pPr algn="ctr" fontAlgn="b"/>
                      <a:r>
                        <a:rPr lang="en-CA" sz="1200" u="none" strike="noStrike">
                          <a:effectLst/>
                        </a:rPr>
                        <a:t>PSA</a:t>
                      </a:r>
                      <a:endParaRPr lang="en-CA" sz="1200" b="1"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GAS</a:t>
                      </a:r>
                      <a:endParaRPr lang="en-CA" sz="12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0.25</a:t>
                      </a:r>
                      <a:endParaRPr lang="en-CA" sz="12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CA" sz="1200" b="0" i="0" u="none" strike="noStrike" dirty="0">
                          <a:solidFill>
                            <a:srgbClr val="000000"/>
                          </a:solidFill>
                          <a:effectLst/>
                          <a:latin typeface="Calibri" panose="020F0502020204030204" pitchFamily="34" charset="0"/>
                        </a:rPr>
                        <a:t>/</a:t>
                      </a:r>
                    </a:p>
                  </a:txBody>
                  <a:tcPr marL="0" marR="0" marT="0" marB="0" anchor="ctr"/>
                </a:tc>
                <a:tc>
                  <a:txBody>
                    <a:bodyPr/>
                    <a:lstStyle/>
                    <a:p>
                      <a:pPr algn="ctr" fontAlgn="b"/>
                      <a:r>
                        <a:rPr lang="en-CA" sz="1200" u="none" strike="noStrike">
                          <a:effectLst/>
                        </a:rPr>
                        <a:t>1989043</a:t>
                      </a:r>
                      <a:endParaRPr lang="en-CA" sz="12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CA" sz="1200" u="none" strike="noStrike" dirty="0">
                          <a:effectLst/>
                        </a:rPr>
                        <a:t>1000</a:t>
                      </a:r>
                      <a:endParaRPr lang="en-CA"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CA" sz="1200" b="0" i="0" u="none" strike="noStrike" dirty="0">
                          <a:solidFill>
                            <a:srgbClr val="000000"/>
                          </a:solidFill>
                          <a:effectLst/>
                          <a:latin typeface="Calibri" panose="020F0502020204030204" pitchFamily="34" charset="0"/>
                        </a:rPr>
                        <a:t>/</a:t>
                      </a:r>
                    </a:p>
                  </a:txBody>
                  <a:tcPr marL="0" marR="0" marT="0" marB="0" anchor="ctr"/>
                </a:tc>
                <a:tc>
                  <a:txBody>
                    <a:bodyPr/>
                    <a:lstStyle/>
                    <a:p>
                      <a:pPr algn="ctr" fontAlgn="b"/>
                      <a:r>
                        <a:rPr lang="en-CA" sz="1200" u="none" strike="noStrike">
                          <a:effectLst/>
                        </a:rPr>
                        <a:t>0.7</a:t>
                      </a:r>
                      <a:endParaRPr lang="en-CA" sz="12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0080720"/>
                  </a:ext>
                </a:extLst>
              </a:tr>
              <a:tr h="369279">
                <a:tc>
                  <a:txBody>
                    <a:bodyPr/>
                    <a:lstStyle/>
                    <a:p>
                      <a:pPr algn="ctr" fontAlgn="b"/>
                      <a:r>
                        <a:rPr lang="en-CA" sz="1200" u="none" strike="noStrike">
                          <a:effectLst/>
                        </a:rPr>
                        <a:t>Distillation</a:t>
                      </a:r>
                      <a:endParaRPr lang="en-CA" sz="1200" b="1"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LIQUID</a:t>
                      </a:r>
                      <a:endParaRPr lang="en-CA" sz="12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CA" sz="1200" b="0" i="0" u="none" strike="noStrike" dirty="0">
                          <a:solidFill>
                            <a:srgbClr val="000000"/>
                          </a:solidFill>
                          <a:effectLst/>
                          <a:latin typeface="Calibri" panose="020F0502020204030204" pitchFamily="34" charset="0"/>
                        </a:rPr>
                        <a:t>/</a:t>
                      </a:r>
                    </a:p>
                  </a:txBody>
                  <a:tcPr marL="0" marR="0" marT="0" marB="0" anchor="ctr"/>
                </a:tc>
                <a:tc>
                  <a:txBody>
                    <a:bodyPr/>
                    <a:lstStyle/>
                    <a:p>
                      <a:pPr algn="ctr" fontAlgn="b"/>
                      <a:r>
                        <a:rPr lang="en-CA" sz="1200" u="none" strike="noStrike" dirty="0">
                          <a:effectLst/>
                        </a:rPr>
                        <a:t>17078.91</a:t>
                      </a:r>
                      <a:endParaRPr lang="en-CA"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CA" sz="1200" u="none" strike="noStrike">
                          <a:effectLst/>
                        </a:rPr>
                        <a:t>4687910</a:t>
                      </a:r>
                      <a:endParaRPr lang="en-CA" sz="12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CA" sz="1200" b="0" i="0" u="none" strike="noStrike" dirty="0">
                          <a:solidFill>
                            <a:srgbClr val="000000"/>
                          </a:solidFill>
                          <a:effectLst/>
                          <a:latin typeface="Calibri" panose="020F0502020204030204" pitchFamily="34" charset="0"/>
                        </a:rPr>
                        <a:t>/</a:t>
                      </a:r>
                    </a:p>
                  </a:txBody>
                  <a:tcPr marL="0" marR="0" marT="0" marB="0" anchor="ctr"/>
                </a:tc>
                <a:tc>
                  <a:txBody>
                    <a:bodyPr/>
                    <a:lstStyle/>
                    <a:p>
                      <a:pPr algn="ctr" fontAlgn="b"/>
                      <a:r>
                        <a:rPr lang="en-CA" sz="1200" u="none" strike="noStrike" dirty="0">
                          <a:effectLst/>
                        </a:rPr>
                        <a:t>1000</a:t>
                      </a:r>
                      <a:endParaRPr lang="en-CA"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CA" sz="1200" u="none" strike="noStrike" dirty="0">
                          <a:effectLst/>
                        </a:rPr>
                        <a:t>0.7</a:t>
                      </a:r>
                      <a:endParaRPr lang="en-CA" sz="12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56655164"/>
                  </a:ext>
                </a:extLst>
              </a:tr>
            </a:tbl>
          </a:graphicData>
        </a:graphic>
      </p:graphicFrame>
    </p:spTree>
    <p:extLst>
      <p:ext uri="{BB962C8B-B14F-4D97-AF65-F5344CB8AC3E}">
        <p14:creationId xmlns:p14="http://schemas.microsoft.com/office/powerpoint/2010/main" val="188842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46AF45-7A5D-794B-B1EA-8962EFBE57D9}"/>
              </a:ext>
            </a:extLst>
          </p:cNvPr>
          <p:cNvSpPr>
            <a:spLocks noGrp="1"/>
          </p:cNvSpPr>
          <p:nvPr>
            <p:ph type="title"/>
          </p:nvPr>
        </p:nvSpPr>
        <p:spPr/>
        <p:txBody>
          <a:bodyPr>
            <a:normAutofit fontScale="90000"/>
          </a:bodyPr>
          <a:lstStyle/>
          <a:p>
            <a:r>
              <a:rPr lang="en-US" dirty="0"/>
              <a:t>Reviewer Notes</a:t>
            </a:r>
          </a:p>
        </p:txBody>
      </p:sp>
      <p:sp>
        <p:nvSpPr>
          <p:cNvPr id="7" name="Content Placeholder 6">
            <a:extLst>
              <a:ext uri="{FF2B5EF4-FFF2-40B4-BE49-F238E27FC236}">
                <a16:creationId xmlns:a16="http://schemas.microsoft.com/office/drawing/2014/main" id="{B25E8B2E-89F3-4741-8DEE-516F5F2D5144}"/>
              </a:ext>
            </a:extLst>
          </p:cNvPr>
          <p:cNvSpPr>
            <a:spLocks noGrp="1"/>
          </p:cNvSpPr>
          <p:nvPr>
            <p:ph idx="1"/>
          </p:nvPr>
        </p:nvSpPr>
        <p:spPr>
          <a:xfrm>
            <a:off x="185781" y="536410"/>
            <a:ext cx="5428129" cy="5827538"/>
          </a:xfrm>
        </p:spPr>
        <p:txBody>
          <a:bodyPr>
            <a:normAutofit lnSpcReduction="10000"/>
          </a:bodyPr>
          <a:lstStyle/>
          <a:p>
            <a:pPr marL="0" indent="0">
              <a:buNone/>
            </a:pPr>
            <a:r>
              <a:rPr lang="en-CA" sz="1800" b="1" i="0" u="none" strike="noStrike" dirty="0">
                <a:solidFill>
                  <a:srgbClr val="000000"/>
                </a:solidFill>
                <a:effectLst/>
                <a:latin typeface="Helvetica" pitchFamily="2" charset="0"/>
              </a:rPr>
              <a:t>R1Q2: </a:t>
            </a:r>
            <a:r>
              <a:rPr lang="en-CA" sz="1800" b="0" i="0" u="none" strike="noStrike" dirty="0">
                <a:solidFill>
                  <a:srgbClr val="000000"/>
                </a:solidFill>
                <a:effectLst/>
                <a:latin typeface="Helvetica" pitchFamily="2" charset="0"/>
              </a:rPr>
              <a:t>For the eCO2R step, electricity cost is the largest fraction in most cases and therefore the voltage, current density and Faradaic efficiency are quite important in the cost analysis. If I understand correctly, the electricity costs in Figure 1c and 1d are calculated based on the parameters in Table 1, where the current density and FE are assumed to be quite high (300-500 mA/cm2 and 80-90%). It is reasonable for CO, formate and ethanol, but for other products, especially acetaldehyde, ethylene glycol and glycolaldehyde, it is very rare to achieve such high current density and FE at the same time. The authors should calculate the electricity cost for each eCO2R product in a case-by-case way, and use the parameters that are actually reported in literatures rather than assuming the same parameters for all products.</a:t>
            </a:r>
          </a:p>
          <a:p>
            <a:pPr marL="0" indent="0">
              <a:buNone/>
            </a:pPr>
            <a:endParaRPr lang="en-CA" sz="1800" dirty="0">
              <a:solidFill>
                <a:srgbClr val="000000"/>
              </a:solidFill>
              <a:latin typeface="Helvetica" pitchFamily="2" charset="0"/>
            </a:endParaRPr>
          </a:p>
          <a:p>
            <a:pPr marL="0" indent="0">
              <a:buNone/>
            </a:pPr>
            <a:endParaRPr lang="en-CA" sz="1800" dirty="0">
              <a:solidFill>
                <a:srgbClr val="000000"/>
              </a:solidFill>
              <a:latin typeface="Helvetica" pitchFamily="2" charset="0"/>
            </a:endParaRPr>
          </a:p>
          <a:p>
            <a:pPr marL="0" indent="0">
              <a:buNone/>
            </a:pPr>
            <a:endParaRPr lang="en-CA" sz="1800" dirty="0">
              <a:solidFill>
                <a:srgbClr val="000000"/>
              </a:solidFill>
              <a:latin typeface="Helvetica" pitchFamily="2" charset="0"/>
            </a:endParaRPr>
          </a:p>
          <a:p>
            <a:pPr>
              <a:buFontTx/>
              <a:buChar char="-"/>
            </a:pPr>
            <a:r>
              <a:rPr lang="en-CA" sz="1800" dirty="0">
                <a:solidFill>
                  <a:srgbClr val="000000"/>
                </a:solidFill>
                <a:latin typeface="Helvetica" pitchFamily="2" charset="0"/>
              </a:rPr>
              <a:t>Addressed by categorizing products</a:t>
            </a:r>
          </a:p>
          <a:p>
            <a:pPr>
              <a:buFontTx/>
              <a:buChar char="-"/>
            </a:pPr>
            <a:r>
              <a:rPr lang="en-CA" sz="1800" dirty="0">
                <a:solidFill>
                  <a:srgbClr val="000000"/>
                </a:solidFill>
                <a:latin typeface="Helvetica" pitchFamily="2" charset="0"/>
              </a:rPr>
              <a:t>Distinguish between 3 categories of present-day status and the prospective future scenario</a:t>
            </a:r>
            <a:endParaRPr lang="en-US" sz="1800" dirty="0"/>
          </a:p>
        </p:txBody>
      </p:sp>
      <p:sp>
        <p:nvSpPr>
          <p:cNvPr id="5" name="Slide Number Placeholder 4">
            <a:extLst>
              <a:ext uri="{FF2B5EF4-FFF2-40B4-BE49-F238E27FC236}">
                <a16:creationId xmlns:a16="http://schemas.microsoft.com/office/drawing/2014/main" id="{4426EC6B-9ACD-6A47-902C-18A91EB4EBA6}"/>
              </a:ext>
            </a:extLst>
          </p:cNvPr>
          <p:cNvSpPr>
            <a:spLocks noGrp="1"/>
          </p:cNvSpPr>
          <p:nvPr>
            <p:ph type="sldNum" sz="quarter" idx="12"/>
          </p:nvPr>
        </p:nvSpPr>
        <p:spPr/>
        <p:txBody>
          <a:bodyPr/>
          <a:lstStyle/>
          <a:p>
            <a:fld id="{7B9CAC8D-C2B3-A142-85D0-E9FABF6FE219}" type="slidenum">
              <a:rPr lang="en-US" smtClean="0">
                <a:solidFill>
                  <a:schemeClr val="tx1">
                    <a:lumMod val="50000"/>
                    <a:lumOff val="50000"/>
                  </a:schemeClr>
                </a:solidFill>
              </a:rPr>
              <a:pPr/>
              <a:t>4</a:t>
            </a:fld>
            <a:endParaRPr lang="en-US" dirty="0">
              <a:solidFill>
                <a:schemeClr val="tx1">
                  <a:lumMod val="50000"/>
                  <a:lumOff val="50000"/>
                </a:schemeClr>
              </a:solidFill>
            </a:endParaRPr>
          </a:p>
        </p:txBody>
      </p:sp>
      <p:sp>
        <p:nvSpPr>
          <p:cNvPr id="8" name="TextBox 7">
            <a:extLst>
              <a:ext uri="{FF2B5EF4-FFF2-40B4-BE49-F238E27FC236}">
                <a16:creationId xmlns:a16="http://schemas.microsoft.com/office/drawing/2014/main" id="{1A0FD0E4-DA79-A245-B09B-8781D75B4063}"/>
              </a:ext>
            </a:extLst>
          </p:cNvPr>
          <p:cNvSpPr txBox="1"/>
          <p:nvPr/>
        </p:nvSpPr>
        <p:spPr>
          <a:xfrm>
            <a:off x="6341965" y="536410"/>
            <a:ext cx="5706035" cy="5355312"/>
          </a:xfrm>
          <a:prstGeom prst="rect">
            <a:avLst/>
          </a:prstGeom>
          <a:noFill/>
        </p:spPr>
        <p:txBody>
          <a:bodyPr wrap="square">
            <a:spAutoFit/>
          </a:bodyPr>
          <a:lstStyle/>
          <a:p>
            <a:r>
              <a:rPr lang="en-CA" b="1" i="0" u="none" strike="noStrike" dirty="0">
                <a:solidFill>
                  <a:srgbClr val="000000"/>
                </a:solidFill>
                <a:effectLst/>
                <a:latin typeface="Helvetica" pitchFamily="2" charset="0"/>
              </a:rPr>
              <a:t>R1Q3: </a:t>
            </a:r>
            <a:r>
              <a:rPr lang="en-CA" b="0" i="0" u="none" strike="noStrike" dirty="0">
                <a:solidFill>
                  <a:srgbClr val="000000"/>
                </a:solidFill>
                <a:effectLst/>
                <a:latin typeface="Helvetica" pitchFamily="2" charset="0"/>
              </a:rPr>
              <a:t>Following point 2, Figure 2b can be misleading in the voltage calculation. It makes the readers think that the electricity costs in Figure 2c and 2d are calculated based on the voltage provided in Figure 2b - but actually Figure 2b only shows thermodynamic potentials. In fact I don't think the authors need Figure 2b here - a positive thermodynamic potential doesn't mean the product is easy to make. The authors can simply remove Figure 2b.</a:t>
            </a:r>
          </a:p>
          <a:p>
            <a:endParaRPr lang="en-CA" dirty="0">
              <a:solidFill>
                <a:srgbClr val="000000"/>
              </a:solidFill>
              <a:latin typeface="Helvetica" pitchFamily="2" charset="0"/>
            </a:endParaRPr>
          </a:p>
          <a:p>
            <a:endParaRPr lang="en-CA" dirty="0">
              <a:solidFill>
                <a:srgbClr val="000000"/>
              </a:solidFill>
              <a:latin typeface="Helvetica" pitchFamily="2" charset="0"/>
            </a:endParaRPr>
          </a:p>
          <a:p>
            <a:endParaRPr lang="en-CA" dirty="0">
              <a:solidFill>
                <a:srgbClr val="000000"/>
              </a:solidFill>
              <a:latin typeface="Helvetica" pitchFamily="2" charset="0"/>
            </a:endParaRPr>
          </a:p>
          <a:p>
            <a:endParaRPr lang="en-CA" dirty="0">
              <a:solidFill>
                <a:srgbClr val="000000"/>
              </a:solidFill>
              <a:latin typeface="Helvetica" pitchFamily="2" charset="0"/>
            </a:endParaRPr>
          </a:p>
          <a:p>
            <a:endParaRPr lang="en-CA" dirty="0">
              <a:solidFill>
                <a:srgbClr val="000000"/>
              </a:solidFill>
              <a:latin typeface="Helvetica" pitchFamily="2" charset="0"/>
            </a:endParaRPr>
          </a:p>
          <a:p>
            <a:endParaRPr lang="en-CA" dirty="0">
              <a:solidFill>
                <a:srgbClr val="000000"/>
              </a:solidFill>
              <a:latin typeface="Helvetica" pitchFamily="2" charset="0"/>
            </a:endParaRPr>
          </a:p>
          <a:p>
            <a:endParaRPr lang="en-CA" dirty="0">
              <a:solidFill>
                <a:srgbClr val="000000"/>
              </a:solidFill>
              <a:latin typeface="Helvetica" pitchFamily="2" charset="0"/>
            </a:endParaRPr>
          </a:p>
          <a:p>
            <a:endParaRPr lang="en-CA" dirty="0">
              <a:solidFill>
                <a:srgbClr val="000000"/>
              </a:solidFill>
              <a:latin typeface="Helvetica" pitchFamily="2" charset="0"/>
            </a:endParaRPr>
          </a:p>
          <a:p>
            <a:endParaRPr lang="en-CA" dirty="0">
              <a:solidFill>
                <a:srgbClr val="000000"/>
              </a:solidFill>
              <a:latin typeface="Helvetica" pitchFamily="2" charset="0"/>
            </a:endParaRPr>
          </a:p>
          <a:p>
            <a:r>
              <a:rPr lang="en-CA" dirty="0">
                <a:solidFill>
                  <a:srgbClr val="000000"/>
                </a:solidFill>
                <a:latin typeface="Helvetica" pitchFamily="2" charset="0"/>
              </a:rPr>
              <a:t>- Move 2b to SI, </a:t>
            </a:r>
            <a:endParaRPr lang="en-US" dirty="0"/>
          </a:p>
        </p:txBody>
      </p:sp>
    </p:spTree>
    <p:extLst>
      <p:ext uri="{BB962C8B-B14F-4D97-AF65-F5344CB8AC3E}">
        <p14:creationId xmlns:p14="http://schemas.microsoft.com/office/powerpoint/2010/main" val="15471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B36370-21EB-2B4A-9033-ED72CF01231A}"/>
              </a:ext>
            </a:extLst>
          </p:cNvPr>
          <p:cNvSpPr>
            <a:spLocks noGrp="1"/>
          </p:cNvSpPr>
          <p:nvPr>
            <p:ph type="sldNum" sz="quarter" idx="12"/>
          </p:nvPr>
        </p:nvSpPr>
        <p:spPr/>
        <p:txBody>
          <a:bodyPr/>
          <a:lstStyle/>
          <a:p>
            <a:fld id="{7B9CAC8D-C2B3-A142-85D0-E9FABF6FE219}" type="slidenum">
              <a:rPr lang="en-US" smtClean="0">
                <a:solidFill>
                  <a:schemeClr val="tx1">
                    <a:lumMod val="50000"/>
                    <a:lumOff val="50000"/>
                  </a:schemeClr>
                </a:solidFill>
              </a:rPr>
              <a:pPr/>
              <a:t>5</a:t>
            </a:fld>
            <a:endParaRPr lang="en-US" dirty="0">
              <a:solidFill>
                <a:schemeClr val="tx1">
                  <a:lumMod val="50000"/>
                  <a:lumOff val="50000"/>
                </a:schemeClr>
              </a:solidFill>
            </a:endParaRPr>
          </a:p>
        </p:txBody>
      </p:sp>
      <p:sp>
        <p:nvSpPr>
          <p:cNvPr id="4" name="TextBox 3">
            <a:extLst>
              <a:ext uri="{FF2B5EF4-FFF2-40B4-BE49-F238E27FC236}">
                <a16:creationId xmlns:a16="http://schemas.microsoft.com/office/drawing/2014/main" id="{D0AF60B0-70CF-154D-B899-05D5C4B62E93}"/>
              </a:ext>
            </a:extLst>
          </p:cNvPr>
          <p:cNvSpPr txBox="1"/>
          <p:nvPr/>
        </p:nvSpPr>
        <p:spPr>
          <a:xfrm>
            <a:off x="169446" y="501187"/>
            <a:ext cx="5583891" cy="5078313"/>
          </a:xfrm>
          <a:prstGeom prst="rect">
            <a:avLst/>
          </a:prstGeom>
          <a:noFill/>
        </p:spPr>
        <p:txBody>
          <a:bodyPr wrap="square">
            <a:spAutoFit/>
          </a:bodyPr>
          <a:lstStyle/>
          <a:p>
            <a:r>
              <a:rPr lang="en-CA" b="1" i="0" u="none" strike="noStrike" dirty="0">
                <a:solidFill>
                  <a:srgbClr val="000000"/>
                </a:solidFill>
                <a:effectLst/>
                <a:latin typeface="Helvetica" pitchFamily="2" charset="0"/>
              </a:rPr>
              <a:t>R1Q4: </a:t>
            </a:r>
            <a:r>
              <a:rPr lang="en-CA" b="0" i="0" u="none" strike="noStrike" dirty="0">
                <a:solidFill>
                  <a:srgbClr val="000000"/>
                </a:solidFill>
                <a:effectLst/>
                <a:latin typeface="Helvetica" pitchFamily="2" charset="0"/>
              </a:rPr>
              <a:t>The authors did not consider the cost for product separation and justify that by pointing out that 'eCO2R products fed to a bioproduction stage may require less purification than would be required if selling the products directly' (page 15). It is true for gas-phase products, but for the products remained in the liquid electrolyte, product separation is still necessary for the subsequent bioproduction step, particularly when a high pH electrolyte is used for eCO2R, which is incompatible with many </a:t>
            </a:r>
            <a:r>
              <a:rPr lang="en-CA" b="0" i="0" u="none" strike="noStrike" dirty="0" err="1">
                <a:solidFill>
                  <a:srgbClr val="000000"/>
                </a:solidFill>
                <a:effectLst/>
                <a:latin typeface="Helvetica" pitchFamily="2" charset="0"/>
              </a:rPr>
              <a:t>biocatalysis</a:t>
            </a:r>
            <a:r>
              <a:rPr lang="en-CA" b="0" i="0" u="none" strike="noStrike" dirty="0">
                <a:solidFill>
                  <a:srgbClr val="000000"/>
                </a:solidFill>
                <a:effectLst/>
                <a:latin typeface="Helvetica" pitchFamily="2" charset="0"/>
              </a:rPr>
              <a:t> processes. The authors should at least consider the issue of electrolyte.</a:t>
            </a:r>
          </a:p>
          <a:p>
            <a:endParaRPr lang="en-CA" dirty="0">
              <a:solidFill>
                <a:srgbClr val="000000"/>
              </a:solidFill>
              <a:latin typeface="Helvetica" pitchFamily="2" charset="0"/>
            </a:endParaRPr>
          </a:p>
          <a:p>
            <a:endParaRPr lang="en-CA" dirty="0">
              <a:solidFill>
                <a:srgbClr val="000000"/>
              </a:solidFill>
              <a:latin typeface="Helvetica" pitchFamily="2" charset="0"/>
            </a:endParaRPr>
          </a:p>
          <a:p>
            <a:endParaRPr lang="en-CA" dirty="0">
              <a:solidFill>
                <a:srgbClr val="000000"/>
              </a:solidFill>
              <a:latin typeface="Helvetica" pitchFamily="2" charset="0"/>
            </a:endParaRPr>
          </a:p>
          <a:p>
            <a:endParaRPr lang="en-CA" dirty="0">
              <a:solidFill>
                <a:srgbClr val="000000"/>
              </a:solidFill>
              <a:latin typeface="Helvetica" pitchFamily="2" charset="0"/>
            </a:endParaRPr>
          </a:p>
          <a:p>
            <a:r>
              <a:rPr lang="en-CA" dirty="0">
                <a:solidFill>
                  <a:srgbClr val="000000"/>
                </a:solidFill>
                <a:latin typeface="Helvetica" pitchFamily="2" charset="0"/>
              </a:rPr>
              <a:t>-calculate total gas flows and electrolyte flows and use PSA and distillation reference data</a:t>
            </a:r>
            <a:endParaRPr lang="en-US" dirty="0"/>
          </a:p>
        </p:txBody>
      </p:sp>
      <p:sp>
        <p:nvSpPr>
          <p:cNvPr id="8" name="TextBox 7">
            <a:extLst>
              <a:ext uri="{FF2B5EF4-FFF2-40B4-BE49-F238E27FC236}">
                <a16:creationId xmlns:a16="http://schemas.microsoft.com/office/drawing/2014/main" id="{426514F8-27E3-8D43-A2A0-6341CA5CE966}"/>
              </a:ext>
            </a:extLst>
          </p:cNvPr>
          <p:cNvSpPr txBox="1"/>
          <p:nvPr/>
        </p:nvSpPr>
        <p:spPr>
          <a:xfrm>
            <a:off x="6093760" y="252390"/>
            <a:ext cx="6098240" cy="6370975"/>
          </a:xfrm>
          <a:prstGeom prst="rect">
            <a:avLst/>
          </a:prstGeom>
          <a:noFill/>
        </p:spPr>
        <p:txBody>
          <a:bodyPr wrap="square">
            <a:spAutoFit/>
          </a:bodyPr>
          <a:lstStyle/>
          <a:p>
            <a:r>
              <a:rPr lang="en-CA" b="1" dirty="0">
                <a:solidFill>
                  <a:srgbClr val="000000"/>
                </a:solidFill>
                <a:latin typeface="Helvetica" pitchFamily="2" charset="0"/>
              </a:rPr>
              <a:t>R2Q1: </a:t>
            </a:r>
            <a:r>
              <a:rPr lang="en-CA" b="0" i="0" u="none" strike="noStrike" dirty="0">
                <a:solidFill>
                  <a:srgbClr val="000000"/>
                </a:solidFill>
                <a:effectLst/>
                <a:latin typeface="Helvetica" pitchFamily="2" charset="0"/>
              </a:rPr>
              <a:t>I disagree that the costs of alkaline </a:t>
            </a:r>
            <a:r>
              <a:rPr lang="en-CA" b="0" i="0" u="none" strike="noStrike" dirty="0" err="1">
                <a:solidFill>
                  <a:srgbClr val="000000"/>
                </a:solidFill>
                <a:effectLst/>
                <a:latin typeface="Helvetica" pitchFamily="2" charset="0"/>
              </a:rPr>
              <a:t>elctrolyzers</a:t>
            </a:r>
            <a:r>
              <a:rPr lang="en-CA" b="0" i="0" u="none" strike="noStrike" dirty="0">
                <a:solidFill>
                  <a:srgbClr val="000000"/>
                </a:solidFill>
                <a:effectLst/>
                <a:latin typeface="Helvetica" pitchFamily="2" charset="0"/>
              </a:rPr>
              <a:t> can be used to estimate the costs of electrochemical devices used for the CO2-reduction reaction (as done in 4.2.). The materials, the peripherals etc. are very much different. (Albeit I do acknowledge that the capex has only limited impact on the results.)</a:t>
            </a:r>
          </a:p>
          <a:p>
            <a:endParaRPr lang="en-CA" dirty="0">
              <a:solidFill>
                <a:srgbClr val="000000"/>
              </a:solidFill>
              <a:latin typeface="Helvetica" pitchFamily="2" charset="0"/>
            </a:endParaRPr>
          </a:p>
          <a:p>
            <a:r>
              <a:rPr lang="en-CA" dirty="0">
                <a:solidFill>
                  <a:srgbClr val="000000"/>
                </a:solidFill>
                <a:latin typeface="Helvetica" pitchFamily="2" charset="0"/>
              </a:rPr>
              <a:t>-we can give examples of this being done before</a:t>
            </a:r>
          </a:p>
          <a:p>
            <a:endParaRPr lang="en-CA" dirty="0">
              <a:solidFill>
                <a:srgbClr val="000000"/>
              </a:solidFill>
              <a:latin typeface="Helvetica" pitchFamily="2" charset="0"/>
            </a:endParaRPr>
          </a:p>
          <a:p>
            <a:endParaRPr lang="en-CA" dirty="0">
              <a:solidFill>
                <a:srgbClr val="000000"/>
              </a:solidFill>
              <a:latin typeface="Helvetica" pitchFamily="2" charset="0"/>
            </a:endParaRPr>
          </a:p>
          <a:p>
            <a:r>
              <a:rPr lang="en-CA" sz="1200" dirty="0">
                <a:solidFill>
                  <a:srgbClr val="000000"/>
                </a:solidFill>
                <a:latin typeface="Helvetica" pitchFamily="2" charset="0"/>
              </a:rPr>
              <a:t>R2Q2: </a:t>
            </a:r>
            <a:r>
              <a:rPr lang="en-CA" sz="1200" b="0" i="0" u="none" strike="noStrike" dirty="0">
                <a:solidFill>
                  <a:srgbClr val="000000"/>
                </a:solidFill>
                <a:effectLst/>
                <a:latin typeface="Helvetica" pitchFamily="2" charset="0"/>
              </a:rPr>
              <a:t>The authors have based their energetic assessment mainly on the standard potentials (and some very few experimental values) of the respective electrochemical reactions. This is not appropriate. The formal potentials do very much differ; but even more important the overpotentials of the reactions do vary significantly for the same reaction for different electrode materials </a:t>
            </a:r>
            <a:r>
              <a:rPr lang="en-CA" sz="1200" b="0" i="0" u="none" strike="noStrike" dirty="0" err="1">
                <a:solidFill>
                  <a:srgbClr val="000000"/>
                </a:solidFill>
                <a:effectLst/>
                <a:latin typeface="Helvetica" pitchFamily="2" charset="0"/>
              </a:rPr>
              <a:t>nd</a:t>
            </a:r>
            <a:r>
              <a:rPr lang="en-CA" sz="1200" b="0" i="0" u="none" strike="noStrike" dirty="0">
                <a:solidFill>
                  <a:srgbClr val="000000"/>
                </a:solidFill>
                <a:effectLst/>
                <a:latin typeface="Helvetica" pitchFamily="2" charset="0"/>
              </a:rPr>
              <a:t> different current densities as well as "real" conditions. See for example here: </a:t>
            </a:r>
            <a:r>
              <a:rPr lang="en-CA" sz="1200" b="0" i="0" dirty="0">
                <a:effectLst/>
                <a:latin typeface="Helvetica" pitchFamily="2" charset="0"/>
                <a:hlinkClick r:id="rId2"/>
              </a:rPr>
              <a:t>https://www.nature.com/articles/s41578-021-00356-2</a:t>
            </a:r>
            <a:r>
              <a:rPr lang="en-CA" sz="1200" b="0" i="0" u="none" strike="noStrike" dirty="0">
                <a:solidFill>
                  <a:srgbClr val="000000"/>
                </a:solidFill>
                <a:effectLst/>
                <a:latin typeface="Helvetica" pitchFamily="2" charset="0"/>
              </a:rPr>
              <a:t>, </a:t>
            </a:r>
            <a:r>
              <a:rPr lang="en-CA" sz="1200" b="0" i="0" dirty="0">
                <a:effectLst/>
                <a:latin typeface="Helvetica" pitchFamily="2" charset="0"/>
                <a:hlinkClick r:id="rId3"/>
              </a:rPr>
              <a:t>https://onlinelibrary.wiley.com/doi/abs/10.1002/adfm.202111193</a:t>
            </a:r>
            <a:br>
              <a:rPr lang="en-CA" sz="1200" dirty="0"/>
            </a:br>
            <a:r>
              <a:rPr lang="en-CA" sz="1200" b="0" i="0" u="none" strike="noStrike" dirty="0">
                <a:solidFill>
                  <a:srgbClr val="000000"/>
                </a:solidFill>
                <a:effectLst/>
                <a:latin typeface="Helvetica" pitchFamily="2" charset="0"/>
              </a:rPr>
              <a:t>Yet, it is a very dynamic field, so there will be continuous advancement</a:t>
            </a:r>
            <a:br>
              <a:rPr lang="en-CA" sz="1200" dirty="0"/>
            </a:br>
            <a:r>
              <a:rPr lang="en-CA" sz="1200" b="0" i="0" u="none" strike="noStrike" dirty="0">
                <a:solidFill>
                  <a:srgbClr val="000000"/>
                </a:solidFill>
                <a:effectLst/>
                <a:latin typeface="Helvetica" pitchFamily="2" charset="0"/>
              </a:rPr>
              <a:t>This may sound too picky, but the electrochemical energetics (kinetics and overpotentials) will very much determine the cell voltage needed to derive a certain rate, yield etc. (and change the FE) and hence I do consider the here taken approach, unfortunately, as too simplified.</a:t>
            </a:r>
          </a:p>
          <a:p>
            <a:endParaRPr lang="en-CA" sz="1200" dirty="0">
              <a:solidFill>
                <a:srgbClr val="000000"/>
              </a:solidFill>
              <a:latin typeface="Helvetica" pitchFamily="2" charset="0"/>
            </a:endParaRPr>
          </a:p>
          <a:p>
            <a:r>
              <a:rPr lang="en-CA" dirty="0">
                <a:solidFill>
                  <a:srgbClr val="000000"/>
                </a:solidFill>
                <a:latin typeface="Helvetica" pitchFamily="2" charset="0"/>
              </a:rPr>
              <a:t>- This is a misinterpretation, you did not use thermodynamic potentials</a:t>
            </a:r>
          </a:p>
          <a:p>
            <a:endParaRPr lang="en-CA" dirty="0">
              <a:solidFill>
                <a:srgbClr val="000000"/>
              </a:solidFill>
              <a:latin typeface="Helvetica" pitchFamily="2" charset="0"/>
            </a:endParaRPr>
          </a:p>
          <a:p>
            <a:endParaRPr lang="en-US" dirty="0"/>
          </a:p>
        </p:txBody>
      </p:sp>
    </p:spTree>
    <p:extLst>
      <p:ext uri="{BB962C8B-B14F-4D97-AF65-F5344CB8AC3E}">
        <p14:creationId xmlns:p14="http://schemas.microsoft.com/office/powerpoint/2010/main" val="139837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D0A9B4-8E44-8644-AEBC-BFA9D774CAA9}"/>
              </a:ext>
            </a:extLst>
          </p:cNvPr>
          <p:cNvSpPr>
            <a:spLocks noGrp="1"/>
          </p:cNvSpPr>
          <p:nvPr>
            <p:ph type="sldNum" sz="quarter" idx="12"/>
          </p:nvPr>
        </p:nvSpPr>
        <p:spPr/>
        <p:txBody>
          <a:bodyPr/>
          <a:lstStyle/>
          <a:p>
            <a:fld id="{7B9CAC8D-C2B3-A142-85D0-E9FABF6FE219}" type="slidenum">
              <a:rPr lang="en-US" smtClean="0">
                <a:solidFill>
                  <a:schemeClr val="tx1">
                    <a:lumMod val="50000"/>
                    <a:lumOff val="50000"/>
                  </a:schemeClr>
                </a:solidFill>
              </a:rPr>
              <a:pPr/>
              <a:t>6</a:t>
            </a:fld>
            <a:endParaRPr lang="en-US" dirty="0">
              <a:solidFill>
                <a:schemeClr val="tx1">
                  <a:lumMod val="50000"/>
                  <a:lumOff val="50000"/>
                </a:schemeClr>
              </a:solidFill>
            </a:endParaRPr>
          </a:p>
        </p:txBody>
      </p:sp>
      <p:sp>
        <p:nvSpPr>
          <p:cNvPr id="4" name="TextBox 3">
            <a:extLst>
              <a:ext uri="{FF2B5EF4-FFF2-40B4-BE49-F238E27FC236}">
                <a16:creationId xmlns:a16="http://schemas.microsoft.com/office/drawing/2014/main" id="{B7E0DE94-C4B0-7B42-B954-FC3440853743}"/>
              </a:ext>
            </a:extLst>
          </p:cNvPr>
          <p:cNvSpPr txBox="1"/>
          <p:nvPr/>
        </p:nvSpPr>
        <p:spPr>
          <a:xfrm>
            <a:off x="0" y="584538"/>
            <a:ext cx="6098240" cy="3139321"/>
          </a:xfrm>
          <a:prstGeom prst="rect">
            <a:avLst/>
          </a:prstGeom>
          <a:noFill/>
        </p:spPr>
        <p:txBody>
          <a:bodyPr wrap="square">
            <a:spAutoFit/>
          </a:bodyPr>
          <a:lstStyle/>
          <a:p>
            <a:r>
              <a:rPr lang="en-CA" b="1" dirty="0">
                <a:solidFill>
                  <a:srgbClr val="000000"/>
                </a:solidFill>
                <a:latin typeface="Helvetica" pitchFamily="2" charset="0"/>
              </a:rPr>
              <a:t>R4Q1:</a:t>
            </a:r>
            <a:r>
              <a:rPr lang="en-CA" b="0" i="0" u="none" strike="noStrike" dirty="0">
                <a:solidFill>
                  <a:srgbClr val="000000"/>
                </a:solidFill>
                <a:effectLst/>
                <a:latin typeface="Helvetica" pitchFamily="2" charset="0"/>
              </a:rPr>
              <a:t> The authors do not consider high temperature options for CO2 reduction of H2 production. These routes have been shown to be more stable, higher energetic efficiency, and have higher </a:t>
            </a:r>
            <a:r>
              <a:rPr lang="en-CA" b="0" i="0" u="none" strike="noStrike" dirty="0" err="1">
                <a:solidFill>
                  <a:srgbClr val="000000"/>
                </a:solidFill>
                <a:effectLst/>
                <a:latin typeface="Helvetica" pitchFamily="2" charset="0"/>
              </a:rPr>
              <a:t>selectivities</a:t>
            </a:r>
            <a:r>
              <a:rPr lang="en-CA" b="0" i="0" u="none" strike="noStrike" dirty="0">
                <a:solidFill>
                  <a:srgbClr val="000000"/>
                </a:solidFill>
                <a:effectLst/>
                <a:latin typeface="Helvetica" pitchFamily="2" charset="0"/>
              </a:rPr>
              <a:t> than their low temperature alternatives. Specifically, the authors should consider CO produced in high temperature solid oxide cells at a minimum in their comparisons.</a:t>
            </a:r>
          </a:p>
          <a:p>
            <a:endParaRPr lang="en-CA" dirty="0">
              <a:solidFill>
                <a:srgbClr val="000000"/>
              </a:solidFill>
              <a:latin typeface="Helvetica" pitchFamily="2" charset="0"/>
            </a:endParaRPr>
          </a:p>
          <a:p>
            <a:r>
              <a:rPr lang="en-CA" dirty="0">
                <a:solidFill>
                  <a:srgbClr val="000000"/>
                </a:solidFill>
                <a:latin typeface="Helvetica" pitchFamily="2" charset="0"/>
              </a:rPr>
              <a:t>- I think it is ok to reduce the scope to low-temperature electrolysis; we can just use the adjective “low-temperature” somewhere in the intro</a:t>
            </a:r>
            <a:endParaRPr lang="en-US" dirty="0"/>
          </a:p>
        </p:txBody>
      </p:sp>
      <p:sp>
        <p:nvSpPr>
          <p:cNvPr id="6" name="TextBox 5">
            <a:extLst>
              <a:ext uri="{FF2B5EF4-FFF2-40B4-BE49-F238E27FC236}">
                <a16:creationId xmlns:a16="http://schemas.microsoft.com/office/drawing/2014/main" id="{7C31FF70-CD81-AF43-93F1-F3B456306733}"/>
              </a:ext>
            </a:extLst>
          </p:cNvPr>
          <p:cNvSpPr txBox="1"/>
          <p:nvPr/>
        </p:nvSpPr>
        <p:spPr>
          <a:xfrm>
            <a:off x="6096000" y="566678"/>
            <a:ext cx="6125134" cy="4801314"/>
          </a:xfrm>
          <a:prstGeom prst="rect">
            <a:avLst/>
          </a:prstGeom>
          <a:noFill/>
        </p:spPr>
        <p:txBody>
          <a:bodyPr wrap="square">
            <a:spAutoFit/>
          </a:bodyPr>
          <a:lstStyle/>
          <a:p>
            <a:r>
              <a:rPr lang="en-CA" b="1" i="0" u="none" strike="noStrike" dirty="0">
                <a:solidFill>
                  <a:srgbClr val="000000"/>
                </a:solidFill>
                <a:effectLst/>
                <a:latin typeface="Helvetica" pitchFamily="2" charset="0"/>
              </a:rPr>
              <a:t>R4Q2: </a:t>
            </a:r>
            <a:r>
              <a:rPr lang="en-CA" b="0" i="0" u="none" strike="noStrike" dirty="0">
                <a:solidFill>
                  <a:srgbClr val="000000"/>
                </a:solidFill>
                <a:effectLst/>
                <a:latin typeface="Helvetica" pitchFamily="2" charset="0"/>
              </a:rPr>
              <a:t>The values chosen for cell voltage, current density, and selectivity in Table S2 for a significant amount of the products are not considered state-of-the-art. Specifically, values listed for CO, Ethanol, and Acetate are not correct. Please refer to works by Wang et al. (Nature Energy 5, 478-486, 2020) for ethanol production from CO2 and </a:t>
            </a:r>
            <a:r>
              <a:rPr lang="en-CA" b="0" i="0" u="none" strike="noStrike" dirty="0" err="1">
                <a:solidFill>
                  <a:srgbClr val="000000"/>
                </a:solidFill>
                <a:effectLst/>
                <a:latin typeface="Helvetica" pitchFamily="2" charset="0"/>
              </a:rPr>
              <a:t>Endrodi</a:t>
            </a:r>
            <a:r>
              <a:rPr lang="en-CA" b="0" i="0" u="none" strike="noStrike" dirty="0">
                <a:solidFill>
                  <a:srgbClr val="000000"/>
                </a:solidFill>
                <a:effectLst/>
                <a:latin typeface="Helvetica" pitchFamily="2" charset="0"/>
              </a:rPr>
              <a:t> et al. (Energy &amp; Environmental Science 13, 4098, 2020) for CO production from CO2. It is difficult to trust the results unless these values are updated, and all values should be </a:t>
            </a:r>
            <a:r>
              <a:rPr lang="en-CA" b="0" i="0" u="none" strike="noStrike" dirty="0" err="1">
                <a:solidFill>
                  <a:srgbClr val="000000"/>
                </a:solidFill>
                <a:effectLst/>
                <a:latin typeface="Helvetica" pitchFamily="2" charset="0"/>
              </a:rPr>
              <a:t>reevaluated</a:t>
            </a:r>
            <a:r>
              <a:rPr lang="en-CA" b="0" i="0" u="none" strike="noStrike" dirty="0">
                <a:solidFill>
                  <a:srgbClr val="000000"/>
                </a:solidFill>
                <a:effectLst/>
                <a:latin typeface="Helvetica" pitchFamily="2" charset="0"/>
              </a:rPr>
              <a:t> against current literature.</a:t>
            </a:r>
          </a:p>
          <a:p>
            <a:endParaRPr lang="en-CA" dirty="0">
              <a:solidFill>
                <a:srgbClr val="000000"/>
              </a:solidFill>
              <a:latin typeface="Helvetica" pitchFamily="2" charset="0"/>
            </a:endParaRPr>
          </a:p>
          <a:p>
            <a:endParaRPr lang="en-CA" dirty="0">
              <a:solidFill>
                <a:srgbClr val="000000"/>
              </a:solidFill>
              <a:latin typeface="Helvetica" pitchFamily="2" charset="0"/>
            </a:endParaRPr>
          </a:p>
          <a:p>
            <a:endParaRPr lang="en-CA" dirty="0">
              <a:solidFill>
                <a:srgbClr val="000000"/>
              </a:solidFill>
              <a:latin typeface="Helvetica" pitchFamily="2" charset="0"/>
            </a:endParaRPr>
          </a:p>
          <a:p>
            <a:r>
              <a:rPr lang="en-CA" dirty="0">
                <a:solidFill>
                  <a:srgbClr val="000000"/>
                </a:solidFill>
                <a:latin typeface="Helvetica" pitchFamily="2" charset="0"/>
              </a:rPr>
              <a:t>- I can put a table in the SI that cites multiple papers per chemical and maps them to the appropriate category to better justify the use of chemical tiers without choosing the specific performance from individual papers</a:t>
            </a:r>
            <a:endParaRPr lang="en-US" dirty="0"/>
          </a:p>
        </p:txBody>
      </p:sp>
    </p:spTree>
    <p:extLst>
      <p:ext uri="{BB962C8B-B14F-4D97-AF65-F5344CB8AC3E}">
        <p14:creationId xmlns:p14="http://schemas.microsoft.com/office/powerpoint/2010/main" val="27667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25A597-2C16-CE41-8C7E-CF5EA88A2F26}"/>
              </a:ext>
            </a:extLst>
          </p:cNvPr>
          <p:cNvSpPr>
            <a:spLocks noGrp="1"/>
          </p:cNvSpPr>
          <p:nvPr>
            <p:ph type="sldNum" sz="quarter" idx="12"/>
          </p:nvPr>
        </p:nvSpPr>
        <p:spPr/>
        <p:txBody>
          <a:bodyPr/>
          <a:lstStyle/>
          <a:p>
            <a:fld id="{7B9CAC8D-C2B3-A142-85D0-E9FABF6FE219}" type="slidenum">
              <a:rPr lang="en-US" smtClean="0">
                <a:solidFill>
                  <a:schemeClr val="tx1">
                    <a:lumMod val="50000"/>
                    <a:lumOff val="50000"/>
                  </a:schemeClr>
                </a:solidFill>
              </a:rPr>
              <a:pPr/>
              <a:t>7</a:t>
            </a:fld>
            <a:endParaRPr lang="en-US" dirty="0">
              <a:solidFill>
                <a:schemeClr val="tx1">
                  <a:lumMod val="50000"/>
                  <a:lumOff val="50000"/>
                </a:schemeClr>
              </a:solidFill>
            </a:endParaRPr>
          </a:p>
        </p:txBody>
      </p:sp>
      <p:sp>
        <p:nvSpPr>
          <p:cNvPr id="4" name="TextBox 3">
            <a:extLst>
              <a:ext uri="{FF2B5EF4-FFF2-40B4-BE49-F238E27FC236}">
                <a16:creationId xmlns:a16="http://schemas.microsoft.com/office/drawing/2014/main" id="{FAD28984-B382-BC45-B7E7-70CC15CFA589}"/>
              </a:ext>
            </a:extLst>
          </p:cNvPr>
          <p:cNvSpPr txBox="1"/>
          <p:nvPr/>
        </p:nvSpPr>
        <p:spPr>
          <a:xfrm>
            <a:off x="887506" y="1318789"/>
            <a:ext cx="10650069" cy="2585323"/>
          </a:xfrm>
          <a:prstGeom prst="rect">
            <a:avLst/>
          </a:prstGeom>
          <a:noFill/>
        </p:spPr>
        <p:txBody>
          <a:bodyPr wrap="square">
            <a:spAutoFit/>
          </a:bodyPr>
          <a:lstStyle/>
          <a:p>
            <a:r>
              <a:rPr lang="en-CA" b="0" i="0" u="none" strike="noStrike" dirty="0">
                <a:solidFill>
                  <a:srgbClr val="000000"/>
                </a:solidFill>
                <a:effectLst/>
                <a:latin typeface="Helvetica" pitchFamily="2" charset="0"/>
              </a:rPr>
              <a:t>* The method for predicting full cell potential is not acceptable. A more robust value considering anode overpotential and membrane resistance should be utilized, as it is currently the full cell voltages predicted from half-cell potentials are massively underestimated leading to unreliable results.</a:t>
            </a:r>
            <a:br>
              <a:rPr lang="en-CA" dirty="0"/>
            </a:br>
            <a:r>
              <a:rPr lang="en-CA" b="0" i="0" u="none" strike="noStrike" dirty="0">
                <a:solidFill>
                  <a:srgbClr val="000000"/>
                </a:solidFill>
                <a:effectLst/>
                <a:latin typeface="Helvetica" pitchFamily="2" charset="0"/>
              </a:rPr>
              <a:t>* The authors claim in lines 23-24 on page 7 that the energetic demands for hydrogen production are comparable to CO and formate. This statement is false, as hydrogen </a:t>
            </a:r>
            <a:r>
              <a:rPr lang="en-CA" b="0" i="0" u="none" strike="noStrike" dirty="0" err="1">
                <a:solidFill>
                  <a:srgbClr val="000000"/>
                </a:solidFill>
                <a:effectLst/>
                <a:latin typeface="Helvetica" pitchFamily="2" charset="0"/>
              </a:rPr>
              <a:t>electrolyzers</a:t>
            </a:r>
            <a:r>
              <a:rPr lang="en-CA" b="0" i="0" u="none" strike="noStrike" dirty="0">
                <a:solidFill>
                  <a:srgbClr val="000000"/>
                </a:solidFill>
                <a:effectLst/>
                <a:latin typeface="Helvetica" pitchFamily="2" charset="0"/>
              </a:rPr>
              <a:t> operate at &gt;72% energetic efficiencies, whereas CO2 reduction processes still struggle to exceed 40% energetic efficiency. This raises questions on the comparison of the different molar H2 ratios which need to be </a:t>
            </a:r>
            <a:r>
              <a:rPr lang="en-CA" b="0" i="0" u="none" strike="noStrike" dirty="0" err="1">
                <a:solidFill>
                  <a:srgbClr val="000000"/>
                </a:solidFill>
                <a:effectLst/>
                <a:latin typeface="Helvetica" pitchFamily="2" charset="0"/>
              </a:rPr>
              <a:t>reevaluated</a:t>
            </a:r>
            <a:r>
              <a:rPr lang="en-CA" b="0" i="0" u="none" strike="noStrike" dirty="0">
                <a:solidFill>
                  <a:srgbClr val="000000"/>
                </a:solidFill>
                <a:effectLst/>
                <a:latin typeface="Helvetica" pitchFamily="2" charset="0"/>
              </a:rPr>
              <a:t>.</a:t>
            </a:r>
            <a:br>
              <a:rPr lang="en-CA" dirty="0"/>
            </a:br>
            <a:endParaRPr lang="en-US" dirty="0"/>
          </a:p>
        </p:txBody>
      </p:sp>
    </p:spTree>
    <p:extLst>
      <p:ext uri="{BB962C8B-B14F-4D97-AF65-F5344CB8AC3E}">
        <p14:creationId xmlns:p14="http://schemas.microsoft.com/office/powerpoint/2010/main" val="177639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CC67841-769D-BD44-AD39-8F21994BF26D}" vid="{81350877-9B9B-E940-917B-B44EE70467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1536</TotalTime>
  <Words>1239</Words>
  <Application>Microsoft Macintosh PowerPoint</Application>
  <PresentationFormat>Widescreen</PresentationFormat>
  <Paragraphs>119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vt:lpstr>
      <vt:lpstr>Office Theme</vt:lpstr>
      <vt:lpstr>Electro-bio meeting</vt:lpstr>
      <vt:lpstr>Categorizing performance ranges </vt:lpstr>
      <vt:lpstr>Separation Costs</vt:lpstr>
      <vt:lpstr>Reviewer Notes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Wicks</dc:creator>
  <cp:lastModifiedBy>Joshua Wicks</cp:lastModifiedBy>
  <cp:revision>10</cp:revision>
  <dcterms:created xsi:type="dcterms:W3CDTF">2022-11-11T00:40:47Z</dcterms:created>
  <dcterms:modified xsi:type="dcterms:W3CDTF">2022-11-12T02:17:28Z</dcterms:modified>
</cp:coreProperties>
</file>