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79" r:id="rId3"/>
    <p:sldId id="263" r:id="rId4"/>
    <p:sldId id="282" r:id="rId5"/>
    <p:sldId id="262" r:id="rId6"/>
    <p:sldId id="258" r:id="rId7"/>
    <p:sldId id="260" r:id="rId8"/>
    <p:sldId id="284" r:id="rId9"/>
    <p:sldId id="280" r:id="rId10"/>
    <p:sldId id="273" r:id="rId11"/>
    <p:sldId id="275" r:id="rId12"/>
    <p:sldId id="264" r:id="rId13"/>
    <p:sldId id="278" r:id="rId14"/>
    <p:sldId id="281" r:id="rId15"/>
    <p:sldId id="265" r:id="rId16"/>
    <p:sldId id="277" r:id="rId17"/>
    <p:sldId id="266" r:id="rId18"/>
    <p:sldId id="285" r:id="rId19"/>
    <p:sldId id="267" r:id="rId20"/>
    <p:sldId id="289" r:id="rId21"/>
    <p:sldId id="287" r:id="rId22"/>
    <p:sldId id="268" r:id="rId23"/>
    <p:sldId id="270" r:id="rId24"/>
    <p:sldId id="286" r:id="rId25"/>
    <p:sldId id="276" r:id="rId26"/>
    <p:sldId id="28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淮生" initials="杨淮生" lastIdx="1" clrIdx="0">
    <p:extLst>
      <p:ext uri="{19B8F6BF-5375-455C-9EA6-DF929625EA0E}">
        <p15:presenceInfo xmlns:p15="http://schemas.microsoft.com/office/powerpoint/2012/main" userId="S-1-5-21-2124572183-2435385902-3776064816-11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83" autoAdjust="0"/>
    <p:restoredTop sz="72093" autoAdjust="0"/>
  </p:normalViewPr>
  <p:slideViewPr>
    <p:cSldViewPr snapToGrid="0">
      <p:cViewPr varScale="1">
        <p:scale>
          <a:sx n="66" d="100"/>
          <a:sy n="66" d="100"/>
        </p:scale>
        <p:origin x="1788" y="72"/>
      </p:cViewPr>
      <p:guideLst/>
    </p:cSldViewPr>
  </p:slideViewPr>
  <p:notesTextViewPr>
    <p:cViewPr>
      <p:scale>
        <a:sx n="1" d="1"/>
        <a:sy n="1" d="1"/>
      </p:scale>
      <p:origin x="0" y="0"/>
    </p:cViewPr>
  </p:notesTextViewPr>
  <p:notesViewPr>
    <p:cSldViewPr snapToGrid="0">
      <p:cViewPr varScale="1">
        <p:scale>
          <a:sx n="92" d="100"/>
          <a:sy n="92" d="100"/>
        </p:scale>
        <p:origin x="373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3EDDD-AA2E-4996-88AC-289EC575AB2D}" type="datetimeFigureOut">
              <a:rPr lang="zh-CN" altLang="en-US" smtClean="0"/>
              <a:t>2015/7/24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02A86-BB0E-4F91-B758-BC51F9B1EADA}" type="slidenum">
              <a:rPr lang="zh-CN" altLang="en-US" smtClean="0"/>
              <a:t>‹#›</a:t>
            </a:fld>
            <a:endParaRPr lang="zh-CN" altLang="en-US"/>
          </a:p>
        </p:txBody>
      </p:sp>
    </p:spTree>
    <p:extLst>
      <p:ext uri="{BB962C8B-B14F-4D97-AF65-F5344CB8AC3E}">
        <p14:creationId xmlns:p14="http://schemas.microsoft.com/office/powerpoint/2010/main" val="48646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这次介绍的目标</a:t>
            </a:r>
            <a:r>
              <a:rPr lang="zh-CN" altLang="en-US" baseline="0" dirty="0" smtClean="0">
                <a:sym typeface="Wingdings" panose="05000000000000000000" pitchFamily="2" charset="2"/>
              </a:rPr>
              <a:t> </a:t>
            </a:r>
            <a:r>
              <a:rPr lang="en-US" altLang="zh-CN" baseline="0" dirty="0" smtClean="0">
                <a:sym typeface="Wingdings" panose="05000000000000000000" pitchFamily="2" charset="2"/>
              </a:rPr>
              <a:t>(</a:t>
            </a:r>
            <a:r>
              <a:rPr lang="zh-CN" altLang="en-US" baseline="0" dirty="0" smtClean="0">
                <a:sym typeface="Wingdings" panose="05000000000000000000" pitchFamily="2" charset="2"/>
              </a:rPr>
              <a:t>以前也讨论过多次，但是没有从最高层来讨论这个话题</a:t>
            </a:r>
            <a:r>
              <a:rPr lang="en-US" altLang="zh-CN" baseline="0" dirty="0" smtClean="0">
                <a:sym typeface="Wingdings" panose="05000000000000000000" pitchFamily="2" charset="2"/>
              </a:rPr>
              <a:t>)</a:t>
            </a:r>
            <a:endParaRPr lang="en-US" altLang="zh-CN" dirty="0" smtClean="0"/>
          </a:p>
          <a:p>
            <a:pPr lvl="0"/>
            <a:r>
              <a:rPr lang="zh-CN" altLang="zh-CN" sz="1200" kern="1200" dirty="0" smtClean="0">
                <a:solidFill>
                  <a:schemeClr val="tx1"/>
                </a:solidFill>
                <a:effectLst/>
                <a:latin typeface="+mn-lt"/>
                <a:ea typeface="+mn-ea"/>
                <a:cs typeface="+mn-cs"/>
              </a:rPr>
              <a:t>就框架研发的目标达成共识。</a:t>
            </a:r>
          </a:p>
          <a:p>
            <a:pPr lvl="0"/>
            <a:r>
              <a:rPr lang="zh-CN" altLang="zh-CN" sz="1200" kern="1200" dirty="0" smtClean="0">
                <a:solidFill>
                  <a:schemeClr val="tx1"/>
                </a:solidFill>
                <a:effectLst/>
                <a:latin typeface="+mn-lt"/>
                <a:ea typeface="+mn-ea"/>
                <a:cs typeface="+mn-cs"/>
              </a:rPr>
              <a:t>介绍现在框架研发的现状和正在开展的工作。</a:t>
            </a:r>
          </a:p>
          <a:p>
            <a:pPr lvl="0"/>
            <a:r>
              <a:rPr lang="zh-CN" altLang="zh-CN" sz="1200" kern="1200" dirty="0" smtClean="0">
                <a:solidFill>
                  <a:schemeClr val="tx1"/>
                </a:solidFill>
                <a:effectLst/>
                <a:latin typeface="+mn-lt"/>
                <a:ea typeface="+mn-ea"/>
                <a:cs typeface="+mn-cs"/>
              </a:rPr>
              <a:t>征集好的想法 和 开发力量。</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1</a:t>
            </a:fld>
            <a:endParaRPr lang="zh-CN" altLang="en-US"/>
          </a:p>
        </p:txBody>
      </p:sp>
    </p:spTree>
    <p:extLst>
      <p:ext uri="{BB962C8B-B14F-4D97-AF65-F5344CB8AC3E}">
        <p14:creationId xmlns:p14="http://schemas.microsoft.com/office/powerpoint/2010/main" val="248246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Jbpm</a:t>
            </a:r>
            <a:endParaRPr lang="en-US" altLang="zh-CN" dirty="0" smtClean="0"/>
          </a:p>
          <a:p>
            <a:endParaRPr lang="en-US" altLang="zh-CN" dirty="0" smtClean="0"/>
          </a:p>
          <a:p>
            <a:r>
              <a:rPr lang="zh-CN" altLang="en-US" dirty="0" smtClean="0"/>
              <a:t>节点转换、任务管理、时间管理</a:t>
            </a:r>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14</a:t>
            </a:fld>
            <a:endParaRPr lang="zh-CN" altLang="en-US"/>
          </a:p>
        </p:txBody>
      </p:sp>
    </p:spTree>
    <p:extLst>
      <p:ext uri="{BB962C8B-B14F-4D97-AF65-F5344CB8AC3E}">
        <p14:creationId xmlns:p14="http://schemas.microsoft.com/office/powerpoint/2010/main" val="154505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可选的组件；因为这部分不是完备的，可能也不打算做的非常完备，目标是解决常见的，公共的问题。</a:t>
            </a:r>
            <a:endParaRPr lang="en-US" altLang="zh-CN" dirty="0" smtClean="0"/>
          </a:p>
        </p:txBody>
      </p:sp>
      <p:sp>
        <p:nvSpPr>
          <p:cNvPr id="4" name="灯片编号占位符 3"/>
          <p:cNvSpPr>
            <a:spLocks noGrp="1"/>
          </p:cNvSpPr>
          <p:nvPr>
            <p:ph type="sldNum" sz="quarter" idx="10"/>
          </p:nvPr>
        </p:nvSpPr>
        <p:spPr/>
        <p:txBody>
          <a:bodyPr/>
          <a:lstStyle/>
          <a:p>
            <a:fld id="{C9802A86-BB0E-4F91-B758-BC51F9B1EADA}" type="slidenum">
              <a:rPr lang="zh-CN" altLang="en-US" smtClean="0"/>
              <a:t>18</a:t>
            </a:fld>
            <a:endParaRPr lang="zh-CN" altLang="en-US"/>
          </a:p>
        </p:txBody>
      </p:sp>
    </p:spTree>
    <p:extLst>
      <p:ext uri="{BB962C8B-B14F-4D97-AF65-F5344CB8AC3E}">
        <p14:creationId xmlns:p14="http://schemas.microsoft.com/office/powerpoint/2010/main" val="906857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这一块非常的少，但我希望所有的开发人员最好把代码都读一遍，一来给系统找</a:t>
            </a:r>
            <a:r>
              <a:rPr lang="en-US" altLang="zh-CN" dirty="0" smtClean="0"/>
              <a:t>bug</a:t>
            </a:r>
            <a:r>
              <a:rPr lang="zh-CN" altLang="en-US" dirty="0" smtClean="0"/>
              <a:t>，二来知道类中有什么，这样才能更好的复用和积累。</a:t>
            </a:r>
            <a:endParaRPr lang="en-US" altLang="zh-CN" dirty="0" smtClean="0"/>
          </a:p>
          <a:p>
            <a:endParaRPr lang="en-US" altLang="zh-CN" dirty="0" smtClean="0"/>
          </a:p>
          <a:p>
            <a:r>
              <a:rPr lang="en-US" altLang="zh-CN" dirty="0" err="1" smtClean="0"/>
              <a:t>Ini</a:t>
            </a:r>
            <a:r>
              <a:rPr lang="en-US" altLang="zh-CN" dirty="0" smtClean="0"/>
              <a:t> </a:t>
            </a:r>
            <a:r>
              <a:rPr lang="en-US" altLang="zh-CN" dirty="0" err="1" smtClean="0"/>
              <a:t>json</a:t>
            </a:r>
            <a:r>
              <a:rPr lang="en-US" altLang="zh-CN" dirty="0" smtClean="0"/>
              <a:t> </a:t>
            </a:r>
            <a:r>
              <a:rPr lang="en-US" altLang="zh-CN" dirty="0" err="1" smtClean="0"/>
              <a:t>txtlog</a:t>
            </a:r>
            <a:r>
              <a:rPr lang="en-US" altLang="zh-CN" dirty="0" smtClean="0"/>
              <a:t> </a:t>
            </a:r>
            <a:r>
              <a:rPr lang="en-US" altLang="zh-CN" dirty="0" err="1" smtClean="0"/>
              <a:t>propertiesReader</a:t>
            </a:r>
            <a:r>
              <a:rPr lang="en-US" altLang="zh-CN" dirty="0" smtClean="0"/>
              <a:t> </a:t>
            </a:r>
            <a:r>
              <a:rPr lang="en-US" altLang="zh-CN" dirty="0" err="1" smtClean="0"/>
              <a:t>filesystem</a:t>
            </a:r>
            <a:r>
              <a:rPr lang="en-US" altLang="zh-CN" dirty="0" smtClean="0"/>
              <a:t> html </a:t>
            </a:r>
            <a:r>
              <a:rPr lang="zh-CN" altLang="en-US" dirty="0" smtClean="0"/>
              <a:t>数字大写 图像处理 反射  </a:t>
            </a:r>
            <a:r>
              <a:rPr lang="en-US" altLang="zh-CN" dirty="0" err="1" smtClean="0"/>
              <a:t>url</a:t>
            </a:r>
            <a:r>
              <a:rPr lang="zh-CN" altLang="en-US" dirty="0" smtClean="0"/>
              <a:t>解释</a:t>
            </a:r>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19</a:t>
            </a:fld>
            <a:endParaRPr lang="zh-CN" altLang="en-US"/>
          </a:p>
        </p:txBody>
      </p:sp>
    </p:spTree>
    <p:extLst>
      <p:ext uri="{BB962C8B-B14F-4D97-AF65-F5344CB8AC3E}">
        <p14:creationId xmlns:p14="http://schemas.microsoft.com/office/powerpoint/2010/main" val="2793809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20</a:t>
            </a:fld>
            <a:endParaRPr lang="zh-CN" altLang="en-US"/>
          </a:p>
        </p:txBody>
      </p:sp>
    </p:spTree>
    <p:extLst>
      <p:ext uri="{BB962C8B-B14F-4D97-AF65-F5344CB8AC3E}">
        <p14:creationId xmlns:p14="http://schemas.microsoft.com/office/powerpoint/2010/main" val="3878841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zh-CN" sz="1200" b="1" kern="1200" dirty="0" smtClean="0">
                <a:solidFill>
                  <a:schemeClr val="tx1"/>
                </a:solidFill>
                <a:effectLst/>
                <a:latin typeface="+mn-lt"/>
                <a:ea typeface="+mn-ea"/>
                <a:cs typeface="+mn-cs"/>
              </a:rPr>
              <a:t>基于数据库的交换</a:t>
            </a:r>
          </a:p>
          <a:p>
            <a:r>
              <a:rPr lang="zh-CN" altLang="zh-CN" sz="1200" kern="1200" dirty="0" smtClean="0">
                <a:solidFill>
                  <a:schemeClr val="tx1"/>
                </a:solidFill>
                <a:effectLst/>
                <a:latin typeface="+mn-lt"/>
                <a:ea typeface="+mn-ea"/>
                <a:cs typeface="+mn-cs"/>
              </a:rPr>
              <a:t>基于数据库的交换是在应用系统提供数据的读写权限的基础上执行的。</a:t>
            </a:r>
          </a:p>
          <a:p>
            <a:pPr lvl="2"/>
            <a:r>
              <a:rPr lang="zh-CN" altLang="zh-CN" sz="1200" b="1" kern="1200" dirty="0" smtClean="0">
                <a:solidFill>
                  <a:schemeClr val="tx1"/>
                </a:solidFill>
                <a:effectLst/>
                <a:latin typeface="+mn-lt"/>
                <a:ea typeface="+mn-ea"/>
                <a:cs typeface="+mn-cs"/>
              </a:rPr>
              <a:t>直接相连的定时交换</a:t>
            </a:r>
          </a:p>
          <a:p>
            <a:r>
              <a:rPr lang="zh-CN" altLang="zh-CN" sz="1200" kern="1200" dirty="0" smtClean="0">
                <a:solidFill>
                  <a:schemeClr val="tx1"/>
                </a:solidFill>
                <a:effectLst/>
                <a:latin typeface="+mn-lt"/>
                <a:ea typeface="+mn-ea"/>
                <a:cs typeface="+mn-cs"/>
              </a:rPr>
              <a:t>在数据交换平台中定义源数据和目标数据之间的对用关系，并创建定时任务。数据交换平台定时的执行数据同步。</a:t>
            </a:r>
          </a:p>
          <a:p>
            <a:r>
              <a:rPr lang="zh-CN" altLang="zh-CN" sz="1200" kern="1200" dirty="0" smtClean="0">
                <a:solidFill>
                  <a:schemeClr val="tx1"/>
                </a:solidFill>
                <a:effectLst/>
                <a:latin typeface="+mn-lt"/>
                <a:ea typeface="+mn-ea"/>
                <a:cs typeface="+mn-cs"/>
              </a:rPr>
              <a:t>一个交换任务可以包括多个数据对应关系，这些数据对应关系可以有不同的数据源和目标，在交换任务中可以知道数据对应关系的执行顺序。</a:t>
            </a:r>
          </a:p>
          <a:p>
            <a:pPr lvl="2"/>
            <a:r>
              <a:rPr lang="zh-CN" altLang="zh-CN" sz="1200" b="1" kern="1200" dirty="0" smtClean="0">
                <a:solidFill>
                  <a:schemeClr val="tx1"/>
                </a:solidFill>
                <a:effectLst/>
                <a:latin typeface="+mn-lt"/>
                <a:ea typeface="+mn-ea"/>
                <a:cs typeface="+mn-cs"/>
              </a:rPr>
              <a:t>物理隔离的离线交换</a:t>
            </a:r>
          </a:p>
          <a:p>
            <a:r>
              <a:rPr lang="zh-CN" altLang="zh-CN" sz="1200" kern="1200" dirty="0" smtClean="0">
                <a:solidFill>
                  <a:schemeClr val="tx1"/>
                </a:solidFill>
                <a:effectLst/>
                <a:latin typeface="+mn-lt"/>
                <a:ea typeface="+mn-ea"/>
                <a:cs typeface="+mn-cs"/>
              </a:rPr>
              <a:t>离线交换需要分两步，数据导出和数据导入。在物理隔离的系统中，需要在隔离的网络中分别安装数据交换平台。在源数据所在的交换平台上定义数据导出对应关系，在目标数据所在的交换平台上定义数据导入对应关系。这两个对应关系是通过</a:t>
            </a:r>
            <a:r>
              <a:rPr lang="en-US" altLang="zh-CN" sz="1200" kern="1200" dirty="0" smtClean="0">
                <a:solidFill>
                  <a:schemeClr val="tx1"/>
                </a:solidFill>
                <a:effectLst/>
                <a:latin typeface="+mn-lt"/>
                <a:ea typeface="+mn-ea"/>
                <a:cs typeface="+mn-cs"/>
              </a:rPr>
              <a:t>XML</a:t>
            </a:r>
            <a:r>
              <a:rPr lang="zh-CN" altLang="zh-CN" sz="1200" kern="1200" dirty="0" smtClean="0">
                <a:solidFill>
                  <a:schemeClr val="tx1"/>
                </a:solidFill>
                <a:effectLst/>
                <a:latin typeface="+mn-lt"/>
                <a:ea typeface="+mn-ea"/>
                <a:cs typeface="+mn-cs"/>
              </a:rPr>
              <a:t>格式文件和接收方处理标识来耦合的。离线数据文件需要人工的移转。</a:t>
            </a:r>
          </a:p>
          <a:p>
            <a:pPr lvl="1"/>
            <a:r>
              <a:rPr lang="zh-CN" altLang="zh-CN" sz="1200" b="1" kern="1200" dirty="0" smtClean="0">
                <a:solidFill>
                  <a:schemeClr val="tx1"/>
                </a:solidFill>
                <a:effectLst/>
                <a:latin typeface="+mn-lt"/>
                <a:ea typeface="+mn-ea"/>
                <a:cs typeface="+mn-cs"/>
              </a:rPr>
              <a:t>基于</a:t>
            </a:r>
            <a:r>
              <a:rPr lang="en-US" altLang="zh-CN" sz="1200" b="1" kern="1200" dirty="0" err="1" smtClean="0">
                <a:solidFill>
                  <a:schemeClr val="tx1"/>
                </a:solidFill>
                <a:effectLst/>
                <a:latin typeface="+mn-lt"/>
                <a:ea typeface="+mn-ea"/>
                <a:cs typeface="+mn-cs"/>
              </a:rPr>
              <a:t>WebService</a:t>
            </a:r>
            <a:r>
              <a:rPr lang="zh-CN" altLang="zh-CN" sz="1200" b="1" kern="1200" dirty="0" smtClean="0">
                <a:solidFill>
                  <a:schemeClr val="tx1"/>
                </a:solidFill>
                <a:effectLst/>
                <a:latin typeface="+mn-lt"/>
                <a:ea typeface="+mn-ea"/>
                <a:cs typeface="+mn-cs"/>
              </a:rPr>
              <a:t>接口的交换</a:t>
            </a:r>
          </a:p>
          <a:p>
            <a:r>
              <a:rPr lang="zh-CN" altLang="zh-CN" sz="1200" kern="1200" dirty="0" smtClean="0">
                <a:solidFill>
                  <a:schemeClr val="tx1"/>
                </a:solidFill>
                <a:effectLst/>
                <a:latin typeface="+mn-lt"/>
                <a:ea typeface="+mn-ea"/>
                <a:cs typeface="+mn-cs"/>
              </a:rPr>
              <a:t>在应用系统不允许直接访问数据库的情况下可以通过实现</a:t>
            </a:r>
            <a:r>
              <a:rPr lang="en-US" altLang="zh-CN" sz="1200" kern="1200" dirty="0" err="1" smtClean="0">
                <a:solidFill>
                  <a:schemeClr val="tx1"/>
                </a:solidFill>
                <a:effectLst/>
                <a:latin typeface="+mn-lt"/>
                <a:ea typeface="+mn-ea"/>
                <a:cs typeface="+mn-cs"/>
              </a:rPr>
              <a:t>WebService</a:t>
            </a:r>
            <a:r>
              <a:rPr lang="zh-CN" altLang="zh-CN" sz="1200" kern="1200" dirty="0" smtClean="0">
                <a:solidFill>
                  <a:schemeClr val="tx1"/>
                </a:solidFill>
                <a:effectLst/>
                <a:latin typeface="+mn-lt"/>
                <a:ea typeface="+mn-ea"/>
                <a:cs typeface="+mn-cs"/>
              </a:rPr>
              <a:t>接口的方式来实现数据交换。</a:t>
            </a:r>
          </a:p>
          <a:p>
            <a:pPr lvl="2"/>
            <a:r>
              <a:rPr lang="zh-CN" altLang="zh-CN" sz="1200" b="1" kern="1200" dirty="0" smtClean="0">
                <a:solidFill>
                  <a:schemeClr val="tx1"/>
                </a:solidFill>
                <a:effectLst/>
                <a:latin typeface="+mn-lt"/>
                <a:ea typeface="+mn-ea"/>
                <a:cs typeface="+mn-cs"/>
              </a:rPr>
              <a:t>应用作为数据提供方实时交换</a:t>
            </a:r>
          </a:p>
          <a:p>
            <a:r>
              <a:rPr lang="zh-CN" altLang="zh-CN" sz="1200" kern="1200" dirty="0" smtClean="0">
                <a:solidFill>
                  <a:schemeClr val="tx1"/>
                </a:solidFill>
                <a:effectLst/>
                <a:latin typeface="+mn-lt"/>
                <a:ea typeface="+mn-ea"/>
                <a:cs typeface="+mn-cs"/>
              </a:rPr>
              <a:t>应用程序实现</a:t>
            </a:r>
            <a:r>
              <a:rPr lang="en-US" altLang="zh-CN" sz="1200" kern="1200" dirty="0" err="1" smtClean="0">
                <a:solidFill>
                  <a:schemeClr val="tx1"/>
                </a:solidFill>
                <a:effectLst/>
                <a:latin typeface="+mn-lt"/>
                <a:ea typeface="+mn-ea"/>
                <a:cs typeface="+mn-cs"/>
              </a:rPr>
              <a:t>WebService</a:t>
            </a:r>
            <a:r>
              <a:rPr lang="zh-CN" altLang="zh-CN" sz="1200" kern="1200" dirty="0" smtClean="0">
                <a:solidFill>
                  <a:schemeClr val="tx1"/>
                </a:solidFill>
                <a:effectLst/>
                <a:latin typeface="+mn-lt"/>
                <a:ea typeface="+mn-ea"/>
                <a:cs typeface="+mn-cs"/>
              </a:rPr>
              <a:t>接口规范的客户端，通过调用交换平台的</a:t>
            </a:r>
            <a:r>
              <a:rPr lang="en-US" altLang="zh-CN" sz="1200" kern="1200" dirty="0" err="1" smtClean="0">
                <a:solidFill>
                  <a:schemeClr val="tx1"/>
                </a:solidFill>
                <a:effectLst/>
                <a:latin typeface="+mn-lt"/>
                <a:ea typeface="+mn-ea"/>
                <a:cs typeface="+mn-cs"/>
              </a:rPr>
              <a:t>WebService</a:t>
            </a:r>
            <a:r>
              <a:rPr lang="zh-CN" altLang="zh-CN" sz="1200" kern="1200" dirty="0" smtClean="0">
                <a:solidFill>
                  <a:schemeClr val="tx1"/>
                </a:solidFill>
                <a:effectLst/>
                <a:latin typeface="+mn-lt"/>
                <a:ea typeface="+mn-ea"/>
                <a:cs typeface="+mn-cs"/>
              </a:rPr>
              <a:t>接口向交换平台提供数据，数据交换平台根据</a:t>
            </a:r>
            <a:r>
              <a:rPr lang="en-US" altLang="zh-CN" sz="1200" kern="1200" dirty="0" err="1" smtClean="0">
                <a:solidFill>
                  <a:schemeClr val="tx1"/>
                </a:solidFill>
                <a:effectLst/>
                <a:latin typeface="+mn-lt"/>
                <a:ea typeface="+mn-ea"/>
                <a:cs typeface="+mn-cs"/>
              </a:rPr>
              <a:t>dataoptid</a:t>
            </a:r>
            <a:r>
              <a:rPr lang="zh-CN" altLang="zh-CN" sz="1200" kern="1200" dirty="0" smtClean="0">
                <a:solidFill>
                  <a:schemeClr val="tx1"/>
                </a:solidFill>
                <a:effectLst/>
                <a:latin typeface="+mn-lt"/>
                <a:ea typeface="+mn-ea"/>
                <a:cs typeface="+mn-cs"/>
              </a:rPr>
              <a:t>来查找对应的映射关系，并将数据保存到对应的系统或者数据库中。</a:t>
            </a:r>
          </a:p>
          <a:p>
            <a:pPr lvl="2"/>
            <a:r>
              <a:rPr lang="zh-CN" altLang="zh-CN" sz="1200" b="1" kern="1200" dirty="0" smtClean="0">
                <a:solidFill>
                  <a:schemeClr val="tx1"/>
                </a:solidFill>
                <a:effectLst/>
                <a:latin typeface="+mn-lt"/>
                <a:ea typeface="+mn-ea"/>
                <a:cs typeface="+mn-cs"/>
              </a:rPr>
              <a:t>应用作为数据接收方实时交换</a:t>
            </a:r>
          </a:p>
          <a:p>
            <a:r>
              <a:rPr lang="zh-CN" altLang="zh-CN" sz="1200" kern="1200" dirty="0" smtClean="0">
                <a:solidFill>
                  <a:schemeClr val="tx1"/>
                </a:solidFill>
                <a:effectLst/>
                <a:latin typeface="+mn-lt"/>
                <a:ea typeface="+mn-ea"/>
                <a:cs typeface="+mn-cs"/>
              </a:rPr>
              <a:t>应用程序实现</a:t>
            </a:r>
            <a:r>
              <a:rPr lang="en-US" altLang="zh-CN" sz="1200" kern="1200" dirty="0" err="1" smtClean="0">
                <a:solidFill>
                  <a:schemeClr val="tx1"/>
                </a:solidFill>
                <a:effectLst/>
                <a:latin typeface="+mn-lt"/>
                <a:ea typeface="+mn-ea"/>
                <a:cs typeface="+mn-cs"/>
              </a:rPr>
              <a:t>WebService</a:t>
            </a:r>
            <a:r>
              <a:rPr lang="zh-CN" altLang="zh-CN" sz="1200" kern="1200" dirty="0" smtClean="0">
                <a:solidFill>
                  <a:schemeClr val="tx1"/>
                </a:solidFill>
                <a:effectLst/>
                <a:latin typeface="+mn-lt"/>
                <a:ea typeface="+mn-ea"/>
                <a:cs typeface="+mn-cs"/>
              </a:rPr>
              <a:t>接口规范的服务端，供交换平台调用。应用程序将交换平台提供的数据写入到应用系统数据库中。</a:t>
            </a:r>
          </a:p>
          <a:p>
            <a:pPr lvl="1"/>
            <a:r>
              <a:rPr lang="zh-CN" altLang="zh-CN" sz="1200" b="1" kern="1200" dirty="0" smtClean="0">
                <a:solidFill>
                  <a:schemeClr val="tx1"/>
                </a:solidFill>
                <a:effectLst/>
                <a:latin typeface="+mn-lt"/>
                <a:ea typeface="+mn-ea"/>
                <a:cs typeface="+mn-cs"/>
              </a:rPr>
              <a:t>组合交换</a:t>
            </a:r>
          </a:p>
          <a:p>
            <a:pPr lvl="2"/>
            <a:r>
              <a:rPr lang="zh-CN" altLang="zh-CN" sz="1200" b="1" kern="1200" dirty="0" smtClean="0">
                <a:solidFill>
                  <a:schemeClr val="tx1"/>
                </a:solidFill>
                <a:effectLst/>
                <a:latin typeface="+mn-lt"/>
                <a:ea typeface="+mn-ea"/>
                <a:cs typeface="+mn-cs"/>
              </a:rPr>
              <a:t>基于接口的实时分发数据</a:t>
            </a:r>
          </a:p>
          <a:p>
            <a:r>
              <a:rPr lang="zh-CN" altLang="zh-CN" sz="1200" kern="1200" dirty="0" smtClean="0">
                <a:solidFill>
                  <a:schemeClr val="tx1"/>
                </a:solidFill>
                <a:effectLst/>
                <a:latin typeface="+mn-lt"/>
                <a:ea typeface="+mn-ea"/>
                <a:cs typeface="+mn-cs"/>
              </a:rPr>
              <a:t>提供数据的应用程序通过调用平台的</a:t>
            </a:r>
            <a:r>
              <a:rPr lang="en-US" altLang="zh-CN" sz="1200" kern="1200" dirty="0" err="1" smtClean="0">
                <a:solidFill>
                  <a:schemeClr val="tx1"/>
                </a:solidFill>
                <a:effectLst/>
                <a:latin typeface="+mn-lt"/>
                <a:ea typeface="+mn-ea"/>
                <a:cs typeface="+mn-cs"/>
              </a:rPr>
              <a:t>WebService</a:t>
            </a:r>
            <a:r>
              <a:rPr lang="zh-CN" altLang="zh-CN" sz="1200" kern="1200" dirty="0" smtClean="0">
                <a:solidFill>
                  <a:schemeClr val="tx1"/>
                </a:solidFill>
                <a:effectLst/>
                <a:latin typeface="+mn-lt"/>
                <a:ea typeface="+mn-ea"/>
                <a:cs typeface="+mn-cs"/>
              </a:rPr>
              <a:t>接口向平台提供数据，数据交换平台根据对应的映射关系可以同时调用多个目标应用程序的</a:t>
            </a:r>
            <a:r>
              <a:rPr lang="en-US" altLang="zh-CN" sz="1200" kern="1200" dirty="0" err="1" smtClean="0">
                <a:solidFill>
                  <a:schemeClr val="tx1"/>
                </a:solidFill>
                <a:effectLst/>
                <a:latin typeface="+mn-lt"/>
                <a:ea typeface="+mn-ea"/>
                <a:cs typeface="+mn-cs"/>
              </a:rPr>
              <a:t>WebService</a:t>
            </a:r>
            <a:r>
              <a:rPr lang="zh-CN" altLang="zh-CN" sz="1200" kern="1200" dirty="0" smtClean="0">
                <a:solidFill>
                  <a:schemeClr val="tx1"/>
                </a:solidFill>
                <a:effectLst/>
                <a:latin typeface="+mn-lt"/>
                <a:ea typeface="+mn-ea"/>
                <a:cs typeface="+mn-cs"/>
              </a:rPr>
              <a:t>服务向多个目标应用程序实时分发数据。</a:t>
            </a:r>
          </a:p>
          <a:p>
            <a:pPr lvl="2"/>
            <a:r>
              <a:rPr lang="zh-CN" altLang="zh-CN" sz="1200" b="1" kern="1200" dirty="0" smtClean="0">
                <a:solidFill>
                  <a:schemeClr val="tx1"/>
                </a:solidFill>
                <a:effectLst/>
                <a:latin typeface="+mn-lt"/>
                <a:ea typeface="+mn-ea"/>
                <a:cs typeface="+mn-cs"/>
              </a:rPr>
              <a:t>多应用系统集中离线交换</a:t>
            </a:r>
          </a:p>
          <a:p>
            <a:r>
              <a:rPr lang="zh-CN" altLang="zh-CN" sz="1200" kern="1200" dirty="0" smtClean="0">
                <a:solidFill>
                  <a:schemeClr val="tx1"/>
                </a:solidFill>
                <a:effectLst/>
                <a:latin typeface="+mn-lt"/>
                <a:ea typeface="+mn-ea"/>
                <a:cs typeface="+mn-cs"/>
              </a:rPr>
              <a:t>数据导出时根据数据对应关系进行导出的，一次导出可以执行多个对应关系，这些对应关系可以来自不同的应用系统。同样数据导入可以将数据导入到多个目标应用系统中。这样在隔离的两个网段中的多个应用系统数据可以通过一次导出和一次导入集中交换。</a:t>
            </a:r>
          </a:p>
          <a:p>
            <a:pPr lvl="2"/>
            <a:r>
              <a:rPr lang="zh-CN" altLang="zh-CN" sz="1200" b="1" kern="1200" dirty="0" smtClean="0">
                <a:solidFill>
                  <a:schemeClr val="tx1"/>
                </a:solidFill>
                <a:effectLst/>
                <a:latin typeface="+mn-lt"/>
                <a:ea typeface="+mn-ea"/>
                <a:cs typeface="+mn-cs"/>
              </a:rPr>
              <a:t>通过中转数据库集中离线交换</a:t>
            </a:r>
          </a:p>
          <a:p>
            <a:r>
              <a:rPr lang="zh-CN" altLang="zh-CN" sz="1200" kern="1200" dirty="0" smtClean="0">
                <a:solidFill>
                  <a:schemeClr val="tx1"/>
                </a:solidFill>
                <a:effectLst/>
                <a:latin typeface="+mn-lt"/>
                <a:ea typeface="+mn-ea"/>
                <a:cs typeface="+mn-cs"/>
              </a:rPr>
              <a:t>在应用系统数据库不允许或者不能直接访问时，如果需要进行离线交换可以通过中转数据库对数据进行中转。源应用系统通过调用交换平台的</a:t>
            </a:r>
            <a:r>
              <a:rPr lang="en-US" altLang="zh-CN" sz="1200" kern="1200" dirty="0" err="1" smtClean="0">
                <a:solidFill>
                  <a:schemeClr val="tx1"/>
                </a:solidFill>
                <a:effectLst/>
                <a:latin typeface="+mn-lt"/>
                <a:ea typeface="+mn-ea"/>
                <a:cs typeface="+mn-cs"/>
              </a:rPr>
              <a:t>WebService</a:t>
            </a:r>
            <a:r>
              <a:rPr lang="zh-CN" altLang="zh-CN" sz="1200" kern="1200" dirty="0" smtClean="0">
                <a:solidFill>
                  <a:schemeClr val="tx1"/>
                </a:solidFill>
                <a:effectLst/>
                <a:latin typeface="+mn-lt"/>
                <a:ea typeface="+mn-ea"/>
                <a:cs typeface="+mn-cs"/>
              </a:rPr>
              <a:t>接口向平台提供数据，平台将数据写入到中转数据库中。然后定时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手动进行数据导出和数据导入，实现离线交换。</a:t>
            </a:r>
          </a:p>
          <a:p>
            <a:r>
              <a:rPr lang="zh-CN" altLang="zh-CN" sz="1200" kern="1200" dirty="0" smtClean="0">
                <a:solidFill>
                  <a:schemeClr val="tx1"/>
                </a:solidFill>
                <a:effectLst/>
                <a:latin typeface="+mn-lt"/>
                <a:ea typeface="+mn-ea"/>
                <a:cs typeface="+mn-cs"/>
              </a:rPr>
              <a:t>离线交换都是定时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手动的无法做到实时交换。</a:t>
            </a:r>
          </a:p>
          <a:p>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21</a:t>
            </a:fld>
            <a:endParaRPr lang="zh-CN" altLang="en-US"/>
          </a:p>
        </p:txBody>
      </p:sp>
    </p:spTree>
    <p:extLst>
      <p:ext uri="{BB962C8B-B14F-4D97-AF65-F5344CB8AC3E}">
        <p14:creationId xmlns:p14="http://schemas.microsoft.com/office/powerpoint/2010/main" val="1961455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正在开发中</a:t>
            </a:r>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22</a:t>
            </a:fld>
            <a:endParaRPr lang="zh-CN" altLang="en-US"/>
          </a:p>
        </p:txBody>
      </p:sp>
    </p:spTree>
    <p:extLst>
      <p:ext uri="{BB962C8B-B14F-4D97-AF65-F5344CB8AC3E}">
        <p14:creationId xmlns:p14="http://schemas.microsoft.com/office/powerpoint/2010/main" val="32292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目标</a:t>
            </a:r>
            <a:endParaRPr lang="en-US" altLang="zh-CN" dirty="0" smtClean="0"/>
          </a:p>
          <a:p>
            <a:r>
              <a:rPr lang="zh-CN" altLang="en-US" dirty="0" smtClean="0"/>
              <a:t>演进过程</a:t>
            </a:r>
            <a:endParaRPr lang="en-US" altLang="zh-CN" dirty="0" smtClean="0"/>
          </a:p>
          <a:p>
            <a:r>
              <a:rPr lang="zh-CN" altLang="en-US" dirty="0" smtClean="0"/>
              <a:t>现在的任务和工作</a:t>
            </a:r>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24</a:t>
            </a:fld>
            <a:endParaRPr lang="zh-CN" altLang="en-US"/>
          </a:p>
        </p:txBody>
      </p:sp>
    </p:spTree>
    <p:extLst>
      <p:ext uri="{BB962C8B-B14F-4D97-AF65-F5344CB8AC3E}">
        <p14:creationId xmlns:p14="http://schemas.microsoft.com/office/powerpoint/2010/main" val="3159241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25</a:t>
            </a:fld>
            <a:endParaRPr lang="zh-CN" altLang="en-US"/>
          </a:p>
        </p:txBody>
      </p:sp>
    </p:spTree>
    <p:extLst>
      <p:ext uri="{BB962C8B-B14F-4D97-AF65-F5344CB8AC3E}">
        <p14:creationId xmlns:p14="http://schemas.microsoft.com/office/powerpoint/2010/main" val="173187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架构，什么架构 （</a:t>
            </a:r>
            <a:r>
              <a:rPr lang="en-US" altLang="zh-CN" dirty="0" smtClean="0"/>
              <a:t>spring</a:t>
            </a:r>
            <a:r>
              <a:rPr lang="zh-CN" altLang="en-US" dirty="0" smtClean="0"/>
              <a:t>）</a:t>
            </a:r>
            <a:endParaRPr lang="en-US" altLang="zh-CN" dirty="0" smtClean="0"/>
          </a:p>
          <a:p>
            <a:r>
              <a:rPr lang="zh-CN" altLang="en-US" dirty="0" smtClean="0"/>
              <a:t>衡量架构是否成功的标准；</a:t>
            </a:r>
            <a:endParaRPr lang="en-US" altLang="zh-CN" dirty="0" smtClean="0"/>
          </a:p>
          <a:p>
            <a:r>
              <a:rPr lang="en-US" altLang="zh-CN" dirty="0" smtClean="0"/>
              <a:t>	</a:t>
            </a:r>
            <a:r>
              <a:rPr lang="zh-CN" altLang="en-US" dirty="0" smtClean="0"/>
              <a:t>层次</a:t>
            </a:r>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2</a:t>
            </a:fld>
            <a:endParaRPr lang="zh-CN" altLang="en-US"/>
          </a:p>
        </p:txBody>
      </p:sp>
    </p:spTree>
    <p:extLst>
      <p:ext uri="{BB962C8B-B14F-4D97-AF65-F5344CB8AC3E}">
        <p14:creationId xmlns:p14="http://schemas.microsoft.com/office/powerpoint/2010/main" val="96362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讲一下，框架初期起步的背景，和历程。</a:t>
            </a:r>
            <a:endParaRPr lang="en-US" altLang="zh-CN" dirty="0" smtClean="0"/>
          </a:p>
          <a:p>
            <a:r>
              <a:rPr lang="zh-CN" altLang="en-US" dirty="0" smtClean="0"/>
              <a:t>讨论一下这个框架的功用。</a:t>
            </a:r>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4</a:t>
            </a:fld>
            <a:endParaRPr lang="zh-CN" altLang="en-US"/>
          </a:p>
        </p:txBody>
      </p:sp>
    </p:spTree>
    <p:extLst>
      <p:ext uri="{BB962C8B-B14F-4D97-AF65-F5344CB8AC3E}">
        <p14:creationId xmlns:p14="http://schemas.microsoft.com/office/powerpoint/2010/main" val="367332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复杂、丰富、本质</a:t>
            </a:r>
            <a:endParaRPr lang="en-US" altLang="zh-CN" dirty="0" smtClean="0"/>
          </a:p>
          <a:p>
            <a:r>
              <a:rPr lang="zh-CN" altLang="en-US" dirty="0" smtClean="0"/>
              <a:t>关键点：</a:t>
            </a:r>
            <a:endParaRPr lang="en-US" altLang="zh-CN" dirty="0" smtClean="0"/>
          </a:p>
          <a:p>
            <a:r>
              <a:rPr lang="en-US" altLang="zh-CN" dirty="0" smtClean="0"/>
              <a:t>Maven </a:t>
            </a:r>
            <a:r>
              <a:rPr lang="zh-CN" altLang="en-US" dirty="0" smtClean="0"/>
              <a:t>构建结构</a:t>
            </a:r>
            <a:endParaRPr lang="en-US" altLang="zh-CN" dirty="0" smtClean="0"/>
          </a:p>
          <a:p>
            <a:r>
              <a:rPr lang="zh-CN" altLang="en-US" dirty="0" smtClean="0"/>
              <a:t>体系机构（前后端分离） </a:t>
            </a:r>
            <a:r>
              <a:rPr lang="en-US" altLang="zh-CN" dirty="0" err="1" smtClean="0"/>
              <a:t>RESTFul</a:t>
            </a:r>
            <a:r>
              <a:rPr lang="en-US" altLang="zh-CN" dirty="0" smtClean="0"/>
              <a:t> </a:t>
            </a:r>
            <a:r>
              <a:rPr lang="zh-CN" altLang="en-US" dirty="0" smtClean="0"/>
              <a:t>风格</a:t>
            </a:r>
            <a:endParaRPr lang="en-US" altLang="zh-CN" dirty="0" smtClean="0"/>
          </a:p>
          <a:p>
            <a:r>
              <a:rPr lang="zh-CN" altLang="en-US" dirty="0" smtClean="0"/>
              <a:t>辅助工具</a:t>
            </a:r>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5</a:t>
            </a:fld>
            <a:endParaRPr lang="zh-CN" altLang="en-US"/>
          </a:p>
        </p:txBody>
      </p:sp>
    </p:spTree>
    <p:extLst>
      <p:ext uri="{BB962C8B-B14F-4D97-AF65-F5344CB8AC3E}">
        <p14:creationId xmlns:p14="http://schemas.microsoft.com/office/powerpoint/2010/main" val="1748578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系统集成类</a:t>
            </a:r>
            <a:endParaRPr lang="en-US" altLang="zh-CN" dirty="0" smtClean="0"/>
          </a:p>
          <a:p>
            <a:pPr lvl="1"/>
            <a:r>
              <a:rPr lang="zh-CN" altLang="en-US" dirty="0" smtClean="0"/>
              <a:t>用户、机构、权限集中管理平台</a:t>
            </a:r>
            <a:endParaRPr lang="en-US" altLang="zh-CN" dirty="0" smtClean="0"/>
          </a:p>
          <a:p>
            <a:pPr lvl="1"/>
            <a:r>
              <a:rPr lang="zh-CN" altLang="en-US" dirty="0" smtClean="0"/>
              <a:t>工作流引擎服务</a:t>
            </a:r>
            <a:endParaRPr lang="en-US" altLang="zh-CN" dirty="0" smtClean="0"/>
          </a:p>
          <a:p>
            <a:pPr lvl="1"/>
            <a:r>
              <a:rPr lang="zh-CN" altLang="en-US" dirty="0" smtClean="0"/>
              <a:t>认证服务</a:t>
            </a:r>
            <a:endParaRPr lang="en-US" altLang="zh-CN" dirty="0" smtClean="0"/>
          </a:p>
          <a:p>
            <a:pPr lvl="2"/>
            <a:r>
              <a:rPr lang="zh-CN" altLang="en-US" dirty="0" smtClean="0"/>
              <a:t>单点登录</a:t>
            </a:r>
            <a:endParaRPr lang="en-US" altLang="zh-CN" dirty="0" smtClean="0"/>
          </a:p>
          <a:p>
            <a:pPr lvl="2"/>
            <a:r>
              <a:rPr lang="en-US" altLang="zh-CN" dirty="0" smtClean="0"/>
              <a:t>OAuth2.0</a:t>
            </a:r>
          </a:p>
          <a:p>
            <a:pPr lvl="1"/>
            <a:r>
              <a:rPr lang="zh-CN" altLang="en-US" dirty="0" smtClean="0"/>
              <a:t>消息中心</a:t>
            </a:r>
            <a:endParaRPr lang="en-US" altLang="zh-CN" dirty="0" smtClean="0"/>
          </a:p>
          <a:p>
            <a:pPr lvl="1"/>
            <a:r>
              <a:rPr lang="zh-CN" altLang="en-US" dirty="0" smtClean="0"/>
              <a:t>文件服务</a:t>
            </a:r>
            <a:endParaRPr lang="en-US" altLang="zh-CN" dirty="0" smtClean="0"/>
          </a:p>
          <a:p>
            <a:pPr lvl="1"/>
            <a:r>
              <a:rPr lang="zh-CN" altLang="en-US" dirty="0" smtClean="0"/>
              <a:t>数据交换工具</a:t>
            </a:r>
            <a:endParaRPr lang="en-US" altLang="zh-CN" dirty="0" smtClean="0"/>
          </a:p>
          <a:p>
            <a:pPr lvl="1"/>
            <a:r>
              <a:rPr lang="zh-CN" altLang="en-US" dirty="0" smtClean="0"/>
              <a:t>统计分析平台</a:t>
            </a:r>
            <a:endParaRPr lang="en-US" altLang="zh-CN" dirty="0" smtClean="0"/>
          </a:p>
          <a:p>
            <a:pPr lvl="1"/>
            <a:r>
              <a:rPr lang="zh-CN" altLang="en-US" dirty="0" smtClean="0"/>
              <a:t>全文检索平台</a:t>
            </a:r>
            <a:endParaRPr lang="en-US" altLang="zh-CN" dirty="0" smtClean="0"/>
          </a:p>
          <a:p>
            <a:pPr lvl="1"/>
            <a:r>
              <a:rPr lang="zh-CN" altLang="en-US" dirty="0" smtClean="0"/>
              <a:t>门户</a:t>
            </a:r>
          </a:p>
          <a:p>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6</a:t>
            </a:fld>
            <a:endParaRPr lang="zh-CN" altLang="en-US"/>
          </a:p>
        </p:txBody>
      </p:sp>
    </p:spTree>
    <p:extLst>
      <p:ext uri="{BB962C8B-B14F-4D97-AF65-F5344CB8AC3E}">
        <p14:creationId xmlns:p14="http://schemas.microsoft.com/office/powerpoint/2010/main" val="2712875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总结一下</a:t>
            </a:r>
            <a:endParaRPr lang="en-US" altLang="zh-CN" dirty="0" smtClean="0"/>
          </a:p>
          <a:p>
            <a:endParaRPr lang="en-US" altLang="zh-CN" dirty="0" smtClean="0"/>
          </a:p>
          <a:p>
            <a:r>
              <a:rPr lang="zh-CN" altLang="en-US" dirty="0" smtClean="0"/>
              <a:t>跨域问题，</a:t>
            </a:r>
            <a:r>
              <a:rPr lang="zh-CN" altLang="en-US" baseline="0" dirty="0" smtClean="0"/>
              <a:t> 目标（从业务到集成）</a:t>
            </a:r>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7</a:t>
            </a:fld>
            <a:endParaRPr lang="zh-CN" altLang="en-US"/>
          </a:p>
        </p:txBody>
      </p:sp>
    </p:spTree>
    <p:extLst>
      <p:ext uri="{BB962C8B-B14F-4D97-AF65-F5344CB8AC3E}">
        <p14:creationId xmlns:p14="http://schemas.microsoft.com/office/powerpoint/2010/main" val="291067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目标</a:t>
            </a:r>
            <a:endParaRPr lang="en-US" altLang="zh-CN" dirty="0" smtClean="0"/>
          </a:p>
          <a:p>
            <a:r>
              <a:rPr lang="zh-CN" altLang="en-US" dirty="0" smtClean="0"/>
              <a:t>演进过程</a:t>
            </a:r>
            <a:endParaRPr lang="en-US" altLang="zh-CN" dirty="0" smtClean="0"/>
          </a:p>
          <a:p>
            <a:r>
              <a:rPr lang="zh-CN" altLang="en-US" dirty="0" smtClean="0"/>
              <a:t>现在的任务和工作</a:t>
            </a:r>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8</a:t>
            </a:fld>
            <a:endParaRPr lang="zh-CN" altLang="en-US"/>
          </a:p>
        </p:txBody>
      </p:sp>
    </p:spTree>
    <p:extLst>
      <p:ext uri="{BB962C8B-B14F-4D97-AF65-F5344CB8AC3E}">
        <p14:creationId xmlns:p14="http://schemas.microsoft.com/office/powerpoint/2010/main" val="2760985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统一技术平台对应的</a:t>
            </a:r>
            <a:r>
              <a:rPr lang="en-US" altLang="zh-CN" dirty="0" smtClean="0"/>
              <a:t>core</a:t>
            </a:r>
            <a:r>
              <a:rPr lang="zh-CN" altLang="en-US" dirty="0" smtClean="0"/>
              <a:t>项目</a:t>
            </a:r>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9</a:t>
            </a:fld>
            <a:endParaRPr lang="zh-CN" altLang="en-US"/>
          </a:p>
        </p:txBody>
      </p:sp>
    </p:spTree>
    <p:extLst>
      <p:ext uri="{BB962C8B-B14F-4D97-AF65-F5344CB8AC3E}">
        <p14:creationId xmlns:p14="http://schemas.microsoft.com/office/powerpoint/2010/main" val="3764834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引进技术的要点， 不为了技术而技术， 不开发已经成熟的东西，能够用成熟开源的就用开源的。</a:t>
            </a:r>
            <a:endParaRPr lang="zh-CN" altLang="en-US" dirty="0"/>
          </a:p>
        </p:txBody>
      </p:sp>
      <p:sp>
        <p:nvSpPr>
          <p:cNvPr id="4" name="灯片编号占位符 3"/>
          <p:cNvSpPr>
            <a:spLocks noGrp="1"/>
          </p:cNvSpPr>
          <p:nvPr>
            <p:ph type="sldNum" sz="quarter" idx="10"/>
          </p:nvPr>
        </p:nvSpPr>
        <p:spPr/>
        <p:txBody>
          <a:bodyPr/>
          <a:lstStyle/>
          <a:p>
            <a:fld id="{C9802A86-BB0E-4F91-B758-BC51F9B1EADA}" type="slidenum">
              <a:rPr lang="zh-CN" altLang="en-US" smtClean="0"/>
              <a:t>10</a:t>
            </a:fld>
            <a:endParaRPr lang="zh-CN" altLang="en-US"/>
          </a:p>
        </p:txBody>
      </p:sp>
    </p:spTree>
    <p:extLst>
      <p:ext uri="{BB962C8B-B14F-4D97-AF65-F5344CB8AC3E}">
        <p14:creationId xmlns:p14="http://schemas.microsoft.com/office/powerpoint/2010/main" val="314375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F917CF5-9FDB-49B2-A000-45E480AE472C}" type="datetimeFigureOut">
              <a:rPr lang="zh-CN" altLang="en-US" smtClean="0"/>
              <a:t>2015/7/24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236127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F917CF5-9FDB-49B2-A000-45E480AE472C}" type="datetimeFigureOut">
              <a:rPr lang="zh-CN" altLang="en-US" smtClean="0"/>
              <a:t>2015/7/24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77432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F917CF5-9FDB-49B2-A000-45E480AE472C}" type="datetimeFigureOut">
              <a:rPr lang="zh-CN" altLang="en-US" smtClean="0"/>
              <a:t>2015/7/24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417744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F917CF5-9FDB-49B2-A000-45E480AE472C}" type="datetimeFigureOut">
              <a:rPr lang="zh-CN" altLang="en-US" smtClean="0"/>
              <a:t>2015/7/24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50951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F917CF5-9FDB-49B2-A000-45E480AE472C}" type="datetimeFigureOut">
              <a:rPr lang="zh-CN" altLang="en-US" smtClean="0"/>
              <a:t>2015/7/24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138033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F917CF5-9FDB-49B2-A000-45E480AE472C}" type="datetimeFigureOut">
              <a:rPr lang="zh-CN" altLang="en-US" smtClean="0"/>
              <a:t>2015/7/24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207674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F917CF5-9FDB-49B2-A000-45E480AE472C}" type="datetimeFigureOut">
              <a:rPr lang="zh-CN" altLang="en-US" smtClean="0"/>
              <a:t>2015/7/24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34775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F917CF5-9FDB-49B2-A000-45E480AE472C}" type="datetimeFigureOut">
              <a:rPr lang="zh-CN" altLang="en-US" smtClean="0"/>
              <a:t>2015/7/24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319201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17CF5-9FDB-49B2-A000-45E480AE472C}" type="datetimeFigureOut">
              <a:rPr lang="zh-CN" altLang="en-US" smtClean="0"/>
              <a:t>2015/7/24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279877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917CF5-9FDB-49B2-A000-45E480AE472C}" type="datetimeFigureOut">
              <a:rPr lang="zh-CN" altLang="en-US" smtClean="0"/>
              <a:t>2015/7/24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309371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917CF5-9FDB-49B2-A000-45E480AE472C}" type="datetimeFigureOut">
              <a:rPr lang="zh-CN" altLang="en-US" smtClean="0"/>
              <a:t>2015/7/24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216027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17CF5-9FDB-49B2-A000-45E480AE472C}" type="datetimeFigureOut">
              <a:rPr lang="zh-CN" altLang="en-US" smtClean="0"/>
              <a:t>2015/7/24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C0BE5-11D5-424D-9427-B31CE5C252DF}" type="slidenum">
              <a:rPr lang="zh-CN" altLang="en-US" smtClean="0"/>
              <a:t>‹#›</a:t>
            </a:fld>
            <a:endParaRPr lang="zh-CN" altLang="en-US"/>
          </a:p>
        </p:txBody>
      </p:sp>
    </p:spTree>
    <p:extLst>
      <p:ext uri="{BB962C8B-B14F-4D97-AF65-F5344CB8AC3E}">
        <p14:creationId xmlns:p14="http://schemas.microsoft.com/office/powerpoint/2010/main" val="1909955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基础研发路线与工作</a:t>
            </a:r>
            <a:endParaRPr lang="zh-CN" altLang="en-US" dirty="0"/>
          </a:p>
        </p:txBody>
      </p:sp>
      <p:sp>
        <p:nvSpPr>
          <p:cNvPr id="3" name="副标题 2"/>
          <p:cNvSpPr>
            <a:spLocks noGrp="1"/>
          </p:cNvSpPr>
          <p:nvPr>
            <p:ph type="subTitle" idx="1"/>
          </p:nvPr>
        </p:nvSpPr>
        <p:spPr/>
        <p:txBody>
          <a:bodyPr/>
          <a:lstStyle/>
          <a:p>
            <a:pPr algn="r"/>
            <a:r>
              <a:rPr lang="zh-CN" altLang="en-US" dirty="0" smtClean="0"/>
              <a:t>南大先腾研发中心</a:t>
            </a:r>
          </a:p>
          <a:p>
            <a:endParaRPr lang="zh-CN" altLang="en-US" dirty="0"/>
          </a:p>
        </p:txBody>
      </p:sp>
    </p:spTree>
    <p:extLst>
      <p:ext uri="{BB962C8B-B14F-4D97-AF65-F5344CB8AC3E}">
        <p14:creationId xmlns:p14="http://schemas.microsoft.com/office/powerpoint/2010/main" val="1383437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a:t>
            </a:r>
            <a:r>
              <a:rPr lang="zh-CN" altLang="en-US" dirty="0"/>
              <a:t>的演进</a:t>
            </a:r>
            <a:r>
              <a:rPr lang="en-US" altLang="zh-CN" dirty="0" smtClean="0"/>
              <a:t>——</a:t>
            </a:r>
            <a:r>
              <a:rPr lang="zh-CN" altLang="en-US" dirty="0" smtClean="0"/>
              <a:t>技术演进</a:t>
            </a:r>
            <a:endParaRPr lang="zh-CN" altLang="en-US" dirty="0"/>
          </a:p>
        </p:txBody>
      </p:sp>
      <p:sp>
        <p:nvSpPr>
          <p:cNvPr id="3" name="内容占位符 2"/>
          <p:cNvSpPr>
            <a:spLocks noGrp="1"/>
          </p:cNvSpPr>
          <p:nvPr>
            <p:ph idx="1"/>
          </p:nvPr>
        </p:nvSpPr>
        <p:spPr/>
        <p:txBody>
          <a:bodyPr/>
          <a:lstStyle/>
          <a:p>
            <a:r>
              <a:rPr lang="en-US" altLang="zh-CN" dirty="0" smtClean="0"/>
              <a:t>Struts 1 + JDBC + </a:t>
            </a:r>
            <a:r>
              <a:rPr lang="en-US" altLang="zh-CN" dirty="0" err="1" smtClean="0"/>
              <a:t>Acegi</a:t>
            </a:r>
            <a:endParaRPr lang="en-US" altLang="zh-CN" dirty="0" smtClean="0"/>
          </a:p>
          <a:p>
            <a:pPr lvl="1"/>
            <a:r>
              <a:rPr lang="zh-CN" altLang="en-US" dirty="0" smtClean="0"/>
              <a:t>整理公司项目资产</a:t>
            </a:r>
            <a:endParaRPr lang="en-US" altLang="zh-CN" dirty="0" smtClean="0"/>
          </a:p>
          <a:p>
            <a:r>
              <a:rPr lang="en-US" altLang="zh-CN" dirty="0" smtClean="0"/>
              <a:t>Struts 2 + Hibernate +  </a:t>
            </a:r>
            <a:r>
              <a:rPr lang="en-US" altLang="zh-CN" dirty="0"/>
              <a:t>Spring (</a:t>
            </a:r>
            <a:r>
              <a:rPr lang="en-US" altLang="zh-CN" dirty="0" smtClean="0"/>
              <a:t>Security)</a:t>
            </a:r>
          </a:p>
          <a:p>
            <a:pPr lvl="1"/>
            <a:r>
              <a:rPr lang="zh-CN" altLang="en-US" dirty="0" smtClean="0"/>
              <a:t>重构</a:t>
            </a:r>
            <a:endParaRPr lang="en-US" altLang="zh-CN" dirty="0"/>
          </a:p>
          <a:p>
            <a:r>
              <a:rPr lang="en-US" altLang="zh-CN" dirty="0" smtClean="0"/>
              <a:t>Spring MVC + Hibernate + Spring (Security)</a:t>
            </a:r>
          </a:p>
          <a:p>
            <a:pPr lvl="1"/>
            <a:r>
              <a:rPr lang="zh-CN" altLang="en-US" dirty="0" smtClean="0"/>
              <a:t>前后端分离</a:t>
            </a:r>
            <a:endParaRPr lang="zh-CN" altLang="en-US" dirty="0"/>
          </a:p>
        </p:txBody>
      </p:sp>
    </p:spTree>
    <p:extLst>
      <p:ext uri="{BB962C8B-B14F-4D97-AF65-F5344CB8AC3E}">
        <p14:creationId xmlns:p14="http://schemas.microsoft.com/office/powerpoint/2010/main" val="3011228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前端框架</a:t>
            </a:r>
            <a:endParaRPr lang="zh-CN" altLang="en-US" dirty="0"/>
          </a:p>
        </p:txBody>
      </p:sp>
      <p:sp>
        <p:nvSpPr>
          <p:cNvPr id="3" name="内容占位符 2"/>
          <p:cNvSpPr>
            <a:spLocks noGrp="1"/>
          </p:cNvSpPr>
          <p:nvPr>
            <p:ph idx="1"/>
          </p:nvPr>
        </p:nvSpPr>
        <p:spPr/>
        <p:txBody>
          <a:bodyPr/>
          <a:lstStyle/>
          <a:p>
            <a:r>
              <a:rPr lang="zh-CN" altLang="en-US" dirty="0"/>
              <a:t>技术演进</a:t>
            </a:r>
            <a:endParaRPr lang="en-US" altLang="zh-CN" dirty="0"/>
          </a:p>
          <a:p>
            <a:pPr lvl="1"/>
            <a:r>
              <a:rPr lang="en-US" altLang="zh-CN" dirty="0" smtClean="0"/>
              <a:t>DWZ</a:t>
            </a:r>
          </a:p>
          <a:p>
            <a:pPr lvl="1"/>
            <a:r>
              <a:rPr lang="en-US" altLang="zh-CN" dirty="0" smtClean="0"/>
              <a:t>AngularJS</a:t>
            </a:r>
          </a:p>
          <a:p>
            <a:pPr lvl="1"/>
            <a:r>
              <a:rPr lang="en-US" altLang="zh-CN" dirty="0" err="1" smtClean="0"/>
              <a:t>EasyUI</a:t>
            </a:r>
            <a:endParaRPr lang="en-US" altLang="zh-CN" dirty="0" smtClean="0"/>
          </a:p>
          <a:p>
            <a:r>
              <a:rPr lang="zh-CN" altLang="en-US" dirty="0" smtClean="0"/>
              <a:t>目标</a:t>
            </a:r>
            <a:endParaRPr lang="en-US" altLang="zh-CN" dirty="0" smtClean="0"/>
          </a:p>
          <a:p>
            <a:pPr lvl="1"/>
            <a:r>
              <a:rPr lang="zh-CN" altLang="en-US" dirty="0"/>
              <a:t>富</a:t>
            </a:r>
            <a:r>
              <a:rPr lang="zh-CN" altLang="en-US" dirty="0" smtClean="0"/>
              <a:t>客户端（前后端分离）</a:t>
            </a:r>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2988341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a:t>
            </a:r>
            <a:r>
              <a:rPr lang="zh-CN" altLang="en-US" dirty="0"/>
              <a:t>的</a:t>
            </a:r>
            <a:r>
              <a:rPr lang="zh-CN" altLang="en-US" dirty="0" smtClean="0"/>
              <a:t>演进</a:t>
            </a:r>
            <a:r>
              <a:rPr lang="en-US" altLang="zh-CN" dirty="0" smtClean="0"/>
              <a:t>——</a:t>
            </a:r>
            <a:r>
              <a:rPr lang="zh-CN" altLang="en-US" dirty="0" smtClean="0"/>
              <a:t>架构演进</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精简化</a:t>
            </a:r>
            <a:endParaRPr lang="en-US" altLang="zh-CN" dirty="0" smtClean="0"/>
          </a:p>
          <a:p>
            <a:pPr lvl="1"/>
            <a:r>
              <a:rPr lang="zh-CN" altLang="en-US" dirty="0" smtClean="0"/>
              <a:t>独立的内容</a:t>
            </a:r>
            <a:endParaRPr lang="en-US" altLang="zh-CN" dirty="0" smtClean="0"/>
          </a:p>
          <a:p>
            <a:pPr lvl="2"/>
            <a:r>
              <a:rPr lang="zh-CN" altLang="en-US" dirty="0" smtClean="0"/>
              <a:t>文件服务</a:t>
            </a:r>
            <a:endParaRPr lang="en-US" altLang="zh-CN" dirty="0" smtClean="0"/>
          </a:p>
          <a:p>
            <a:pPr lvl="2"/>
            <a:r>
              <a:rPr lang="zh-CN" altLang="en-US" dirty="0" smtClean="0"/>
              <a:t>消息中心</a:t>
            </a:r>
            <a:endParaRPr lang="en-US" altLang="zh-CN" dirty="0" smtClean="0"/>
          </a:p>
          <a:p>
            <a:pPr lvl="2"/>
            <a:r>
              <a:rPr lang="zh-CN" altLang="en-US" dirty="0" smtClean="0"/>
              <a:t>日志服务</a:t>
            </a:r>
            <a:endParaRPr lang="en-US" altLang="zh-CN" dirty="0" smtClean="0"/>
          </a:p>
          <a:p>
            <a:pPr lvl="1"/>
            <a:r>
              <a:rPr lang="zh-CN" altLang="en-US" dirty="0" smtClean="0"/>
              <a:t>最终保留的内容</a:t>
            </a:r>
            <a:endParaRPr lang="en-US" altLang="zh-CN" dirty="0" smtClean="0"/>
          </a:p>
          <a:p>
            <a:pPr lvl="2"/>
            <a:r>
              <a:rPr lang="zh-CN" altLang="en-US" dirty="0" smtClean="0"/>
              <a:t>用户、结构管理</a:t>
            </a:r>
            <a:endParaRPr lang="en-US" altLang="zh-CN" dirty="0" smtClean="0"/>
          </a:p>
          <a:p>
            <a:pPr lvl="2"/>
            <a:r>
              <a:rPr lang="zh-CN" altLang="en-US" dirty="0" smtClean="0"/>
              <a:t>功能、数据权限</a:t>
            </a:r>
            <a:endParaRPr lang="en-US" altLang="zh-CN" dirty="0" smtClean="0"/>
          </a:p>
          <a:p>
            <a:pPr lvl="2"/>
            <a:r>
              <a:rPr lang="zh-CN" altLang="en-US" dirty="0" smtClean="0"/>
              <a:t>企业日历</a:t>
            </a:r>
            <a:endParaRPr lang="en-US" altLang="zh-CN" dirty="0" smtClean="0"/>
          </a:p>
          <a:p>
            <a:pPr lvl="2"/>
            <a:r>
              <a:rPr lang="zh-CN" altLang="en-US" dirty="0" smtClean="0"/>
              <a:t>通用的</a:t>
            </a:r>
            <a:r>
              <a:rPr lang="zh-CN" altLang="en-US" dirty="0"/>
              <a:t>控件</a:t>
            </a:r>
            <a:endParaRPr lang="en-US" altLang="zh-CN" dirty="0" smtClean="0"/>
          </a:p>
          <a:p>
            <a:r>
              <a:rPr lang="zh-CN" altLang="en-US" dirty="0" smtClean="0"/>
              <a:t>层次化</a:t>
            </a:r>
            <a:endParaRPr lang="en-US" altLang="zh-CN" dirty="0" smtClean="0"/>
          </a:p>
          <a:p>
            <a:pPr lvl="1"/>
            <a:r>
              <a:rPr lang="zh-CN" altLang="en-US" dirty="0" smtClean="0"/>
              <a:t>内外部接口分离</a:t>
            </a:r>
            <a:endParaRPr lang="en-US" altLang="zh-CN" dirty="0" smtClean="0"/>
          </a:p>
          <a:p>
            <a:pPr lvl="1"/>
            <a:r>
              <a:rPr lang="zh-CN" altLang="en-US" dirty="0" smtClean="0"/>
              <a:t>实现和引用分离</a:t>
            </a:r>
            <a:endParaRPr lang="en-US" altLang="zh-CN" dirty="0" smtClean="0"/>
          </a:p>
          <a:p>
            <a:pPr lvl="1"/>
            <a:r>
              <a:rPr lang="zh-CN" altLang="en-US" dirty="0"/>
              <a:t>前</a:t>
            </a:r>
            <a:r>
              <a:rPr lang="zh-CN" altLang="en-US" dirty="0" smtClean="0"/>
              <a:t>后端分离</a:t>
            </a:r>
            <a:endParaRPr lang="zh-CN" altLang="en-US" dirty="0"/>
          </a:p>
        </p:txBody>
      </p:sp>
    </p:spTree>
    <p:extLst>
      <p:ext uri="{BB962C8B-B14F-4D97-AF65-F5344CB8AC3E}">
        <p14:creationId xmlns:p14="http://schemas.microsoft.com/office/powerpoint/2010/main" val="1900791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a:t>
            </a:r>
            <a:r>
              <a:rPr lang="zh-CN" altLang="en-US" dirty="0"/>
              <a:t>当前</a:t>
            </a:r>
            <a:r>
              <a:rPr lang="zh-CN" altLang="en-US" dirty="0" smtClean="0"/>
              <a:t>工作</a:t>
            </a:r>
            <a:endParaRPr lang="zh-CN" altLang="en-US" dirty="0"/>
          </a:p>
        </p:txBody>
      </p:sp>
      <p:sp>
        <p:nvSpPr>
          <p:cNvPr id="3" name="内容占位符 2"/>
          <p:cNvSpPr>
            <a:spLocks noGrp="1"/>
          </p:cNvSpPr>
          <p:nvPr>
            <p:ph idx="1"/>
          </p:nvPr>
        </p:nvSpPr>
        <p:spPr/>
        <p:txBody>
          <a:bodyPr/>
          <a:lstStyle/>
          <a:p>
            <a:r>
              <a:rPr lang="zh-CN" altLang="en-US" dirty="0" smtClean="0"/>
              <a:t>新的技术架构和前端框架的完善</a:t>
            </a:r>
            <a:endParaRPr lang="en-US" altLang="zh-CN" dirty="0" smtClean="0"/>
          </a:p>
          <a:p>
            <a:r>
              <a:rPr lang="zh-CN" altLang="en-US" dirty="0" smtClean="0"/>
              <a:t>部分功能的迁移与完善</a:t>
            </a:r>
            <a:endParaRPr lang="en-US" altLang="zh-CN" dirty="0" smtClean="0"/>
          </a:p>
          <a:p>
            <a:pPr lvl="1"/>
            <a:r>
              <a:rPr lang="zh-CN" altLang="en-US" dirty="0" smtClean="0"/>
              <a:t>企业日历</a:t>
            </a:r>
            <a:endParaRPr lang="en-US" altLang="zh-CN" dirty="0" smtClean="0"/>
          </a:p>
          <a:p>
            <a:pPr lvl="1"/>
            <a:r>
              <a:rPr lang="zh-CN" altLang="en-US" dirty="0" smtClean="0"/>
              <a:t>内部消息</a:t>
            </a:r>
            <a:endParaRPr lang="en-US" altLang="zh-CN" dirty="0" smtClean="0"/>
          </a:p>
          <a:p>
            <a:pPr lvl="2"/>
            <a:r>
              <a:rPr lang="zh-CN" altLang="en-US" dirty="0"/>
              <a:t>与</a:t>
            </a:r>
            <a:r>
              <a:rPr lang="zh-CN" altLang="en-US" dirty="0" smtClean="0"/>
              <a:t>业务关联</a:t>
            </a:r>
            <a:endParaRPr lang="en-US" altLang="zh-CN" dirty="0" smtClean="0"/>
          </a:p>
          <a:p>
            <a:pPr lvl="2"/>
            <a:r>
              <a:rPr lang="zh-CN" altLang="en-US" dirty="0" smtClean="0"/>
              <a:t>通知公告</a:t>
            </a:r>
            <a:endParaRPr lang="en-US" altLang="zh-CN" dirty="0" smtClean="0"/>
          </a:p>
          <a:p>
            <a:r>
              <a:rPr lang="zh-CN" altLang="en-US" dirty="0" smtClean="0"/>
              <a:t>通用控件开发</a:t>
            </a:r>
            <a:endParaRPr lang="en-US" altLang="zh-CN" dirty="0" smtClean="0"/>
          </a:p>
          <a:p>
            <a:pPr lvl="1"/>
            <a:r>
              <a:rPr lang="zh-CN" altLang="en-US" dirty="0" smtClean="0"/>
              <a:t>持续优化和积累</a:t>
            </a:r>
            <a:endParaRPr lang="en-US" altLang="zh-CN" dirty="0" smtClean="0"/>
          </a:p>
          <a:p>
            <a:r>
              <a:rPr lang="zh-CN" altLang="en-US" dirty="0" smtClean="0"/>
              <a:t>接口重构</a:t>
            </a:r>
            <a:endParaRPr lang="zh-CN" altLang="en-US" dirty="0"/>
          </a:p>
        </p:txBody>
      </p:sp>
    </p:spTree>
    <p:extLst>
      <p:ext uri="{BB962C8B-B14F-4D97-AF65-F5344CB8AC3E}">
        <p14:creationId xmlns:p14="http://schemas.microsoft.com/office/powerpoint/2010/main" val="891243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工作流</a:t>
            </a:r>
            <a:r>
              <a:rPr lang="zh-CN" altLang="en-US" dirty="0" smtClean="0"/>
              <a:t>引擎的目标</a:t>
            </a:r>
            <a:endParaRPr lang="zh-CN" altLang="en-US" dirty="0"/>
          </a:p>
        </p:txBody>
      </p:sp>
      <p:sp>
        <p:nvSpPr>
          <p:cNvPr id="3" name="内容占位符 2"/>
          <p:cNvSpPr>
            <a:spLocks noGrp="1"/>
          </p:cNvSpPr>
          <p:nvPr>
            <p:ph idx="1"/>
          </p:nvPr>
        </p:nvSpPr>
        <p:spPr/>
        <p:txBody>
          <a:bodyPr/>
          <a:lstStyle/>
          <a:p>
            <a:r>
              <a:rPr lang="zh-CN" altLang="en-US" dirty="0" smtClean="0"/>
              <a:t>业务分解</a:t>
            </a:r>
            <a:endParaRPr lang="en-US" altLang="zh-CN" dirty="0" smtClean="0"/>
          </a:p>
          <a:p>
            <a:r>
              <a:rPr lang="zh-CN" altLang="en-US" dirty="0"/>
              <a:t>节点</a:t>
            </a:r>
            <a:r>
              <a:rPr lang="zh-CN" altLang="en-US" dirty="0" smtClean="0"/>
              <a:t>转换</a:t>
            </a:r>
            <a:endParaRPr lang="en-US" altLang="zh-CN" dirty="0" smtClean="0"/>
          </a:p>
          <a:p>
            <a:pPr lvl="1"/>
            <a:r>
              <a:rPr lang="zh-CN" altLang="en-US" dirty="0" smtClean="0"/>
              <a:t>分支、并行、汇聚等等</a:t>
            </a:r>
            <a:endParaRPr lang="en-US" altLang="zh-CN" dirty="0" smtClean="0"/>
          </a:p>
          <a:p>
            <a:pPr lvl="1"/>
            <a:r>
              <a:rPr lang="zh-CN" altLang="en-US" dirty="0"/>
              <a:t>子流程</a:t>
            </a:r>
          </a:p>
          <a:p>
            <a:r>
              <a:rPr lang="zh-CN" altLang="en-US" dirty="0" smtClean="0"/>
              <a:t>任务分配</a:t>
            </a:r>
            <a:endParaRPr lang="en-US" altLang="zh-CN" dirty="0" smtClean="0"/>
          </a:p>
          <a:p>
            <a:r>
              <a:rPr lang="zh-CN" altLang="en-US" dirty="0"/>
              <a:t>时间</a:t>
            </a:r>
            <a:r>
              <a:rPr lang="zh-CN" altLang="en-US" dirty="0" smtClean="0"/>
              <a:t>管理</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183052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工作流引擎的演进</a:t>
            </a:r>
            <a:endParaRPr lang="zh-CN" altLang="en-US" dirty="0"/>
          </a:p>
        </p:txBody>
      </p:sp>
      <p:sp>
        <p:nvSpPr>
          <p:cNvPr id="3" name="内容占位符 2"/>
          <p:cNvSpPr>
            <a:spLocks noGrp="1"/>
          </p:cNvSpPr>
          <p:nvPr>
            <p:ph idx="1"/>
          </p:nvPr>
        </p:nvSpPr>
        <p:spPr/>
        <p:txBody>
          <a:bodyPr/>
          <a:lstStyle/>
          <a:p>
            <a:r>
              <a:rPr lang="zh-CN" altLang="en-US" dirty="0" smtClean="0"/>
              <a:t>开发工具</a:t>
            </a:r>
            <a:r>
              <a:rPr lang="en-US" altLang="zh-CN" dirty="0" smtClean="0"/>
              <a:t>-&gt;</a:t>
            </a:r>
            <a:r>
              <a:rPr lang="zh-CN" altLang="en-US" dirty="0" smtClean="0"/>
              <a:t>集成工具</a:t>
            </a:r>
            <a:endParaRPr lang="en-US" altLang="zh-CN" dirty="0" smtClean="0"/>
          </a:p>
          <a:p>
            <a:r>
              <a:rPr lang="zh-CN" altLang="en-US" dirty="0" smtClean="0"/>
              <a:t>演进步骤</a:t>
            </a:r>
            <a:endParaRPr lang="en-US" altLang="zh-CN" dirty="0" smtClean="0"/>
          </a:p>
          <a:p>
            <a:pPr lvl="1"/>
            <a:r>
              <a:rPr lang="zh-CN" altLang="en-US" dirty="0" smtClean="0"/>
              <a:t>路由和节点分离</a:t>
            </a:r>
            <a:endParaRPr lang="en-US" altLang="zh-CN" dirty="0" smtClean="0"/>
          </a:p>
          <a:p>
            <a:pPr lvl="1"/>
            <a:r>
              <a:rPr lang="zh-CN" altLang="en-US" dirty="0" smtClean="0"/>
              <a:t>待办方式</a:t>
            </a:r>
            <a:endParaRPr lang="en-US" altLang="zh-CN" dirty="0" smtClean="0"/>
          </a:p>
          <a:p>
            <a:pPr lvl="2"/>
            <a:r>
              <a:rPr lang="zh-CN" altLang="en-US" dirty="0" smtClean="0"/>
              <a:t>完全动态</a:t>
            </a:r>
            <a:endParaRPr lang="en-US" altLang="zh-CN" dirty="0" smtClean="0"/>
          </a:p>
          <a:p>
            <a:pPr lvl="2"/>
            <a:r>
              <a:rPr lang="zh-CN" altLang="en-US" dirty="0" smtClean="0"/>
              <a:t>静态与动态</a:t>
            </a:r>
            <a:endParaRPr lang="en-US" altLang="zh-CN" dirty="0" smtClean="0"/>
          </a:p>
          <a:p>
            <a:pPr lvl="1"/>
            <a:r>
              <a:rPr lang="zh-CN" altLang="en-US" dirty="0" smtClean="0"/>
              <a:t>作为服务提供</a:t>
            </a:r>
            <a:endParaRPr lang="en-US" altLang="zh-CN" dirty="0" smtClean="0"/>
          </a:p>
          <a:p>
            <a:pPr lvl="1"/>
            <a:endParaRPr lang="en-US" altLang="zh-CN" dirty="0" smtClean="0"/>
          </a:p>
          <a:p>
            <a:pPr lvl="1"/>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2008933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工作流引擎开发工作</a:t>
            </a:r>
            <a:endParaRPr lang="zh-CN" altLang="en-US" dirty="0"/>
          </a:p>
        </p:txBody>
      </p:sp>
      <p:sp>
        <p:nvSpPr>
          <p:cNvPr id="3" name="内容占位符 2"/>
          <p:cNvSpPr>
            <a:spLocks noGrp="1"/>
          </p:cNvSpPr>
          <p:nvPr>
            <p:ph idx="1"/>
          </p:nvPr>
        </p:nvSpPr>
        <p:spPr/>
        <p:txBody>
          <a:bodyPr/>
          <a:lstStyle/>
          <a:p>
            <a:r>
              <a:rPr lang="zh-CN" altLang="en-US" dirty="0"/>
              <a:t>新</a:t>
            </a:r>
            <a:r>
              <a:rPr lang="zh-CN" altLang="en-US" dirty="0" smtClean="0"/>
              <a:t>的引擎全面测试</a:t>
            </a:r>
            <a:endParaRPr lang="en-US" altLang="zh-CN" dirty="0" smtClean="0"/>
          </a:p>
          <a:p>
            <a:r>
              <a:rPr lang="zh-CN" altLang="en-US" dirty="0" smtClean="0"/>
              <a:t>时间管理</a:t>
            </a:r>
            <a:endParaRPr lang="en-US" altLang="zh-CN" dirty="0" smtClean="0"/>
          </a:p>
          <a:p>
            <a:r>
              <a:rPr lang="zh-CN" altLang="en-US" dirty="0"/>
              <a:t>预报</a:t>
            </a:r>
            <a:r>
              <a:rPr lang="zh-CN" altLang="en-US" dirty="0" smtClean="0"/>
              <a:t>警</a:t>
            </a:r>
            <a:endParaRPr lang="en-US" altLang="zh-CN" dirty="0" smtClean="0"/>
          </a:p>
          <a:p>
            <a:r>
              <a:rPr lang="zh-CN" altLang="en-US" dirty="0" smtClean="0"/>
              <a:t>接口重构</a:t>
            </a:r>
            <a:endParaRPr lang="en-US" altLang="zh-CN" dirty="0" smtClean="0"/>
          </a:p>
          <a:p>
            <a:pPr lvl="1"/>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3034678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单点登录平台的演进与工作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演进</a:t>
            </a:r>
            <a:endParaRPr lang="en-US" altLang="zh-CN" dirty="0" smtClean="0"/>
          </a:p>
          <a:p>
            <a:pPr lvl="1"/>
            <a:r>
              <a:rPr lang="en-US" altLang="zh-CN" dirty="0" smtClean="0"/>
              <a:t>JASIG</a:t>
            </a:r>
          </a:p>
          <a:p>
            <a:pPr lvl="2"/>
            <a:r>
              <a:rPr lang="en-US" altLang="zh-CN" dirty="0" smtClean="0"/>
              <a:t>CAS + </a:t>
            </a:r>
            <a:r>
              <a:rPr lang="zh-CN" altLang="en-US" dirty="0" smtClean="0"/>
              <a:t>用户机构管理</a:t>
            </a:r>
            <a:endParaRPr lang="en-US" altLang="zh-CN" dirty="0" smtClean="0"/>
          </a:p>
          <a:p>
            <a:pPr lvl="1"/>
            <a:r>
              <a:rPr lang="zh-CN" altLang="en-US" dirty="0" smtClean="0"/>
              <a:t>以服务形式提供的认证中心</a:t>
            </a:r>
            <a:endParaRPr lang="en-US" altLang="zh-CN" dirty="0" smtClean="0"/>
          </a:p>
          <a:p>
            <a:pPr lvl="2"/>
            <a:r>
              <a:rPr lang="zh-CN" altLang="en-US" dirty="0" smtClean="0"/>
              <a:t>用户、机构、系统、权限等管理与服务</a:t>
            </a:r>
            <a:endParaRPr lang="en-US" altLang="zh-CN" dirty="0" smtClean="0"/>
          </a:p>
          <a:p>
            <a:pPr lvl="2"/>
            <a:r>
              <a:rPr lang="en-US" altLang="zh-CN" dirty="0" smtClean="0"/>
              <a:t>CAS</a:t>
            </a:r>
          </a:p>
          <a:p>
            <a:pPr lvl="2"/>
            <a:r>
              <a:rPr lang="en-US" altLang="zh-CN" dirty="0" smtClean="0"/>
              <a:t>OAuth2.0</a:t>
            </a:r>
            <a:endParaRPr lang="en-US" altLang="zh-CN" dirty="0"/>
          </a:p>
          <a:p>
            <a:r>
              <a:rPr lang="zh-CN" altLang="en-US" dirty="0" smtClean="0"/>
              <a:t>工作</a:t>
            </a:r>
            <a:endParaRPr lang="en-US" altLang="zh-CN" dirty="0" smtClean="0"/>
          </a:p>
          <a:p>
            <a:pPr lvl="1"/>
            <a:r>
              <a:rPr lang="zh-CN" altLang="en-US" dirty="0" smtClean="0"/>
              <a:t>集成平台重构</a:t>
            </a:r>
            <a:endParaRPr lang="en-US" altLang="zh-CN" dirty="0" smtClean="0"/>
          </a:p>
          <a:p>
            <a:pPr lvl="2"/>
            <a:r>
              <a:rPr lang="zh-CN" altLang="en-US" dirty="0"/>
              <a:t>用户、机构、系统、权限等</a:t>
            </a:r>
            <a:r>
              <a:rPr lang="zh-CN" altLang="en-US" dirty="0" smtClean="0"/>
              <a:t>管理</a:t>
            </a:r>
            <a:endParaRPr lang="en-US" altLang="zh-CN" dirty="0" smtClean="0"/>
          </a:p>
          <a:p>
            <a:pPr lvl="2"/>
            <a:r>
              <a:rPr lang="zh-CN" altLang="en-US" dirty="0" smtClean="0"/>
              <a:t>服务接口</a:t>
            </a:r>
            <a:endParaRPr lang="en-US" altLang="zh-CN" dirty="0" smtClean="0"/>
          </a:p>
          <a:p>
            <a:pPr lvl="1"/>
            <a:r>
              <a:rPr lang="zh-CN" altLang="en-US" dirty="0" smtClean="0"/>
              <a:t>引入开源</a:t>
            </a:r>
            <a:r>
              <a:rPr lang="en-US" altLang="zh-CN" dirty="0" smtClean="0"/>
              <a:t>OAuth2.0</a:t>
            </a:r>
            <a:endParaRPr lang="zh-CN" altLang="en-US" dirty="0"/>
          </a:p>
        </p:txBody>
      </p:sp>
    </p:spTree>
    <p:extLst>
      <p:ext uri="{BB962C8B-B14F-4D97-AF65-F5344CB8AC3E}">
        <p14:creationId xmlns:p14="http://schemas.microsoft.com/office/powerpoint/2010/main" val="1829959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其他项目介绍</a:t>
            </a:r>
            <a:endParaRPr lang="zh-CN" altLang="en-US" dirty="0"/>
          </a:p>
        </p:txBody>
      </p:sp>
    </p:spTree>
    <p:extLst>
      <p:ext uri="{BB962C8B-B14F-4D97-AF65-F5344CB8AC3E}">
        <p14:creationId xmlns:p14="http://schemas.microsoft.com/office/powerpoint/2010/main" val="2094888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基础算法</a:t>
            </a:r>
            <a:endParaRPr lang="zh-CN" altLang="en-US" dirty="0"/>
          </a:p>
        </p:txBody>
      </p:sp>
      <p:sp>
        <p:nvSpPr>
          <p:cNvPr id="3" name="内容占位符 2"/>
          <p:cNvSpPr>
            <a:spLocks noGrp="1"/>
          </p:cNvSpPr>
          <p:nvPr>
            <p:ph idx="1"/>
          </p:nvPr>
        </p:nvSpPr>
        <p:spPr/>
        <p:txBody>
          <a:bodyPr/>
          <a:lstStyle/>
          <a:p>
            <a:r>
              <a:rPr lang="en-US" altLang="zh-CN" dirty="0" err="1" smtClean="0"/>
              <a:t>Utils</a:t>
            </a:r>
            <a:endParaRPr lang="en-US" altLang="zh-CN" dirty="0" smtClean="0"/>
          </a:p>
          <a:p>
            <a:pPr lvl="1"/>
            <a:r>
              <a:rPr lang="zh-CN" altLang="en-US" dirty="0" smtClean="0"/>
              <a:t>树形排序、字符串、加密、压缩、日期、农历等等</a:t>
            </a:r>
            <a:endParaRPr lang="en-US" altLang="zh-CN" dirty="0" smtClean="0"/>
          </a:p>
          <a:p>
            <a:pPr lvl="1"/>
            <a:r>
              <a:rPr lang="zh-CN" altLang="en-US" dirty="0" smtClean="0"/>
              <a:t>持续的积累</a:t>
            </a:r>
            <a:endParaRPr lang="en-US" altLang="zh-CN" dirty="0"/>
          </a:p>
          <a:p>
            <a:r>
              <a:rPr lang="en-US" altLang="zh-CN" dirty="0" smtClean="0"/>
              <a:t>Compiler</a:t>
            </a:r>
          </a:p>
          <a:p>
            <a:pPr lvl="1"/>
            <a:r>
              <a:rPr lang="zh-CN" altLang="en-US" dirty="0" smtClean="0"/>
              <a:t>词法分析</a:t>
            </a:r>
            <a:endParaRPr lang="en-US" altLang="zh-CN" dirty="0" smtClean="0"/>
          </a:p>
          <a:p>
            <a:pPr lvl="1"/>
            <a:r>
              <a:rPr lang="zh-CN" altLang="en-US" dirty="0" smtClean="0"/>
              <a:t>语法分析</a:t>
            </a:r>
            <a:endParaRPr lang="en-US" altLang="zh-CN" dirty="0" smtClean="0"/>
          </a:p>
          <a:p>
            <a:pPr lvl="1"/>
            <a:endParaRPr lang="zh-CN" altLang="en-US" dirty="0"/>
          </a:p>
        </p:txBody>
      </p:sp>
    </p:spTree>
    <p:extLst>
      <p:ext uri="{BB962C8B-B14F-4D97-AF65-F5344CB8AC3E}">
        <p14:creationId xmlns:p14="http://schemas.microsoft.com/office/powerpoint/2010/main" val="1463998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系统框架总体目标</a:t>
            </a:r>
            <a:endParaRPr lang="zh-CN" altLang="en-US" dirty="0"/>
          </a:p>
        </p:txBody>
      </p:sp>
      <p:sp>
        <p:nvSpPr>
          <p:cNvPr id="3" name="内容占位符 2"/>
          <p:cNvSpPr>
            <a:spLocks noGrp="1"/>
          </p:cNvSpPr>
          <p:nvPr>
            <p:ph idx="1"/>
          </p:nvPr>
        </p:nvSpPr>
        <p:spPr/>
        <p:txBody>
          <a:bodyPr/>
          <a:lstStyle/>
          <a:p>
            <a:r>
              <a:rPr lang="zh-CN" altLang="en-US" dirty="0" smtClean="0"/>
              <a:t>提高效率、降低成本</a:t>
            </a:r>
            <a:endParaRPr lang="en-US" altLang="zh-CN" dirty="0" smtClean="0"/>
          </a:p>
          <a:p>
            <a:pPr lvl="1"/>
            <a:r>
              <a:rPr lang="zh-CN" altLang="en-US" dirty="0" smtClean="0"/>
              <a:t>增加复用</a:t>
            </a:r>
            <a:endParaRPr lang="en-US" altLang="zh-CN" dirty="0" smtClean="0"/>
          </a:p>
          <a:p>
            <a:pPr lvl="1"/>
            <a:r>
              <a:rPr lang="zh-CN" altLang="en-US" dirty="0" smtClean="0"/>
              <a:t>减少沟通成本</a:t>
            </a:r>
            <a:endParaRPr lang="en-US" altLang="zh-CN" dirty="0" smtClean="0"/>
          </a:p>
          <a:p>
            <a:pPr lvl="2"/>
            <a:r>
              <a:rPr lang="zh-CN" altLang="en-US" dirty="0" smtClean="0"/>
              <a:t>减少学习成本</a:t>
            </a:r>
            <a:endParaRPr lang="en-US" altLang="zh-CN" dirty="0" smtClean="0"/>
          </a:p>
          <a:p>
            <a:pPr lvl="2"/>
            <a:r>
              <a:rPr lang="zh-CN" altLang="en-US" dirty="0" smtClean="0"/>
              <a:t>增加交流</a:t>
            </a:r>
            <a:endParaRPr lang="en-US" altLang="zh-CN" dirty="0" smtClean="0"/>
          </a:p>
          <a:p>
            <a:pPr lvl="2"/>
            <a:r>
              <a:rPr lang="zh-CN" altLang="en-US" dirty="0" smtClean="0"/>
              <a:t>平滑人员流动</a:t>
            </a:r>
            <a:endParaRPr lang="en-US" altLang="zh-CN" dirty="0" smtClean="0"/>
          </a:p>
          <a:p>
            <a:pPr lvl="1"/>
            <a:r>
              <a:rPr lang="zh-CN" altLang="en-US" dirty="0" smtClean="0"/>
              <a:t>技术平台</a:t>
            </a:r>
            <a:endParaRPr lang="en-US" altLang="zh-CN" dirty="0" smtClean="0"/>
          </a:p>
          <a:p>
            <a:pPr lvl="2"/>
            <a:r>
              <a:rPr lang="zh-CN" altLang="en-US" dirty="0" smtClean="0"/>
              <a:t>积累平台</a:t>
            </a:r>
            <a:endParaRPr lang="en-US" altLang="zh-CN" dirty="0" smtClean="0"/>
          </a:p>
          <a:p>
            <a:pPr lvl="2"/>
            <a:r>
              <a:rPr lang="zh-CN" altLang="en-US" dirty="0" smtClean="0"/>
              <a:t>展示平台</a:t>
            </a:r>
            <a:endParaRPr lang="en-US" altLang="zh-CN" dirty="0" smtClean="0"/>
          </a:p>
          <a:p>
            <a:pPr marL="342900" lvl="1" indent="0">
              <a:buNone/>
            </a:pPr>
            <a:endParaRPr lang="en-US" altLang="zh-CN" dirty="0" smtClean="0"/>
          </a:p>
        </p:txBody>
      </p:sp>
    </p:spTree>
    <p:extLst>
      <p:ext uri="{BB962C8B-B14F-4D97-AF65-F5344CB8AC3E}">
        <p14:creationId xmlns:p14="http://schemas.microsoft.com/office/powerpoint/2010/main" val="913826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代码脚手架</a:t>
            </a:r>
            <a:endParaRPr lang="zh-CN" altLang="en-US" dirty="0"/>
          </a:p>
        </p:txBody>
      </p:sp>
      <p:sp>
        <p:nvSpPr>
          <p:cNvPr id="3" name="内容占位符 2"/>
          <p:cNvSpPr>
            <a:spLocks noGrp="1"/>
          </p:cNvSpPr>
          <p:nvPr>
            <p:ph idx="1"/>
          </p:nvPr>
        </p:nvSpPr>
        <p:spPr/>
        <p:txBody>
          <a:bodyPr/>
          <a:lstStyle/>
          <a:p>
            <a:r>
              <a:rPr lang="en-US" altLang="zh-CN" b="1" dirty="0" smtClean="0"/>
              <a:t>Scaffold</a:t>
            </a:r>
            <a:r>
              <a:rPr lang="zh-CN" altLang="en-US" dirty="0" smtClean="0"/>
              <a:t>项目</a:t>
            </a:r>
            <a:endParaRPr lang="en-US" altLang="zh-CN" b="1" dirty="0" smtClean="0"/>
          </a:p>
          <a:p>
            <a:pPr lvl="1"/>
            <a:r>
              <a:rPr lang="zh-CN" altLang="en-US" dirty="0" smtClean="0"/>
              <a:t>类似与</a:t>
            </a:r>
            <a:r>
              <a:rPr lang="en-US" altLang="zh-CN" dirty="0" smtClean="0"/>
              <a:t>EL</a:t>
            </a:r>
            <a:r>
              <a:rPr lang="zh-CN" altLang="en-US" dirty="0" smtClean="0"/>
              <a:t>语言的自定义模板语言</a:t>
            </a:r>
            <a:endParaRPr lang="en-US" altLang="zh-CN" dirty="0" smtClean="0"/>
          </a:p>
          <a:p>
            <a:r>
              <a:rPr lang="zh-CN" altLang="en-US" dirty="0" smtClean="0"/>
              <a:t>演进</a:t>
            </a:r>
            <a:endParaRPr lang="en-US" altLang="zh-CN" dirty="0" smtClean="0"/>
          </a:p>
          <a:p>
            <a:pPr lvl="1"/>
            <a:r>
              <a:rPr lang="zh-CN" altLang="en-US" dirty="0" smtClean="0"/>
              <a:t>计划引入</a:t>
            </a:r>
            <a:r>
              <a:rPr lang="en-US" altLang="zh-CN" dirty="0" err="1" smtClean="0"/>
              <a:t>FreeMarker</a:t>
            </a:r>
            <a:endParaRPr lang="zh-CN" altLang="en-US" dirty="0"/>
          </a:p>
        </p:txBody>
      </p:sp>
    </p:spTree>
    <p:extLst>
      <p:ext uri="{BB962C8B-B14F-4D97-AF65-F5344CB8AC3E}">
        <p14:creationId xmlns:p14="http://schemas.microsoft.com/office/powerpoint/2010/main" val="3655261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数据交换工具演进与</a:t>
            </a:r>
            <a:r>
              <a:rPr lang="zh-CN" altLang="en-US" dirty="0"/>
              <a:t>工作</a:t>
            </a:r>
          </a:p>
        </p:txBody>
      </p:sp>
      <p:sp>
        <p:nvSpPr>
          <p:cNvPr id="3" name="内容占位符 2"/>
          <p:cNvSpPr>
            <a:spLocks noGrp="1"/>
          </p:cNvSpPr>
          <p:nvPr>
            <p:ph idx="1"/>
          </p:nvPr>
        </p:nvSpPr>
        <p:spPr/>
        <p:txBody>
          <a:bodyPr/>
          <a:lstStyle/>
          <a:p>
            <a:r>
              <a:rPr lang="zh-CN" altLang="en-US" dirty="0" smtClean="0"/>
              <a:t>目标：数据交换</a:t>
            </a:r>
            <a:endParaRPr lang="en-US" altLang="zh-CN" dirty="0" smtClean="0"/>
          </a:p>
          <a:p>
            <a:pPr lvl="1"/>
            <a:r>
              <a:rPr lang="zh-CN" altLang="en-US" dirty="0" smtClean="0"/>
              <a:t>数据库</a:t>
            </a:r>
            <a:endParaRPr lang="en-US" altLang="zh-CN" dirty="0" smtClean="0"/>
          </a:p>
          <a:p>
            <a:pPr lvl="1"/>
            <a:r>
              <a:rPr lang="zh-CN" altLang="en-US" dirty="0" smtClean="0"/>
              <a:t>离线文件</a:t>
            </a:r>
            <a:endParaRPr lang="en-US" altLang="zh-CN" dirty="0" smtClean="0"/>
          </a:p>
          <a:p>
            <a:pPr lvl="1"/>
            <a:r>
              <a:rPr lang="en-US" altLang="zh-CN" dirty="0" err="1" smtClean="0"/>
              <a:t>WebService</a:t>
            </a:r>
            <a:endParaRPr lang="en-US" altLang="zh-CN" dirty="0" smtClean="0"/>
          </a:p>
          <a:p>
            <a:r>
              <a:rPr lang="zh-CN" altLang="en-US" dirty="0" smtClean="0"/>
              <a:t>研发工作</a:t>
            </a:r>
            <a:endParaRPr lang="en-US" altLang="zh-CN" dirty="0" smtClean="0"/>
          </a:p>
          <a:p>
            <a:pPr lvl="1"/>
            <a:r>
              <a:rPr lang="zh-CN" altLang="en-US" dirty="0" smtClean="0"/>
              <a:t>交换日志查看</a:t>
            </a:r>
            <a:endParaRPr lang="en-US" altLang="zh-CN" dirty="0" smtClean="0"/>
          </a:p>
          <a:p>
            <a:pPr lvl="1"/>
            <a:r>
              <a:rPr lang="en-US" altLang="zh-CN" dirty="0" smtClean="0"/>
              <a:t>Excel</a:t>
            </a:r>
            <a:r>
              <a:rPr lang="zh-CN" altLang="en-US" dirty="0" smtClean="0"/>
              <a:t>数据导入</a:t>
            </a:r>
            <a:endParaRPr lang="en-US" altLang="zh-CN" dirty="0" smtClean="0"/>
          </a:p>
          <a:p>
            <a:pPr lvl="1"/>
            <a:r>
              <a:rPr lang="zh-CN" altLang="en-US" dirty="0" smtClean="0"/>
              <a:t>数据在线人工修改</a:t>
            </a:r>
            <a:endParaRPr lang="zh-CN" altLang="en-US" dirty="0"/>
          </a:p>
        </p:txBody>
      </p:sp>
    </p:spTree>
    <p:extLst>
      <p:ext uri="{BB962C8B-B14F-4D97-AF65-F5344CB8AC3E}">
        <p14:creationId xmlns:p14="http://schemas.microsoft.com/office/powerpoint/2010/main" val="271173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统计分析平台的演进</a:t>
            </a:r>
            <a:r>
              <a:rPr lang="zh-CN" altLang="en-US" dirty="0"/>
              <a:t>与工作</a:t>
            </a:r>
          </a:p>
        </p:txBody>
      </p:sp>
      <p:sp>
        <p:nvSpPr>
          <p:cNvPr id="3" name="内容占位符 2"/>
          <p:cNvSpPr>
            <a:spLocks noGrp="1"/>
          </p:cNvSpPr>
          <p:nvPr>
            <p:ph idx="1"/>
          </p:nvPr>
        </p:nvSpPr>
        <p:spPr/>
        <p:txBody>
          <a:bodyPr/>
          <a:lstStyle/>
          <a:p>
            <a:r>
              <a:rPr lang="zh-CN" altLang="en-US" dirty="0" smtClean="0"/>
              <a:t>目标；和</a:t>
            </a:r>
            <a:r>
              <a:rPr lang="en-US" altLang="zh-CN" dirty="0" smtClean="0"/>
              <a:t>DDE</a:t>
            </a:r>
            <a:r>
              <a:rPr lang="zh-CN" altLang="en-US" dirty="0" smtClean="0"/>
              <a:t>一起构成数据中心</a:t>
            </a:r>
            <a:endParaRPr lang="en-US" altLang="zh-CN" dirty="0" smtClean="0"/>
          </a:p>
          <a:p>
            <a:pPr lvl="1"/>
            <a:r>
              <a:rPr lang="zh-CN" altLang="en-US" dirty="0" smtClean="0"/>
              <a:t>统计分析报表</a:t>
            </a:r>
            <a:endParaRPr lang="en-US" altLang="zh-CN" dirty="0" smtClean="0"/>
          </a:p>
          <a:p>
            <a:pPr lvl="1"/>
            <a:r>
              <a:rPr lang="zh-CN" altLang="en-US" dirty="0" smtClean="0"/>
              <a:t>查询性能优化</a:t>
            </a:r>
            <a:endParaRPr lang="en-US" altLang="zh-CN" dirty="0" smtClean="0"/>
          </a:p>
          <a:p>
            <a:r>
              <a:rPr lang="zh-CN" altLang="en-US" dirty="0" smtClean="0"/>
              <a:t>演进</a:t>
            </a:r>
            <a:endParaRPr lang="en-US" altLang="zh-CN" dirty="0" smtClean="0"/>
          </a:p>
          <a:p>
            <a:pPr lvl="1"/>
            <a:r>
              <a:rPr lang="zh-CN" altLang="en-US" dirty="0" smtClean="0"/>
              <a:t>模块</a:t>
            </a:r>
            <a:endParaRPr lang="en-US" altLang="zh-CN" dirty="0" smtClean="0"/>
          </a:p>
          <a:p>
            <a:pPr lvl="1"/>
            <a:r>
              <a:rPr lang="zh-CN" altLang="en-US" dirty="0" smtClean="0"/>
              <a:t>服务</a:t>
            </a:r>
            <a:endParaRPr lang="en-US" altLang="zh-CN" dirty="0" smtClean="0"/>
          </a:p>
          <a:p>
            <a:r>
              <a:rPr lang="zh-CN" altLang="en-US" dirty="0" smtClean="0"/>
              <a:t>工作</a:t>
            </a:r>
            <a:endParaRPr lang="en-US" altLang="zh-CN" dirty="0" smtClean="0"/>
          </a:p>
          <a:p>
            <a:pPr lvl="1"/>
            <a:r>
              <a:rPr lang="zh-CN" altLang="en-US" dirty="0" smtClean="0"/>
              <a:t>元数据管理</a:t>
            </a:r>
            <a:endParaRPr lang="en-US" altLang="zh-CN" dirty="0" smtClean="0"/>
          </a:p>
          <a:p>
            <a:pPr lvl="1"/>
            <a:r>
              <a:rPr lang="zh-CN" altLang="en-US" dirty="0" smtClean="0"/>
              <a:t>重构查询向导</a:t>
            </a:r>
            <a:endParaRPr lang="en-US" altLang="zh-CN" dirty="0" smtClean="0"/>
          </a:p>
          <a:p>
            <a:pPr lvl="1"/>
            <a:r>
              <a:rPr lang="zh-CN" altLang="en-US" dirty="0" smtClean="0"/>
              <a:t>重构统计分析模块</a:t>
            </a:r>
            <a:endParaRPr lang="en-US" altLang="zh-CN" dirty="0" smtClean="0"/>
          </a:p>
          <a:p>
            <a:pPr lvl="1"/>
            <a:endParaRPr lang="zh-CN" altLang="en-US" dirty="0"/>
          </a:p>
        </p:txBody>
      </p:sp>
    </p:spTree>
    <p:extLst>
      <p:ext uri="{BB962C8B-B14F-4D97-AF65-F5344CB8AC3E}">
        <p14:creationId xmlns:p14="http://schemas.microsoft.com/office/powerpoint/2010/main" val="616492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文件服务器</a:t>
            </a:r>
            <a:r>
              <a:rPr lang="zh-CN" altLang="en-US" dirty="0"/>
              <a:t>的演进与工作</a:t>
            </a:r>
          </a:p>
        </p:txBody>
      </p:sp>
      <p:sp>
        <p:nvSpPr>
          <p:cNvPr id="3" name="内容占位符 2"/>
          <p:cNvSpPr>
            <a:spLocks noGrp="1"/>
          </p:cNvSpPr>
          <p:nvPr>
            <p:ph idx="1"/>
          </p:nvPr>
        </p:nvSpPr>
        <p:spPr/>
        <p:txBody>
          <a:bodyPr/>
          <a:lstStyle/>
          <a:p>
            <a:r>
              <a:rPr lang="zh-CN" altLang="en-US" dirty="0" smtClean="0"/>
              <a:t>目标</a:t>
            </a:r>
            <a:endParaRPr lang="en-US" altLang="zh-CN" dirty="0" smtClean="0"/>
          </a:p>
          <a:p>
            <a:pPr lvl="1"/>
            <a:r>
              <a:rPr lang="zh-CN" altLang="en-US" dirty="0" smtClean="0"/>
              <a:t>实现统一的文件管理</a:t>
            </a:r>
            <a:endParaRPr lang="en-US" altLang="zh-CN" dirty="0" smtClean="0"/>
          </a:p>
          <a:p>
            <a:r>
              <a:rPr lang="zh-CN" altLang="en-US" dirty="0" smtClean="0"/>
              <a:t>功能</a:t>
            </a:r>
            <a:endParaRPr lang="en-US" altLang="zh-CN" dirty="0" smtClean="0"/>
          </a:p>
          <a:p>
            <a:pPr lvl="1"/>
            <a:r>
              <a:rPr lang="zh-CN" altLang="en-US" dirty="0" smtClean="0"/>
              <a:t>前端控件（断点续传）</a:t>
            </a:r>
            <a:endParaRPr lang="en-US" altLang="zh-CN" dirty="0" smtClean="0"/>
          </a:p>
          <a:p>
            <a:pPr lvl="1"/>
            <a:r>
              <a:rPr lang="zh-CN" altLang="en-US" dirty="0" smtClean="0"/>
              <a:t>存储策略适配</a:t>
            </a:r>
            <a:endParaRPr lang="en-US" altLang="zh-CN" dirty="0" smtClean="0"/>
          </a:p>
          <a:p>
            <a:pPr lvl="2"/>
            <a:r>
              <a:rPr lang="zh-CN" altLang="en-US" dirty="0" smtClean="0"/>
              <a:t>文件</a:t>
            </a:r>
            <a:endParaRPr lang="en-US" altLang="zh-CN" dirty="0" smtClean="0"/>
          </a:p>
          <a:p>
            <a:pPr lvl="2"/>
            <a:r>
              <a:rPr lang="zh-CN" altLang="en-US" dirty="0" smtClean="0"/>
              <a:t>数据库</a:t>
            </a:r>
            <a:endParaRPr lang="en-US" altLang="zh-CN" dirty="0" smtClean="0"/>
          </a:p>
          <a:p>
            <a:pPr lvl="2"/>
            <a:r>
              <a:rPr lang="zh-CN" altLang="en-US" dirty="0" smtClean="0"/>
              <a:t>分布式文件系统</a:t>
            </a:r>
            <a:endParaRPr lang="en-US" altLang="zh-CN" dirty="0" smtClean="0"/>
          </a:p>
          <a:p>
            <a:pPr lvl="1"/>
            <a:r>
              <a:rPr lang="zh-CN" altLang="en-US" dirty="0" smtClean="0"/>
              <a:t>版本控制</a:t>
            </a:r>
            <a:endParaRPr lang="zh-CN" altLang="en-US" dirty="0"/>
          </a:p>
        </p:txBody>
      </p:sp>
    </p:spTree>
    <p:extLst>
      <p:ext uri="{BB962C8B-B14F-4D97-AF65-F5344CB8AC3E}">
        <p14:creationId xmlns:p14="http://schemas.microsoft.com/office/powerpoint/2010/main" val="1454667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后续计划的项目介绍</a:t>
            </a:r>
            <a:endParaRPr lang="zh-CN" altLang="en-US" dirty="0"/>
          </a:p>
        </p:txBody>
      </p:sp>
    </p:spTree>
    <p:extLst>
      <p:ext uri="{BB962C8B-B14F-4D97-AF65-F5344CB8AC3E}">
        <p14:creationId xmlns:p14="http://schemas.microsoft.com/office/powerpoint/2010/main" val="2741006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后续计划的</a:t>
            </a:r>
            <a:r>
              <a:rPr lang="zh-CN" altLang="en-US" dirty="0" smtClean="0"/>
              <a:t>项目列表</a:t>
            </a:r>
            <a:endParaRPr lang="zh-CN" altLang="en-US" dirty="0"/>
          </a:p>
        </p:txBody>
      </p:sp>
      <p:sp>
        <p:nvSpPr>
          <p:cNvPr id="3" name="内容占位符 2"/>
          <p:cNvSpPr>
            <a:spLocks noGrp="1"/>
          </p:cNvSpPr>
          <p:nvPr>
            <p:ph idx="1"/>
          </p:nvPr>
        </p:nvSpPr>
        <p:spPr/>
        <p:txBody>
          <a:bodyPr/>
          <a:lstStyle/>
          <a:p>
            <a:r>
              <a:rPr lang="zh-CN" altLang="en-US" dirty="0" smtClean="0"/>
              <a:t>基础框架</a:t>
            </a:r>
            <a:endParaRPr lang="en-US" altLang="zh-CN" dirty="0" smtClean="0"/>
          </a:p>
          <a:p>
            <a:pPr lvl="1"/>
            <a:r>
              <a:rPr lang="zh-CN" altLang="en-US" dirty="0" smtClean="0"/>
              <a:t>可视的前端开发工具</a:t>
            </a:r>
            <a:endParaRPr lang="en-US" altLang="zh-CN" dirty="0" smtClean="0"/>
          </a:p>
          <a:p>
            <a:pPr lvl="1" algn="just"/>
            <a:r>
              <a:rPr lang="zh-CN" altLang="en-US" dirty="0" smtClean="0"/>
              <a:t>基于</a:t>
            </a:r>
            <a:r>
              <a:rPr lang="en-US" altLang="zh-CN" dirty="0" err="1" smtClean="0"/>
              <a:t>Solr</a:t>
            </a:r>
            <a:r>
              <a:rPr lang="zh-CN" altLang="en-US" dirty="0" smtClean="0"/>
              <a:t>的全文检索</a:t>
            </a:r>
            <a:endParaRPr lang="en-US" altLang="zh-CN" dirty="0" smtClean="0"/>
          </a:p>
          <a:p>
            <a:pPr lvl="1"/>
            <a:r>
              <a:rPr lang="zh-CN" altLang="en-US" dirty="0" smtClean="0"/>
              <a:t>门户平台</a:t>
            </a:r>
            <a:endParaRPr lang="en-US" altLang="zh-CN" dirty="0" smtClean="0"/>
          </a:p>
          <a:p>
            <a:pPr lvl="1"/>
            <a:r>
              <a:rPr lang="zh-CN" altLang="en-US" dirty="0" smtClean="0"/>
              <a:t>消息中心</a:t>
            </a:r>
            <a:endParaRPr lang="en-US" altLang="zh-CN" dirty="0" smtClean="0"/>
          </a:p>
          <a:p>
            <a:pPr lvl="1"/>
            <a:r>
              <a:rPr lang="zh-CN" altLang="en-US" dirty="0" smtClean="0"/>
              <a:t>日志中心</a:t>
            </a:r>
            <a:endParaRPr lang="en-US" altLang="zh-CN" dirty="0" smtClean="0"/>
          </a:p>
          <a:p>
            <a:r>
              <a:rPr lang="zh-CN" altLang="en-US" dirty="0" smtClean="0"/>
              <a:t>其他产品</a:t>
            </a:r>
            <a:endParaRPr lang="en-US" altLang="zh-CN" dirty="0" smtClean="0"/>
          </a:p>
          <a:p>
            <a:pPr lvl="1"/>
            <a:r>
              <a:rPr lang="en-US" altLang="zh-CN" dirty="0" smtClean="0"/>
              <a:t>OA</a:t>
            </a:r>
            <a:r>
              <a:rPr lang="zh-CN" altLang="en-US" dirty="0" smtClean="0"/>
              <a:t>平台</a:t>
            </a:r>
            <a:endParaRPr lang="zh-CN" altLang="en-US" dirty="0"/>
          </a:p>
        </p:txBody>
      </p:sp>
    </p:spTree>
    <p:extLst>
      <p:ext uri="{BB962C8B-B14F-4D97-AF65-F5344CB8AC3E}">
        <p14:creationId xmlns:p14="http://schemas.microsoft.com/office/powerpoint/2010/main" val="3501295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讨论与意见征集</a:t>
            </a:r>
            <a:endParaRPr lang="zh-CN" altLang="en-US" dirty="0"/>
          </a:p>
        </p:txBody>
      </p:sp>
      <p:sp>
        <p:nvSpPr>
          <p:cNvPr id="3" name="内容占位符 2"/>
          <p:cNvSpPr>
            <a:spLocks noGrp="1"/>
          </p:cNvSpPr>
          <p:nvPr>
            <p:ph idx="1"/>
          </p:nvPr>
        </p:nvSpPr>
        <p:spPr>
          <a:xfrm>
            <a:off x="695325" y="2655094"/>
            <a:ext cx="7886700" cy="2031206"/>
          </a:xfrm>
        </p:spPr>
        <p:txBody>
          <a:bodyPr/>
          <a:lstStyle/>
          <a:p>
            <a:r>
              <a:rPr lang="zh-CN" altLang="en-US" dirty="0" smtClean="0"/>
              <a:t>必需要满足框架的目标</a:t>
            </a:r>
            <a:endParaRPr lang="en-US" altLang="zh-CN" dirty="0" smtClean="0"/>
          </a:p>
          <a:p>
            <a:r>
              <a:rPr lang="zh-CN" altLang="en-US" dirty="0" smtClean="0"/>
              <a:t>系统架构逐步演进</a:t>
            </a:r>
            <a:endParaRPr lang="en-US" altLang="zh-CN" dirty="0" smtClean="0"/>
          </a:p>
          <a:p>
            <a:r>
              <a:rPr lang="zh-CN" altLang="en-US" dirty="0" smtClean="0"/>
              <a:t>技术更替充分考虑和衡量</a:t>
            </a:r>
            <a:endParaRPr lang="en-US" altLang="zh-CN" dirty="0" smtClean="0"/>
          </a:p>
          <a:p>
            <a:r>
              <a:rPr lang="zh-CN" altLang="en-US" dirty="0" smtClean="0"/>
              <a:t>模块的积累择优加入</a:t>
            </a:r>
            <a:endParaRPr lang="zh-CN" altLang="en-US" dirty="0"/>
          </a:p>
        </p:txBody>
      </p:sp>
    </p:spTree>
    <p:extLst>
      <p:ext uri="{BB962C8B-B14F-4D97-AF65-F5344CB8AC3E}">
        <p14:creationId xmlns:p14="http://schemas.microsoft.com/office/powerpoint/2010/main" val="2310186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框架</a:t>
            </a:r>
            <a:r>
              <a:rPr lang="zh-CN" altLang="en-US" dirty="0" smtClean="0"/>
              <a:t>演进路线图</a:t>
            </a:r>
            <a:endParaRPr lang="zh-CN" altLang="en-US" dirty="0"/>
          </a:p>
        </p:txBody>
      </p:sp>
    </p:spTree>
    <p:extLst>
      <p:ext uri="{BB962C8B-B14F-4D97-AF65-F5344CB8AC3E}">
        <p14:creationId xmlns:p14="http://schemas.microsoft.com/office/powerpoint/2010/main" val="1494635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框架</a:t>
            </a:r>
            <a:r>
              <a:rPr lang="zh-CN" altLang="en-US" dirty="0" smtClean="0"/>
              <a:t>研发总体</a:t>
            </a:r>
            <a:r>
              <a:rPr lang="zh-CN" altLang="en-US" dirty="0"/>
              <a:t>架构图</a:t>
            </a:r>
            <a:r>
              <a:rPr lang="en-US" altLang="zh-CN" dirty="0" smtClean="0"/>
              <a:t>——</a:t>
            </a:r>
            <a:r>
              <a:rPr lang="zh-CN" altLang="en-US" dirty="0"/>
              <a:t>初始</a:t>
            </a:r>
          </a:p>
        </p:txBody>
      </p:sp>
      <p:pic>
        <p:nvPicPr>
          <p:cNvPr id="4" name="图片 3"/>
          <p:cNvPicPr>
            <a:picLocks noChangeAspect="1"/>
          </p:cNvPicPr>
          <p:nvPr/>
        </p:nvPicPr>
        <p:blipFill>
          <a:blip r:embed="rId3"/>
          <a:stretch>
            <a:fillRect/>
          </a:stretch>
        </p:blipFill>
        <p:spPr>
          <a:xfrm>
            <a:off x="1806631" y="2223237"/>
            <a:ext cx="5272696" cy="3319921"/>
          </a:xfrm>
          <a:prstGeom prst="rect">
            <a:avLst/>
          </a:prstGeom>
        </p:spPr>
      </p:pic>
    </p:spTree>
    <p:extLst>
      <p:ext uri="{BB962C8B-B14F-4D97-AF65-F5344CB8AC3E}">
        <p14:creationId xmlns:p14="http://schemas.microsoft.com/office/powerpoint/2010/main" val="159327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框架研发总体架构图</a:t>
            </a:r>
            <a:r>
              <a:rPr lang="en-US" altLang="zh-CN" dirty="0" smtClean="0"/>
              <a:t>——</a:t>
            </a:r>
            <a:r>
              <a:rPr lang="zh-CN" altLang="en-US" dirty="0" smtClean="0"/>
              <a:t>现状</a:t>
            </a:r>
            <a:endParaRPr lang="zh-CN" altLang="en-US" dirty="0"/>
          </a:p>
        </p:txBody>
      </p:sp>
      <p:pic>
        <p:nvPicPr>
          <p:cNvPr id="3" name="图片 2"/>
          <p:cNvPicPr>
            <a:picLocks noChangeAspect="1"/>
          </p:cNvPicPr>
          <p:nvPr/>
        </p:nvPicPr>
        <p:blipFill>
          <a:blip r:embed="rId3"/>
          <a:stretch>
            <a:fillRect/>
          </a:stretch>
        </p:blipFill>
        <p:spPr>
          <a:xfrm>
            <a:off x="432716" y="1690689"/>
            <a:ext cx="8082634" cy="4709549"/>
          </a:xfrm>
          <a:prstGeom prst="rect">
            <a:avLst/>
          </a:prstGeom>
        </p:spPr>
      </p:pic>
    </p:spTree>
    <p:extLst>
      <p:ext uri="{BB962C8B-B14F-4D97-AF65-F5344CB8AC3E}">
        <p14:creationId xmlns:p14="http://schemas.microsoft.com/office/powerpoint/2010/main" val="3252831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框架研发总体架构图</a:t>
            </a:r>
            <a:r>
              <a:rPr lang="en-US" altLang="zh-CN" dirty="0" smtClean="0"/>
              <a:t>——</a:t>
            </a:r>
            <a:r>
              <a:rPr lang="zh-CN" altLang="en-US" dirty="0" smtClean="0"/>
              <a:t>未来</a:t>
            </a:r>
            <a:endParaRPr lang="zh-CN" altLang="en-US" dirty="0"/>
          </a:p>
        </p:txBody>
      </p:sp>
      <p:pic>
        <p:nvPicPr>
          <p:cNvPr id="3" name="图片 2"/>
          <p:cNvPicPr>
            <a:picLocks noChangeAspect="1"/>
          </p:cNvPicPr>
          <p:nvPr/>
        </p:nvPicPr>
        <p:blipFill>
          <a:blip r:embed="rId3"/>
          <a:stretch>
            <a:fillRect/>
          </a:stretch>
        </p:blipFill>
        <p:spPr>
          <a:xfrm>
            <a:off x="709179" y="1819302"/>
            <a:ext cx="7381136" cy="4181448"/>
          </a:xfrm>
          <a:prstGeom prst="rect">
            <a:avLst/>
          </a:prstGeom>
        </p:spPr>
      </p:pic>
    </p:spTree>
    <p:extLst>
      <p:ext uri="{BB962C8B-B14F-4D97-AF65-F5344CB8AC3E}">
        <p14:creationId xmlns:p14="http://schemas.microsoft.com/office/powerpoint/2010/main" val="2524766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开发演进总体路线</a:t>
            </a:r>
            <a:endParaRPr lang="zh-CN" altLang="en-US" dirty="0"/>
          </a:p>
        </p:txBody>
      </p:sp>
      <p:sp>
        <p:nvSpPr>
          <p:cNvPr id="3" name="内容占位符 2"/>
          <p:cNvSpPr>
            <a:spLocks noGrp="1"/>
          </p:cNvSpPr>
          <p:nvPr>
            <p:ph idx="1"/>
          </p:nvPr>
        </p:nvSpPr>
        <p:spPr/>
        <p:txBody>
          <a:bodyPr/>
          <a:lstStyle/>
          <a:p>
            <a:r>
              <a:rPr lang="zh-CN" altLang="en-US" dirty="0" smtClean="0"/>
              <a:t>总体演进目标</a:t>
            </a:r>
            <a:endParaRPr lang="en-US" altLang="zh-CN" dirty="0" smtClean="0"/>
          </a:p>
          <a:p>
            <a:pPr lvl="1"/>
            <a:r>
              <a:rPr lang="zh-CN" altLang="en-US" dirty="0" smtClean="0"/>
              <a:t>应用架构</a:t>
            </a:r>
            <a:endParaRPr lang="en-US" altLang="zh-CN" dirty="0" smtClean="0"/>
          </a:p>
          <a:p>
            <a:pPr lvl="2"/>
            <a:r>
              <a:rPr lang="zh-CN" altLang="en-US" dirty="0"/>
              <a:t>前后端</a:t>
            </a:r>
            <a:r>
              <a:rPr lang="zh-CN" altLang="en-US" dirty="0" smtClean="0"/>
              <a:t>分离（</a:t>
            </a:r>
            <a:r>
              <a:rPr lang="en-US" altLang="zh-CN" dirty="0" err="1" smtClean="0"/>
              <a:t>EasyUI</a:t>
            </a:r>
            <a:r>
              <a:rPr lang="zh-CN" altLang="en-US" dirty="0" smtClean="0"/>
              <a:t>的前端框架</a:t>
            </a:r>
            <a:r>
              <a:rPr lang="en-US" altLang="zh-CN" dirty="0" smtClean="0"/>
              <a:t>+</a:t>
            </a:r>
            <a:r>
              <a:rPr lang="en-US" altLang="zh-CN" dirty="0" err="1" smtClean="0"/>
              <a:t>RESTFul</a:t>
            </a:r>
            <a:r>
              <a:rPr lang="zh-CN" altLang="en-US" dirty="0" smtClean="0"/>
              <a:t>风格的后端）</a:t>
            </a:r>
            <a:endParaRPr lang="zh-CN" altLang="en-US" dirty="0"/>
          </a:p>
          <a:p>
            <a:pPr lvl="2"/>
            <a:r>
              <a:rPr lang="zh-CN" altLang="en-US" dirty="0" smtClean="0"/>
              <a:t>动静态分离（</a:t>
            </a:r>
            <a:r>
              <a:rPr lang="en-US" altLang="zh-CN" dirty="0" err="1" smtClean="0"/>
              <a:t>nginx+tomcat</a:t>
            </a:r>
            <a:r>
              <a:rPr lang="zh-CN" altLang="en-US" dirty="0" smtClean="0"/>
              <a:t>）</a:t>
            </a:r>
            <a:endParaRPr lang="en-US" altLang="zh-CN" dirty="0" smtClean="0"/>
          </a:p>
          <a:p>
            <a:pPr lvl="2"/>
            <a:r>
              <a:rPr lang="zh-CN" altLang="en-US" dirty="0" smtClean="0"/>
              <a:t>框架研发服务化、工具</a:t>
            </a:r>
            <a:endParaRPr lang="en-US" altLang="zh-CN" dirty="0" smtClean="0"/>
          </a:p>
          <a:p>
            <a:pPr lvl="1"/>
            <a:r>
              <a:rPr lang="zh-CN" altLang="en-US" dirty="0" smtClean="0"/>
              <a:t>部署架构</a:t>
            </a:r>
            <a:endParaRPr lang="en-US" altLang="zh-CN" dirty="0" smtClean="0"/>
          </a:p>
          <a:p>
            <a:pPr lvl="2"/>
            <a:r>
              <a:rPr lang="zh-CN" altLang="en-US" dirty="0" smtClean="0"/>
              <a:t>单个应用架构</a:t>
            </a:r>
            <a:r>
              <a:rPr lang="en-US" altLang="zh-CN" dirty="0" smtClean="0"/>
              <a:t>-&gt;</a:t>
            </a:r>
            <a:r>
              <a:rPr lang="zh-CN" altLang="en-US" dirty="0"/>
              <a:t>多</a:t>
            </a:r>
            <a:r>
              <a:rPr lang="zh-CN" altLang="en-US" dirty="0" smtClean="0"/>
              <a:t>个应用架构</a:t>
            </a:r>
            <a:endParaRPr lang="en-US" altLang="zh-CN" dirty="0" smtClean="0"/>
          </a:p>
          <a:p>
            <a:pPr lvl="1"/>
            <a:r>
              <a:rPr lang="zh-CN" altLang="en-US" dirty="0" smtClean="0"/>
              <a:t>开发模式</a:t>
            </a:r>
            <a:endParaRPr lang="en-US" altLang="zh-CN" dirty="0" smtClean="0"/>
          </a:p>
          <a:p>
            <a:pPr lvl="2"/>
            <a:r>
              <a:rPr lang="zh-CN" altLang="en-US" dirty="0" smtClean="0"/>
              <a:t>以业务为中心</a:t>
            </a:r>
            <a:r>
              <a:rPr lang="en-US" altLang="zh-CN" dirty="0" smtClean="0"/>
              <a:t>-&gt;</a:t>
            </a:r>
            <a:r>
              <a:rPr lang="zh-CN" altLang="en-US" dirty="0" smtClean="0"/>
              <a:t>以集成为中心</a:t>
            </a:r>
            <a:endParaRPr lang="en-US" altLang="zh-CN" dirty="0" smtClean="0"/>
          </a:p>
        </p:txBody>
      </p:sp>
    </p:spTree>
    <p:extLst>
      <p:ext uri="{BB962C8B-B14F-4D97-AF65-F5344CB8AC3E}">
        <p14:creationId xmlns:p14="http://schemas.microsoft.com/office/powerpoint/2010/main" val="33859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框架项目演进路线</a:t>
            </a:r>
            <a:endParaRPr lang="zh-CN" altLang="en-US" dirty="0"/>
          </a:p>
        </p:txBody>
      </p:sp>
      <p:sp>
        <p:nvSpPr>
          <p:cNvPr id="3" name="副标题 2"/>
          <p:cNvSpPr>
            <a:spLocks noGrp="1"/>
          </p:cNvSpPr>
          <p:nvPr>
            <p:ph type="subTitle" idx="1"/>
          </p:nvPr>
        </p:nvSpPr>
        <p:spPr>
          <a:xfrm>
            <a:off x="3758540" y="3947803"/>
            <a:ext cx="4242460" cy="852797"/>
          </a:xfrm>
        </p:spPr>
        <p:txBody>
          <a:bodyPr/>
          <a:lstStyle/>
          <a:p>
            <a:r>
              <a:rPr lang="zh-CN" altLang="en-US" dirty="0" smtClean="0"/>
              <a:t>以及相关开发任务</a:t>
            </a:r>
            <a:endParaRPr lang="zh-CN" altLang="en-US" dirty="0"/>
          </a:p>
        </p:txBody>
      </p:sp>
    </p:spTree>
    <p:extLst>
      <p:ext uri="{BB962C8B-B14F-4D97-AF65-F5344CB8AC3E}">
        <p14:creationId xmlns:p14="http://schemas.microsoft.com/office/powerpoint/2010/main" val="3780018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a:t>
            </a:r>
            <a:r>
              <a:rPr lang="zh-CN" altLang="en-US" dirty="0" smtClean="0"/>
              <a:t>项目目标与内容</a:t>
            </a:r>
            <a:endParaRPr lang="zh-CN" altLang="en-US" dirty="0"/>
          </a:p>
        </p:txBody>
      </p:sp>
      <p:sp>
        <p:nvSpPr>
          <p:cNvPr id="3" name="内容占位符 2"/>
          <p:cNvSpPr>
            <a:spLocks noGrp="1"/>
          </p:cNvSpPr>
          <p:nvPr>
            <p:ph idx="1"/>
          </p:nvPr>
        </p:nvSpPr>
        <p:spPr/>
        <p:txBody>
          <a:bodyPr/>
          <a:lstStyle/>
          <a:p>
            <a:r>
              <a:rPr lang="zh-CN" altLang="en-US" dirty="0" smtClean="0"/>
              <a:t>统一技术平台</a:t>
            </a:r>
            <a:endParaRPr lang="en-US" altLang="zh-CN" dirty="0" smtClean="0"/>
          </a:p>
          <a:p>
            <a:r>
              <a:rPr lang="zh-CN" altLang="en-US" dirty="0" smtClean="0"/>
              <a:t>增加复用</a:t>
            </a:r>
            <a:endParaRPr lang="en-US" altLang="zh-CN" dirty="0" smtClean="0"/>
          </a:p>
          <a:p>
            <a:pPr lvl="1"/>
            <a:r>
              <a:rPr lang="zh-CN" altLang="en-US" dirty="0" smtClean="0"/>
              <a:t>用户管理</a:t>
            </a:r>
            <a:endParaRPr lang="en-US" altLang="zh-CN" dirty="0" smtClean="0"/>
          </a:p>
          <a:p>
            <a:pPr lvl="1"/>
            <a:r>
              <a:rPr lang="zh-CN" altLang="en-US" dirty="0" smtClean="0"/>
              <a:t>机构管理</a:t>
            </a:r>
            <a:endParaRPr lang="en-US" altLang="zh-CN" dirty="0" smtClean="0"/>
          </a:p>
          <a:p>
            <a:pPr lvl="1"/>
            <a:r>
              <a:rPr lang="zh-CN" altLang="en-US" dirty="0" smtClean="0"/>
              <a:t>权限管理</a:t>
            </a:r>
            <a:endParaRPr lang="en-US" altLang="zh-CN" dirty="0" smtClean="0"/>
          </a:p>
          <a:p>
            <a:pPr lvl="1"/>
            <a:r>
              <a:rPr lang="zh-CN" altLang="en-US" dirty="0" smtClean="0"/>
              <a:t>数据字典</a:t>
            </a:r>
            <a:endParaRPr lang="en-US" altLang="zh-CN" dirty="0" smtClean="0"/>
          </a:p>
          <a:p>
            <a:pPr lvl="1"/>
            <a:r>
              <a:rPr lang="zh-CN" altLang="en-US" dirty="0" smtClean="0"/>
              <a:t>企业日历</a:t>
            </a:r>
            <a:endParaRPr lang="en-US" altLang="zh-CN" dirty="0" smtClean="0"/>
          </a:p>
          <a:p>
            <a:pPr lvl="1"/>
            <a:r>
              <a:rPr lang="zh-CN" altLang="en-US" dirty="0" smtClean="0"/>
              <a:t>内部消息</a:t>
            </a:r>
            <a:endParaRPr lang="en-US" altLang="zh-CN" dirty="0" smtClean="0"/>
          </a:p>
          <a:p>
            <a:pPr lvl="1"/>
            <a:r>
              <a:rPr lang="zh-CN" altLang="en-US" dirty="0" smtClean="0"/>
              <a:t>日志管理</a:t>
            </a:r>
            <a:endParaRPr lang="en-US" altLang="zh-CN" dirty="0" smtClean="0"/>
          </a:p>
          <a:p>
            <a:pPr lvl="1"/>
            <a:r>
              <a:rPr lang="zh-CN" altLang="en-US" dirty="0" smtClean="0">
                <a:solidFill>
                  <a:schemeClr val="bg2">
                    <a:lumMod val="75000"/>
                  </a:schemeClr>
                </a:solidFill>
              </a:rPr>
              <a:t>元数据管理</a:t>
            </a:r>
            <a:endParaRPr lang="zh-CN" altLang="en-US" dirty="0">
              <a:solidFill>
                <a:schemeClr val="bg2">
                  <a:lumMod val="75000"/>
                </a:schemeClr>
              </a:solidFill>
            </a:endParaRPr>
          </a:p>
        </p:txBody>
      </p:sp>
    </p:spTree>
    <p:extLst>
      <p:ext uri="{BB962C8B-B14F-4D97-AF65-F5344CB8AC3E}">
        <p14:creationId xmlns:p14="http://schemas.microsoft.com/office/powerpoint/2010/main" val="3176200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5474</TotalTime>
  <Words>1409</Words>
  <Application>Microsoft Office PowerPoint</Application>
  <PresentationFormat>全屏显示(4:3)</PresentationFormat>
  <Paragraphs>256</Paragraphs>
  <Slides>26</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宋体</vt:lpstr>
      <vt:lpstr>Arial</vt:lpstr>
      <vt:lpstr>Calibri</vt:lpstr>
      <vt:lpstr>Calibri Light</vt:lpstr>
      <vt:lpstr>Wingdings</vt:lpstr>
      <vt:lpstr>Office 主题</vt:lpstr>
      <vt:lpstr>基础研发路线与工作</vt:lpstr>
      <vt:lpstr>系统框架总体目标</vt:lpstr>
      <vt:lpstr>框架演进路线图</vt:lpstr>
      <vt:lpstr>框架研发总体架构图——初始</vt:lpstr>
      <vt:lpstr>框架研发总体架构图——现状</vt:lpstr>
      <vt:lpstr>框架研发总体架构图——未来</vt:lpstr>
      <vt:lpstr>开发演进总体路线</vt:lpstr>
      <vt:lpstr>框架项目演进路线</vt:lpstr>
      <vt:lpstr>SYS项目目标与内容</vt:lpstr>
      <vt:lpstr>SYS的演进——技术演进</vt:lpstr>
      <vt:lpstr>前端框架</vt:lpstr>
      <vt:lpstr>SYS的演进——架构演进</vt:lpstr>
      <vt:lpstr>SYS当前工作</vt:lpstr>
      <vt:lpstr>工作流引擎的目标</vt:lpstr>
      <vt:lpstr>工作流引擎的演进</vt:lpstr>
      <vt:lpstr>工作流引擎开发工作</vt:lpstr>
      <vt:lpstr>单点登录平台的演进与工作</vt:lpstr>
      <vt:lpstr>其他项目介绍</vt:lpstr>
      <vt:lpstr>基础算法</vt:lpstr>
      <vt:lpstr>代码脚手架</vt:lpstr>
      <vt:lpstr>数据交换工具演进与工作</vt:lpstr>
      <vt:lpstr>统计分析平台的演进与工作</vt:lpstr>
      <vt:lpstr>文件服务器的演进与工作</vt:lpstr>
      <vt:lpstr>后续计划的项目介绍</vt:lpstr>
      <vt:lpstr>后续计划的项目列表</vt:lpstr>
      <vt:lpstr>讨论与意见征集</vt:lpstr>
    </vt:vector>
  </TitlesOfParts>
  <Company>centit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基础研发总图路线图</dc:title>
  <dc:creator>杨淮生</dc:creator>
  <cp:lastModifiedBy>杨淮生</cp:lastModifiedBy>
  <cp:revision>127</cp:revision>
  <dcterms:created xsi:type="dcterms:W3CDTF">2015-07-18T05:40:10Z</dcterms:created>
  <dcterms:modified xsi:type="dcterms:W3CDTF">2015-07-25T01:09:45Z</dcterms:modified>
</cp:coreProperties>
</file>