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0" r:id="rId7"/>
    <p:sldId id="258" r:id="rId8"/>
    <p:sldId id="317" r:id="rId9"/>
    <p:sldId id="323" r:id="rId10"/>
    <p:sldId id="324" r:id="rId11"/>
    <p:sldId id="325" r:id="rId12"/>
    <p:sldId id="331" r:id="rId13"/>
    <p:sldId id="327" r:id="rId14"/>
    <p:sldId id="326" r:id="rId15"/>
    <p:sldId id="328" r:id="rId16"/>
    <p:sldId id="329" r:id="rId17"/>
    <p:sldId id="330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53D9EADD-8752-4C05-9F62-8DF6D7C58F99}">
          <p14:sldIdLst>
            <p14:sldId id="256"/>
            <p14:sldId id="257"/>
            <p14:sldId id="260"/>
            <p14:sldId id="258"/>
            <p14:sldId id="317"/>
            <p14:sldId id="323"/>
            <p14:sldId id="324"/>
            <p14:sldId id="325"/>
            <p14:sldId id="326"/>
          </p14:sldIdLst>
        </p14:section>
        <p14:section name="Summary" id="{B6A0A644-47C2-48A4-AD14-D633EDD6C7CF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ONG (DSCOE-ISD-OOCLL/ZHA)" initials="MG(" lastIdx="1" clrIdx="0">
    <p:extLst>
      <p:ext uri="{19B8F6BF-5375-455C-9EA6-DF929625EA0E}">
        <p15:presenceInfo xmlns:p15="http://schemas.microsoft.com/office/powerpoint/2012/main" xmlns="" userId="S-1-5-21-2065039802-622210664-899889007-132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0204" autoAdjust="0"/>
  </p:normalViewPr>
  <p:slideViewPr>
    <p:cSldViewPr snapToGrid="0">
      <p:cViewPr varScale="1">
        <p:scale>
          <a:sx n="90" d="100"/>
          <a:sy n="90" d="100"/>
        </p:scale>
        <p:origin x="-1356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F5E0-26D3-4F44-BD3F-0851D1E00D07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C6F0-A91C-42A5-9365-46DAD84980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08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408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752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75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75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75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543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67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34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47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78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509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4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46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46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1F054-5F26-423F-A5DD-9C54CE0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BB2565F-9609-400E-9E2E-E6259786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A6FF66-933D-47F1-A95A-74DB940C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B5FEE5-1B4A-4EFE-B89E-F2559B3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D5733D-C7BB-4CC1-850C-DD54586B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EA4CAC6-7389-48ED-AC06-BFADD41551D5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86946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F2ADF3-F7F8-4087-858A-6F66D508D87C}"/>
              </a:ext>
            </a:extLst>
          </p:cNvPr>
          <p:cNvSpPr txBox="1"/>
          <p:nvPr userDrawn="1"/>
        </p:nvSpPr>
        <p:spPr>
          <a:xfrm>
            <a:off x="10535139" y="6585044"/>
            <a:ext cx="177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Scientist Zhuhai Team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78F509-E66E-42C7-B414-DEDB8CB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FD8C8D-EF98-470B-8FD0-A9BB0450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00363F-FFE9-4A83-A47C-7B025E7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39756C-4793-47FF-AF0E-A346FA4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698755-6A6A-4B66-94EC-81D56DA8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6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A87FEF-54B8-4489-85DC-D98FE6F2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71D077-BD07-4382-8E63-59488FFC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481C67-9B19-4A17-87AF-47D2816A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B74035-BE1F-4B6A-A757-0A3BEBC0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371FF7-26AC-4666-A6E2-B9A9C931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36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FF147-8305-4C8C-86F1-D856EBBA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BB0835-3F9B-44C7-A1E0-BB6A820F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8082C4-E0B0-4F75-9A71-E46836F5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2526BA-4562-4167-9CC0-13E0F1E0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DC031C-236C-4C79-B203-6266D58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BA1F678-17D0-4A24-BC8C-596209B8A706}"/>
              </a:ext>
            </a:extLst>
          </p:cNvPr>
          <p:cNvCxnSpPr>
            <a:cxnSpLocks/>
          </p:cNvCxnSpPr>
          <p:nvPr userDrawn="1"/>
        </p:nvCxnSpPr>
        <p:spPr>
          <a:xfrm>
            <a:off x="299101" y="681037"/>
            <a:ext cx="63409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99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7E9F5-987F-47D7-A80F-63B190B6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A6DF7C-9109-464F-B881-82FA2A80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35BF5B-AF99-4CBF-AE0A-75C40BE9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645BFB-2055-42FB-AC89-BE1785D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95587E-758E-438B-84A0-1497D6C9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C3CA79F-75C6-44C0-8E41-48A8B125B50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1087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5107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31CFB-0F52-4EF9-A70F-4C8567F6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BACCB-8876-41D5-A33E-3FF0D5DA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75392B-76F8-4D10-B40E-F73EAEE0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0D36E2-8A03-4DBF-950E-C5B08EF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0922BD-5DB1-403B-8A20-3C8F43A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3F9DBC-86E0-4E27-B5D1-BCED975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0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6F189-CDD4-402C-BF48-5716492D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ED9ADE-86F8-4E1B-96EC-AAE4CE82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0DDFAE-921B-4FD1-96C7-CD55AB45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D69DB8-23C3-4044-8A4D-4E92B2229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72B5D27-F40F-4F48-9993-561FC327D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8D72A2F-6C03-4AA2-8675-A62997A1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7FA0448-C108-4A98-BC11-71C69497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7E1CB1-297A-48F9-BF2F-D32F99F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484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252D30-D733-4779-B79D-EED11F29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6388E6C-E68D-48B1-ADCE-523903DA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09D5ED-193F-47A7-86C6-BA07996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1EF39B-32C5-4504-9D3C-C73B019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1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830188-1AC2-484C-9F53-B1C7CB8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A333681-69BB-45B2-9377-67BC523A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DB1A5F-A319-4FCA-B8EB-7506ACFB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11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55B79-F8B8-4759-9FBD-205D80AE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882243-0F38-4450-B420-7132E7B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23093D-A8BF-4001-8391-24DB2CD7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A90E2D-DC24-4359-8EB7-DD8EAA1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DA5AB0-20EC-4A87-B765-F369816E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2F5AE5-E610-4F52-8B1F-CC450BD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21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2E141-FE3E-4AF1-BC37-7F56A0C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D1CE18-F9BD-41B4-8056-E22AEEF6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2DB4DA-BA72-424A-845C-3E305D36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0F6947-54BB-40F7-85A7-2EB72C1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A4069D-0CC7-4B93-8DF5-3B1D962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BC649E-CEE5-4CE0-9B43-09D802EF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55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167B93-6A4A-48BB-9AAF-6A695055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681EC6-9512-483B-BA61-30A00B97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101" y="824178"/>
            <a:ext cx="11647919" cy="535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A290A6-5736-4CB6-A19C-DC4230F9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EBE582-B1AB-4666-997A-F36EB63FD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B13510-3D74-470C-BD4E-4623587E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ABD61A2-ECDD-4A5C-8B2C-67D04DF1A4F8}"/>
              </a:ext>
            </a:extLst>
          </p:cNvPr>
          <p:cNvSpPr/>
          <p:nvPr userDrawn="1"/>
        </p:nvSpPr>
        <p:spPr>
          <a:xfrm>
            <a:off x="1" y="6559358"/>
            <a:ext cx="12192000" cy="298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8ECBD3F-E3E0-4AF7-9498-072C80E24DAF}"/>
              </a:ext>
            </a:extLst>
          </p:cNvPr>
          <p:cNvSpPr/>
          <p:nvPr userDrawn="1"/>
        </p:nvSpPr>
        <p:spPr>
          <a:xfrm>
            <a:off x="15" y="6499491"/>
            <a:ext cx="12191985" cy="664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6510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1F4F5-F0B9-4D17-9B31-DE22B611F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78" y="2562725"/>
            <a:ext cx="7780421" cy="947237"/>
          </a:xfrm>
        </p:spPr>
        <p:txBody>
          <a:bodyPr/>
          <a:lstStyle/>
          <a:p>
            <a:r>
              <a:rPr lang="en-US" altLang="zh-CN" dirty="0"/>
              <a:t>Golang Concurrency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7542E-6F3A-4349-99DB-1F21ABC84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Zheng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CB8E91-B469-4BBE-8EE8-56242C4C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007"/>
            <a:ext cx="368571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17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Buffered </a:t>
            </a:r>
            <a:r>
              <a:rPr lang="en-US" altLang="zh-CN" dirty="0" smtClean="0"/>
              <a:t>Channel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5603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Send</a:t>
            </a:r>
            <a:r>
              <a:rPr lang="zh-CN" altLang="en-US" sz="3200" dirty="0" smtClean="0"/>
              <a:t>不</a:t>
            </a:r>
            <a:r>
              <a:rPr lang="zh-CN" altLang="en-US" sz="3200" dirty="0" smtClean="0"/>
              <a:t>进会阻塞</a:t>
            </a:r>
            <a:endParaRPr lang="en-US" altLang="zh-CN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Read</a:t>
            </a:r>
            <a:r>
              <a:rPr lang="zh-CN" altLang="en-US" sz="3200" dirty="0" smtClean="0"/>
              <a:t>不出会阻塞</a:t>
            </a:r>
            <a:endParaRPr lang="en-US" altLang="zh-CN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缓冲未满则可以</a:t>
            </a:r>
            <a:r>
              <a:rPr lang="en-US" altLang="zh-CN" sz="3200" dirty="0" smtClean="0"/>
              <a:t>Send</a:t>
            </a:r>
            <a:r>
              <a:rPr lang="en-US" altLang="zh-CN" sz="4000" b="1" dirty="0" smtClean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Read</a:t>
            </a:r>
            <a:r>
              <a:rPr lang="zh-CN" altLang="en-US" sz="3200" dirty="0" smtClean="0"/>
              <a:t>时，</a:t>
            </a:r>
            <a:r>
              <a:rPr lang="en-US" altLang="zh-CN" sz="3200" dirty="0" smtClean="0"/>
              <a:t>Channel</a:t>
            </a:r>
            <a:r>
              <a:rPr lang="zh-CN" altLang="en-US" sz="3200" dirty="0" smtClean="0"/>
              <a:t>内无内容则阻塞</a:t>
            </a:r>
            <a:endParaRPr lang="en-US" altLang="zh-CN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Channel </a:t>
            </a:r>
            <a:r>
              <a:rPr lang="zh-CN" altLang="en-US" sz="3200" dirty="0" smtClean="0"/>
              <a:t>像消息队列</a:t>
            </a:r>
            <a:endParaRPr lang="en-US" altLang="zh-CN" sz="32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7758" y="811065"/>
            <a:ext cx="5439107" cy="460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7725" y="5554624"/>
            <a:ext cx="5397241" cy="6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3493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生成器模式</a:t>
            </a:r>
            <a:r>
              <a:rPr lang="en-US" altLang="zh-CN" dirty="0" smtClean="0"/>
              <a:t>1S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713422" y="1223413"/>
            <a:ext cx="361794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持续地发送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持续</a:t>
            </a:r>
            <a:r>
              <a:rPr lang="zh-CN" altLang="en-US" sz="3200" dirty="0" smtClean="0"/>
              <a:t>地接受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一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一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R</a:t>
            </a:r>
            <a:r>
              <a:rPr lang="en-US" altLang="zh-CN" sz="3200" dirty="0" smtClean="0"/>
              <a:t>eceiver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98" y="1132479"/>
            <a:ext cx="5343477" cy="43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01558" y="1147099"/>
            <a:ext cx="1575186" cy="427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513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当作参数传递 </a:t>
            </a:r>
            <a:r>
              <a:rPr lang="en-US" altLang="zh-CN" dirty="0" smtClean="0"/>
              <a:t>NS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Channel</a:t>
            </a:r>
            <a:r>
              <a:rPr lang="zh-CN" altLang="en-US" sz="3200" dirty="0" smtClean="0"/>
              <a:t>当作参数来传递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N 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一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R</a:t>
            </a:r>
            <a:r>
              <a:rPr lang="en-US" altLang="zh-CN" sz="3200" dirty="0" smtClean="0"/>
              <a:t>eceiver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1621" y="1073446"/>
            <a:ext cx="5817802" cy="46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61624" y="1042102"/>
            <a:ext cx="1401091" cy="448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513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读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</a:t>
            </a:r>
            <a:r>
              <a:rPr lang="en-US" altLang="zh-CN" dirty="0" smtClean="0"/>
              <a:t> </a:t>
            </a:r>
            <a:r>
              <a:rPr lang="en-US" altLang="zh-CN" dirty="0" smtClean="0"/>
              <a:t>Channel </a:t>
            </a:r>
            <a:r>
              <a:rPr lang="zh-CN" altLang="en-US" dirty="0" smtClean="0"/>
              <a:t> </a:t>
            </a:r>
            <a:r>
              <a:rPr lang="en-US" altLang="zh-CN" dirty="0" smtClean="0"/>
              <a:t>(NR :1S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Channel</a:t>
            </a:r>
            <a:r>
              <a:rPr lang="zh-CN" altLang="en-US" sz="3200" dirty="0" smtClean="0"/>
              <a:t>当作参数来传递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N 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一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Receiver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为什么每次结果都不一样？？</a:t>
            </a:r>
            <a:endParaRPr lang="en-US" altLang="zh-CN" sz="3200" dirty="0" smtClean="0"/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6473" y="886601"/>
            <a:ext cx="4049727" cy="519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07941" y="977310"/>
            <a:ext cx="1811966" cy="14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5521" y="3082002"/>
            <a:ext cx="1829977" cy="71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513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读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</a:t>
            </a:r>
            <a:r>
              <a:rPr lang="en-US" altLang="zh-CN" dirty="0" smtClean="0"/>
              <a:t> </a:t>
            </a:r>
            <a:r>
              <a:rPr lang="en-US" altLang="zh-CN" dirty="0" smtClean="0"/>
              <a:t>Channel  </a:t>
            </a:r>
            <a:r>
              <a:rPr lang="zh-CN" altLang="en-US" dirty="0" smtClean="0"/>
              <a:t> </a:t>
            </a:r>
            <a:r>
              <a:rPr lang="en-US" altLang="zh-CN" dirty="0" smtClean="0"/>
              <a:t>(NR :1S</a:t>
            </a:r>
            <a:r>
              <a:rPr lang="en-US" altLang="zh-CN" dirty="0" smtClean="0"/>
              <a:t>) -cont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US" altLang="zh-CN" sz="3200" dirty="0" smtClean="0"/>
          </a:p>
          <a:p>
            <a:pPr marL="514350" indent="-514350"/>
            <a:r>
              <a:rPr lang="en-US" altLang="zh-CN" sz="3200" dirty="0" err="1" smtClean="0"/>
              <a:t>Sync.WaitGroup</a:t>
            </a:r>
            <a:r>
              <a:rPr lang="zh-CN" altLang="en-US" sz="3200" dirty="0" smtClean="0"/>
              <a:t>同步</a:t>
            </a:r>
            <a:endParaRPr lang="en-US" altLang="zh-CN" sz="3200" dirty="0" smtClean="0"/>
          </a:p>
          <a:p>
            <a:r>
              <a:rPr lang="en-US" sz="32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wg.Add</a:t>
            </a:r>
            <a:r>
              <a:rPr 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(10)</a:t>
            </a:r>
          </a:p>
          <a:p>
            <a:r>
              <a:rPr lang="en-US" sz="32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wg.Done</a:t>
            </a:r>
            <a:r>
              <a:rPr 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 //</a:t>
            </a:r>
            <a:r>
              <a:rPr lang="en-US" altLang="zh-CN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zh-CN" alt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次</a:t>
            </a:r>
            <a:endParaRPr lang="en-US" sz="3200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wg.Wait</a:t>
            </a:r>
            <a:r>
              <a:rPr 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en-US" sz="3200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1849" y="695437"/>
            <a:ext cx="5181490" cy="55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08917" y="710278"/>
            <a:ext cx="1008432" cy="5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513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87" y="932464"/>
            <a:ext cx="9944101" cy="2027304"/>
          </a:xfrm>
        </p:spPr>
        <p:txBody>
          <a:bodyPr>
            <a:normAutofit/>
          </a:bodyPr>
          <a:lstStyle/>
          <a:p>
            <a:r>
              <a:rPr lang="en-US" i="1" dirty="0"/>
              <a:t>Codes</a:t>
            </a:r>
          </a:p>
          <a:p>
            <a:r>
              <a:rPr lang="en-US" i="1" dirty="0" err="1"/>
              <a:t>CheatSheet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1045B712-5FE4-4762-8814-15F0ADBF6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2764902"/>
              </p:ext>
            </p:extLst>
          </p:nvPr>
        </p:nvGraphicFramePr>
        <p:xfrm>
          <a:off x="1253707" y="3429000"/>
          <a:ext cx="1422400" cy="685800"/>
        </p:xfrm>
        <a:graphic>
          <a:graphicData uri="http://schemas.openxmlformats.org/presentationml/2006/ole">
            <p:oleObj spid="_x0000_s2116" name="Packager Shell Object" showAsIcon="1" r:id="rId4" imgW="1421640" imgH="685800" progId="Package">
              <p:embed/>
            </p:oleObj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2A950656-C479-499D-9038-96DEB3753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4934244"/>
              </p:ext>
            </p:extLst>
          </p:nvPr>
        </p:nvGraphicFramePr>
        <p:xfrm>
          <a:off x="3214604" y="3429000"/>
          <a:ext cx="2195513" cy="685800"/>
        </p:xfrm>
        <a:graphic>
          <a:graphicData uri="http://schemas.openxmlformats.org/presentationml/2006/ole">
            <p:oleObj spid="_x0000_s2117" name="Packager Shell Object" showAsIcon="1" r:id="rId5" imgW="2196000" imgH="68580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087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2A161-B3E9-4758-A71C-0474D411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C431BF-252A-4742-96DF-4B537526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从一个</a:t>
            </a:r>
            <a:r>
              <a:rPr lang="en-US" altLang="zh-CN" dirty="0"/>
              <a:t>RPC</a:t>
            </a:r>
            <a:r>
              <a:rPr lang="zh-CN" altLang="en-US" dirty="0"/>
              <a:t> 调用说起</a:t>
            </a:r>
            <a:endParaRPr lang="en-US" altLang="zh-CN" dirty="0"/>
          </a:p>
          <a:p>
            <a:r>
              <a:rPr lang="zh-CN" altLang="en-US" dirty="0"/>
              <a:t>初识</a:t>
            </a:r>
            <a:r>
              <a:rPr lang="en-US" dirty="0"/>
              <a:t>Goroutine </a:t>
            </a:r>
          </a:p>
          <a:p>
            <a:r>
              <a:rPr lang="en-US" dirty="0"/>
              <a:t>Channel, and Sync.</a:t>
            </a:r>
          </a:p>
          <a:p>
            <a:r>
              <a:rPr lang="en-US" dirty="0"/>
              <a:t>Hamcrest Assert Samples: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Generics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Combining</a:t>
            </a:r>
          </a:p>
          <a:p>
            <a:pPr lvl="1"/>
            <a:r>
              <a:rPr lang="en-US" dirty="0"/>
              <a:t>Strings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Beans</a:t>
            </a:r>
          </a:p>
          <a:p>
            <a:pPr lvl="1"/>
            <a:r>
              <a:rPr lang="en-US" dirty="0" err="1"/>
              <a:t>Comparables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 thinking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Appendixes</a:t>
            </a:r>
            <a:endParaRPr lang="en-US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288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A8BCD-AB0A-49E3-A2BA-459943BA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调用的</a:t>
            </a:r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EEFE61-DC95-418E-BAF4-08983283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24179"/>
            <a:ext cx="11251215" cy="5348022"/>
          </a:xfrm>
        </p:spPr>
        <p:txBody>
          <a:bodyPr/>
          <a:lstStyle/>
          <a:p>
            <a:r>
              <a:rPr lang="zh-CN" altLang="en-US" sz="3600" i="1" dirty="0"/>
              <a:t>客户端发送两个整数</a:t>
            </a:r>
            <a:r>
              <a:rPr lang="en-US" altLang="zh-CN" sz="3600" i="1" dirty="0"/>
              <a:t>, </a:t>
            </a:r>
            <a:r>
              <a:rPr lang="zh-CN" altLang="en-US" sz="3600" i="1" dirty="0"/>
              <a:t>服务端计算乘积并返回</a:t>
            </a:r>
            <a:r>
              <a:rPr lang="zh-CN" altLang="en-US" sz="3600" i="1" dirty="0" smtClean="0"/>
              <a:t>结果</a:t>
            </a:r>
            <a:endParaRPr lang="en-US" altLang="zh-CN" sz="3600" i="1" dirty="0" smtClean="0"/>
          </a:p>
          <a:p>
            <a:pPr lvl="1"/>
            <a:endParaRPr lang="en-US" altLang="zh-CN" sz="3200" i="1" dirty="0"/>
          </a:p>
          <a:p>
            <a:pPr lvl="1"/>
            <a:r>
              <a:rPr lang="en-US" altLang="zh-CN" dirty="0" smtClean="0"/>
              <a:t>QPS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3~6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15K </a:t>
            </a:r>
            <a:r>
              <a:rPr lang="zh-CN" altLang="en-US" dirty="0" smtClean="0"/>
              <a:t>长连接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Serv+Client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次序列化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次反序列化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次网络传输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422100-F92B-4F00-8593-4B9D8040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753" y="1667380"/>
            <a:ext cx="7634789" cy="86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2A8AA35-23E3-4CB9-9C81-24C609C12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53" y="2628412"/>
            <a:ext cx="7731042" cy="37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681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大并发如此简单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068" y="1743173"/>
            <a:ext cx="7605647" cy="2496537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5B14A7-9B10-4210-9FBD-CCE24D646A83}"/>
              </a:ext>
            </a:extLst>
          </p:cNvPr>
          <p:cNvSpPr txBox="1"/>
          <p:nvPr/>
        </p:nvSpPr>
        <p:spPr>
          <a:xfrm>
            <a:off x="529389" y="950495"/>
            <a:ext cx="5751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只需要加个 </a:t>
            </a:r>
            <a:r>
              <a:rPr lang="en-US" altLang="zh-CN" sz="3200" dirty="0" smtClean="0"/>
              <a:t>go </a:t>
            </a:r>
            <a:r>
              <a:rPr lang="zh-CN" altLang="en-US" sz="3200" dirty="0" smtClean="0"/>
              <a:t>关键字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简单粗暴</a:t>
            </a:r>
            <a:r>
              <a:rPr lang="zh-CN" altLang="en-US" sz="3200" dirty="0" smtClean="0"/>
              <a:t>而富有成效</a:t>
            </a:r>
            <a:endParaRPr lang="en-US" altLang="zh-CN" sz="3200" dirty="0" smtClean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9D35F01-3DBC-40A8-B0E2-A754678B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61" y="2179841"/>
            <a:ext cx="6878546" cy="40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21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err="1" smtClean="0"/>
              <a:t>goroutine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1537C4-A03B-4DA5-8884-D31334E7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08" y="1201178"/>
            <a:ext cx="5543325" cy="3953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306" y="1031358"/>
            <a:ext cx="50965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协程是最小的执行单位</a:t>
            </a:r>
            <a:r>
              <a:rPr lang="en-US" altLang="zh-CN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轻量级，支持百万长连接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线程其实很重</a:t>
            </a:r>
            <a:r>
              <a:rPr lang="en-US" altLang="zh-CN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线程可以容纳万千个协程</a:t>
            </a:r>
            <a:r>
              <a:rPr lang="en-US" altLang="zh-CN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协程有自己的栈空间，还可以动态增长</a:t>
            </a:r>
            <a:r>
              <a:rPr lang="en-US" altLang="zh-CN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协程的开销是如此的廉价，用完就</a:t>
            </a:r>
            <a:r>
              <a:rPr lang="zh-CN" altLang="en-US" sz="2800" dirty="0" smtClean="0"/>
              <a:t>扔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261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Goroutine</a:t>
            </a:r>
            <a:r>
              <a:rPr lang="zh-CN" altLang="en-US" dirty="0"/>
              <a:t>间的通信与同步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713421" y="1223410"/>
            <a:ext cx="99946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smtClean="0"/>
              <a:t>“Don't </a:t>
            </a:r>
            <a:r>
              <a:rPr lang="en-US" sz="3600" i="1" dirty="0"/>
              <a:t>communicate by sharing memory, share memory by communicating</a:t>
            </a:r>
            <a:r>
              <a:rPr lang="en-US" sz="3600" i="1" dirty="0" smtClean="0"/>
              <a:t>.”</a:t>
            </a:r>
            <a:endParaRPr lang="en-US" sz="3600" i="1" dirty="0"/>
          </a:p>
          <a:p>
            <a:r>
              <a:rPr lang="en-US" altLang="zh-CN" sz="3600" i="1" dirty="0" smtClean="0"/>
              <a:t>“</a:t>
            </a:r>
            <a:r>
              <a:rPr lang="zh-CN" altLang="en-US" sz="3600" i="1" dirty="0" smtClean="0"/>
              <a:t>不要</a:t>
            </a:r>
            <a:r>
              <a:rPr lang="zh-CN" altLang="en-US" sz="3600" i="1" dirty="0"/>
              <a:t>通过共享内存来通信，而应该通过通信来共享</a:t>
            </a:r>
            <a:r>
              <a:rPr lang="zh-CN" altLang="en-US" sz="3600" i="1" dirty="0" smtClean="0"/>
              <a:t>内存</a:t>
            </a:r>
            <a:r>
              <a:rPr lang="en-US" altLang="zh-CN" sz="3600" i="1" dirty="0" smtClean="0"/>
              <a:t>”</a:t>
            </a:r>
            <a:endParaRPr lang="en-US" altLang="zh-CN" sz="3600" i="1" dirty="0"/>
          </a:p>
          <a:p>
            <a:endParaRPr lang="en-US" altLang="zh-CN" sz="3600" b="1" dirty="0"/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注：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共享内存背后意味着锁，锁太多容易造成死锁。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通信更注重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消息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和 信道 </a:t>
            </a:r>
            <a:r>
              <a:rPr lang="en-US" altLang="zh-CN" sz="3600" dirty="0"/>
              <a:t>(</a:t>
            </a:r>
            <a:r>
              <a:rPr lang="en-US" altLang="zh-CN" sz="3600" dirty="0">
                <a:highlight>
                  <a:srgbClr val="FFFF00"/>
                </a:highlight>
              </a:rPr>
              <a:t>channel</a:t>
            </a:r>
            <a:r>
              <a:rPr lang="en-US" altLang="zh-CN" sz="3600" dirty="0"/>
              <a:t>)</a:t>
            </a:r>
          </a:p>
          <a:p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xmlns="" val="4210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585831" y="882502"/>
            <a:ext cx="423071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Channel</a:t>
            </a:r>
            <a:r>
              <a:rPr lang="zh-CN" altLang="en-US" sz="2800" dirty="0"/>
              <a:t>带有类型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的方向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&lt;- </a:t>
            </a:r>
            <a:r>
              <a:rPr lang="en-US" altLang="zh-CN" sz="2800" dirty="0" smtClean="0"/>
              <a:t>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Channel</a:t>
            </a:r>
            <a:r>
              <a:rPr lang="zh-CN" altLang="en-US" sz="2800" dirty="0" smtClean="0"/>
              <a:t>会导致阻塞</a:t>
            </a:r>
            <a:endParaRPr lang="en-US" altLang="zh-CN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Send</a:t>
            </a:r>
            <a:r>
              <a:rPr lang="zh-CN" altLang="en-US" sz="2800" dirty="0" smtClean="0"/>
              <a:t>不进去就阻塞</a:t>
            </a:r>
            <a:endParaRPr lang="en-US" altLang="zh-CN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Read</a:t>
            </a:r>
            <a:r>
              <a:rPr lang="zh-CN" altLang="en-US" sz="2800" dirty="0" smtClean="0"/>
              <a:t>不出来也阻塞</a:t>
            </a:r>
            <a:endParaRPr lang="en-US" altLang="zh-CN" sz="2800" dirty="0" smtClean="0"/>
          </a:p>
          <a:p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A39D9B2-21D2-44D4-A413-6845A3A8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21" y="1223412"/>
            <a:ext cx="6323145" cy="40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69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2200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</a:rPr>
              <a:t>带有类型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</a:rPr>
              <a:t>的方向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</a:rPr>
              <a:t>会导致阻塞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Send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</a:rPr>
              <a:t>不进去就阻塞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Read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</a:rPr>
              <a:t>不出来也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</a:rPr>
              <a:t>阻塞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Channel </a:t>
            </a:r>
            <a:r>
              <a:rPr lang="zh-CN" altLang="en-US" sz="2800" dirty="0"/>
              <a:t>是两个协程之间沟通的管道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有进有出则打通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EB50C7-7C44-42AC-B1B2-D7CC057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48" y="929303"/>
            <a:ext cx="5283651" cy="4637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33493A8-8494-4134-AEC6-4EB219D5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373" y="5684140"/>
            <a:ext cx="5061807" cy="6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49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</a:t>
            </a:r>
            <a:r>
              <a:rPr lang="en-US" altLang="zh-CN" dirty="0" smtClean="0"/>
              <a:t>3 – Ticker </a:t>
            </a:r>
            <a:r>
              <a:rPr lang="zh-CN" altLang="en-US" dirty="0" smtClean="0"/>
              <a:t>打点器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500770" y="837901"/>
            <a:ext cx="89515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Ticker </a:t>
            </a:r>
            <a:r>
              <a:rPr lang="zh-CN" altLang="en-US" sz="3200" dirty="0" smtClean="0"/>
              <a:t>其实是只读的 </a:t>
            </a:r>
            <a:r>
              <a:rPr lang="en-US" altLang="zh-CN" sz="3200" dirty="0" err="1" smtClean="0"/>
              <a:t>chan</a:t>
            </a:r>
            <a:r>
              <a:rPr lang="en-US" altLang="zh-CN" sz="3200" dirty="0" smtClean="0"/>
              <a:t> Time</a:t>
            </a:r>
            <a:endParaRPr lang="en-US" altLang="zh-CN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后面有</a:t>
            </a:r>
            <a:r>
              <a:rPr lang="en-US" altLang="zh-CN" sz="3200" dirty="0" err="1" smtClean="0"/>
              <a:t>goroutine</a:t>
            </a:r>
            <a:r>
              <a:rPr lang="zh-CN" altLang="en-US" sz="3200" dirty="0" smtClean="0"/>
              <a:t>定期给它发送值</a:t>
            </a:r>
            <a:endParaRPr lang="en-US" altLang="zh-CN" sz="32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818" y="1926044"/>
            <a:ext cx="4740681" cy="303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293" y="5086904"/>
            <a:ext cx="8070665" cy="122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3493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D2A3B8E25F149862ADE1047410804" ma:contentTypeVersion="3" ma:contentTypeDescription="Create a new document." ma:contentTypeScope="" ma:versionID="0b1f3f196d84e8c976db73974bfbe9c2">
  <xsd:schema xmlns:xsd="http://www.w3.org/2001/XMLSchema" xmlns:xs="http://www.w3.org/2001/XMLSchema" xmlns:p="http://schemas.microsoft.com/office/2006/metadata/properties" xmlns:ns2="a5770b6f-473e-481d-a1c6-8a0376abbd89" targetNamespace="http://schemas.microsoft.com/office/2006/metadata/properties" ma:root="true" ma:fieldsID="a37be5fbfcba1d85296d749217f0006a" ns2:_="">
    <xsd:import namespace="a5770b6f-473e-481d-a1c6-8a0376abb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70b6f-473e-481d-a1c6-8a0376abb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58F66B-F132-4627-A8F1-473C8F1DC6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B8A7F-95DD-4723-9DBC-6721AB817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70b6f-473e-481d-a1c6-8a0376abb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818F5F-9A4E-472D-957A-F61DB6A689A1}">
  <ds:schemaRefs>
    <ds:schemaRef ds:uri="http://www.w3.org/XML/1998/namespace"/>
    <ds:schemaRef ds:uri="http://schemas.microsoft.com/office/2006/metadata/properties"/>
    <ds:schemaRef ds:uri="http://purl.org/dc/dcmitype/"/>
    <ds:schemaRef ds:uri="a5770b6f-473e-481d-a1c6-8a0376abbd8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</TotalTime>
  <Words>428</Words>
  <Application>Microsoft Office PowerPoint</Application>
  <PresentationFormat>自定义</PresentationFormat>
  <Paragraphs>118</Paragraphs>
  <Slides>15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Theme</vt:lpstr>
      <vt:lpstr>Packager Shell Object</vt:lpstr>
      <vt:lpstr>Golang Concurrency</vt:lpstr>
      <vt:lpstr>Agenda</vt:lpstr>
      <vt:lpstr>一个RPC调用的例子</vt:lpstr>
      <vt:lpstr>Golang大并发如此简单</vt:lpstr>
      <vt:lpstr>初识goroutine</vt:lpstr>
      <vt:lpstr>Goroutine间的通信与同步</vt:lpstr>
      <vt:lpstr>Channel 1</vt:lpstr>
      <vt:lpstr>Channel 2</vt:lpstr>
      <vt:lpstr>Channel 3 – Ticker 打点器</vt:lpstr>
      <vt:lpstr>Buffered Channel </vt:lpstr>
      <vt:lpstr>生成器模式1S :1R</vt:lpstr>
      <vt:lpstr>把Channel当作参数传递 NS :1R</vt:lpstr>
      <vt:lpstr>N个goroutine读1条 Channel  (NR :1S)</vt:lpstr>
      <vt:lpstr>N个goroutine读1条 Channel   (NR :1S) -cont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 Course</dc:title>
  <dc:creator>MICHAEL GONG (DSCOE-ISD-OOCLL/ZHA)</dc:creator>
  <cp:lastModifiedBy>Sky123.Org</cp:lastModifiedBy>
  <cp:revision>115</cp:revision>
  <dcterms:created xsi:type="dcterms:W3CDTF">2018-06-05T06:57:09Z</dcterms:created>
  <dcterms:modified xsi:type="dcterms:W3CDTF">2018-11-12T14:45:31Z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0x010100590D2A3B8E25F149862ADE1047410804</vt:lpwstr>
  </property>
</Properties>
</file>