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sldIdLst>
    <p:sldId id="256" r:id="rId5"/>
    <p:sldId id="257" r:id="rId6"/>
    <p:sldId id="260" r:id="rId7"/>
    <p:sldId id="258" r:id="rId8"/>
    <p:sldId id="317" r:id="rId9"/>
    <p:sldId id="323" r:id="rId10"/>
    <p:sldId id="324" r:id="rId11"/>
    <p:sldId id="325" r:id="rId12"/>
    <p:sldId id="331" r:id="rId13"/>
    <p:sldId id="327" r:id="rId14"/>
    <p:sldId id="326" r:id="rId15"/>
    <p:sldId id="328" r:id="rId16"/>
    <p:sldId id="329" r:id="rId17"/>
    <p:sldId id="330" r:id="rId18"/>
    <p:sldId id="332" r:id="rId19"/>
    <p:sldId id="333" r:id="rId20"/>
    <p:sldId id="334" r:id="rId21"/>
    <p:sldId id="32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Introduction" id="{53D9EADD-8752-4C05-9F62-8DF6D7C58F99}">
          <p14:sldIdLst>
            <p14:sldId id="256"/>
            <p14:sldId id="257"/>
            <p14:sldId id="260"/>
            <p14:sldId id="258"/>
            <p14:sldId id="317"/>
            <p14:sldId id="323"/>
            <p14:sldId id="324"/>
            <p14:sldId id="325"/>
            <p14:sldId id="331"/>
            <p14:sldId id="327"/>
            <p14:sldId id="326"/>
            <p14:sldId id="328"/>
            <p14:sldId id="329"/>
            <p14:sldId id="330"/>
            <p14:sldId id="332"/>
            <p14:sldId id="334"/>
            <p14:sldId id="333"/>
          </p14:sldIdLst>
        </p14:section>
        <p14:section name="Summary" id="{B6A0A644-47C2-48A4-AD14-D633EDD6C7CF}">
          <p14:sldIdLst>
            <p14:sldId id="322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GONG (DSCOE-ISD-OOCLL/ZHA)" initials="MG(" lastIdx="1" clrIdx="0">
    <p:extLst>
      <p:ext uri="{19B8F6BF-5375-455C-9EA6-DF929625EA0E}">
        <p15:presenceInfo xmlns:p15="http://schemas.microsoft.com/office/powerpoint/2012/main" xmlns="" userId="S-1-5-21-2065039802-622210664-899889007-1320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70204" autoAdjust="0"/>
  </p:normalViewPr>
  <p:slideViewPr>
    <p:cSldViewPr snapToGrid="0">
      <p:cViewPr varScale="1">
        <p:scale>
          <a:sx n="90" d="100"/>
          <a:sy n="90" d="100"/>
        </p:scale>
        <p:origin x="-1356" y="-11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A7F5E0-26D3-4F44-BD3F-0851D1E00D07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CC6F0-A91C-42A5-9365-46DAD84980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11084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040856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437524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437524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437524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437524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082209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20732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348665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05436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36732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79340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1475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42781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25099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9460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9460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9460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F1F054-5F26-423F-A5DD-9C54CE0A2A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r"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BB2565F-9609-400E-9E2E-E62597867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DA6FF66-933D-47F1-A95A-74DB940C3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9077-EF48-40E3-BF6E-366926B30A93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9B5FEE5-1B4A-4EFE-B89E-F2559B365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0D5733D-C7BB-4CC1-850C-DD54586BB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5ED4-2A09-41F3-B198-C7A67517840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3EA4CAC6-7389-48ED-AC06-BFADD41551D5}"/>
              </a:ext>
            </a:extLst>
          </p:cNvPr>
          <p:cNvCxnSpPr>
            <a:cxnSpLocks/>
          </p:cNvCxnSpPr>
          <p:nvPr userDrawn="1"/>
        </p:nvCxnSpPr>
        <p:spPr>
          <a:xfrm>
            <a:off x="1524000" y="3869461"/>
            <a:ext cx="9144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7F2ADF3-F7F8-4087-858A-6F66D508D87C}"/>
              </a:ext>
            </a:extLst>
          </p:cNvPr>
          <p:cNvSpPr txBox="1"/>
          <p:nvPr userDrawn="1"/>
        </p:nvSpPr>
        <p:spPr>
          <a:xfrm>
            <a:off x="10535139" y="6585044"/>
            <a:ext cx="17740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Scientist Zhuhai Team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54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78F509-E66E-42C7-B414-DEDB8CB00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9FD8C8D-EF98-470B-8FD0-A9BB0450B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600363F-FFE9-4A83-A47C-7B025E73A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9077-EF48-40E3-BF6E-366926B30A93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639756C-4793-47FF-AF0E-A346FA4D9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5698755-6A6A-4B66-94EC-81D56DA8E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5ED4-2A09-41F3-B198-C7A6751784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4609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2A87FEF-54B8-4489-85DC-D98FE6F280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B71D077-BD07-4382-8E63-59488FFCA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B481C67-9B19-4A17-87AF-47D2816A6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9077-EF48-40E3-BF6E-366926B30A93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AB74035-BE1F-4B6A-A757-0A3BEBC07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C371FF7-26AC-4666-A6E2-B9A9C931F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5ED4-2A09-41F3-B198-C7A6751784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736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EFF147-8305-4C8C-86F1-D856EBBAF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5BB0835-3F9B-44C7-A1E0-BB6A820FB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B8082C4-E0B0-4F75-9A71-E46836F54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9077-EF48-40E3-BF6E-366926B30A93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C2526BA-4562-4167-9CC0-13E0F1E07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4DC031C-236C-4C79-B203-6266D5859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5ED4-2A09-41F3-B198-C7A67517840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EBA1F678-17D0-4A24-BC8C-596209B8A706}"/>
              </a:ext>
            </a:extLst>
          </p:cNvPr>
          <p:cNvCxnSpPr>
            <a:cxnSpLocks/>
          </p:cNvCxnSpPr>
          <p:nvPr userDrawn="1"/>
        </p:nvCxnSpPr>
        <p:spPr>
          <a:xfrm>
            <a:off x="299101" y="681037"/>
            <a:ext cx="634098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09948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77E9F5-987F-47D7-A80F-63B190B6C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8350"/>
            <a:ext cx="10515600" cy="2852737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7A6DF7C-9109-464F-B881-82FA2A801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535BF5B-AF99-4CBF-AE0A-75C40BE9E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9077-EF48-40E3-BF6E-366926B30A93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8645BFB-2055-42FB-AC89-BE1785D9B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F95587E-758E-438B-84A0-1497D6C9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5ED4-2A09-41F3-B198-C7A67517840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EC3CA79F-75C6-44C0-8E41-48A8B125B502}"/>
              </a:ext>
            </a:extLst>
          </p:cNvPr>
          <p:cNvCxnSpPr>
            <a:cxnSpLocks/>
          </p:cNvCxnSpPr>
          <p:nvPr userDrawn="1"/>
        </p:nvCxnSpPr>
        <p:spPr>
          <a:xfrm>
            <a:off x="1524000" y="3621087"/>
            <a:ext cx="9144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251077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A31CFB-0F52-4EF9-A70F-4C8567F61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E4BACCB-8876-41D5-A33E-3FF0D5DA18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D75392B-76F8-4D10-B40E-F73EAEE08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80D36E2-8A03-4DBF-950E-C5B08EF7E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9077-EF48-40E3-BF6E-366926B30A93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00922BD-5DB1-403B-8A20-3C8F43A71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C3F9DBC-86E0-4E27-B5D1-BCED9750E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5ED4-2A09-41F3-B198-C7A6751784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9025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C6F189-CDD4-402C-BF48-5716492DB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0ED9ADE-86F8-4E1B-96EC-AAE4CE82A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70DDFAE-921B-4FD1-96C7-CD55AB459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FD69DB8-23C3-4044-8A4D-4E92B2229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72B5D27-F40F-4F48-9993-561FC327DB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8D72A2F-6C03-4AA2-8675-A62997A1F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9077-EF48-40E3-BF6E-366926B30A93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7FA0448-C108-4A98-BC11-71C694972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07E1CB1-297A-48F9-BF2F-D32F99F4D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5ED4-2A09-41F3-B198-C7A6751784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74849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252D30-D733-4779-B79D-EED11F294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6388E6C-E68D-48B1-ADCE-523903DA4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9077-EF48-40E3-BF6E-366926B30A93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709D5ED-193F-47A7-86C6-BA079964B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51EF39B-32C5-4504-9D3C-C73B01918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5ED4-2A09-41F3-B198-C7A6751784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79114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9830188-1AC2-484C-9F53-B1C7CB88F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9077-EF48-40E3-BF6E-366926B30A93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A333681-69BB-45B2-9377-67BC523A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EDB1A5F-A319-4FCA-B8EB-7506ACFB7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5ED4-2A09-41F3-B198-C7A6751784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9110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C55B79-F8B8-4759-9FBD-205D80AEA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882243-0F38-4450-B420-7132E7BE7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C23093D-A8BF-4001-8391-24DB2CD7F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6A90E2D-DC24-4359-8EB7-DD8EAA19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9077-EF48-40E3-BF6E-366926B30A93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9DA5AB0-20EC-4A87-B765-F369816ED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52F5AE5-E610-4F52-8B1F-CC450BDE2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5ED4-2A09-41F3-B198-C7A6751784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32102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92E141-FE3E-4AF1-BC37-7F56A0CE7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5D1CE18-F9BD-41B4-8056-E22AEEF6D3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B2DB4DA-BA72-424A-845C-3E305D36B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E0F6947-54BB-40F7-85A7-2EB72C1BE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9077-EF48-40E3-BF6E-366926B30A93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FA4069D-0CC7-4B93-8DF5-3B1D962E4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4BC649E-CEE5-4CE0-9B43-09D802EFB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5ED4-2A09-41F3-B198-C7A6751784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85579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3167B93-6A4A-48BB-9AAF-6A6950557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102" y="136526"/>
            <a:ext cx="11647919" cy="5445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8681EC6-9512-483B-BA61-30A00B970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9101" y="824178"/>
            <a:ext cx="11647919" cy="5352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3A290A6-5736-4CB6-A19C-DC4230F932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59077-EF48-40E3-BF6E-366926B30A93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2EBE582-B1AB-4666-997A-F36EB63FD8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7B13510-3D74-470C-BD4E-4623587E1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D5ED4-2A09-41F3-B198-C7A6751784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ABD61A2-ECDD-4A5C-8B2C-67D04DF1A4F8}"/>
              </a:ext>
            </a:extLst>
          </p:cNvPr>
          <p:cNvSpPr/>
          <p:nvPr userDrawn="1"/>
        </p:nvSpPr>
        <p:spPr>
          <a:xfrm>
            <a:off x="1" y="6559358"/>
            <a:ext cx="12192000" cy="2986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8ECBD3F-E3E0-4AF7-9498-072C80E24DAF}"/>
              </a:ext>
            </a:extLst>
          </p:cNvPr>
          <p:cNvSpPr/>
          <p:nvPr userDrawn="1"/>
        </p:nvSpPr>
        <p:spPr>
          <a:xfrm>
            <a:off x="15" y="6499491"/>
            <a:ext cx="12191985" cy="6648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2651013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B1F4F5-F0B9-4D17-9B31-DE22B611FF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7578" y="2562725"/>
            <a:ext cx="7780421" cy="947237"/>
          </a:xfrm>
        </p:spPr>
        <p:txBody>
          <a:bodyPr/>
          <a:lstStyle/>
          <a:p>
            <a:r>
              <a:rPr lang="en-US" altLang="zh-CN" dirty="0"/>
              <a:t>Golang Concurrency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3F7542E-6F3A-4349-99DB-1F21ABC847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Brian Zheng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2CB8E91-B469-4BBE-8EE8-56242C4C0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73007"/>
            <a:ext cx="3685714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8172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C84779-5F93-4DCC-86DF-8D79DEAE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Buffered Channel 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9DF8025-61D7-487E-B878-BECE556123CE}"/>
              </a:ext>
            </a:extLst>
          </p:cNvPr>
          <p:cNvSpPr/>
          <p:nvPr/>
        </p:nvSpPr>
        <p:spPr>
          <a:xfrm>
            <a:off x="500770" y="837899"/>
            <a:ext cx="4560328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Send</a:t>
            </a:r>
            <a:r>
              <a:rPr lang="zh-CN" altLang="en-US" sz="3200" dirty="0"/>
              <a:t>不进会阻塞</a:t>
            </a:r>
            <a:endParaRPr lang="en-US" altLang="zh-CN" sz="32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CN" sz="3200" dirty="0"/>
              <a:t>Read</a:t>
            </a:r>
            <a:r>
              <a:rPr lang="zh-CN" altLang="en-US" sz="3200" dirty="0"/>
              <a:t>不出会阻塞</a:t>
            </a:r>
            <a:endParaRPr lang="en-US" altLang="zh-CN" sz="32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CN" altLang="en-US" sz="3200" dirty="0"/>
              <a:t>缓冲未满则可以</a:t>
            </a:r>
            <a:r>
              <a:rPr lang="en-US" altLang="zh-CN" sz="3200" dirty="0"/>
              <a:t>Send</a:t>
            </a:r>
            <a:r>
              <a:rPr lang="en-US" altLang="zh-CN" sz="4000" b="1" dirty="0"/>
              <a:t> 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CN" sz="3200" dirty="0"/>
              <a:t>Read</a:t>
            </a:r>
            <a:r>
              <a:rPr lang="zh-CN" altLang="en-US" sz="3200" dirty="0"/>
              <a:t>时，</a:t>
            </a:r>
            <a:r>
              <a:rPr lang="en-US" altLang="zh-CN" sz="3200" dirty="0"/>
              <a:t>Channel</a:t>
            </a:r>
            <a:r>
              <a:rPr lang="zh-CN" altLang="en-US" sz="3200" dirty="0"/>
              <a:t>内无内容则阻塞</a:t>
            </a:r>
            <a:endParaRPr lang="en-US" altLang="zh-CN" sz="32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Buffer</a:t>
            </a:r>
            <a:r>
              <a:rPr lang="zh-CN" altLang="en-US" sz="3200" dirty="0"/>
              <a:t>为</a:t>
            </a:r>
            <a:r>
              <a:rPr lang="en-US" altLang="zh-CN" sz="3200" dirty="0"/>
              <a:t>0</a:t>
            </a:r>
            <a:r>
              <a:rPr lang="zh-CN" altLang="en-US" sz="3200" dirty="0"/>
              <a:t>，单方面无法</a:t>
            </a:r>
            <a:r>
              <a:rPr lang="en-US" altLang="zh-CN" sz="3200" dirty="0"/>
              <a:t>Send</a:t>
            </a:r>
            <a:r>
              <a:rPr lang="zh-CN" altLang="en-US" sz="3200" dirty="0"/>
              <a:t>或者</a:t>
            </a:r>
            <a:r>
              <a:rPr lang="en-US" altLang="zh-CN" sz="3200" dirty="0" smtClean="0"/>
              <a:t>Read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Channel </a:t>
            </a:r>
            <a:r>
              <a:rPr lang="zh-CN" altLang="en-US" sz="3200" dirty="0" smtClean="0"/>
              <a:t>像消息队列</a:t>
            </a:r>
            <a:endParaRPr lang="en-US" altLang="zh-CN" sz="3200" dirty="0" smtClean="0"/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altLang="zh-CN" sz="3200" dirty="0"/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7725" y="5554624"/>
            <a:ext cx="5397241" cy="698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65196" y="925144"/>
            <a:ext cx="5527921" cy="343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934937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C84779-5F93-4DCC-86DF-8D79DEAE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生成器模式</a:t>
            </a:r>
            <a:r>
              <a:rPr lang="en-US" altLang="zh-CN" dirty="0"/>
              <a:t>1S :1R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9DF8025-61D7-487E-B878-BECE556123CE}"/>
              </a:ext>
            </a:extLst>
          </p:cNvPr>
          <p:cNvSpPr/>
          <p:nvPr/>
        </p:nvSpPr>
        <p:spPr>
          <a:xfrm>
            <a:off x="713422" y="1223413"/>
            <a:ext cx="3617945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3200" dirty="0"/>
              <a:t>持续地发送</a:t>
            </a:r>
            <a:endParaRPr lang="en-US" altLang="zh-CN" sz="32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/>
              <a:t>持续地接受</a:t>
            </a:r>
            <a:endParaRPr lang="en-US" altLang="zh-CN" sz="32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/>
              <a:t>一个</a:t>
            </a:r>
            <a:r>
              <a:rPr lang="en-US" altLang="zh-CN" sz="3200" dirty="0"/>
              <a:t>Sender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/>
              <a:t>一个</a:t>
            </a:r>
            <a:r>
              <a:rPr lang="en-US" altLang="zh-CN" sz="3200" dirty="0"/>
              <a:t>Reader</a:t>
            </a:r>
          </a:p>
          <a:p>
            <a:pPr marL="514350" indent="-514350"/>
            <a:r>
              <a:rPr lang="en-US" altLang="zh-CN" sz="3200" dirty="0"/>
              <a:t>	</a:t>
            </a:r>
          </a:p>
          <a:p>
            <a:r>
              <a:rPr lang="en-US" sz="3200" i="1" dirty="0"/>
              <a:t>	</a:t>
            </a:r>
          </a:p>
          <a:p>
            <a:endParaRPr lang="en-US" altLang="zh-CN" sz="3600" b="1" dirty="0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32298" y="1132479"/>
            <a:ext cx="5343477" cy="434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801558" y="1147099"/>
            <a:ext cx="1575186" cy="4275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75138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C84779-5F93-4DCC-86DF-8D79DEAE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把</a:t>
            </a:r>
            <a:r>
              <a:rPr lang="en-US" altLang="zh-CN" dirty="0"/>
              <a:t>Channel</a:t>
            </a:r>
            <a:r>
              <a:rPr lang="zh-CN" altLang="en-US" dirty="0"/>
              <a:t>当作参数传递 </a:t>
            </a:r>
            <a:r>
              <a:rPr lang="en-US" altLang="zh-CN" dirty="0"/>
              <a:t>NS :1R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9DF8025-61D7-487E-B878-BECE556123CE}"/>
              </a:ext>
            </a:extLst>
          </p:cNvPr>
          <p:cNvSpPr/>
          <p:nvPr/>
        </p:nvSpPr>
        <p:spPr>
          <a:xfrm>
            <a:off x="330650" y="1212780"/>
            <a:ext cx="3816048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3200" dirty="0"/>
              <a:t>Channel</a:t>
            </a:r>
            <a:r>
              <a:rPr lang="zh-CN" altLang="en-US" sz="3200" dirty="0"/>
              <a:t>当作参数来传递</a:t>
            </a:r>
            <a:endParaRPr lang="en-US" altLang="zh-CN" sz="32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3200" dirty="0"/>
              <a:t>N </a:t>
            </a:r>
            <a:r>
              <a:rPr lang="zh-CN" altLang="en-US" sz="3200" dirty="0"/>
              <a:t>个</a:t>
            </a:r>
            <a:r>
              <a:rPr lang="en-US" altLang="zh-CN" sz="3200" dirty="0"/>
              <a:t>Sender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/>
              <a:t>一个</a:t>
            </a:r>
            <a:r>
              <a:rPr lang="en-US" altLang="zh-CN" sz="3200" dirty="0"/>
              <a:t>Receiver</a:t>
            </a:r>
          </a:p>
          <a:p>
            <a:pPr marL="514350" indent="-514350"/>
            <a:r>
              <a:rPr lang="en-US" altLang="zh-CN" sz="3200" dirty="0"/>
              <a:t>	</a:t>
            </a:r>
          </a:p>
          <a:p>
            <a:r>
              <a:rPr lang="en-US" sz="3200" i="1" dirty="0"/>
              <a:t>	</a:t>
            </a:r>
          </a:p>
          <a:p>
            <a:endParaRPr lang="en-US" altLang="zh-CN" sz="3600" b="1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01621" y="1073446"/>
            <a:ext cx="5817802" cy="463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161624" y="1042102"/>
            <a:ext cx="1401091" cy="4486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75138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C84779-5F93-4DCC-86DF-8D79DEAE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</a:t>
            </a:r>
            <a:r>
              <a:rPr lang="zh-CN" altLang="en-US" dirty="0"/>
              <a:t>个</a:t>
            </a:r>
            <a:r>
              <a:rPr lang="en-US" altLang="zh-CN" dirty="0" err="1"/>
              <a:t>goroutine</a:t>
            </a:r>
            <a:r>
              <a:rPr lang="zh-CN" altLang="en-US" dirty="0"/>
              <a:t>读</a:t>
            </a:r>
            <a:r>
              <a:rPr lang="en-US" altLang="zh-CN" dirty="0"/>
              <a:t>1</a:t>
            </a:r>
            <a:r>
              <a:rPr lang="zh-CN" altLang="en-US" dirty="0"/>
              <a:t>条</a:t>
            </a:r>
            <a:r>
              <a:rPr lang="en-US" altLang="zh-CN" dirty="0"/>
              <a:t> Channel </a:t>
            </a:r>
            <a:r>
              <a:rPr lang="zh-CN" altLang="en-US" dirty="0"/>
              <a:t> </a:t>
            </a:r>
            <a:r>
              <a:rPr lang="en-US" altLang="zh-CN" dirty="0"/>
              <a:t>(1S :NR)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9DF8025-61D7-487E-B878-BECE556123CE}"/>
              </a:ext>
            </a:extLst>
          </p:cNvPr>
          <p:cNvSpPr/>
          <p:nvPr/>
        </p:nvSpPr>
        <p:spPr>
          <a:xfrm>
            <a:off x="330650" y="1212780"/>
            <a:ext cx="3816048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3200" dirty="0"/>
              <a:t>Channel</a:t>
            </a:r>
            <a:r>
              <a:rPr lang="zh-CN" altLang="en-US" sz="3200" dirty="0"/>
              <a:t>当作参数来传递</a:t>
            </a:r>
            <a:endParaRPr lang="en-US" altLang="zh-CN" sz="32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3200" dirty="0"/>
              <a:t>1</a:t>
            </a:r>
            <a:r>
              <a:rPr lang="en-US" altLang="zh-CN" sz="3200" dirty="0" smtClean="0"/>
              <a:t> </a:t>
            </a:r>
            <a:r>
              <a:rPr lang="zh-CN" altLang="en-US" sz="3200" dirty="0"/>
              <a:t>个</a:t>
            </a:r>
            <a:r>
              <a:rPr lang="en-US" altLang="zh-CN" sz="3200" dirty="0"/>
              <a:t>Sender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3200" dirty="0" smtClean="0"/>
              <a:t>N</a:t>
            </a:r>
            <a:r>
              <a:rPr lang="zh-CN" altLang="en-US" sz="3200" dirty="0" smtClean="0"/>
              <a:t>个</a:t>
            </a:r>
            <a:r>
              <a:rPr lang="en-US" altLang="zh-CN" sz="3200" dirty="0" smtClean="0"/>
              <a:t>Reader</a:t>
            </a:r>
            <a:endParaRPr lang="en-US" altLang="zh-CN" sz="32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/>
              <a:t>为什么每次结果都不一样？？</a:t>
            </a:r>
            <a:endParaRPr lang="en-US" altLang="zh-CN" sz="3200" dirty="0"/>
          </a:p>
          <a:p>
            <a:pPr marL="514350" indent="-514350"/>
            <a:r>
              <a:rPr lang="en-US" altLang="zh-CN" sz="3200" dirty="0"/>
              <a:t>	</a:t>
            </a:r>
          </a:p>
          <a:p>
            <a:r>
              <a:rPr lang="en-US" sz="3200" i="1" dirty="0"/>
              <a:t>	</a:t>
            </a:r>
          </a:p>
          <a:p>
            <a:endParaRPr lang="en-US" altLang="zh-CN" sz="3600" b="1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6473" y="886601"/>
            <a:ext cx="4049727" cy="5195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607941" y="977310"/>
            <a:ext cx="1811966" cy="1432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635521" y="3082002"/>
            <a:ext cx="1829977" cy="713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75138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C84779-5F93-4DCC-86DF-8D79DEAE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</a:t>
            </a:r>
            <a:r>
              <a:rPr lang="zh-CN" altLang="en-US" dirty="0"/>
              <a:t>个</a:t>
            </a:r>
            <a:r>
              <a:rPr lang="en-US" altLang="zh-CN" dirty="0" err="1"/>
              <a:t>goroutine</a:t>
            </a:r>
            <a:r>
              <a:rPr lang="zh-CN" altLang="en-US" dirty="0"/>
              <a:t>读</a:t>
            </a:r>
            <a:r>
              <a:rPr lang="en-US" altLang="zh-CN" dirty="0"/>
              <a:t>1</a:t>
            </a:r>
            <a:r>
              <a:rPr lang="zh-CN" altLang="en-US" dirty="0"/>
              <a:t>条</a:t>
            </a:r>
            <a:r>
              <a:rPr lang="en-US" altLang="zh-CN" dirty="0"/>
              <a:t> Channel  </a:t>
            </a:r>
            <a:r>
              <a:rPr lang="zh-CN" altLang="en-US" dirty="0"/>
              <a:t> </a:t>
            </a:r>
            <a:r>
              <a:rPr lang="en-US" altLang="zh-CN" dirty="0"/>
              <a:t>(1S: NR) -cont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9DF8025-61D7-487E-B878-BECE556123CE}"/>
              </a:ext>
            </a:extLst>
          </p:cNvPr>
          <p:cNvSpPr/>
          <p:nvPr/>
        </p:nvSpPr>
        <p:spPr>
          <a:xfrm>
            <a:off x="330650" y="1212780"/>
            <a:ext cx="381604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endParaRPr lang="en-US" altLang="zh-CN" sz="3200" dirty="0"/>
          </a:p>
          <a:p>
            <a:pPr marL="514350" indent="-514350"/>
            <a:r>
              <a:rPr lang="en-US" altLang="zh-CN" sz="3200" dirty="0" err="1"/>
              <a:t>Sync.WaitGroup</a:t>
            </a:r>
            <a:r>
              <a:rPr lang="zh-CN" altLang="en-US" sz="3200" dirty="0"/>
              <a:t>同步</a:t>
            </a:r>
            <a:endParaRPr lang="en-US" altLang="zh-CN" sz="3200" dirty="0"/>
          </a:p>
          <a:p>
            <a:pPr lvl="1"/>
            <a:r>
              <a:rPr lang="en-US" sz="3200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wg.Add</a:t>
            </a:r>
            <a:r>
              <a:rPr lang="en-US" sz="32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(10)</a:t>
            </a:r>
          </a:p>
          <a:p>
            <a:pPr lvl="1"/>
            <a:r>
              <a:rPr lang="en-US" sz="3200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wg.Done</a:t>
            </a:r>
            <a:r>
              <a:rPr lang="en-US" sz="32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  //</a:t>
            </a:r>
            <a:r>
              <a:rPr lang="en-US" altLang="zh-CN" sz="32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10</a:t>
            </a:r>
            <a:r>
              <a:rPr lang="zh-CN" altLang="en-US" sz="32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次</a:t>
            </a:r>
            <a:endParaRPr lang="en-US" sz="3200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sz="3200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wg.Wait</a:t>
            </a:r>
            <a:r>
              <a:rPr lang="en-US" sz="32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</a:t>
            </a:r>
          </a:p>
          <a:p>
            <a:r>
              <a:rPr lang="en-US" sz="3200" dirty="0" err="1"/>
              <a:t>Sync.Mutex</a:t>
            </a:r>
            <a:endParaRPr lang="en-US" sz="3200" dirty="0"/>
          </a:p>
          <a:p>
            <a:r>
              <a:rPr lang="en-US" sz="3200" dirty="0" err="1"/>
              <a:t>Sync.RWMutex</a:t>
            </a:r>
            <a:endParaRPr lang="en-US" sz="3200" dirty="0"/>
          </a:p>
          <a:p>
            <a:r>
              <a:rPr lang="en-US" sz="3200" dirty="0" err="1"/>
              <a:t>Sync.Once</a:t>
            </a:r>
            <a:endParaRPr lang="en-US" sz="3200" dirty="0"/>
          </a:p>
          <a:p>
            <a:r>
              <a:rPr lang="en-US" sz="3200" dirty="0" err="1"/>
              <a:t>Sync.Cond</a:t>
            </a:r>
            <a:endParaRPr lang="en-US" sz="3200" i="1" dirty="0"/>
          </a:p>
          <a:p>
            <a:endParaRPr lang="en-US" altLang="zh-CN" sz="3600" b="1" dirty="0"/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91849" y="695437"/>
            <a:ext cx="5181490" cy="5507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240813" y="689013"/>
            <a:ext cx="992955" cy="546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75138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C84779-5F93-4DCC-86DF-8D79DEAE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Select:</a:t>
            </a:r>
            <a:r>
              <a:rPr lang="zh-CN" altLang="en-US" dirty="0"/>
              <a:t>管理多条</a:t>
            </a:r>
            <a:r>
              <a:rPr lang="en-US" altLang="zh-CN" dirty="0"/>
              <a:t>Channel – </a:t>
            </a:r>
            <a:r>
              <a:rPr lang="en-US" altLang="zh-CN" dirty="0" smtClean="0"/>
              <a:t>Random or Race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9DF8025-61D7-487E-B878-BECE556123CE}"/>
              </a:ext>
            </a:extLst>
          </p:cNvPr>
          <p:cNvSpPr/>
          <p:nvPr/>
        </p:nvSpPr>
        <p:spPr>
          <a:xfrm>
            <a:off x="330649" y="1212780"/>
            <a:ext cx="5480603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3200" dirty="0"/>
              <a:t>case </a:t>
            </a:r>
            <a:r>
              <a:rPr lang="zh-CN" altLang="en-US" sz="3200" dirty="0"/>
              <a:t>必须是</a:t>
            </a:r>
            <a:r>
              <a:rPr lang="en-US" altLang="zh-CN" sz="3200" dirty="0"/>
              <a:t>Channel</a:t>
            </a:r>
            <a:r>
              <a:rPr lang="zh-CN" altLang="en-US" sz="3200" dirty="0"/>
              <a:t>的读写</a:t>
            </a:r>
            <a:endParaRPr lang="en-US" altLang="zh-CN" sz="32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/>
              <a:t>多条</a:t>
            </a:r>
            <a:r>
              <a:rPr lang="en-US" altLang="zh-CN" sz="3200" dirty="0"/>
              <a:t>case</a:t>
            </a:r>
            <a:r>
              <a:rPr lang="zh-CN" altLang="en-US" sz="3200" dirty="0"/>
              <a:t>竞赛，谁先满足执行谁。</a:t>
            </a:r>
            <a:endParaRPr lang="en-US" altLang="zh-CN" sz="32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/>
              <a:t>多条</a:t>
            </a:r>
            <a:r>
              <a:rPr lang="en-US" altLang="zh-CN" sz="3200" dirty="0"/>
              <a:t>case</a:t>
            </a:r>
            <a:r>
              <a:rPr lang="zh-CN" altLang="en-US" sz="3200" dirty="0"/>
              <a:t>满足，则随机选择一个</a:t>
            </a:r>
            <a:r>
              <a:rPr lang="en-US" altLang="zh-CN" sz="3200" dirty="0"/>
              <a:t>case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/>
              <a:t>没有</a:t>
            </a:r>
            <a:r>
              <a:rPr lang="en-US" altLang="zh-CN" sz="3200" dirty="0"/>
              <a:t>case</a:t>
            </a:r>
            <a:r>
              <a:rPr lang="zh-CN" altLang="en-US" sz="3200" dirty="0"/>
              <a:t>满足，则</a:t>
            </a:r>
            <a:r>
              <a:rPr lang="en-US" altLang="zh-CN" sz="3200" dirty="0"/>
              <a:t>default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3200" dirty="0"/>
              <a:t>3+</a:t>
            </a:r>
            <a:r>
              <a:rPr lang="zh-CN" altLang="en-US" sz="3200" dirty="0"/>
              <a:t>没有</a:t>
            </a:r>
            <a:r>
              <a:rPr lang="en-US" altLang="zh-CN" sz="3200" dirty="0"/>
              <a:t>default</a:t>
            </a:r>
            <a:r>
              <a:rPr lang="zh-CN" altLang="en-US" sz="3200" dirty="0"/>
              <a:t>，则阻塞</a:t>
            </a:r>
            <a:r>
              <a:rPr lang="en-US" altLang="zh-CN" sz="32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/>
              <a:t>右图结果为随机</a:t>
            </a:r>
            <a:endParaRPr lang="en-US" altLang="zh-CN" sz="3200" dirty="0"/>
          </a:p>
          <a:p>
            <a:pPr marL="514350" indent="-514350"/>
            <a:endParaRPr lang="en-US" altLang="zh-CN" sz="36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56382" y="975206"/>
            <a:ext cx="6593086" cy="4883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308199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C84779-5F93-4DCC-86DF-8D79DEAE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Select:</a:t>
            </a:r>
            <a:r>
              <a:rPr lang="zh-CN" altLang="en-US" dirty="0"/>
              <a:t>管理多条</a:t>
            </a:r>
            <a:r>
              <a:rPr lang="en-US" altLang="zh-CN" dirty="0"/>
              <a:t>Channel - Timeout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9DF8025-61D7-487E-B878-BECE556123CE}"/>
              </a:ext>
            </a:extLst>
          </p:cNvPr>
          <p:cNvSpPr/>
          <p:nvPr/>
        </p:nvSpPr>
        <p:spPr>
          <a:xfrm>
            <a:off x="462997" y="851692"/>
            <a:ext cx="92946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Timer</a:t>
            </a:r>
            <a:r>
              <a:rPr lang="zh-CN" altLang="en-US" sz="3200" dirty="0"/>
              <a:t>保证</a:t>
            </a:r>
            <a:r>
              <a:rPr lang="en-US" altLang="zh-CN" sz="3200" dirty="0"/>
              <a:t>1</a:t>
            </a:r>
            <a:r>
              <a:rPr lang="zh-CN" altLang="en-US" sz="3200" dirty="0"/>
              <a:t>秒钟后可以返回，可以用作超时控制</a:t>
            </a:r>
            <a:endParaRPr lang="en-US" altLang="zh-CN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03B6F91-4E64-444F-A565-D062A84CD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43" y="1436467"/>
            <a:ext cx="9162267" cy="461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22786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C84779-5F93-4DCC-86DF-8D79DEAE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Select:</a:t>
            </a:r>
            <a:r>
              <a:rPr lang="zh-CN" altLang="en-US" dirty="0"/>
              <a:t>管理多条</a:t>
            </a:r>
            <a:r>
              <a:rPr lang="en-US" altLang="zh-CN" dirty="0"/>
              <a:t>Channel – Fan in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9DF8025-61D7-487E-B878-BECE556123CE}"/>
              </a:ext>
            </a:extLst>
          </p:cNvPr>
          <p:cNvSpPr/>
          <p:nvPr/>
        </p:nvSpPr>
        <p:spPr>
          <a:xfrm>
            <a:off x="475029" y="791535"/>
            <a:ext cx="92946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/>
              <a:t>竞赛条件下先到先返回</a:t>
            </a:r>
            <a:endParaRPr lang="en-US" altLang="zh-CN" sz="3600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584" y="1330954"/>
            <a:ext cx="9574626" cy="5165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066996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C84779-5F93-4DCC-86DF-8D79DEAE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E59A1AE-F806-46F3-BA69-B4B5C2C30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887" y="932464"/>
            <a:ext cx="9944101" cy="2027304"/>
          </a:xfrm>
        </p:spPr>
        <p:txBody>
          <a:bodyPr>
            <a:normAutofit/>
          </a:bodyPr>
          <a:lstStyle/>
          <a:p>
            <a:r>
              <a:rPr lang="en-US" i="1" dirty="0"/>
              <a:t>Codes</a:t>
            </a:r>
          </a:p>
          <a:p>
            <a:r>
              <a:rPr lang="en-US" i="1" dirty="0" err="1"/>
              <a:t>CheatSheet</a:t>
            </a:r>
            <a:endParaRPr lang="en-US" i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08701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42A161-B3E9-4758-A71C-0474D4118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FC431BF-252A-4742-96DF-4B5375262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101" y="800114"/>
            <a:ext cx="11647919" cy="5352785"/>
          </a:xfrm>
        </p:spPr>
        <p:txBody>
          <a:bodyPr>
            <a:normAutofit/>
          </a:bodyPr>
          <a:lstStyle/>
          <a:p>
            <a:r>
              <a:rPr lang="zh-CN" altLang="en-US" dirty="0"/>
              <a:t>从一个</a:t>
            </a:r>
            <a:r>
              <a:rPr lang="en-US" altLang="zh-CN" dirty="0"/>
              <a:t>RPC</a:t>
            </a:r>
            <a:r>
              <a:rPr lang="zh-CN" altLang="en-US" dirty="0"/>
              <a:t> 调用说起</a:t>
            </a:r>
            <a:endParaRPr lang="en-US" altLang="zh-CN" dirty="0"/>
          </a:p>
          <a:p>
            <a:r>
              <a:rPr lang="zh-CN" altLang="en-US" dirty="0"/>
              <a:t>初识</a:t>
            </a:r>
            <a:r>
              <a:rPr lang="en-US" dirty="0"/>
              <a:t>Goroutine </a:t>
            </a:r>
          </a:p>
          <a:p>
            <a:r>
              <a:rPr lang="en-US" dirty="0"/>
              <a:t>Channel </a:t>
            </a:r>
            <a:r>
              <a:rPr lang="zh-CN" altLang="en-US" dirty="0"/>
              <a:t>通道</a:t>
            </a:r>
            <a:endParaRPr lang="en-US" altLang="zh-CN" dirty="0"/>
          </a:p>
          <a:p>
            <a:pPr lvl="1"/>
            <a:r>
              <a:rPr lang="zh-CN" altLang="en-US" dirty="0"/>
              <a:t>方向，类型，阻塞，</a:t>
            </a:r>
            <a:r>
              <a:rPr lang="en-US" altLang="zh-CN" dirty="0"/>
              <a:t>Ticker </a:t>
            </a:r>
            <a:r>
              <a:rPr lang="zh-CN" altLang="en-US" dirty="0"/>
              <a:t>打点器</a:t>
            </a:r>
            <a:endParaRPr lang="en-US" altLang="zh-CN" dirty="0"/>
          </a:p>
          <a:p>
            <a:pPr lvl="1"/>
            <a:r>
              <a:rPr lang="zh-CN" altLang="en-US" dirty="0"/>
              <a:t>缓冲</a:t>
            </a:r>
            <a:r>
              <a:rPr lang="en-US" altLang="zh-CN" dirty="0"/>
              <a:t>Channel</a:t>
            </a:r>
          </a:p>
          <a:p>
            <a:pPr lvl="1"/>
            <a:r>
              <a:rPr lang="zh-CN" altLang="en-US" dirty="0"/>
              <a:t>把</a:t>
            </a:r>
            <a:r>
              <a:rPr lang="en-US" altLang="zh-CN" dirty="0"/>
              <a:t>Channel</a:t>
            </a:r>
            <a:r>
              <a:rPr lang="zh-CN" altLang="en-US" dirty="0"/>
              <a:t>当作消息队列  </a:t>
            </a:r>
            <a:r>
              <a:rPr lang="en-US" altLang="zh-CN" dirty="0"/>
              <a:t>1:1,</a:t>
            </a:r>
            <a:r>
              <a:rPr lang="zh-CN" altLang="en-US" dirty="0"/>
              <a:t> </a:t>
            </a:r>
            <a:r>
              <a:rPr lang="en-US" altLang="zh-CN" dirty="0"/>
              <a:t>N:1, 1:N</a:t>
            </a:r>
            <a:endParaRPr lang="en-US" dirty="0"/>
          </a:p>
          <a:p>
            <a:r>
              <a:rPr lang="en-US" dirty="0"/>
              <a:t>Sync</a:t>
            </a:r>
            <a:r>
              <a:rPr lang="zh-CN" altLang="en-US" dirty="0"/>
              <a:t>包 </a:t>
            </a:r>
            <a:endParaRPr lang="en-US" altLang="zh-CN" dirty="0"/>
          </a:p>
          <a:p>
            <a:r>
              <a:rPr lang="en-US" dirty="0"/>
              <a:t>Select: </a:t>
            </a:r>
            <a:r>
              <a:rPr lang="zh-CN" altLang="en-US" dirty="0"/>
              <a:t>随机或竞赛</a:t>
            </a:r>
            <a:r>
              <a:rPr lang="en-US" altLang="zh-CN" dirty="0"/>
              <a:t>/</a:t>
            </a:r>
            <a:r>
              <a:rPr lang="zh-CN" altLang="en-US" dirty="0"/>
              <a:t>扇入</a:t>
            </a:r>
            <a:r>
              <a:rPr lang="en-US" altLang="zh-CN" dirty="0"/>
              <a:t>/</a:t>
            </a:r>
            <a:r>
              <a:rPr lang="zh-CN" altLang="en-US" dirty="0"/>
              <a:t>超时</a:t>
            </a:r>
            <a:endParaRPr lang="en-US" dirty="0"/>
          </a:p>
          <a:p>
            <a:r>
              <a:rPr lang="en-US" altLang="zh-CN" dirty="0"/>
              <a:t>Golang</a:t>
            </a:r>
            <a:r>
              <a:rPr lang="zh-CN" altLang="en-US" dirty="0"/>
              <a:t>如何改善</a:t>
            </a:r>
            <a:r>
              <a:rPr lang="en-US" altLang="zh-CN" dirty="0"/>
              <a:t>Google Search</a:t>
            </a:r>
            <a:endParaRPr lang="en-US" dirty="0"/>
          </a:p>
          <a:p>
            <a:r>
              <a:rPr lang="en-US" dirty="0"/>
              <a:t>Other thinking</a:t>
            </a:r>
            <a:endParaRPr lang="en-US" dirty="0">
              <a:solidFill>
                <a:srgbClr val="FFC000"/>
              </a:solidFill>
            </a:endParaRPr>
          </a:p>
          <a:p>
            <a:r>
              <a:rPr lang="en-US" dirty="0"/>
              <a:t>Appendixes</a:t>
            </a:r>
            <a:endParaRPr lang="en-US" dirty="0">
              <a:solidFill>
                <a:srgbClr val="FFC000"/>
              </a:solidFill>
            </a:endParaRP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22889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0A8BCD-AB0A-49E3-A2BA-459943BAE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</a:t>
            </a:r>
            <a:r>
              <a:rPr lang="en-US" altLang="zh-CN" dirty="0"/>
              <a:t>RPC</a:t>
            </a:r>
            <a:r>
              <a:rPr lang="zh-CN" altLang="en-US" dirty="0"/>
              <a:t>调用的例子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CEEFE61-DC95-418E-BAF4-089832837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101" y="824179"/>
            <a:ext cx="11251215" cy="5348022"/>
          </a:xfrm>
        </p:spPr>
        <p:txBody>
          <a:bodyPr/>
          <a:lstStyle/>
          <a:p>
            <a:r>
              <a:rPr lang="zh-CN" altLang="en-US" sz="3600" i="1" dirty="0"/>
              <a:t>客户端发送两个整数</a:t>
            </a:r>
            <a:r>
              <a:rPr lang="en-US" altLang="zh-CN" sz="3600" i="1" dirty="0"/>
              <a:t>, </a:t>
            </a:r>
            <a:r>
              <a:rPr lang="zh-CN" altLang="en-US" sz="3600" i="1" dirty="0"/>
              <a:t>服务端计算乘积并返回结果</a:t>
            </a:r>
            <a:endParaRPr lang="en-US" altLang="zh-CN" sz="3600" i="1" dirty="0"/>
          </a:p>
          <a:p>
            <a:pPr lvl="1"/>
            <a:endParaRPr lang="en-US" altLang="zh-CN" sz="3200" i="1" dirty="0"/>
          </a:p>
          <a:p>
            <a:pPr lvl="1"/>
            <a:r>
              <a:rPr lang="en-US" altLang="zh-CN" dirty="0"/>
              <a:t>QPS</a:t>
            </a:r>
            <a:r>
              <a:rPr lang="zh-CN" altLang="en-US" dirty="0"/>
              <a:t>：</a:t>
            </a:r>
            <a:r>
              <a:rPr lang="en-US" altLang="zh-CN" dirty="0"/>
              <a:t>3~6</a:t>
            </a:r>
            <a:r>
              <a:rPr lang="zh-CN" altLang="en-US" dirty="0"/>
              <a:t>万</a:t>
            </a:r>
            <a:endParaRPr lang="en-US" altLang="zh-CN" dirty="0"/>
          </a:p>
          <a:p>
            <a:pPr lvl="1"/>
            <a:r>
              <a:rPr lang="en-US" altLang="zh-CN" dirty="0"/>
              <a:t>15K </a:t>
            </a:r>
            <a:r>
              <a:rPr lang="zh-CN" altLang="en-US" dirty="0"/>
              <a:t>长连接</a:t>
            </a:r>
            <a:endParaRPr lang="en-US" altLang="zh-CN" dirty="0"/>
          </a:p>
          <a:p>
            <a:pPr lvl="1"/>
            <a:r>
              <a:rPr lang="en-US" altLang="zh-CN" dirty="0" err="1"/>
              <a:t>Serv+Client</a:t>
            </a:r>
            <a:endParaRPr lang="en-US" altLang="zh-CN" dirty="0"/>
          </a:p>
          <a:p>
            <a:pPr lvl="1"/>
            <a:r>
              <a:rPr lang="en-US" altLang="zh-CN" dirty="0" smtClean="0"/>
              <a:t>2</a:t>
            </a:r>
            <a:r>
              <a:rPr lang="zh-CN" altLang="en-US" dirty="0" smtClean="0"/>
              <a:t>次网络传输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</a:t>
            </a:r>
            <a:r>
              <a:rPr lang="zh-CN" altLang="en-US" dirty="0"/>
              <a:t>次序列化</a:t>
            </a:r>
            <a:endParaRPr lang="en-US" altLang="zh-CN" dirty="0"/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次反序列化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7422100-F92B-4F00-8593-4B9D8040F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753" y="1667380"/>
            <a:ext cx="7634789" cy="8652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2A8AA35-23E3-4CB9-9C81-24C609C120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2753" y="2628412"/>
            <a:ext cx="7731042" cy="372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76815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C84779-5F93-4DCC-86DF-8D79DEAE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Golang</a:t>
            </a:r>
            <a:r>
              <a:rPr lang="zh-CN" altLang="en-US" dirty="0"/>
              <a:t>大并发如此简单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E59A1AE-F806-46F3-BA69-B4B5C2C30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7068" y="1743173"/>
            <a:ext cx="7605647" cy="2496537"/>
          </a:xfrm>
        </p:spPr>
        <p:txBody>
          <a:bodyPr/>
          <a:lstStyle/>
          <a:p>
            <a:endParaRPr lang="en-US" i="1" dirty="0"/>
          </a:p>
          <a:p>
            <a:endParaRPr lang="en-US" i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45B14A7-9B10-4210-9FBD-CCE24D646A83}"/>
              </a:ext>
            </a:extLst>
          </p:cNvPr>
          <p:cNvSpPr txBox="1"/>
          <p:nvPr/>
        </p:nvSpPr>
        <p:spPr>
          <a:xfrm>
            <a:off x="529389" y="950495"/>
            <a:ext cx="9241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zh-CN" altLang="en-US" sz="3200" dirty="0" smtClean="0"/>
              <a:t>只需加</a:t>
            </a:r>
            <a:r>
              <a:rPr lang="zh-CN" altLang="en-US" sz="3200" dirty="0"/>
              <a:t>个 </a:t>
            </a:r>
            <a:r>
              <a:rPr lang="en-US" altLang="zh-CN" sz="3200" dirty="0"/>
              <a:t>go </a:t>
            </a:r>
            <a:r>
              <a:rPr lang="zh-CN" altLang="en-US" sz="3200" dirty="0" smtClean="0"/>
              <a:t>关键字</a:t>
            </a:r>
            <a:r>
              <a:rPr lang="en-US" altLang="zh-CN" sz="3200" dirty="0" smtClean="0"/>
              <a:t>,</a:t>
            </a:r>
            <a:r>
              <a:rPr lang="zh-CN" altLang="en-US" sz="3200" dirty="0" smtClean="0"/>
              <a:t>简单</a:t>
            </a:r>
            <a:r>
              <a:rPr lang="zh-CN" altLang="en-US" sz="3200" dirty="0"/>
              <a:t>粗暴而富有成效</a:t>
            </a:r>
            <a:endParaRPr lang="en-US" altLang="zh-CN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9D35F01-3DBC-40A8-B0E2-A754678B0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528" y="1637580"/>
            <a:ext cx="7966611" cy="474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32194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C84779-5F93-4DCC-86DF-8D79DEAE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初识</a:t>
            </a:r>
            <a:r>
              <a:rPr lang="en-US" altLang="zh-CN" dirty="0" err="1"/>
              <a:t>goroutine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D1537C4-A03B-4DA5-8884-D31334E71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108" y="1201178"/>
            <a:ext cx="5543325" cy="395326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66306" y="1031358"/>
            <a:ext cx="5096541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协程是最小的执行单位</a:t>
            </a:r>
            <a:r>
              <a:rPr lang="en-US" altLang="zh-CN" sz="28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轻量级，支持百万长连接</a:t>
            </a:r>
            <a:endParaRPr lang="en-US" altLang="zh-CN" sz="28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线程其实很重</a:t>
            </a:r>
            <a:r>
              <a:rPr lang="en-US" altLang="zh-CN" sz="28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/>
              <a:t>1</a:t>
            </a:r>
            <a:r>
              <a:rPr lang="zh-CN" altLang="en-US" sz="2800" dirty="0"/>
              <a:t>线程可以容纳万千个协程</a:t>
            </a:r>
            <a:r>
              <a:rPr lang="en-US" altLang="zh-CN" sz="28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协程有自己的栈空间，还可以动态增长</a:t>
            </a:r>
            <a:r>
              <a:rPr lang="en-US" altLang="zh-CN" sz="28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/>
              <a:t>协程是用户态的线程，切换代价很小。</a:t>
            </a:r>
            <a:endParaRPr lang="en-US" altLang="zh-C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/>
              <a:t>协程的开销是如此的廉价，用完就</a:t>
            </a:r>
            <a:r>
              <a:rPr lang="zh-CN" altLang="en-US" sz="2800" dirty="0" smtClean="0"/>
              <a:t>扔</a:t>
            </a:r>
            <a:endParaRPr lang="en-US" altLang="zh-C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/>
              <a:t>协</a:t>
            </a:r>
            <a:r>
              <a:rPr lang="zh-CN" altLang="en-US" sz="2800" dirty="0" smtClean="0"/>
              <a:t>程的通信同步控制很重要</a:t>
            </a:r>
            <a:endParaRPr lang="en-US" altLang="zh-CN" sz="2800" dirty="0" smtClean="0"/>
          </a:p>
          <a:p>
            <a:pPr marL="514350" indent="-514350"/>
            <a:endParaRPr lang="en-US" altLang="zh-CN" sz="2800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32618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C84779-5F93-4DCC-86DF-8D79DEAE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Goroutine</a:t>
            </a:r>
            <a:r>
              <a:rPr lang="zh-CN" altLang="en-US" dirty="0"/>
              <a:t>间的通信与同步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9DF8025-61D7-487E-B878-BECE556123CE}"/>
              </a:ext>
            </a:extLst>
          </p:cNvPr>
          <p:cNvSpPr/>
          <p:nvPr/>
        </p:nvSpPr>
        <p:spPr>
          <a:xfrm>
            <a:off x="713421" y="1223410"/>
            <a:ext cx="999468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i="1" dirty="0"/>
              <a:t>“Don't communicate by sharing memory, share memory by communicating.”</a:t>
            </a:r>
          </a:p>
          <a:p>
            <a:r>
              <a:rPr lang="en-US" altLang="zh-CN" sz="3600" i="1" dirty="0"/>
              <a:t>“</a:t>
            </a:r>
            <a:r>
              <a:rPr lang="zh-CN" altLang="en-US" sz="3600" i="1" dirty="0"/>
              <a:t>不要通过共享内存来通信，而应该通过通信来共享内存</a:t>
            </a:r>
            <a:r>
              <a:rPr lang="en-US" altLang="zh-CN" sz="3600" i="1" dirty="0"/>
              <a:t>”</a:t>
            </a:r>
          </a:p>
          <a:p>
            <a:endParaRPr lang="en-US" altLang="zh-CN" sz="3600" b="1" dirty="0"/>
          </a:p>
          <a:p>
            <a:r>
              <a:rPr lang="zh-CN" altLang="en-US" sz="3600" dirty="0">
                <a:solidFill>
                  <a:schemeClr val="bg2">
                    <a:lumMod val="25000"/>
                  </a:schemeClr>
                </a:solidFill>
              </a:rPr>
              <a:t>注：</a:t>
            </a:r>
            <a:endParaRPr lang="en-US" altLang="zh-CN" sz="36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zh-CN" altLang="en-US" sz="3600" dirty="0">
                <a:solidFill>
                  <a:schemeClr val="bg2">
                    <a:lumMod val="25000"/>
                  </a:schemeClr>
                </a:solidFill>
              </a:rPr>
              <a:t>共享内存背后意味着锁，锁太多容易造成死锁。</a:t>
            </a:r>
            <a:endParaRPr lang="en-US" altLang="zh-CN" sz="36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zh-CN" altLang="en-US" sz="3600" dirty="0">
                <a:solidFill>
                  <a:schemeClr val="bg2">
                    <a:lumMod val="25000"/>
                  </a:schemeClr>
                </a:solidFill>
              </a:rPr>
              <a:t>通信更注重</a:t>
            </a:r>
            <a:r>
              <a:rPr lang="en-US" altLang="zh-CN" sz="3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zh-CN" altLang="en-US" sz="3600" dirty="0">
                <a:solidFill>
                  <a:schemeClr val="bg2">
                    <a:lumMod val="25000"/>
                  </a:schemeClr>
                </a:solidFill>
              </a:rPr>
              <a:t>消息</a:t>
            </a:r>
            <a:r>
              <a:rPr lang="en-US" altLang="zh-CN" sz="3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zh-CN" altLang="en-US" sz="3600" dirty="0">
                <a:solidFill>
                  <a:schemeClr val="bg2">
                    <a:lumMod val="25000"/>
                  </a:schemeClr>
                </a:solidFill>
              </a:rPr>
              <a:t>和 信道 </a:t>
            </a:r>
            <a:r>
              <a:rPr lang="en-US" altLang="zh-CN" sz="3600" dirty="0"/>
              <a:t>(</a:t>
            </a:r>
            <a:r>
              <a:rPr lang="en-US" altLang="zh-CN" sz="3600" dirty="0">
                <a:highlight>
                  <a:srgbClr val="FFFF00"/>
                </a:highlight>
              </a:rPr>
              <a:t>channel</a:t>
            </a:r>
            <a:r>
              <a:rPr lang="en-US" altLang="zh-CN" sz="3600" dirty="0"/>
              <a:t>)</a:t>
            </a:r>
          </a:p>
          <a:p>
            <a:endParaRPr lang="en-US" altLang="zh-CN" sz="3600" b="1" dirty="0"/>
          </a:p>
        </p:txBody>
      </p:sp>
    </p:spTree>
    <p:extLst>
      <p:ext uri="{BB962C8B-B14F-4D97-AF65-F5344CB8AC3E}">
        <p14:creationId xmlns:p14="http://schemas.microsoft.com/office/powerpoint/2010/main" xmlns="" val="421020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C84779-5F93-4DCC-86DF-8D79DEAE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Channel 1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9DF8025-61D7-487E-B878-BECE556123CE}"/>
              </a:ext>
            </a:extLst>
          </p:cNvPr>
          <p:cNvSpPr/>
          <p:nvPr/>
        </p:nvSpPr>
        <p:spPr>
          <a:xfrm>
            <a:off x="585831" y="882502"/>
            <a:ext cx="4230718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/>
              <a:t>Channel</a:t>
            </a:r>
            <a:r>
              <a:rPr lang="zh-CN" altLang="en-US" sz="2800" dirty="0"/>
              <a:t>带有类型</a:t>
            </a:r>
            <a:endParaRPr lang="en-US" altLang="zh-CN" sz="28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CN" sz="2800" dirty="0"/>
              <a:t>Channel</a:t>
            </a:r>
            <a:r>
              <a:rPr lang="zh-CN" altLang="en-US" sz="2800" dirty="0"/>
              <a:t>的方向</a:t>
            </a:r>
            <a:endParaRPr lang="en-US" altLang="zh-CN" sz="2800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zh-CN" sz="2800" dirty="0"/>
              <a:t>channel &lt;- 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zh-CN" sz="2800" dirty="0"/>
              <a:t>&lt;- channel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CN" sz="2800" dirty="0"/>
              <a:t>Channel</a:t>
            </a:r>
            <a:r>
              <a:rPr lang="zh-CN" altLang="en-US" sz="2800" dirty="0"/>
              <a:t>会导致阻塞</a:t>
            </a:r>
            <a:endParaRPr lang="en-US" altLang="zh-CN" sz="2800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zh-CN" sz="2800" dirty="0"/>
              <a:t>Send</a:t>
            </a:r>
            <a:r>
              <a:rPr lang="zh-CN" altLang="en-US" sz="2800" dirty="0"/>
              <a:t>不进去就阻塞</a:t>
            </a:r>
            <a:endParaRPr lang="en-US" altLang="zh-CN" sz="2800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zh-CN" sz="2800" dirty="0"/>
              <a:t>Read</a:t>
            </a:r>
            <a:r>
              <a:rPr lang="zh-CN" altLang="en-US" sz="2800" dirty="0"/>
              <a:t>不出来也阻塞</a:t>
            </a:r>
            <a:endParaRPr lang="en-US" altLang="zh-CN" sz="2800" dirty="0"/>
          </a:p>
          <a:p>
            <a:r>
              <a:rPr lang="en-US" altLang="zh-CN" sz="3200" dirty="0"/>
              <a:t>	</a:t>
            </a:r>
          </a:p>
          <a:p>
            <a:r>
              <a:rPr lang="en-US" sz="3200" i="1" dirty="0"/>
              <a:t>	</a:t>
            </a:r>
          </a:p>
          <a:p>
            <a:endParaRPr lang="en-US" altLang="zh-CN" sz="3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A39D9B2-21D2-44D4-A413-6845A3A83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9421" y="1223412"/>
            <a:ext cx="6323145" cy="402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26934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C84779-5F93-4DCC-86DF-8D79DEAE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Channel 2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9DF8025-61D7-487E-B878-BECE556123CE}"/>
              </a:ext>
            </a:extLst>
          </p:cNvPr>
          <p:cNvSpPr/>
          <p:nvPr/>
        </p:nvSpPr>
        <p:spPr>
          <a:xfrm>
            <a:off x="500770" y="837899"/>
            <a:ext cx="422008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Channel</a:t>
            </a:r>
            <a:r>
              <a:rPr lang="zh-CN" altLang="en-US" sz="2800" dirty="0">
                <a:solidFill>
                  <a:schemeClr val="bg1">
                    <a:lumMod val="75000"/>
                  </a:schemeClr>
                </a:solidFill>
              </a:rPr>
              <a:t>带有类型</a:t>
            </a:r>
            <a:endParaRPr lang="en-US" altLang="zh-CN" sz="2800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</a:rPr>
              <a:t>Channel</a:t>
            </a:r>
            <a:r>
              <a:rPr lang="zh-CN" altLang="en-US" sz="2800" dirty="0">
                <a:solidFill>
                  <a:schemeClr val="bg1">
                    <a:lumMod val="75000"/>
                  </a:schemeClr>
                </a:solidFill>
              </a:rPr>
              <a:t>的方向</a:t>
            </a:r>
            <a:endParaRPr lang="en-US" altLang="zh-CN" sz="2800" dirty="0">
              <a:solidFill>
                <a:schemeClr val="bg1">
                  <a:lumMod val="75000"/>
                </a:schemeClr>
              </a:solidFill>
            </a:endParaRP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</a:rPr>
              <a:t>channel &lt;- 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</a:rPr>
              <a:t>&lt;- channel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</a:rPr>
              <a:t>Channel</a:t>
            </a:r>
            <a:r>
              <a:rPr lang="zh-CN" altLang="en-US" sz="2800" dirty="0">
                <a:solidFill>
                  <a:schemeClr val="bg1">
                    <a:lumMod val="75000"/>
                  </a:schemeClr>
                </a:solidFill>
              </a:rPr>
              <a:t>会导致阻塞</a:t>
            </a:r>
            <a:endParaRPr lang="en-US" altLang="zh-CN" sz="2800" dirty="0">
              <a:solidFill>
                <a:schemeClr val="bg1">
                  <a:lumMod val="75000"/>
                </a:schemeClr>
              </a:solidFill>
            </a:endParaRP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</a:rPr>
              <a:t>Send</a:t>
            </a:r>
            <a:r>
              <a:rPr lang="zh-CN" altLang="en-US" sz="2800" dirty="0">
                <a:solidFill>
                  <a:schemeClr val="bg1">
                    <a:lumMod val="75000"/>
                  </a:schemeClr>
                </a:solidFill>
              </a:rPr>
              <a:t>不进去就阻塞</a:t>
            </a:r>
            <a:endParaRPr lang="en-US" altLang="zh-CN" sz="2800" dirty="0">
              <a:solidFill>
                <a:schemeClr val="bg1">
                  <a:lumMod val="75000"/>
                </a:schemeClr>
              </a:solidFill>
            </a:endParaRP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</a:rPr>
              <a:t>Read</a:t>
            </a:r>
            <a:r>
              <a:rPr lang="zh-CN" altLang="en-US" sz="2800" dirty="0">
                <a:solidFill>
                  <a:schemeClr val="bg1">
                    <a:lumMod val="75000"/>
                  </a:schemeClr>
                </a:solidFill>
              </a:rPr>
              <a:t>不出来也阻塞</a:t>
            </a:r>
            <a:endParaRPr lang="en-US" altLang="zh-CN" sz="2800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CN" sz="2800" dirty="0"/>
              <a:t>Channel </a:t>
            </a:r>
            <a:r>
              <a:rPr lang="zh-CN" altLang="en-US" sz="2800" dirty="0"/>
              <a:t>是两个协程之间沟通的管道</a:t>
            </a:r>
            <a:r>
              <a:rPr lang="en-US" altLang="zh-CN" sz="2800" dirty="0"/>
              <a:t> 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CN" altLang="en-US" sz="2800" dirty="0"/>
              <a:t>有进有出则打通</a:t>
            </a:r>
            <a:endParaRPr lang="en-US" sz="3200" i="1" dirty="0"/>
          </a:p>
          <a:p>
            <a:endParaRPr lang="en-US" altLang="zh-CN" sz="3600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63177" y="903214"/>
            <a:ext cx="6914702" cy="4583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934937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C84779-5F93-4DCC-86DF-8D79DEAE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Channel 3 – Ticker </a:t>
            </a:r>
            <a:r>
              <a:rPr lang="zh-CN" altLang="en-US" dirty="0"/>
              <a:t>打点器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9DF8025-61D7-487E-B878-BECE556123CE}"/>
              </a:ext>
            </a:extLst>
          </p:cNvPr>
          <p:cNvSpPr/>
          <p:nvPr/>
        </p:nvSpPr>
        <p:spPr>
          <a:xfrm>
            <a:off x="500770" y="837901"/>
            <a:ext cx="895157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CN" sz="3200" dirty="0"/>
              <a:t>Ticker </a:t>
            </a:r>
            <a:r>
              <a:rPr lang="zh-CN" altLang="en-US" sz="3200" dirty="0"/>
              <a:t>其实是只读的 </a:t>
            </a:r>
            <a:r>
              <a:rPr lang="en-US" altLang="zh-CN" sz="3200" dirty="0" err="1"/>
              <a:t>chan</a:t>
            </a:r>
            <a:r>
              <a:rPr lang="en-US" altLang="zh-CN" sz="3200" dirty="0"/>
              <a:t> Time</a:t>
            </a:r>
            <a:endParaRPr lang="en-US" altLang="zh-CN" sz="28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CN" altLang="en-US" sz="3200" dirty="0"/>
              <a:t>后面有</a:t>
            </a:r>
            <a:r>
              <a:rPr lang="en-US" altLang="zh-CN" sz="3200" dirty="0" err="1"/>
              <a:t>goroutine</a:t>
            </a:r>
            <a:r>
              <a:rPr lang="zh-CN" altLang="en-US" sz="3200" dirty="0"/>
              <a:t>定期给它发送值</a:t>
            </a:r>
            <a:endParaRPr lang="en-US" altLang="zh-CN" sz="3200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34818" y="1926044"/>
            <a:ext cx="4740681" cy="3036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90293" y="5086904"/>
            <a:ext cx="8070665" cy="122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934937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0D2A3B8E25F149862ADE1047410804" ma:contentTypeVersion="3" ma:contentTypeDescription="Create a new document." ma:contentTypeScope="" ma:versionID="0b1f3f196d84e8c976db73974bfbe9c2">
  <xsd:schema xmlns:xsd="http://www.w3.org/2001/XMLSchema" xmlns:xs="http://www.w3.org/2001/XMLSchema" xmlns:p="http://schemas.microsoft.com/office/2006/metadata/properties" xmlns:ns2="a5770b6f-473e-481d-a1c6-8a0376abbd89" targetNamespace="http://schemas.microsoft.com/office/2006/metadata/properties" ma:root="true" ma:fieldsID="a37be5fbfcba1d85296d749217f0006a" ns2:_="">
    <xsd:import namespace="a5770b6f-473e-481d-a1c6-8a0376abbd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770b6f-473e-481d-a1c6-8a0376abbd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D58F66B-F132-4627-A8F1-473C8F1DC65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53B8A7F-95DD-4723-9DBC-6721AB8171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5770b6f-473e-481d-a1c6-8a0376abbd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9818F5F-9A4E-472D-957A-F61DB6A689A1}">
  <ds:schemaRefs>
    <ds:schemaRef ds:uri="http://www.w3.org/XML/1998/namespace"/>
    <ds:schemaRef ds:uri="http://schemas.microsoft.com/office/2006/metadata/properties"/>
    <ds:schemaRef ds:uri="http://purl.org/dc/dcmitype/"/>
    <ds:schemaRef ds:uri="a5770b6f-473e-481d-a1c6-8a0376abbd89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2865</TotalTime>
  <Words>581</Words>
  <Application>Microsoft Office PowerPoint</Application>
  <PresentationFormat>自定义</PresentationFormat>
  <Paragraphs>136</Paragraphs>
  <Slides>18</Slides>
  <Notes>17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Theme</vt:lpstr>
      <vt:lpstr>Golang Concurrency</vt:lpstr>
      <vt:lpstr>Agenda</vt:lpstr>
      <vt:lpstr>一个RPC调用的例子</vt:lpstr>
      <vt:lpstr>Golang大并发如此简单</vt:lpstr>
      <vt:lpstr>初识goroutine</vt:lpstr>
      <vt:lpstr>Goroutine间的通信与同步</vt:lpstr>
      <vt:lpstr>Channel 1</vt:lpstr>
      <vt:lpstr>Channel 2</vt:lpstr>
      <vt:lpstr>Channel 3 – Ticker 打点器</vt:lpstr>
      <vt:lpstr>Buffered Channel </vt:lpstr>
      <vt:lpstr>生成器模式1S :1R</vt:lpstr>
      <vt:lpstr>把Channel当作参数传递 NS :1R</vt:lpstr>
      <vt:lpstr>N个goroutine读1条 Channel  (1S :NR)</vt:lpstr>
      <vt:lpstr>N个goroutine读1条 Channel   (1S: NR) -cont</vt:lpstr>
      <vt:lpstr>Select:管理多条Channel – Random or Race</vt:lpstr>
      <vt:lpstr>Select:管理多条Channel - Timeout</vt:lpstr>
      <vt:lpstr>Select:管理多条Channel – Fan in</vt:lpstr>
      <vt:lpstr>Appendix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101 Course</dc:title>
  <dc:creator>MICHAEL GONG (DSCOE-ISD-OOCLL/ZHA)</dc:creator>
  <cp:lastModifiedBy>Sky123.Org</cp:lastModifiedBy>
  <cp:revision>166</cp:revision>
  <dcterms:created xsi:type="dcterms:W3CDTF">2018-06-05T06:57:09Z</dcterms:created>
  <dcterms:modified xsi:type="dcterms:W3CDTF">2018-11-13T15:49:05Z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0x010100590D2A3B8E25F149862ADE1047410804</vt:lpwstr>
  </property>
</Properties>
</file>