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9" r:id="rId4"/>
    <p:sldId id="299" r:id="rId5"/>
    <p:sldId id="304" r:id="rId6"/>
    <p:sldId id="281" r:id="rId7"/>
    <p:sldId id="305" r:id="rId8"/>
    <p:sldId id="300" r:id="rId9"/>
    <p:sldId id="301" r:id="rId10"/>
    <p:sldId id="302" r:id="rId11"/>
    <p:sldId id="303" r:id="rId12"/>
    <p:sldId id="306" r:id="rId13"/>
    <p:sldId id="316" r:id="rId14"/>
    <p:sldId id="307" r:id="rId15"/>
    <p:sldId id="308" r:id="rId16"/>
    <p:sldId id="309" r:id="rId17"/>
    <p:sldId id="311" r:id="rId18"/>
    <p:sldId id="315" r:id="rId19"/>
    <p:sldId id="314" r:id="rId20"/>
    <p:sldId id="312" r:id="rId21"/>
    <p:sldId id="313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9" autoAdjust="0"/>
    <p:restoredTop sz="94660"/>
  </p:normalViewPr>
  <p:slideViewPr>
    <p:cSldViewPr>
      <p:cViewPr varScale="1">
        <p:scale>
          <a:sx n="108" d="100"/>
          <a:sy n="108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24074-75C7-4DCD-B93A-BE7A59B7F403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4DFFC-2D51-48FE-8C59-3F6671783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8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4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DFFC-2D51-48FE-8C59-3F6671783C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F19B29-938A-49FB-9713-801886F583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44B155-B2E4-4303-B2E7-E1ED36D45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305800" cy="1143000"/>
          </a:xfrm>
        </p:spPr>
        <p:txBody>
          <a:bodyPr/>
          <a:lstStyle/>
          <a:p>
            <a:r>
              <a:rPr lang="en-US" dirty="0"/>
              <a:t>2018-02-26 Brian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NCC Data Mapping Summary</a:t>
            </a:r>
            <a:br>
              <a:rPr lang="en-US" b="1" dirty="0"/>
            </a:b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主键定位：并表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56" y="1034235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7 tables 7 rows -&gt; 1 table 7 rows.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IR4</a:t>
            </a:r>
            <a:r>
              <a:rPr lang="zh-CN" altLang="en-US" dirty="0"/>
              <a:t>中有</a:t>
            </a:r>
            <a:r>
              <a:rPr lang="en-US" altLang="zh-CN" dirty="0"/>
              <a:t>flatten</a:t>
            </a:r>
            <a:r>
              <a:rPr lang="zh-CN" altLang="en-US" dirty="0"/>
              <a:t>表，包罗多个</a:t>
            </a:r>
            <a:r>
              <a:rPr lang="en-US" altLang="zh-CN" dirty="0"/>
              <a:t>ODS</a:t>
            </a:r>
            <a:r>
              <a:rPr lang="zh-CN" altLang="en-US" dirty="0"/>
              <a:t>表。 用</a:t>
            </a:r>
            <a:r>
              <a:rPr lang="en-US" altLang="zh-CN" dirty="0" err="1"/>
              <a:t>prefix+uuid</a:t>
            </a:r>
            <a:r>
              <a:rPr lang="zh-CN" altLang="en-US"/>
              <a:t>避免主键冲</a:t>
            </a:r>
            <a:r>
              <a:rPr lang="zh-CN" altLang="en-US" dirty="0"/>
              <a:t>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1CBCB-78BA-4FB3-9E38-350DD29F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5999"/>
            <a:ext cx="6553200" cy="45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5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主键定位：并行</a:t>
            </a:r>
            <a:r>
              <a:rPr lang="en-US" altLang="zh-CN" dirty="0"/>
              <a:t>(row)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56" y="1034235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 table 3 rows -&gt; 1 table 1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ODS</a:t>
            </a:r>
            <a:r>
              <a:rPr lang="zh-CN" altLang="en-US" dirty="0"/>
              <a:t>不同状态的</a:t>
            </a:r>
            <a:r>
              <a:rPr lang="en-US" altLang="zh-CN" dirty="0"/>
              <a:t>Schedule</a:t>
            </a:r>
            <a:r>
              <a:rPr lang="zh-CN" altLang="en-US" dirty="0"/>
              <a:t>（</a:t>
            </a:r>
            <a:r>
              <a:rPr lang="en-US" altLang="zh-CN" dirty="0" err="1"/>
              <a:t>longterm</a:t>
            </a:r>
            <a:r>
              <a:rPr lang="en-US" altLang="zh-CN" dirty="0"/>
              <a:t>/costal/actual</a:t>
            </a:r>
            <a:r>
              <a:rPr lang="zh-CN" altLang="en-US" dirty="0"/>
              <a:t>）都占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ITS_Schedule</a:t>
            </a:r>
            <a:r>
              <a:rPr lang="zh-CN" altLang="en-US" dirty="0"/>
              <a:t>主键是复合</a:t>
            </a:r>
            <a:r>
              <a:rPr lang="en-US" altLang="zh-CN" dirty="0"/>
              <a:t>UUID</a:t>
            </a:r>
            <a:r>
              <a:rPr lang="zh-CN" altLang="en-US" dirty="0"/>
              <a:t>：转角的</a:t>
            </a:r>
            <a:r>
              <a:rPr lang="en-US" altLang="zh-CN" dirty="0" err="1"/>
              <a:t>Schedule_UUID</a:t>
            </a:r>
            <a:r>
              <a:rPr lang="zh-CN" altLang="en-US" dirty="0"/>
              <a:t>会出现两次。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06787-5683-4E44-BBDF-0D6D42BC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7523809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9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主键定位：并行</a:t>
            </a:r>
            <a:r>
              <a:rPr lang="en-US" altLang="zh-CN" dirty="0"/>
              <a:t>row(2)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56" y="1034235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业务列当作主键的副作用：内容改变时导致无法定位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新主键定位</a:t>
            </a:r>
            <a:r>
              <a:rPr lang="en-US" altLang="zh-CN" dirty="0"/>
              <a:t>ODS Row</a:t>
            </a:r>
            <a:r>
              <a:rPr lang="zh-CN" altLang="en-US" dirty="0"/>
              <a:t>，旧主键定位</a:t>
            </a:r>
            <a:r>
              <a:rPr lang="en-US" altLang="zh-CN" dirty="0"/>
              <a:t>IR4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Solution</a:t>
            </a:r>
            <a:r>
              <a:rPr lang="zh-CN" altLang="en-US" dirty="0"/>
              <a:t>：新旧主键都一起发过来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Solution</a:t>
            </a:r>
            <a:r>
              <a:rPr lang="zh-CN" altLang="en-US" dirty="0"/>
              <a:t>：每次</a:t>
            </a:r>
            <a:r>
              <a:rPr lang="en-US" altLang="zh-CN" dirty="0"/>
              <a:t>delete</a:t>
            </a:r>
            <a:r>
              <a:rPr lang="zh-CN" altLang="en-US" dirty="0"/>
              <a:t>，都只会清除掉 </a:t>
            </a:r>
            <a:r>
              <a:rPr lang="en-US" altLang="zh-CN" dirty="0"/>
              <a:t>IR4 </a:t>
            </a:r>
            <a:r>
              <a:rPr lang="zh-CN" altLang="en-US" dirty="0"/>
              <a:t>表中 不合法的</a:t>
            </a:r>
            <a:r>
              <a:rPr lang="en-US" altLang="zh-CN" dirty="0"/>
              <a:t>sequence# row 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Solution: any suggestion?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2127C-2477-440B-BF41-41D01CC0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6248400" cy="30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140258"/>
            <a:ext cx="7848600" cy="1219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zh-CN" altLang="en-US" dirty="0"/>
              <a:t>定位后的主键会变成其它表的外键。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多个表通过外键</a:t>
            </a:r>
            <a:r>
              <a:rPr lang="en-US" altLang="zh-CN" dirty="0"/>
              <a:t>Join</a:t>
            </a:r>
            <a:r>
              <a:rPr lang="zh-CN" altLang="en-US" dirty="0"/>
              <a:t>起来就变成一个小体系 </a:t>
            </a:r>
            <a:r>
              <a:rPr lang="en-US" altLang="zh-CN" dirty="0"/>
              <a:t>- M:N </a:t>
            </a:r>
            <a:r>
              <a:rPr lang="zh-CN" altLang="en-US" dirty="0"/>
              <a:t>映射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4443" y="3987384"/>
            <a:ext cx="292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4EA1A7B-56FF-4848-9FB0-548F713B80D4}"/>
              </a:ext>
            </a:extLst>
          </p:cNvPr>
          <p:cNvSpPr txBox="1">
            <a:spLocks/>
          </p:cNvSpPr>
          <p:nvPr/>
        </p:nvSpPr>
        <p:spPr>
          <a:xfrm>
            <a:off x="1981200" y="381000"/>
            <a:ext cx="5257800" cy="7620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fontScale="5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zh-CN" altLang="en-US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3346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altLang="zh-CN" dirty="0"/>
              <a:t>M:N </a:t>
            </a:r>
            <a:r>
              <a:rPr lang="zh-CN" altLang="en-US" dirty="0"/>
              <a:t>映射之</a:t>
            </a:r>
            <a:r>
              <a:rPr lang="en-US" altLang="zh-CN" dirty="0"/>
              <a:t> CPF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56" y="10342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Solution</a:t>
            </a:r>
            <a:r>
              <a:rPr lang="zh-CN" altLang="en-US" dirty="0"/>
              <a:t>：把</a:t>
            </a:r>
            <a:r>
              <a:rPr lang="en-US" altLang="zh-CN" dirty="0"/>
              <a:t>M:N</a:t>
            </a:r>
            <a:r>
              <a:rPr lang="zh-CN" altLang="en-US" dirty="0"/>
              <a:t>小心切割为多个</a:t>
            </a:r>
            <a:r>
              <a:rPr lang="en-US" altLang="zh-CN" dirty="0"/>
              <a:t>N:1</a:t>
            </a:r>
            <a:r>
              <a:rPr lang="zh-CN" altLang="en-US" dirty="0"/>
              <a:t> 或者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D351A-6AF8-4B50-B4E5-9F7BEE79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6" y="1403567"/>
            <a:ext cx="7315200" cy="52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9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altLang="zh-CN" dirty="0"/>
              <a:t>M:N </a:t>
            </a:r>
            <a:r>
              <a:rPr lang="zh-CN" altLang="en-US"/>
              <a:t>映射之</a:t>
            </a:r>
            <a:r>
              <a:rPr lang="en-US" altLang="zh-CN" dirty="0" err="1"/>
              <a:t>SHMT_Rte_Leg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56" y="1034235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难处： 每一个</a:t>
            </a:r>
            <a:r>
              <a:rPr lang="en-US" altLang="zh-CN" dirty="0"/>
              <a:t>Leg</a:t>
            </a:r>
            <a:r>
              <a:rPr lang="zh-CN" altLang="en-US" dirty="0"/>
              <a:t>都要知道自己所处的</a:t>
            </a:r>
            <a:r>
              <a:rPr lang="en-US" altLang="zh-CN" dirty="0" err="1"/>
              <a:t>Seq</a:t>
            </a:r>
            <a:r>
              <a:rPr lang="en-US" altLang="zh-CN" dirty="0"/>
              <a:t>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Solution</a:t>
            </a:r>
            <a:r>
              <a:rPr lang="zh-CN" altLang="en-US" dirty="0"/>
              <a:t>：模拟为更高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 1 </a:t>
            </a:r>
            <a:r>
              <a:rPr lang="zh-CN" altLang="en-US" dirty="0"/>
              <a:t>：</a:t>
            </a:r>
            <a:r>
              <a:rPr lang="en-US" altLang="zh-CN" dirty="0"/>
              <a:t> 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365D6-2B79-41CB-A0FA-B2CA44111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82" y="1674648"/>
            <a:ext cx="7772400" cy="51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altLang="zh-CN" dirty="0"/>
              <a:t>M:N </a:t>
            </a:r>
            <a:r>
              <a:rPr lang="zh-CN" altLang="en-US" dirty="0"/>
              <a:t>映射</a:t>
            </a:r>
            <a:r>
              <a:rPr lang="en-US" altLang="zh-CN" dirty="0"/>
              <a:t> </a:t>
            </a:r>
            <a:r>
              <a:rPr lang="zh-CN" altLang="en-US" dirty="0"/>
              <a:t>之辅助工具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目的：减少更新频率，</a:t>
            </a:r>
            <a:r>
              <a:rPr lang="en-US" altLang="zh-CN" dirty="0"/>
              <a:t> </a:t>
            </a:r>
            <a:r>
              <a:rPr lang="zh-CN" altLang="en-US" dirty="0"/>
              <a:t>简化程序。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应用场景：</a:t>
            </a:r>
            <a:r>
              <a:rPr lang="en-US" altLang="zh-CN" dirty="0"/>
              <a:t> </a:t>
            </a:r>
            <a:r>
              <a:rPr lang="en-US" altLang="zh-CN" dirty="0" err="1"/>
              <a:t>shmt</a:t>
            </a:r>
            <a:r>
              <a:rPr lang="en-US" altLang="zh-CN" dirty="0"/>
              <a:t> route legs </a:t>
            </a:r>
            <a:r>
              <a:rPr lang="zh-CN" altLang="en-US" dirty="0"/>
              <a:t>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要求：任意一个表的更新都导致整个</a:t>
            </a:r>
            <a:r>
              <a:rPr lang="en-US" altLang="zh-CN" dirty="0" err="1"/>
              <a:t>domainObj</a:t>
            </a:r>
            <a:r>
              <a:rPr lang="en-US" altLang="zh-CN" dirty="0"/>
              <a:t> refresh</a:t>
            </a:r>
          </a:p>
          <a:p>
            <a:pPr lvl="1"/>
            <a:r>
              <a:rPr lang="en-US" altLang="zh-CN" dirty="0" err="1"/>
              <a:t>shmt_rte</a:t>
            </a:r>
            <a:r>
              <a:rPr lang="en-US" altLang="zh-CN" dirty="0"/>
              <a:t>/</a:t>
            </a:r>
            <a:r>
              <a:rPr lang="en-US" altLang="zh-CN" dirty="0" err="1"/>
              <a:t>ob_dr_leg</a:t>
            </a:r>
            <a:r>
              <a:rPr lang="en-US" altLang="zh-CN" dirty="0"/>
              <a:t>/</a:t>
            </a:r>
            <a:r>
              <a:rPr lang="en-US" altLang="zh-CN" dirty="0" err="1"/>
              <a:t>ob_intmdl_leg</a:t>
            </a:r>
            <a:r>
              <a:rPr lang="en-US" altLang="zh-CN" dirty="0"/>
              <a:t>/</a:t>
            </a:r>
            <a:r>
              <a:rPr lang="en-US" altLang="zh-CN" dirty="0" err="1"/>
              <a:t>trunk_leg</a:t>
            </a:r>
            <a:r>
              <a:rPr lang="en-US" altLang="zh-CN" dirty="0"/>
              <a:t>/</a:t>
            </a:r>
            <a:r>
              <a:rPr lang="en-US" altLang="zh-CN" dirty="0" err="1"/>
              <a:t>ib_intmdl_leg</a:t>
            </a:r>
            <a:r>
              <a:rPr lang="en-US" altLang="zh-CN" dirty="0"/>
              <a:t>/</a:t>
            </a:r>
            <a:r>
              <a:rPr lang="en-US" altLang="zh-CN" dirty="0" err="1"/>
              <a:t>ib_dr_legshi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实现：配置表</a:t>
            </a:r>
            <a:r>
              <a:rPr lang="en-US" altLang="zh-CN" dirty="0"/>
              <a:t>+</a:t>
            </a:r>
            <a:r>
              <a:rPr lang="zh-CN" altLang="en-US" dirty="0"/>
              <a:t>动态</a:t>
            </a:r>
            <a:r>
              <a:rPr lang="en-US" altLang="zh-CN" dirty="0"/>
              <a:t>SQL (By Vinson/Jason)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AE6BE-9507-4EFE-9A39-D51958E6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544128"/>
            <a:ext cx="2580952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14400" y="2667000"/>
            <a:ext cx="67818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最佳实践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7818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降低复杂度：临时表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为了解决 外键之上还有外键这类问题，我们在临时表上构筑临时表</a:t>
            </a:r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作用：降低复杂度，使用缓存提高效率，并维护数据一致性。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本质是一个集合， 可使用伪函数 </a:t>
            </a:r>
            <a:r>
              <a:rPr lang="en-US" altLang="zh-CN" dirty="0"/>
              <a:t>Table(</a:t>
            </a:r>
            <a:r>
              <a:rPr lang="en-US" altLang="zh-CN" dirty="0" err="1"/>
              <a:t>tmpTable</a:t>
            </a:r>
            <a:r>
              <a:rPr lang="en-US" altLang="zh-CN" dirty="0"/>
              <a:t>)</a:t>
            </a:r>
            <a:r>
              <a:rPr lang="zh-CN" altLang="en-US" dirty="0"/>
              <a:t>转为表</a:t>
            </a: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53B2F-8192-4262-A3BF-40FA18BE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5753"/>
            <a:ext cx="5063194" cy="4872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6F9212-F682-440C-9451-D9B419EE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214826"/>
            <a:ext cx="4267200" cy="41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5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7818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降维神器：分析函数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使用分析函数来降维，选中所需的行。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增维常来自</a:t>
            </a:r>
            <a:r>
              <a:rPr lang="en-US" altLang="zh-CN" dirty="0"/>
              <a:t>join</a:t>
            </a:r>
            <a:r>
              <a:rPr lang="zh-CN" altLang="en-US" dirty="0"/>
              <a:t>， 提供一个候选范围。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3D21C-A196-4EB1-9FE4-8E3D69B3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42530"/>
            <a:ext cx="8763000" cy="876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DEE8A4-B1BA-463F-9C64-8185D83B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81400"/>
            <a:ext cx="894721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Background</a:t>
            </a:r>
          </a:p>
          <a:p>
            <a:r>
              <a:rPr lang="en-US" sz="4400" dirty="0"/>
              <a:t>Primary Key Positioning</a:t>
            </a:r>
          </a:p>
          <a:p>
            <a:r>
              <a:rPr lang="en-US" sz="4400" dirty="0"/>
              <a:t>M to N Mapping</a:t>
            </a:r>
          </a:p>
          <a:p>
            <a:r>
              <a:rPr lang="en-US" sz="4400" dirty="0"/>
              <a:t>Best Practices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altLang="zh-CN" dirty="0"/>
              <a:t>Mapping</a:t>
            </a:r>
            <a:r>
              <a:rPr lang="zh-CN" altLang="en-US" dirty="0"/>
              <a:t>的正确姿势：</a:t>
            </a:r>
            <a:r>
              <a:rPr lang="en-US" altLang="zh-CN" dirty="0"/>
              <a:t>Merge</a:t>
            </a:r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好处：不需要判断是</a:t>
            </a:r>
            <a:r>
              <a:rPr lang="en-US" altLang="zh-CN" dirty="0"/>
              <a:t>insert</a:t>
            </a:r>
            <a:r>
              <a:rPr lang="zh-CN" altLang="en-US" dirty="0"/>
              <a:t>还是</a:t>
            </a:r>
            <a:r>
              <a:rPr lang="en-US" altLang="zh-CN" dirty="0"/>
              <a:t>update</a:t>
            </a:r>
            <a:r>
              <a:rPr lang="zh-CN" altLang="en-US" dirty="0"/>
              <a:t>，避免线程冲突。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关键：在</a:t>
            </a:r>
            <a:r>
              <a:rPr lang="en-US" altLang="zh-CN" dirty="0"/>
              <a:t>Using </a:t>
            </a:r>
            <a:r>
              <a:rPr lang="zh-CN" altLang="en-US" dirty="0"/>
              <a:t>中使用</a:t>
            </a:r>
            <a:r>
              <a:rPr lang="en-US" altLang="zh-CN" dirty="0"/>
              <a:t> </a:t>
            </a:r>
            <a:r>
              <a:rPr lang="zh-CN" altLang="en-US" dirty="0"/>
              <a:t>临时表，</a:t>
            </a:r>
            <a:r>
              <a:rPr lang="en-US" altLang="zh-CN" dirty="0"/>
              <a:t> with table as , </a:t>
            </a:r>
            <a:r>
              <a:rPr lang="zh-CN" altLang="en-US" dirty="0"/>
              <a:t>分析函数，</a:t>
            </a:r>
            <a:r>
              <a:rPr lang="en-US" altLang="zh-CN" dirty="0"/>
              <a:t>join</a:t>
            </a:r>
            <a:r>
              <a:rPr lang="zh-CN" altLang="en-US" dirty="0"/>
              <a:t>等 生成要更新的内容。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C51BD-FAA2-4C1D-BE69-AE094075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0"/>
            <a:ext cx="7514657" cy="47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altLang="zh-CN" dirty="0"/>
              <a:t>AOP</a:t>
            </a:r>
            <a:r>
              <a:rPr lang="zh-CN" altLang="en-US" dirty="0"/>
              <a:t>编程</a:t>
            </a:r>
            <a:r>
              <a:rPr lang="en-US" altLang="zh-CN" dirty="0"/>
              <a:t>: </a:t>
            </a:r>
            <a:r>
              <a:rPr lang="zh-CN" altLang="en-US" dirty="0"/>
              <a:t>动态</a:t>
            </a:r>
            <a:r>
              <a:rPr lang="en-US" altLang="zh-CN"/>
              <a:t>SQL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好处：避免重复 </a:t>
            </a:r>
            <a:r>
              <a:rPr lang="en-US" altLang="zh-CN" dirty="0"/>
              <a:t>(By Vinson/Jason)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写</a:t>
            </a:r>
            <a:r>
              <a:rPr lang="en-US" altLang="zh-CN" dirty="0"/>
              <a:t>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异常处理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Take snapshot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B6E20-ACB5-4D55-8B1D-F0571B7F1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95600"/>
            <a:ext cx="7990476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9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3800" y="2209800"/>
            <a:ext cx="1981200" cy="1219200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81000"/>
            <a:ext cx="52578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背景</a:t>
            </a:r>
            <a:r>
              <a:rPr lang="en-US" altLang="zh-CN" dirty="0"/>
              <a:t>: why </a:t>
            </a:r>
            <a:r>
              <a:rPr lang="en-US" altLang="zh-CN" sz="4000" dirty="0"/>
              <a:t>map</a:t>
            </a:r>
            <a:r>
              <a:rPr lang="zh-CN" altLang="en-US" sz="4000" dirty="0"/>
              <a:t>？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6781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当前的</a:t>
            </a:r>
            <a:r>
              <a:rPr lang="en-US" altLang="zh-CN" sz="2000" dirty="0"/>
              <a:t>NCC</a:t>
            </a:r>
            <a:r>
              <a:rPr lang="zh-CN" altLang="en-US" sz="2000" dirty="0"/>
              <a:t>程序，运行在</a:t>
            </a:r>
            <a:r>
              <a:rPr lang="en-US" altLang="zh-CN" sz="2000" dirty="0"/>
              <a:t>IR4DB</a:t>
            </a:r>
            <a:r>
              <a:rPr lang="zh-CN" altLang="en-US" sz="2000" dirty="0"/>
              <a:t>  和 类</a:t>
            </a:r>
            <a:r>
              <a:rPr lang="en-US" altLang="zh-CN" sz="2000" dirty="0"/>
              <a:t>IR4DB</a:t>
            </a:r>
            <a:r>
              <a:rPr lang="zh-CN" altLang="en-US" sz="2000" dirty="0"/>
              <a:t>之上的。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核心程序主要是用存储过程写的，换</a:t>
            </a:r>
            <a:r>
              <a:rPr lang="en-US" altLang="zh-CN" sz="2000" dirty="0"/>
              <a:t>Schema</a:t>
            </a:r>
            <a:r>
              <a:rPr lang="zh-CN" altLang="en-US" sz="2000" dirty="0"/>
              <a:t>就几乎废了。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DF836-7B40-498C-94AA-767947FC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4609524" cy="39238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81000"/>
            <a:ext cx="52578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背景</a:t>
            </a:r>
            <a:r>
              <a:rPr lang="en-US" altLang="zh-CN" dirty="0"/>
              <a:t>: why </a:t>
            </a:r>
            <a:r>
              <a:rPr lang="en-US" altLang="zh-CN" sz="4000" dirty="0"/>
              <a:t>map</a:t>
            </a:r>
            <a:r>
              <a:rPr lang="zh-CN" altLang="en-US" sz="4000" dirty="0"/>
              <a:t>？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把</a:t>
            </a:r>
            <a:r>
              <a:rPr lang="en-US" altLang="zh-CN" sz="2000" dirty="0"/>
              <a:t>ODS</a:t>
            </a:r>
            <a:r>
              <a:rPr lang="zh-CN" altLang="en-US" sz="2000" dirty="0"/>
              <a:t>数据变成</a:t>
            </a:r>
            <a:r>
              <a:rPr lang="en-US" altLang="zh-CN" sz="2000" dirty="0"/>
              <a:t> IR4</a:t>
            </a:r>
            <a:r>
              <a:rPr lang="zh-CN" altLang="en-US" sz="2000" dirty="0"/>
              <a:t>格式的数据，程序可以少改动。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要么迁移数据，要么</a:t>
            </a:r>
            <a:r>
              <a:rPr lang="en-US" altLang="zh-CN" sz="2000" dirty="0"/>
              <a:t>Migrate</a:t>
            </a:r>
            <a:r>
              <a:rPr lang="zh-CN" altLang="en-US" sz="2000" dirty="0"/>
              <a:t>程序</a:t>
            </a:r>
            <a:r>
              <a:rPr lang="en-US" altLang="zh-CN" sz="2000" dirty="0"/>
              <a:t>…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F7E86-F0A2-4822-83E9-CE3DC81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7712"/>
            <a:ext cx="5990476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1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140258"/>
            <a:ext cx="7848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i="1" dirty="0"/>
              <a:t>在这次横跨两家公司的前向</a:t>
            </a:r>
            <a:r>
              <a:rPr lang="en-US" altLang="zh-CN" sz="4000" i="1" dirty="0"/>
              <a:t>mapping</a:t>
            </a:r>
            <a:r>
              <a:rPr lang="zh-CN" altLang="en-US" sz="4000" i="1" dirty="0"/>
              <a:t>中，</a:t>
            </a:r>
            <a:r>
              <a:rPr lang="en-US" altLang="zh-CN" sz="4000" i="1" dirty="0"/>
              <a:t>ODS</a:t>
            </a:r>
            <a:r>
              <a:rPr lang="zh-CN" altLang="en-US" sz="4000" i="1" dirty="0"/>
              <a:t>表缺乏文档，而</a:t>
            </a:r>
            <a:r>
              <a:rPr lang="en-US" altLang="zh-CN" sz="4000" i="1" dirty="0"/>
              <a:t>IR4</a:t>
            </a:r>
            <a:r>
              <a:rPr lang="zh-CN" altLang="en-US" sz="4000" i="1" dirty="0"/>
              <a:t>表则更复杂。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8287" y="5181600"/>
            <a:ext cx="6581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endParaRPr lang="en-US" sz="1400" dirty="0"/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4EA1A7B-56FF-4848-9FB0-548F713B80D4}"/>
              </a:ext>
            </a:extLst>
          </p:cNvPr>
          <p:cNvSpPr txBox="1">
            <a:spLocks/>
          </p:cNvSpPr>
          <p:nvPr/>
        </p:nvSpPr>
        <p:spPr>
          <a:xfrm>
            <a:off x="1981200" y="381000"/>
            <a:ext cx="5257800" cy="7620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fontScale="3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zh-CN" altLang="en-US" dirty="0"/>
            </a:br>
            <a:r>
              <a:rPr lang="zh-CN" altLang="en-US" sz="13300" dirty="0"/>
              <a:t>背景</a:t>
            </a:r>
            <a:r>
              <a:rPr lang="en-US" altLang="zh-CN" sz="13300" dirty="0"/>
              <a:t>: challenge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6471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背景：蓝图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833" y="853736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GG Sync -&gt; Trigger -&gt; EVG </a:t>
            </a:r>
            <a:r>
              <a:rPr lang="en-US" altLang="zh-CN" dirty="0" err="1"/>
              <a:t>msg</a:t>
            </a:r>
            <a:r>
              <a:rPr lang="en-US" altLang="zh-CN" dirty="0"/>
              <a:t> -&gt; Queue -&gt; NCC</a:t>
            </a:r>
            <a:r>
              <a:rPr lang="zh-CN" altLang="en-US" dirty="0"/>
              <a:t> </a:t>
            </a:r>
            <a:r>
              <a:rPr lang="en-US" altLang="zh-CN" dirty="0"/>
              <a:t>BW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stored proc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7CA26-9320-47F9-BD48-2AB6ABBF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3" y="1421767"/>
            <a:ext cx="7924800" cy="5217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140258"/>
            <a:ext cx="7848600" cy="12192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用一句话来高度概括</a:t>
            </a:r>
            <a:br>
              <a:rPr lang="en-US" altLang="zh-CN" dirty="0"/>
            </a:br>
            <a:r>
              <a:rPr lang="en-US" altLang="zh-CN" dirty="0"/>
              <a:t>Data Mapping</a:t>
            </a:r>
            <a:r>
              <a:rPr lang="zh-CN" altLang="en-US" dirty="0"/>
              <a:t>，</a:t>
            </a:r>
            <a:r>
              <a:rPr lang="zh-CN" altLang="en-US" sz="4400" dirty="0">
                <a:solidFill>
                  <a:schemeClr val="tx1"/>
                </a:solidFill>
              </a:rPr>
              <a:t>就是：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4443" y="3987384"/>
            <a:ext cx="355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定位主键，追溯外键。</a:t>
            </a:r>
            <a:endParaRPr lang="en-US" sz="2400" i="1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4EA1A7B-56FF-4848-9FB0-548F713B80D4}"/>
              </a:ext>
            </a:extLst>
          </p:cNvPr>
          <p:cNvSpPr txBox="1">
            <a:spLocks/>
          </p:cNvSpPr>
          <p:nvPr/>
        </p:nvSpPr>
        <p:spPr>
          <a:xfrm>
            <a:off x="1981200" y="381000"/>
            <a:ext cx="5257800" cy="7620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fontScale="5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zh-CN" altLang="en-US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9402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主键定位：</a:t>
            </a:r>
            <a:r>
              <a:rPr lang="en-US" altLang="zh-CN" dirty="0"/>
              <a:t>1 </a:t>
            </a:r>
            <a:r>
              <a:rPr lang="en-US" altLang="zh-CN" dirty="0" err="1"/>
              <a:t>uuid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1 </a:t>
            </a:r>
            <a:r>
              <a:rPr lang="en-US" altLang="zh-CN" dirty="0" err="1"/>
              <a:t>uuid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56" y="1034235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ODS  / IR4 </a:t>
            </a:r>
            <a:r>
              <a:rPr lang="zh-CN" altLang="en-US" dirty="0"/>
              <a:t>表的主键都是 </a:t>
            </a:r>
            <a:r>
              <a:rPr lang="en-US" altLang="zh-CN" dirty="0"/>
              <a:t>UUID.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左右两边都是单表，</a:t>
            </a:r>
            <a:r>
              <a:rPr lang="en-US" altLang="zh-CN" dirty="0"/>
              <a:t> </a:t>
            </a:r>
            <a:r>
              <a:rPr lang="zh-CN" altLang="en-US" dirty="0"/>
              <a:t>或者由多个表</a:t>
            </a:r>
            <a:r>
              <a:rPr lang="en-US" altLang="zh-CN" dirty="0"/>
              <a:t>join</a:t>
            </a:r>
            <a:r>
              <a:rPr lang="zh-CN" altLang="en-US" dirty="0"/>
              <a:t>外键凑成一条完整的信息</a:t>
            </a:r>
            <a:r>
              <a:rPr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table 1 row -&gt; 1 table 1 row   (</a:t>
            </a:r>
            <a:r>
              <a:rPr lang="en-US" dirty="0" err="1"/>
              <a:t>its_service</a:t>
            </a:r>
            <a:r>
              <a:rPr lang="en-US" altLang="zh-CN" dirty="0"/>
              <a:t>/vessel/voyage/proforma)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tables 1 row -&gt; 1 table 1 row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table 1 row -&gt; 2 table 1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2A926-D3A3-46DD-908B-78346714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81089"/>
            <a:ext cx="4371429" cy="1228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D41EE-B319-4136-B188-56A8E63C6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267200"/>
            <a:ext cx="4342857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6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246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zh-CN" altLang="en-US" dirty="0"/>
              <a:t>主键定位：遇上非</a:t>
            </a:r>
            <a:r>
              <a:rPr lang="en-US" altLang="zh-CN" dirty="0"/>
              <a:t>UUID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56" y="1034235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ODS </a:t>
            </a:r>
            <a:r>
              <a:rPr lang="zh-CN" altLang="en-US" dirty="0"/>
              <a:t>皆有</a:t>
            </a:r>
            <a:r>
              <a:rPr lang="en-US" altLang="zh-CN" dirty="0"/>
              <a:t>UUID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IR4 table </a:t>
            </a:r>
            <a:r>
              <a:rPr lang="zh-CN" altLang="en-US" dirty="0"/>
              <a:t>没有主键，或者</a:t>
            </a:r>
            <a:r>
              <a:rPr lang="en-US" altLang="zh-CN" dirty="0"/>
              <a:t>IR4 table </a:t>
            </a:r>
            <a:r>
              <a:rPr lang="zh-CN" altLang="en-US" dirty="0"/>
              <a:t>用业务</a:t>
            </a:r>
            <a:r>
              <a:rPr lang="en-US" altLang="zh-CN" dirty="0"/>
              <a:t>(</a:t>
            </a:r>
            <a:r>
              <a:rPr lang="zh-CN" altLang="en-US" dirty="0"/>
              <a:t>复合</a:t>
            </a:r>
            <a:r>
              <a:rPr lang="en-US" altLang="zh-CN" dirty="0"/>
              <a:t>)</a:t>
            </a:r>
            <a:r>
              <a:rPr lang="zh-CN" altLang="en-US" dirty="0"/>
              <a:t>列作为主键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498423-7708-4998-844A-BF576C0D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92" y="1772010"/>
            <a:ext cx="5586908" cy="27213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960B4-3613-41CA-A185-8AFDB7DC9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24583"/>
            <a:ext cx="8763000" cy="12334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ECA899-A0CF-47D6-AB4D-BC30BA1B4C3D}"/>
              </a:ext>
            </a:extLst>
          </p:cNvPr>
          <p:cNvSpPr/>
          <p:nvPr/>
        </p:nvSpPr>
        <p:spPr>
          <a:xfrm>
            <a:off x="611000" y="4597313"/>
            <a:ext cx="472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增加一个</a:t>
            </a:r>
            <a:r>
              <a:rPr lang="en-US" altLang="zh-CN" dirty="0"/>
              <a:t>ID</a:t>
            </a:r>
            <a:r>
              <a:rPr lang="zh-CN" altLang="en-US" dirty="0"/>
              <a:t>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发送复合主键修改前后的内容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每次都</a:t>
            </a:r>
            <a:r>
              <a:rPr lang="en-US" altLang="zh-CN" dirty="0"/>
              <a:t>refresh</a:t>
            </a:r>
            <a:r>
              <a:rPr lang="zh-CN" altLang="en-US" dirty="0"/>
              <a:t>（针对</a:t>
            </a:r>
            <a:r>
              <a:rPr lang="en-US" altLang="zh-CN" dirty="0"/>
              <a:t>association table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2661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10252</TotalTime>
  <Words>785</Words>
  <Application>Microsoft Office PowerPoint</Application>
  <PresentationFormat>On-screen Show (4:3)</PresentationFormat>
  <Paragraphs>90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华文新魏</vt:lpstr>
      <vt:lpstr>Arial</vt:lpstr>
      <vt:lpstr>Calibri</vt:lpstr>
      <vt:lpstr>Constantia</vt:lpstr>
      <vt:lpstr>Wingdings 2</vt:lpstr>
      <vt:lpstr>Paper</vt:lpstr>
      <vt:lpstr>NCC Data Mapping Summary </vt:lpstr>
      <vt:lpstr>Agenda</vt:lpstr>
      <vt:lpstr> 背景: why map？</vt:lpstr>
      <vt:lpstr> 背景: why map？</vt:lpstr>
      <vt:lpstr>在这次横跨两家公司的前向mapping中，ODS表缺乏文档，而IR4表则更复杂。</vt:lpstr>
      <vt:lpstr> 背景：蓝图</vt:lpstr>
      <vt:lpstr> 用一句话来高度概括 Data Mapping，就是：</vt:lpstr>
      <vt:lpstr> 主键定位：1 uuid ：1 uuid</vt:lpstr>
      <vt:lpstr> 主键定位：遇上非UUID</vt:lpstr>
      <vt:lpstr> 主键定位：并表</vt:lpstr>
      <vt:lpstr> 主键定位：并行(row)</vt:lpstr>
      <vt:lpstr> 主键定位：并行row(2)</vt:lpstr>
      <vt:lpstr> 定位后的主键会变成其它表的外键。  多个表通过外键Join起来就变成一个小体系 - M:N 映射</vt:lpstr>
      <vt:lpstr> M:N 映射之 CPF</vt:lpstr>
      <vt:lpstr> M:N 映射之SHMT_Rte_Leg</vt:lpstr>
      <vt:lpstr> M:N 映射 之辅助工具</vt:lpstr>
      <vt:lpstr> 最佳实践</vt:lpstr>
      <vt:lpstr> 降低复杂度：临时表</vt:lpstr>
      <vt:lpstr> 降维神器：分析函数</vt:lpstr>
      <vt:lpstr> Mapping的正确姿势：Merge语句</vt:lpstr>
      <vt:lpstr> AOP编程: 动态SQL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Authorization Agent</dc:title>
  <dc:creator>LINEI</dc:creator>
  <cp:lastModifiedBy>BRIAN ZHENG (DEV-ISD-OOCLL/ZHA)</cp:lastModifiedBy>
  <cp:revision>753</cp:revision>
  <dcterms:created xsi:type="dcterms:W3CDTF">2015-12-11T01:31:23Z</dcterms:created>
  <dcterms:modified xsi:type="dcterms:W3CDTF">2018-03-02T01:59:17Z</dcterms:modified>
</cp:coreProperties>
</file>