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4" r:id="rId9"/>
    <p:sldId id="261" r:id="rId10"/>
    <p:sldId id="271" r:id="rId11"/>
    <p:sldId id="272" r:id="rId12"/>
    <p:sldId id="273" r:id="rId13"/>
    <p:sldId id="274" r:id="rId14"/>
    <p:sldId id="27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8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2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0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1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8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D061-C5B2-42D5-B713-700235E7FE43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E044-1E22-4740-A2C0-BDBE9E8EF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MongoDB </a:t>
            </a:r>
            <a:r>
              <a:rPr lang="en-US" dirty="0" err="1"/>
              <a:t>Util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zh-CN" dirty="0"/>
              <a:t>By </a:t>
            </a:r>
            <a:r>
              <a:rPr lang="en-US" altLang="zh-CN" dirty="0" err="1"/>
              <a:t>Brian@VSCM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0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05" y="109029"/>
            <a:ext cx="10515600" cy="822150"/>
          </a:xfrm>
        </p:spPr>
        <p:txBody>
          <a:bodyPr>
            <a:normAutofit/>
          </a:bodyPr>
          <a:lstStyle/>
          <a:p>
            <a:r>
              <a:rPr lang="zh-CN" altLang="en-US" dirty="0"/>
              <a:t>新封装主要功能</a:t>
            </a:r>
            <a:r>
              <a:rPr lang="en-US" altLang="zh-CN" dirty="0"/>
              <a:t>-</a:t>
            </a:r>
            <a:r>
              <a:rPr lang="zh-CN" altLang="en-US" dirty="0"/>
              <a:t>常用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17" y="1501627"/>
            <a:ext cx="9631261" cy="51760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详见类</a:t>
            </a:r>
            <a:r>
              <a:rPr lang="en-US" dirty="0" err="1"/>
              <a:t>MongoUtilTest</a:t>
            </a:r>
            <a:r>
              <a:rPr lang="en-US" dirty="0"/>
              <a:t> </a:t>
            </a:r>
            <a:r>
              <a:rPr lang="en-US" altLang="zh-CN" dirty="0"/>
              <a:t>&amp; </a:t>
            </a:r>
            <a:r>
              <a:rPr lang="en-US" dirty="0"/>
              <a:t>MongoUtil2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public static &lt;T&gt; T </a:t>
            </a:r>
            <a:r>
              <a:rPr lang="en-US" sz="2400" dirty="0" err="1"/>
              <a:t>findOne</a:t>
            </a:r>
            <a:r>
              <a:rPr lang="en-US" sz="2400" dirty="0"/>
              <a:t>(</a:t>
            </a:r>
            <a:r>
              <a:rPr lang="en-US" sz="2400" dirty="0" err="1"/>
              <a:t>Bson</a:t>
            </a:r>
            <a:r>
              <a:rPr lang="en-US" sz="2400" dirty="0"/>
              <a:t> filter, Class&lt;T&gt; type)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public static &lt;T&gt; List&lt;T&gt; </a:t>
            </a:r>
            <a:r>
              <a:rPr lang="en-US" sz="2400" dirty="0" err="1"/>
              <a:t>findMany</a:t>
            </a:r>
            <a:r>
              <a:rPr lang="en-US" sz="2400" dirty="0"/>
              <a:t>(</a:t>
            </a:r>
            <a:r>
              <a:rPr lang="en-US" sz="2400" dirty="0" err="1"/>
              <a:t>Bson</a:t>
            </a:r>
            <a:r>
              <a:rPr lang="en-US" sz="2400" dirty="0"/>
              <a:t> filter, Class&lt;T&gt; type)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public static &lt;T&gt; long count(</a:t>
            </a:r>
            <a:r>
              <a:rPr lang="en-US" sz="2400" dirty="0" err="1"/>
              <a:t>Bson</a:t>
            </a:r>
            <a:r>
              <a:rPr lang="en-US" sz="2400" dirty="0"/>
              <a:t> filter, Class&lt;T&gt; type)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public static </a:t>
            </a:r>
            <a:r>
              <a:rPr lang="en-US" sz="2400" dirty="0" err="1"/>
              <a:t>DeleteResult</a:t>
            </a:r>
            <a:r>
              <a:rPr lang="en-US" sz="2400" dirty="0"/>
              <a:t> </a:t>
            </a:r>
            <a:r>
              <a:rPr lang="en-US" sz="2400" dirty="0" err="1"/>
              <a:t>deleteOne</a:t>
            </a:r>
            <a:r>
              <a:rPr lang="en-US" sz="2400" dirty="0"/>
              <a:t>(Object instance)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public static </a:t>
            </a:r>
            <a:r>
              <a:rPr lang="en-US" sz="2400" dirty="0" err="1"/>
              <a:t>DeleteResult</a:t>
            </a:r>
            <a:r>
              <a:rPr lang="en-US" sz="2400" dirty="0"/>
              <a:t> </a:t>
            </a:r>
            <a:r>
              <a:rPr lang="en-US" sz="2400" dirty="0" err="1"/>
              <a:t>deleteMany</a:t>
            </a:r>
            <a:r>
              <a:rPr lang="en-US" sz="2400" dirty="0"/>
              <a:t>(</a:t>
            </a:r>
            <a:r>
              <a:rPr lang="en-US" sz="2400" dirty="0" err="1"/>
              <a:t>Bson</a:t>
            </a:r>
            <a:r>
              <a:rPr lang="en-US" sz="2400" dirty="0"/>
              <a:t> filter, Class type)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public static void </a:t>
            </a:r>
            <a:r>
              <a:rPr lang="en-US" sz="2200" dirty="0" err="1"/>
              <a:t>insertOne</a:t>
            </a:r>
            <a:r>
              <a:rPr lang="en-US" sz="2200" dirty="0"/>
              <a:t>(Object instance)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public static void </a:t>
            </a:r>
            <a:r>
              <a:rPr lang="en-US" sz="2200" dirty="0" err="1"/>
              <a:t>insertMany</a:t>
            </a:r>
            <a:r>
              <a:rPr lang="en-US" sz="2200" dirty="0"/>
              <a:t>(List&lt;? extends Object&gt; objects)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public static </a:t>
            </a:r>
            <a:r>
              <a:rPr lang="en-US" sz="2200" dirty="0" err="1"/>
              <a:t>UpdateResult</a:t>
            </a:r>
            <a:r>
              <a:rPr lang="en-US" sz="2200" dirty="0"/>
              <a:t> </a:t>
            </a:r>
            <a:r>
              <a:rPr lang="en-US" sz="2200" dirty="0" err="1"/>
              <a:t>updateOne</a:t>
            </a:r>
            <a:r>
              <a:rPr lang="en-US" sz="2200" dirty="0"/>
              <a:t>(String id, Object instance)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public static </a:t>
            </a:r>
            <a:r>
              <a:rPr lang="en-US" sz="1800" dirty="0" err="1"/>
              <a:t>UpdateResult</a:t>
            </a:r>
            <a:r>
              <a:rPr lang="en-US" sz="1800" dirty="0"/>
              <a:t> </a:t>
            </a:r>
            <a:r>
              <a:rPr lang="en-US" sz="1800" dirty="0" err="1"/>
              <a:t>updateMany</a:t>
            </a:r>
            <a:r>
              <a:rPr lang="en-US" sz="1800" dirty="0"/>
              <a:t>(</a:t>
            </a:r>
            <a:r>
              <a:rPr lang="en-US" sz="1800" dirty="0" err="1"/>
              <a:t>Bson</a:t>
            </a:r>
            <a:r>
              <a:rPr lang="en-US" sz="1800" dirty="0"/>
              <a:t> filter, Class type, Map&lt;String, Object&gt; updates)</a:t>
            </a:r>
            <a:r>
              <a:rPr lang="en-US" sz="1400" dirty="0"/>
              <a:t>	</a:t>
            </a:r>
            <a:endParaRPr lang="en-US" altLang="zh-CN" sz="1600" dirty="0"/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public static void </a:t>
            </a:r>
            <a:r>
              <a:rPr lang="en-US" sz="1900" dirty="0" err="1"/>
              <a:t>dropCollection</a:t>
            </a:r>
            <a:r>
              <a:rPr lang="en-US" sz="1900" dirty="0"/>
              <a:t>(Class type)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public static &lt;T&gt; List&lt;String&gt; </a:t>
            </a:r>
            <a:r>
              <a:rPr lang="en-US" sz="1900" dirty="0" err="1"/>
              <a:t>distinctNotNull</a:t>
            </a:r>
            <a:r>
              <a:rPr lang="en-US" sz="1900" dirty="0"/>
              <a:t>(String field, </a:t>
            </a:r>
            <a:r>
              <a:rPr lang="en-US" sz="1900" dirty="0" err="1"/>
              <a:t>Bson</a:t>
            </a:r>
            <a:r>
              <a:rPr lang="en-US" sz="1900" dirty="0"/>
              <a:t> filter, Class&lt;T&gt; type)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/>
              <a:t>public static List&lt;Document&gt; </a:t>
            </a:r>
            <a:r>
              <a:rPr lang="en-US" sz="1900" dirty="0" err="1"/>
              <a:t>listIndexesKey</a:t>
            </a:r>
            <a:r>
              <a:rPr lang="en-US" sz="1900" dirty="0"/>
              <a:t>(Class type)</a:t>
            </a:r>
          </a:p>
        </p:txBody>
      </p:sp>
    </p:spTree>
    <p:extLst>
      <p:ext uri="{BB962C8B-B14F-4D97-AF65-F5344CB8AC3E}">
        <p14:creationId xmlns:p14="http://schemas.microsoft.com/office/powerpoint/2010/main" val="404400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05" y="109029"/>
            <a:ext cx="10515600" cy="822150"/>
          </a:xfrm>
        </p:spPr>
        <p:txBody>
          <a:bodyPr>
            <a:normAutofit/>
          </a:bodyPr>
          <a:lstStyle/>
          <a:p>
            <a:r>
              <a:rPr lang="zh-CN" altLang="en-US" dirty="0"/>
              <a:t>新封装主要功能</a:t>
            </a:r>
            <a:r>
              <a:rPr lang="en-US" altLang="zh-CN" dirty="0"/>
              <a:t>-</a:t>
            </a:r>
            <a:r>
              <a:rPr lang="zh-CN" altLang="en-US" dirty="0"/>
              <a:t>原子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17" y="1501627"/>
            <a:ext cx="9329257" cy="4655891"/>
          </a:xfrm>
        </p:spPr>
        <p:txBody>
          <a:bodyPr>
            <a:normAutofit/>
          </a:bodyPr>
          <a:lstStyle/>
          <a:p>
            <a:r>
              <a:rPr lang="zh-CN" altLang="en-US" dirty="0"/>
              <a:t>详见类</a:t>
            </a:r>
            <a:r>
              <a:rPr lang="en-US" dirty="0" err="1"/>
              <a:t>MongoUtilTest</a:t>
            </a:r>
            <a:r>
              <a:rPr lang="en-US" dirty="0"/>
              <a:t> </a:t>
            </a:r>
            <a:r>
              <a:rPr lang="en-US" altLang="zh-CN" dirty="0"/>
              <a:t>&amp; </a:t>
            </a:r>
            <a:r>
              <a:rPr lang="en-US" dirty="0"/>
              <a:t>MongoUtil2</a:t>
            </a:r>
            <a:endParaRPr lang="en-US" altLang="zh-CN" dirty="0"/>
          </a:p>
          <a:p>
            <a:pPr marL="0" indent="0">
              <a:buNone/>
            </a:pPr>
            <a:r>
              <a:rPr lang="en-US" sz="2000" dirty="0"/>
              <a:t>public static </a:t>
            </a:r>
            <a:r>
              <a:rPr lang="en-US" sz="2000" dirty="0" err="1"/>
              <a:t>UpdateResult</a:t>
            </a:r>
            <a:r>
              <a:rPr lang="en-US" sz="2000" dirty="0"/>
              <a:t> </a:t>
            </a:r>
            <a:r>
              <a:rPr lang="en-US" sz="2000" dirty="0" err="1"/>
              <a:t>updateOrInsertOne</a:t>
            </a:r>
            <a:r>
              <a:rPr lang="en-US" sz="2000" dirty="0"/>
              <a:t>(Object instance)</a:t>
            </a:r>
            <a:endParaRPr lang="en-US" sz="1400" dirty="0"/>
          </a:p>
          <a:p>
            <a:pPr marL="0" indent="0">
              <a:buNone/>
            </a:pPr>
            <a:r>
              <a:rPr lang="fr-FR" sz="2000" dirty="0"/>
              <a:t>public </a:t>
            </a:r>
            <a:r>
              <a:rPr lang="fr-FR" sz="2000" dirty="0" err="1"/>
              <a:t>static</a:t>
            </a:r>
            <a:r>
              <a:rPr lang="fr-FR" sz="2000" dirty="0"/>
              <a:t> &lt;T&gt; T </a:t>
            </a:r>
            <a:r>
              <a:rPr lang="fr-FR" sz="2000" dirty="0" err="1"/>
              <a:t>findOneAndReplace</a:t>
            </a:r>
            <a:r>
              <a:rPr lang="fr-FR" sz="2000" dirty="0"/>
              <a:t>(</a:t>
            </a:r>
            <a:r>
              <a:rPr lang="fr-FR" sz="2000" dirty="0" err="1"/>
              <a:t>Bson</a:t>
            </a:r>
            <a:r>
              <a:rPr lang="fr-FR" sz="2000" dirty="0"/>
              <a:t> </a:t>
            </a:r>
            <a:r>
              <a:rPr lang="fr-FR" sz="2000" dirty="0" err="1"/>
              <a:t>filter</a:t>
            </a:r>
            <a:r>
              <a:rPr lang="fr-FR" sz="2000" dirty="0"/>
              <a:t>, T instance)</a:t>
            </a:r>
          </a:p>
          <a:p>
            <a:pPr marL="0" indent="0">
              <a:buNone/>
            </a:pPr>
            <a:r>
              <a:rPr lang="en-US" sz="2000" dirty="0"/>
              <a:t>public static &lt;T&gt; T </a:t>
            </a:r>
            <a:r>
              <a:rPr lang="en-US" sz="2000" dirty="0" err="1"/>
              <a:t>findOneAndUpdate</a:t>
            </a:r>
            <a:r>
              <a:rPr lang="en-US" sz="2000" dirty="0"/>
              <a:t>(</a:t>
            </a:r>
            <a:r>
              <a:rPr lang="en-US" sz="2000" dirty="0" err="1"/>
              <a:t>Bson</a:t>
            </a:r>
            <a:r>
              <a:rPr lang="en-US" sz="2000" dirty="0"/>
              <a:t> filter, Class&lt;T&gt; type, Map&lt;String, Object&gt; updates)</a:t>
            </a:r>
          </a:p>
          <a:p>
            <a:pPr marL="0" indent="0">
              <a:buNone/>
            </a:pPr>
            <a:r>
              <a:rPr lang="en-US" sz="2000" dirty="0"/>
              <a:t>public static &lt;T&gt; T </a:t>
            </a:r>
            <a:r>
              <a:rPr lang="en-US" sz="2000" dirty="0" err="1"/>
              <a:t>findOneAndDelete</a:t>
            </a:r>
            <a:r>
              <a:rPr lang="en-US" sz="2000" dirty="0"/>
              <a:t>(</a:t>
            </a:r>
            <a:r>
              <a:rPr lang="en-US" sz="2000" dirty="0" err="1"/>
              <a:t>Bson</a:t>
            </a:r>
            <a:r>
              <a:rPr lang="en-US" sz="2000" dirty="0"/>
              <a:t> filter, Class&lt;T&gt; type)</a:t>
            </a:r>
          </a:p>
          <a:p>
            <a:pPr marL="0" indent="0">
              <a:buNone/>
            </a:pPr>
            <a:r>
              <a:rPr lang="en-US" sz="2000" dirty="0"/>
              <a:t>public static &lt;T&gt; T </a:t>
            </a:r>
            <a:r>
              <a:rPr lang="en-US" sz="2000" dirty="0" err="1"/>
              <a:t>findOneAndDelete</a:t>
            </a:r>
            <a:r>
              <a:rPr lang="en-US" sz="2000" dirty="0"/>
              <a:t>(String id, Class&lt;T&gt; type)</a:t>
            </a:r>
          </a:p>
          <a:p>
            <a:pPr marL="0" indent="0">
              <a:buNone/>
            </a:pPr>
            <a:r>
              <a:rPr lang="en-US" sz="2000" dirty="0"/>
              <a:t>public static &lt;T&gt; T </a:t>
            </a:r>
            <a:r>
              <a:rPr lang="en-US" sz="2000" dirty="0" err="1"/>
              <a:t>findOneAndDelete</a:t>
            </a:r>
            <a:r>
              <a:rPr lang="en-US" sz="2000" dirty="0"/>
              <a:t>(T instance)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05" y="109029"/>
            <a:ext cx="10515600" cy="822150"/>
          </a:xfrm>
        </p:spPr>
        <p:txBody>
          <a:bodyPr>
            <a:normAutofit/>
          </a:bodyPr>
          <a:lstStyle/>
          <a:p>
            <a:r>
              <a:rPr lang="zh-CN" altLang="en-US" dirty="0"/>
              <a:t>新封装主要功能</a:t>
            </a:r>
            <a:r>
              <a:rPr lang="en-US" altLang="zh-CN" dirty="0"/>
              <a:t>-</a:t>
            </a:r>
            <a:r>
              <a:rPr lang="zh-CN" altLang="en-US" dirty="0"/>
              <a:t>非原子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17" y="1501627"/>
            <a:ext cx="9329257" cy="4655891"/>
          </a:xfrm>
        </p:spPr>
        <p:txBody>
          <a:bodyPr>
            <a:normAutofit/>
          </a:bodyPr>
          <a:lstStyle/>
          <a:p>
            <a:r>
              <a:rPr lang="zh-CN" altLang="en-US" dirty="0"/>
              <a:t>详见类</a:t>
            </a:r>
            <a:r>
              <a:rPr lang="en-US" dirty="0" err="1"/>
              <a:t>MongoUtilTest</a:t>
            </a:r>
            <a:r>
              <a:rPr lang="en-US" dirty="0"/>
              <a:t> </a:t>
            </a:r>
            <a:r>
              <a:rPr lang="en-US" altLang="zh-CN" dirty="0"/>
              <a:t>&amp; </a:t>
            </a:r>
            <a:r>
              <a:rPr lang="en-US" dirty="0"/>
              <a:t>MongoUtil2</a:t>
            </a:r>
            <a:endParaRPr lang="en-US" altLang="zh-CN" dirty="0"/>
          </a:p>
          <a:p>
            <a:pPr marL="0" indent="0">
              <a:buNone/>
            </a:pPr>
            <a:r>
              <a:rPr lang="en-US" sz="1600" dirty="0"/>
              <a:t>public static void </a:t>
            </a:r>
            <a:r>
              <a:rPr lang="en-US" sz="1600" dirty="0" err="1"/>
              <a:t>updateAndMergeMany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dirty="0">
                <a:solidFill>
                  <a:srgbClr val="FF0000"/>
                </a:solidFill>
              </a:rPr>
              <a:t>List&lt;? extends Object&gt; objects</a:t>
            </a:r>
            <a:r>
              <a:rPr lang="en-US" sz="1600" dirty="0"/>
              <a:t>, @</a:t>
            </a:r>
            <a:r>
              <a:rPr lang="en-US" sz="1600" dirty="0" err="1"/>
              <a:t>Nullable</a:t>
            </a:r>
            <a:r>
              <a:rPr lang="en-US" sz="1600" dirty="0"/>
              <a:t> Map&lt;String, Object&gt; updates)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zh-CN" altLang="en-US" sz="1600" dirty="0"/>
              <a:t>因为</a:t>
            </a:r>
            <a:r>
              <a:rPr lang="en-US" altLang="zh-CN" sz="1600" dirty="0"/>
              <a:t>objects </a:t>
            </a:r>
            <a:r>
              <a:rPr lang="zh-CN" altLang="en-US" sz="1600" dirty="0"/>
              <a:t>不能用一条</a:t>
            </a:r>
            <a:r>
              <a:rPr lang="en-US" altLang="zh-CN" sz="1600" dirty="0"/>
              <a:t>filter</a:t>
            </a:r>
            <a:r>
              <a:rPr lang="zh-CN" altLang="en-US" sz="1600" dirty="0"/>
              <a:t>描述出来</a:t>
            </a:r>
            <a:r>
              <a:rPr lang="en-US" altLang="zh-CN" sz="1600" dirty="0"/>
              <a:t>. </a:t>
            </a:r>
            <a:r>
              <a:rPr lang="zh-CN" altLang="en-US" sz="1600" dirty="0"/>
              <a:t>只能逐一</a:t>
            </a:r>
            <a:r>
              <a:rPr lang="en-US" altLang="zh-CN" sz="1600" dirty="0" err="1"/>
              <a:t>updateOne</a:t>
            </a:r>
            <a:r>
              <a:rPr lang="zh-CN" altLang="en-US" sz="1600" dirty="0"/>
              <a:t>。 故非原子操作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9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05" y="109029"/>
            <a:ext cx="10515600" cy="822150"/>
          </a:xfrm>
        </p:spPr>
        <p:txBody>
          <a:bodyPr>
            <a:normAutofit/>
          </a:bodyPr>
          <a:lstStyle/>
          <a:p>
            <a:r>
              <a:rPr lang="zh-CN" altLang="en-US" dirty="0"/>
              <a:t>替换方案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17" y="1501627"/>
            <a:ext cx="9480259" cy="5209566"/>
          </a:xfrm>
        </p:spPr>
        <p:txBody>
          <a:bodyPr>
            <a:normAutofit/>
          </a:bodyPr>
          <a:lstStyle/>
          <a:p>
            <a:r>
              <a:rPr lang="zh-CN" altLang="en-US" dirty="0"/>
              <a:t>新的封装，开发</a:t>
            </a:r>
            <a:r>
              <a:rPr lang="en-US" altLang="zh-CN" dirty="0"/>
              <a:t>&amp;</a:t>
            </a:r>
            <a:r>
              <a:rPr lang="zh-CN" altLang="en-US" dirty="0"/>
              <a:t>测试（</a:t>
            </a:r>
            <a:r>
              <a:rPr lang="en-US" altLang="zh-CN" dirty="0"/>
              <a:t>Done)</a:t>
            </a:r>
          </a:p>
          <a:p>
            <a:r>
              <a:rPr lang="en-US" altLang="zh-CN" dirty="0" err="1"/>
              <a:t>VSCMDataAcessUtil</a:t>
            </a:r>
            <a:r>
              <a:rPr lang="en-US" altLang="zh-CN" dirty="0"/>
              <a:t> class </a:t>
            </a:r>
            <a:r>
              <a:rPr lang="zh-CN" altLang="en-US" dirty="0"/>
              <a:t>统一修改入口</a:t>
            </a:r>
            <a:r>
              <a:rPr lang="en-US" altLang="zh-CN" dirty="0"/>
              <a:t>(95%)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findOne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done)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findMany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done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insertOne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done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dropCollection</a:t>
            </a:r>
            <a:r>
              <a:rPr lang="en-US" altLang="zh-CN" dirty="0"/>
              <a:t>(done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deleteMany</a:t>
            </a:r>
            <a:r>
              <a:rPr lang="en-US" altLang="zh-CN" dirty="0"/>
              <a:t> (done)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bulkRemoveCollectionFromMongo</a:t>
            </a:r>
            <a:r>
              <a:rPr lang="en-US" dirty="0"/>
              <a:t> (done)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updateObjectToMongo</a:t>
            </a:r>
            <a:r>
              <a:rPr lang="en-US" dirty="0"/>
              <a:t>(done, </a:t>
            </a:r>
            <a:r>
              <a:rPr lang="zh-CN" altLang="en-US" dirty="0"/>
              <a:t>使用折中方案，不做拆分</a:t>
            </a:r>
            <a:r>
              <a:rPr lang="en-US" dirty="0"/>
              <a:t>)</a:t>
            </a:r>
            <a:endParaRPr lang="en-US" altLang="zh-CN" dirty="0"/>
          </a:p>
          <a:p>
            <a:r>
              <a:rPr lang="zh-CN" altLang="en-US" dirty="0"/>
              <a:t>统一全面测试</a:t>
            </a:r>
            <a:endParaRPr lang="en-US" altLang="zh-CN" dirty="0"/>
          </a:p>
          <a:p>
            <a:r>
              <a:rPr lang="en-US" altLang="zh-CN" dirty="0"/>
              <a:t>Fallback plan: </a:t>
            </a:r>
            <a:r>
              <a:rPr lang="zh-CN" altLang="en-US" dirty="0"/>
              <a:t>恢复旧的</a:t>
            </a:r>
            <a:r>
              <a:rPr lang="en-US" altLang="zh-CN" dirty="0" err="1"/>
              <a:t>VSCMDataAcessUtil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05" y="109029"/>
            <a:ext cx="10515600" cy="822150"/>
          </a:xfrm>
        </p:spPr>
        <p:txBody>
          <a:bodyPr>
            <a:normAutofit/>
          </a:bodyPr>
          <a:lstStyle/>
          <a:p>
            <a:r>
              <a:rPr lang="en-US" altLang="zh-CN" dirty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17" y="1073791"/>
            <a:ext cx="9480259" cy="563740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Development &amp; </a:t>
            </a:r>
            <a:r>
              <a:rPr lang="en-US" altLang="zh-CN" u="sng" dirty="0"/>
              <a:t>Unit testing,</a:t>
            </a:r>
            <a:r>
              <a:rPr lang="en-US" u="sng" dirty="0"/>
              <a:t> done.</a:t>
            </a:r>
          </a:p>
          <a:p>
            <a:r>
              <a:rPr lang="en-US" altLang="zh-CN" u="sng" dirty="0"/>
              <a:t>Code Migration, done.</a:t>
            </a:r>
            <a:endParaRPr lang="en-US" dirty="0"/>
          </a:p>
          <a:p>
            <a:r>
              <a:rPr lang="en-US" u="sng" dirty="0"/>
              <a:t>Testing. All done except 6)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ITS DSC   - thousands upload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SHPM/CMS DSC – real time </a:t>
            </a:r>
            <a:r>
              <a:rPr lang="en-US" dirty="0" err="1"/>
              <a:t>genneration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Admin Recovery Generation – hourly run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Delete Report Generation – real time generation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Housekeeping – daily run</a:t>
            </a:r>
          </a:p>
          <a:p>
            <a:pPr lvl="2"/>
            <a:r>
              <a:rPr lang="en-US" dirty="0"/>
              <a:t>Pre housekeeping</a:t>
            </a:r>
          </a:p>
          <a:p>
            <a:pPr lvl="2"/>
            <a:r>
              <a:rPr lang="en-US" dirty="0"/>
              <a:t>Voyage stop</a:t>
            </a:r>
          </a:p>
          <a:p>
            <a:pPr lvl="2"/>
            <a:r>
              <a:rPr lang="en-US" dirty="0"/>
              <a:t>CMS</a:t>
            </a:r>
          </a:p>
          <a:p>
            <a:pPr lvl="2"/>
            <a:r>
              <a:rPr lang="en-US" dirty="0"/>
              <a:t>Delete report (2)</a:t>
            </a:r>
          </a:p>
          <a:p>
            <a:pPr lvl="2"/>
            <a:r>
              <a:rPr lang="en-US" dirty="0"/>
              <a:t>Admin Recovery (2)</a:t>
            </a:r>
          </a:p>
          <a:p>
            <a:pPr lvl="2"/>
            <a:r>
              <a:rPr lang="en-US" dirty="0"/>
              <a:t>ESM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Daily exception monitoring  - </a:t>
            </a:r>
            <a:r>
              <a:rPr lang="en-US" dirty="0">
                <a:solidFill>
                  <a:srgbClr val="FF0000"/>
                </a:solidFill>
              </a:rPr>
              <a:t>On going daily check</a:t>
            </a:r>
          </a:p>
          <a:p>
            <a:r>
              <a:rPr lang="en-US" u="sng" dirty="0"/>
              <a:t>Found issues: </a:t>
            </a:r>
            <a:endParaRPr lang="en-US" dirty="0"/>
          </a:p>
          <a:p>
            <a:pPr lvl="1"/>
            <a:r>
              <a:rPr lang="en-US" dirty="0"/>
              <a:t>1)Unique constrain violation when insert </a:t>
            </a:r>
            <a:r>
              <a:rPr lang="en-US" dirty="0" err="1"/>
              <a:t>cms</a:t>
            </a:r>
            <a:r>
              <a:rPr lang="en-US" dirty="0"/>
              <a:t>/</a:t>
            </a:r>
            <a:r>
              <a:rPr lang="en-US" dirty="0" err="1"/>
              <a:t>shmt</a:t>
            </a:r>
            <a:r>
              <a:rPr lang="en-US" dirty="0"/>
              <a:t> cache, fixed</a:t>
            </a:r>
          </a:p>
          <a:p>
            <a:pPr lvl="1"/>
            <a:r>
              <a:rPr lang="en-US" dirty="0"/>
              <a:t>2) Admin Recovery </a:t>
            </a:r>
            <a:r>
              <a:rPr lang="en-US" dirty="0" err="1"/>
              <a:t>FindManyWithLimit</a:t>
            </a:r>
            <a:r>
              <a:rPr lang="en-US" dirty="0"/>
              <a:t>( limit =0) fixed.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2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334" y="2390833"/>
            <a:ext cx="3469821" cy="813761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05" y="1182847"/>
            <a:ext cx="10515600" cy="511728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3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New </a:t>
            </a:r>
            <a:r>
              <a:rPr lang="en-US" altLang="zh-CN" dirty="0" err="1"/>
              <a:t>MongoDBUtil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108" y="2488354"/>
            <a:ext cx="6904839" cy="331682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论当前封装之弊端</a:t>
            </a:r>
            <a:endParaRPr lang="en-US" altLang="zh-CN" sz="3200" dirty="0"/>
          </a:p>
          <a:p>
            <a:r>
              <a:rPr lang="zh-CN" altLang="en-US" sz="3200" dirty="0"/>
              <a:t>新封装的目标与实现</a:t>
            </a:r>
            <a:endParaRPr lang="en-US" altLang="zh-CN" sz="3200" dirty="0"/>
          </a:p>
          <a:p>
            <a:r>
              <a:rPr lang="zh-CN" altLang="en-US" sz="3200" dirty="0"/>
              <a:t>替换测试计划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3441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当前封装之弊端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代码重复，臃肿</a:t>
            </a:r>
            <a:endParaRPr lang="en-US" altLang="zh-CN" dirty="0"/>
          </a:p>
          <a:p>
            <a:r>
              <a:rPr lang="zh-CN" altLang="en-US" dirty="0"/>
              <a:t>面向</a:t>
            </a:r>
            <a:r>
              <a:rPr lang="en-US" altLang="zh-CN" dirty="0"/>
              <a:t>Document</a:t>
            </a:r>
            <a:r>
              <a:rPr lang="zh-CN" altLang="en-US" dirty="0"/>
              <a:t>而不是业务类</a:t>
            </a:r>
            <a:r>
              <a:rPr lang="en-US" altLang="zh-CN" dirty="0"/>
              <a:t>,</a:t>
            </a:r>
            <a:r>
              <a:rPr lang="zh-CN" altLang="en-US" dirty="0"/>
              <a:t>需要手动转型</a:t>
            </a:r>
            <a:endParaRPr lang="en-US" altLang="zh-CN" dirty="0"/>
          </a:p>
          <a:p>
            <a:r>
              <a:rPr lang="zh-CN" altLang="en-US" dirty="0"/>
              <a:t>扩散异常</a:t>
            </a:r>
            <a:endParaRPr lang="en-US" altLang="zh-CN" dirty="0"/>
          </a:p>
          <a:p>
            <a:r>
              <a:rPr lang="zh-CN" altLang="en-US" dirty="0"/>
              <a:t>返回</a:t>
            </a:r>
            <a:r>
              <a:rPr lang="en-US" altLang="zh-CN" dirty="0"/>
              <a:t>cursor</a:t>
            </a:r>
            <a:r>
              <a:rPr lang="zh-CN" altLang="en-US" dirty="0"/>
              <a:t>，需要人为关闭</a:t>
            </a:r>
            <a:endParaRPr lang="en-US" altLang="zh-CN" dirty="0"/>
          </a:p>
          <a:p>
            <a:r>
              <a:rPr lang="en-US" altLang="zh-CN" dirty="0"/>
              <a:t>Update </a:t>
            </a:r>
            <a:r>
              <a:rPr lang="zh-CN" altLang="en-US" dirty="0"/>
              <a:t>与</a:t>
            </a:r>
            <a:r>
              <a:rPr lang="en-US" altLang="zh-CN" dirty="0"/>
              <a:t>Insert</a:t>
            </a:r>
            <a:r>
              <a:rPr lang="zh-CN" altLang="en-US" dirty="0"/>
              <a:t>不分</a:t>
            </a:r>
            <a:endParaRPr lang="en-US" dirty="0"/>
          </a:p>
          <a:p>
            <a:r>
              <a:rPr lang="zh-CN" altLang="en-US" dirty="0"/>
              <a:t>缺乏参数检查</a:t>
            </a:r>
            <a:endParaRPr lang="en-US" altLang="zh-CN" dirty="0"/>
          </a:p>
          <a:p>
            <a:r>
              <a:rPr lang="zh-CN" altLang="en-US" dirty="0"/>
              <a:t>人为指定</a:t>
            </a:r>
            <a:r>
              <a:rPr lang="en-US" altLang="zh-CN" dirty="0"/>
              <a:t>Collection</a:t>
            </a:r>
            <a:r>
              <a:rPr lang="zh-CN" altLang="en-US" dirty="0"/>
              <a:t>名</a:t>
            </a:r>
            <a:endParaRPr lang="en-US" altLang="zh-CN" dirty="0"/>
          </a:p>
          <a:p>
            <a:r>
              <a:rPr lang="zh-CN" altLang="en-US" dirty="0"/>
              <a:t>缺乏原子操作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6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当前封装之弊端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39" y="1461816"/>
            <a:ext cx="8502939" cy="50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6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当前封装之弊端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2314"/>
            <a:ext cx="9857143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新封装之目标</a:t>
            </a:r>
            <a:r>
              <a:rPr lang="en-US" altLang="zh-CN" dirty="0"/>
              <a:t>-</a:t>
            </a:r>
            <a:r>
              <a:rPr lang="zh-CN" altLang="en-US" dirty="0"/>
              <a:t>解决什么痛点？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面向类，而不是面向</a:t>
            </a:r>
            <a:r>
              <a:rPr lang="en-US" altLang="zh-CN" dirty="0"/>
              <a:t>Document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封装 自动转型，异常捕捉，关闭资源，参数输入检查， </a:t>
            </a:r>
            <a:r>
              <a:rPr lang="en-US" altLang="zh-CN" dirty="0"/>
              <a:t>Class-Collection</a:t>
            </a:r>
            <a:r>
              <a:rPr lang="zh-CN" altLang="en-US" dirty="0"/>
              <a:t>映射。</a:t>
            </a:r>
            <a:endParaRPr lang="en-US" altLang="zh-CN" dirty="0"/>
          </a:p>
          <a:p>
            <a:r>
              <a:rPr lang="zh-CN" altLang="en-US" dirty="0"/>
              <a:t>精简再精简，应用层只要一行代码就可以完成。</a:t>
            </a:r>
            <a:endParaRPr lang="en-US" altLang="zh-CN" dirty="0"/>
          </a:p>
          <a:p>
            <a:r>
              <a:rPr lang="zh-CN" altLang="en-US" dirty="0"/>
              <a:t>保留</a:t>
            </a:r>
            <a:r>
              <a:rPr lang="en-US" altLang="zh-CN" dirty="0" err="1"/>
              <a:t>MongoDBClient</a:t>
            </a:r>
            <a:r>
              <a:rPr lang="en-US" altLang="zh-CN" dirty="0"/>
              <a:t> </a:t>
            </a:r>
            <a:r>
              <a:rPr lang="zh-CN" altLang="en-US" dirty="0"/>
              <a:t>原生驱动之风格：</a:t>
            </a:r>
            <a:endParaRPr lang="en-US" altLang="zh-CN" dirty="0"/>
          </a:p>
          <a:p>
            <a:pPr lvl="1"/>
            <a:r>
              <a:rPr lang="zh-CN" altLang="en-US" dirty="0"/>
              <a:t>命名规范</a:t>
            </a:r>
            <a:endParaRPr lang="en-US" altLang="zh-CN" dirty="0"/>
          </a:p>
          <a:p>
            <a:pPr lvl="1"/>
            <a:r>
              <a:rPr lang="zh-CN" altLang="en-US" dirty="0"/>
              <a:t>参数传递</a:t>
            </a:r>
            <a:endParaRPr lang="en-US" altLang="zh-CN" dirty="0"/>
          </a:p>
          <a:p>
            <a:pPr lvl="1"/>
            <a:r>
              <a:rPr lang="zh-CN" altLang="en-US" dirty="0"/>
              <a:t>返回类型</a:t>
            </a:r>
            <a:endParaRPr lang="en-US" altLang="zh-CN" dirty="0"/>
          </a:p>
          <a:p>
            <a:pPr lvl="1"/>
            <a:r>
              <a:rPr lang="zh-CN" altLang="en-US" dirty="0"/>
              <a:t>利用原生驱动的原子操作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新封装实例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8" y="1569800"/>
            <a:ext cx="8133333" cy="170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4793"/>
            <a:ext cx="8800000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4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新封装实例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6" y="1482246"/>
            <a:ext cx="10266667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2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05" y="109029"/>
            <a:ext cx="10515600" cy="822150"/>
          </a:xfrm>
        </p:spPr>
        <p:txBody>
          <a:bodyPr>
            <a:normAutofit/>
          </a:bodyPr>
          <a:lstStyle/>
          <a:p>
            <a:r>
              <a:rPr lang="zh-CN" altLang="en-US" dirty="0"/>
              <a:t>新封装之设计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17" y="1501628"/>
            <a:ext cx="9354424" cy="3288486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model</a:t>
            </a:r>
            <a:r>
              <a:rPr lang="zh-CN" altLang="en-US" dirty="0"/>
              <a:t>里面加注解</a:t>
            </a:r>
            <a:endParaRPr lang="en-US" altLang="zh-CN" dirty="0"/>
          </a:p>
          <a:p>
            <a:pPr marL="0" indent="0">
              <a:buNone/>
            </a:pPr>
            <a:r>
              <a:rPr lang="en-US" sz="2400" dirty="0"/>
              <a:t>	name-&gt; </a:t>
            </a:r>
            <a:r>
              <a:rPr lang="zh-CN" altLang="en-US" sz="2400" dirty="0"/>
              <a:t>内置</a:t>
            </a:r>
            <a:r>
              <a:rPr lang="en-US" altLang="zh-CN" sz="2400" dirty="0"/>
              <a:t>class -&gt;collection</a:t>
            </a:r>
            <a:r>
              <a:rPr lang="zh-CN" altLang="en-US" sz="2400" dirty="0"/>
              <a:t>的转换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dropable</a:t>
            </a:r>
            <a:r>
              <a:rPr lang="en-US" sz="2400" dirty="0"/>
              <a:t> -&gt; </a:t>
            </a:r>
            <a:r>
              <a:rPr lang="zh-CN" altLang="en-US" sz="2400" dirty="0"/>
              <a:t>是否可以</a:t>
            </a:r>
            <a:r>
              <a:rPr lang="en-US" altLang="zh-CN" sz="2400" dirty="0"/>
              <a:t>drop</a:t>
            </a:r>
            <a:r>
              <a:rPr lang="zh-CN" altLang="en-US" sz="2400" dirty="0"/>
              <a:t>，防止误</a:t>
            </a:r>
            <a:r>
              <a:rPr lang="en-US" altLang="zh-CN" sz="2400" dirty="0"/>
              <a:t>drop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/>
              <a:t>indexes-&gt; </a:t>
            </a:r>
            <a:r>
              <a:rPr lang="zh-CN" altLang="en-US" sz="2400" dirty="0"/>
              <a:t>重建时自动加的</a:t>
            </a:r>
            <a:r>
              <a:rPr lang="en-US" altLang="zh-CN" sz="2400" dirty="0"/>
              <a:t>index</a:t>
            </a:r>
            <a:endParaRPr lang="en-US" sz="2400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72" y="3488842"/>
            <a:ext cx="7904762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7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640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New MongoDB Util</vt:lpstr>
      <vt:lpstr>Why New MongoDBUtil？</vt:lpstr>
      <vt:lpstr>当前封装之弊端</vt:lpstr>
      <vt:lpstr>当前封装之弊端</vt:lpstr>
      <vt:lpstr>当前封装之弊端</vt:lpstr>
      <vt:lpstr>新封装之目标-解决什么痛点？</vt:lpstr>
      <vt:lpstr>新封装实例</vt:lpstr>
      <vt:lpstr>新封装实例 </vt:lpstr>
      <vt:lpstr>新封装之设计</vt:lpstr>
      <vt:lpstr>新封装主要功能-常用</vt:lpstr>
      <vt:lpstr>新封装主要功能-原子</vt:lpstr>
      <vt:lpstr>新封装主要功能-非原子</vt:lpstr>
      <vt:lpstr>替换方案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Sharing</dc:title>
  <dc:creator>BRIAN ZHENG (DEV-ISD-OOCLL/ZHA)</dc:creator>
  <cp:lastModifiedBy>BRIAN ZHENG (DEV-ISD-OOCLL/ZHA)</cp:lastModifiedBy>
  <cp:revision>104</cp:revision>
  <dcterms:created xsi:type="dcterms:W3CDTF">2017-04-24T03:09:44Z</dcterms:created>
  <dcterms:modified xsi:type="dcterms:W3CDTF">2017-08-29T09:42:01Z</dcterms:modified>
</cp:coreProperties>
</file>