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9" r:id="rId30"/>
    <p:sldId id="345" r:id="rId31"/>
    <p:sldId id="346" r:id="rId32"/>
    <p:sldId id="347" r:id="rId33"/>
    <p:sldId id="348" r:id="rId34"/>
    <p:sldId id="33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9"/>
            <p14:sldId id="345"/>
            <p14:sldId id="346"/>
            <p14:sldId id="347"/>
            <p14:sldId id="34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04" autoAdjust="0"/>
  </p:normalViewPr>
  <p:slideViewPr>
    <p:cSldViewPr snapToGrid="0">
      <p:cViewPr varScale="1">
        <p:scale>
          <a:sx n="80" d="100"/>
          <a:sy n="80" d="100"/>
        </p:scale>
        <p:origin x="175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val="3411169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val="2350648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val="2279340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31</a:t>
            </a:fld>
            <a:endParaRPr lang="en-US"/>
          </a:p>
        </p:txBody>
      </p:sp>
    </p:spTree>
    <p:extLst>
      <p:ext uri="{BB962C8B-B14F-4D97-AF65-F5344CB8AC3E}">
        <p14:creationId xmlns:p14="http://schemas.microsoft.com/office/powerpoint/2010/main" val="18782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A6FF66-933D-47F1-A95A-74DB940C384A}"/>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0363F-FFE9-4A83-A47C-7B025E73A7D3}"/>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C67-9B19-4A17-87AF-47D2816A63D2}"/>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082C4-E0B0-4F75-9A71-E46836F54912}"/>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5BF5B-AF99-4CBF-AE0A-75C40BE9E0C1}"/>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D36E2-8A03-4DBF-950E-C5B08EF7E361}"/>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2A2F-6C03-4AA2-8675-A62997A1F179}"/>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8" name="Footer Placeholder 7">
            <a:extLst>
              <a:ext uri="{FF2B5EF4-FFF2-40B4-BE49-F238E27FC236}">
                <a16:creationId xmlns:a16="http://schemas.microsoft.com/office/drawing/2014/main"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88E6C-E68D-48B1-ADCE-523903DA4557}"/>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4" name="Footer Placeholder 3">
            <a:extLst>
              <a:ext uri="{FF2B5EF4-FFF2-40B4-BE49-F238E27FC236}">
                <a16:creationId xmlns:a16="http://schemas.microsoft.com/office/drawing/2014/main"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30188-1AC2-484C-9F53-B1C7CB88FB75}"/>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3" name="Footer Placeholder 2">
            <a:extLst>
              <a:ext uri="{FF2B5EF4-FFF2-40B4-BE49-F238E27FC236}">
                <a16:creationId xmlns:a16="http://schemas.microsoft.com/office/drawing/2014/main"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90E2D-DC24-4359-8EB7-DD8EAA19B655}"/>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0F6947-54BB-40F7-85A7-2EB72C1BEAE8}"/>
              </a:ext>
            </a:extLst>
          </p:cNvPr>
          <p:cNvSpPr>
            <a:spLocks noGrp="1"/>
          </p:cNvSpPr>
          <p:nvPr>
            <p:ph type="dt" sz="half" idx="10"/>
          </p:nvPr>
        </p:nvSpPr>
        <p:spPr/>
        <p:txBody>
          <a:bodyPr/>
          <a:lstStyle/>
          <a:p>
            <a:fld id="{B8159077-EF48-40E3-BF6E-366926B30A93}" type="datetimeFigureOut">
              <a:rPr lang="en-US" smtClean="0"/>
              <a:pPr/>
              <a:t>11/20/2018</a:t>
            </a:fld>
            <a:endParaRPr lang="en-US"/>
          </a:p>
        </p:txBody>
      </p:sp>
      <p:sp>
        <p:nvSpPr>
          <p:cNvPr id="6" name="Footer Placeholder 5">
            <a:extLst>
              <a:ext uri="{FF2B5EF4-FFF2-40B4-BE49-F238E27FC236}">
                <a16:creationId xmlns:a16="http://schemas.microsoft.com/office/drawing/2014/main"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11/20/2018</a:t>
            </a:fld>
            <a:endParaRPr lang="en-US"/>
          </a:p>
        </p:txBody>
      </p:sp>
      <p:sp>
        <p:nvSpPr>
          <p:cNvPr id="5" name="Footer Placeholder 4">
            <a:extLst>
              <a:ext uri="{FF2B5EF4-FFF2-40B4-BE49-F238E27FC236}">
                <a16:creationId xmlns:a16="http://schemas.microsoft.com/office/drawing/2014/main"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 Id="rId14" Type="http://schemas.openxmlformats.org/officeDocument/2006/relationships/hyperlink" Target="https://studygolang.com/articles/63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mj-lt"/>
              <a:buAutoNum type="arabicPeriod"/>
            </a:pPr>
            <a:r>
              <a:rPr lang="en-US" sz="3200" dirty="0"/>
              <a:t>Send</a:t>
            </a:r>
            <a:r>
              <a:rPr lang="zh-CN" altLang="en-US" sz="3200" dirty="0"/>
              <a:t>不进会阻塞</a:t>
            </a:r>
            <a:endParaRPr lang="en-US" altLang="zh-CN" sz="3200" dirty="0"/>
          </a:p>
          <a:p>
            <a:pPr marL="514350" indent="-514350">
              <a:buFont typeface="+mj-lt"/>
              <a:buAutoNum type="arabicPeriod"/>
            </a:pPr>
            <a:r>
              <a:rPr lang="en-US" altLang="zh-CN" sz="3200" dirty="0"/>
              <a:t>Read</a:t>
            </a:r>
            <a:r>
              <a:rPr lang="zh-CN" altLang="en-US" sz="3200" dirty="0"/>
              <a:t>不出会阻塞</a:t>
            </a:r>
            <a:endParaRPr lang="en-US" altLang="zh-CN" sz="3200" dirty="0"/>
          </a:p>
          <a:p>
            <a:pPr marL="514350" indent="-514350">
              <a:buFont typeface="+mj-lt"/>
              <a:buAutoNum type="arabicPeriod"/>
            </a:pPr>
            <a:r>
              <a:rPr lang="zh-CN" altLang="en-US" sz="3200" dirty="0"/>
              <a:t>缓冲未满则可以</a:t>
            </a:r>
            <a:r>
              <a:rPr lang="en-US" altLang="zh-CN" sz="3200" dirty="0"/>
              <a:t>Send</a:t>
            </a:r>
            <a:r>
              <a:rPr lang="en-US" altLang="zh-CN" sz="4000" b="1" dirty="0"/>
              <a:t> </a:t>
            </a:r>
          </a:p>
          <a:p>
            <a:pPr marL="514350" indent="-514350">
              <a:buFont typeface="+mj-lt"/>
              <a:buAutoNum type="arabicPeriod"/>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mj-lt"/>
              <a:buAutoNum type="arabicPeriod"/>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mj-lt"/>
              <a:buAutoNum type="arabicPeriod"/>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6069612" cy="78498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6335022" cy="3935614"/>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9" name="Picture 3"/>
          <p:cNvPicPr>
            <a:picLocks noChangeAspect="1" noChangeArrowheads="1"/>
          </p:cNvPicPr>
          <p:nvPr/>
        </p:nvPicPr>
        <p:blipFill>
          <a:blip r:embed="rId3"/>
          <a:srcRect/>
          <a:stretch>
            <a:fillRect/>
          </a:stretch>
        </p:blipFill>
        <p:spPr bwMode="auto">
          <a:xfrm>
            <a:off x="10161624" y="1042102"/>
            <a:ext cx="1401091" cy="4486828"/>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552147AE-77B9-4675-B0A6-CADDE7659F08}"/>
              </a:ext>
            </a:extLst>
          </p:cNvPr>
          <p:cNvPicPr>
            <a:picLocks noChangeAspect="1"/>
          </p:cNvPicPr>
          <p:nvPr/>
        </p:nvPicPr>
        <p:blipFill>
          <a:blip r:embed="rId4"/>
          <a:stretch>
            <a:fillRect/>
          </a:stretch>
        </p:blipFill>
        <p:spPr>
          <a:xfrm>
            <a:off x="4387330" y="1091363"/>
            <a:ext cx="5556679" cy="4486828"/>
          </a:xfrm>
          <a:prstGeom prst="rect">
            <a:avLst/>
          </a:prstGeom>
        </p:spPr>
      </p:pic>
    </p:spTree>
    <p:extLst>
      <p:ext uri="{BB962C8B-B14F-4D97-AF65-F5344CB8AC3E}">
        <p14:creationId xmlns:p14="http://schemas.microsoft.com/office/powerpoint/2010/main"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5"/>
            <a:ext cx="7211494" cy="5341373"/>
          </a:xfrm>
          <a:prstGeom prst="rect">
            <a:avLst/>
          </a:prstGeom>
          <a:noFill/>
          <a:ln w="9525">
            <a:noFill/>
            <a:miter lim="800000"/>
            <a:headEnd/>
            <a:tailEnd/>
          </a:ln>
          <a:effectLst/>
        </p:spPr>
      </p:pic>
    </p:spTree>
    <p:extLst>
      <p:ext uri="{BB962C8B-B14F-4D97-AF65-F5344CB8AC3E}">
        <p14:creationId xmlns:p14="http://schemas.microsoft.com/office/powerpoint/2010/main"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r>
              <a:rPr lang="en-US" sz="2000" dirty="0"/>
              <a:t>  </a:t>
            </a:r>
            <a:r>
              <a:rPr lang="zh-CN" altLang="en-US" sz="2000" dirty="0"/>
              <a:t>要翻墙</a:t>
            </a:r>
            <a:endParaRPr lang="en-US" sz="2000" dirty="0"/>
          </a:p>
          <a:p>
            <a:pPr marL="0" indent="0">
              <a:buNone/>
            </a:pPr>
            <a:endParaRPr lang="en-US" sz="3600" dirty="0"/>
          </a:p>
        </p:txBody>
      </p:sp>
    </p:spTree>
    <p:extLst>
      <p:ext uri="{BB962C8B-B14F-4D97-AF65-F5344CB8AC3E}">
        <p14:creationId xmlns:p14="http://schemas.microsoft.com/office/powerpoint/2010/main"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p:txBody>
          <a:bodyPr/>
          <a:lstStyle/>
          <a:p>
            <a:pPr marL="514350" indent="-514350">
              <a:buFont typeface="+mj-lt"/>
              <a:buAutoNum type="arabicPeriod"/>
            </a:pPr>
            <a:r>
              <a:rPr lang="zh-CN" altLang="en-US" dirty="0"/>
              <a:t>如何支持高并发？</a:t>
            </a:r>
            <a:endParaRPr lang="en-US" altLang="zh-CN" dirty="0"/>
          </a:p>
          <a:p>
            <a:pPr marL="514350" indent="-514350">
              <a:buFont typeface="+mj-lt"/>
              <a:buAutoNum type="arabicPeriod"/>
            </a:pPr>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pPr marL="514350" indent="-514350">
              <a:buFont typeface="+mj-lt"/>
              <a:buAutoNum type="arabicPeriod"/>
            </a:pPr>
            <a:r>
              <a:rPr lang="en-US" altLang="zh-CN" dirty="0"/>
              <a:t>IO</a:t>
            </a:r>
            <a:r>
              <a:rPr lang="zh-CN" altLang="en-US" dirty="0"/>
              <a:t>与线程管理是关键</a:t>
            </a:r>
            <a:r>
              <a:rPr lang="en-US" altLang="zh-CN" dirty="0"/>
              <a:t> </a:t>
            </a:r>
          </a:p>
          <a:p>
            <a:pPr marL="514350" indent="-514350">
              <a:buFont typeface="+mj-lt"/>
              <a:buAutoNum type="arabicPeriod"/>
            </a:pPr>
            <a:r>
              <a:rPr lang="zh-CN" altLang="en-US" dirty="0"/>
              <a:t>单台服务器能处理的连接数与机器性能不是线性</a:t>
            </a:r>
            <a:r>
              <a:rPr lang="en-US" altLang="zh-CN" dirty="0"/>
              <a:t>O(N)</a:t>
            </a:r>
            <a:r>
              <a:rPr lang="zh-CN" altLang="en-US" dirty="0"/>
              <a:t>的关系</a:t>
            </a:r>
            <a:endParaRPr lang="en-US" altLang="zh-CN" dirty="0"/>
          </a:p>
          <a:p>
            <a:pPr marL="514350" indent="-514350">
              <a:buFont typeface="+mj-lt"/>
              <a:buAutoNum type="arabicPeriod"/>
            </a:pPr>
            <a:r>
              <a:rPr lang="zh-CN" altLang="en-US" dirty="0"/>
              <a:t>进程线程多了，数据拷贝频繁（缓存</a:t>
            </a:r>
            <a:r>
              <a:rPr lang="en-US" altLang="zh-CN" dirty="0"/>
              <a:t>I/O</a:t>
            </a:r>
            <a:r>
              <a:rPr lang="zh-CN" altLang="en-US" dirty="0"/>
              <a:t>、内核将数据拷贝到用户进程空间、阻塞）， 进程</a:t>
            </a:r>
            <a:r>
              <a:rPr lang="en-US" altLang="zh-CN" dirty="0"/>
              <a:t>/</a:t>
            </a:r>
            <a:r>
              <a:rPr lang="zh-CN" altLang="en-US" dirty="0"/>
              <a:t>线程上下文切换消耗大， 导致操作系统崩溃，这就是</a:t>
            </a:r>
            <a:r>
              <a:rPr lang="en-US" altLang="zh-CN" dirty="0"/>
              <a:t>C10K</a:t>
            </a:r>
            <a:r>
              <a:rPr lang="zh-CN" altLang="en-US" dirty="0"/>
              <a:t>问题的本质。</a:t>
            </a:r>
            <a:endParaRPr lang="en-US" altLang="zh-CN" dirty="0"/>
          </a:p>
          <a:p>
            <a:endParaRPr lang="en-US" dirty="0"/>
          </a:p>
        </p:txBody>
      </p:sp>
    </p:spTree>
    <p:extLst>
      <p:ext uri="{BB962C8B-B14F-4D97-AF65-F5344CB8AC3E}">
        <p14:creationId xmlns:p14="http://schemas.microsoft.com/office/powerpoint/2010/main"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C431BF-252A-4742-96DF-4B53752625D3}"/>
              </a:ext>
            </a:extLst>
          </p:cNvPr>
          <p:cNvSpPr>
            <a:spLocks noGrp="1"/>
          </p:cNvSpPr>
          <p:nvPr>
            <p:ph idx="1"/>
          </p:nvPr>
        </p:nvSpPr>
        <p:spPr>
          <a:xfrm>
            <a:off x="299101" y="800114"/>
            <a:ext cx="11647919" cy="5714986"/>
          </a:xfrm>
        </p:spPr>
        <p:txBody>
          <a:bodyPr>
            <a:normAutofit lnSpcReduction="10000"/>
          </a:bodyPr>
          <a:lstStyle/>
          <a:p>
            <a:pPr marL="514350" indent="-514350">
              <a:buFont typeface="+mj-lt"/>
              <a:buAutoNum type="arabicPeriod"/>
            </a:pPr>
            <a:r>
              <a:rPr lang="zh-CN" altLang="en-US" dirty="0">
                <a:solidFill>
                  <a:srgbClr val="7030A0"/>
                </a:solidFill>
              </a:rPr>
              <a:t>从一个</a:t>
            </a:r>
            <a:r>
              <a:rPr lang="en-US" altLang="zh-CN" dirty="0">
                <a:solidFill>
                  <a:srgbClr val="7030A0"/>
                </a:solidFill>
              </a:rPr>
              <a:t>RPC</a:t>
            </a:r>
            <a:r>
              <a:rPr lang="zh-CN" altLang="en-US" dirty="0">
                <a:solidFill>
                  <a:srgbClr val="7030A0"/>
                </a:solidFill>
              </a:rPr>
              <a:t> 调用说起</a:t>
            </a:r>
            <a:endParaRPr lang="en-US" altLang="zh-CN" dirty="0">
              <a:solidFill>
                <a:srgbClr val="7030A0"/>
              </a:solidFill>
            </a:endParaRPr>
          </a:p>
          <a:p>
            <a:pPr marL="514350" indent="-514350">
              <a:buFont typeface="+mj-lt"/>
              <a:buAutoNum type="arabicPeriod"/>
            </a:pPr>
            <a:r>
              <a:rPr lang="zh-CN" altLang="en-US" dirty="0">
                <a:solidFill>
                  <a:srgbClr val="7030A0"/>
                </a:solidFill>
              </a:rPr>
              <a:t>初识</a:t>
            </a:r>
            <a:r>
              <a:rPr lang="en-US" dirty="0">
                <a:solidFill>
                  <a:srgbClr val="7030A0"/>
                </a:solidFill>
              </a:rPr>
              <a:t>Goroutine </a:t>
            </a:r>
          </a:p>
          <a:p>
            <a:pPr marL="514350" indent="-514350">
              <a:buFont typeface="+mj-lt"/>
              <a:buAutoNum type="arabicPeriod"/>
            </a:pPr>
            <a:r>
              <a:rPr lang="en-US" dirty="0">
                <a:solidFill>
                  <a:srgbClr val="0070C0"/>
                </a:solidFill>
              </a:rPr>
              <a:t>Channel </a:t>
            </a:r>
            <a:r>
              <a:rPr lang="zh-CN" altLang="en-US" dirty="0">
                <a:solidFill>
                  <a:srgbClr val="0070C0"/>
                </a:solidFill>
              </a:rPr>
              <a:t>通道</a:t>
            </a:r>
            <a:endParaRPr lang="en-US" altLang="zh-CN" dirty="0">
              <a:solidFill>
                <a:srgbClr val="0070C0"/>
              </a:solidFill>
            </a:endParaRPr>
          </a:p>
          <a:p>
            <a:pPr lvl="1"/>
            <a:r>
              <a:rPr lang="zh-CN" altLang="en-US" dirty="0">
                <a:solidFill>
                  <a:srgbClr val="0070C0"/>
                </a:solidFill>
              </a:rPr>
              <a:t>方向，类型，阻塞，</a:t>
            </a:r>
            <a:r>
              <a:rPr lang="en-US" altLang="zh-CN" dirty="0">
                <a:solidFill>
                  <a:srgbClr val="0070C0"/>
                </a:solidFill>
              </a:rPr>
              <a:t>Ticker </a:t>
            </a:r>
            <a:r>
              <a:rPr lang="zh-CN" altLang="en-US" dirty="0">
                <a:solidFill>
                  <a:srgbClr val="0070C0"/>
                </a:solidFill>
              </a:rPr>
              <a:t>打点器</a:t>
            </a:r>
            <a:endParaRPr lang="en-US" altLang="zh-CN" dirty="0">
              <a:solidFill>
                <a:srgbClr val="0070C0"/>
              </a:solidFill>
            </a:endParaRPr>
          </a:p>
          <a:p>
            <a:pPr lvl="1"/>
            <a:r>
              <a:rPr lang="zh-CN" altLang="en-US" dirty="0">
                <a:solidFill>
                  <a:srgbClr val="0070C0"/>
                </a:solidFill>
              </a:rPr>
              <a:t>缓冲</a:t>
            </a:r>
            <a:r>
              <a:rPr lang="en-US" altLang="zh-CN" dirty="0">
                <a:solidFill>
                  <a:srgbClr val="0070C0"/>
                </a:solidFill>
              </a:rPr>
              <a:t>Channel</a:t>
            </a:r>
          </a:p>
          <a:p>
            <a:pPr lvl="1"/>
            <a:r>
              <a:rPr lang="zh-CN" altLang="en-US" dirty="0">
                <a:solidFill>
                  <a:srgbClr val="0070C0"/>
                </a:solidFill>
              </a:rPr>
              <a:t>把</a:t>
            </a:r>
            <a:r>
              <a:rPr lang="en-US" altLang="zh-CN" dirty="0">
                <a:solidFill>
                  <a:srgbClr val="0070C0"/>
                </a:solidFill>
              </a:rPr>
              <a:t>Channel</a:t>
            </a:r>
            <a:r>
              <a:rPr lang="zh-CN" altLang="en-US" dirty="0">
                <a:solidFill>
                  <a:srgbClr val="0070C0"/>
                </a:solidFill>
              </a:rPr>
              <a:t>当作消息队列  </a:t>
            </a:r>
            <a:r>
              <a:rPr lang="en-US" altLang="zh-CN" dirty="0">
                <a:solidFill>
                  <a:srgbClr val="0070C0"/>
                </a:solidFill>
              </a:rPr>
              <a:t>1:1,</a:t>
            </a:r>
            <a:r>
              <a:rPr lang="zh-CN" altLang="en-US" dirty="0">
                <a:solidFill>
                  <a:srgbClr val="0070C0"/>
                </a:solidFill>
              </a:rPr>
              <a:t> </a:t>
            </a:r>
            <a:r>
              <a:rPr lang="en-US" altLang="zh-CN" dirty="0">
                <a:solidFill>
                  <a:srgbClr val="0070C0"/>
                </a:solidFill>
              </a:rPr>
              <a:t>N:1, 1:N</a:t>
            </a:r>
            <a:endParaRPr lang="en-US" dirty="0">
              <a:solidFill>
                <a:srgbClr val="0070C0"/>
              </a:solidFill>
            </a:endParaRPr>
          </a:p>
          <a:p>
            <a:pPr marL="514350" indent="-514350">
              <a:buFont typeface="+mj-lt"/>
              <a:buAutoNum type="arabicPeriod"/>
            </a:pPr>
            <a:r>
              <a:rPr lang="en-US" dirty="0">
                <a:solidFill>
                  <a:srgbClr val="0070C0"/>
                </a:solidFill>
              </a:rPr>
              <a:t>Sync</a:t>
            </a:r>
            <a:r>
              <a:rPr lang="zh-CN" altLang="en-US" dirty="0">
                <a:solidFill>
                  <a:srgbClr val="0070C0"/>
                </a:solidFill>
              </a:rPr>
              <a:t>包 </a:t>
            </a:r>
            <a:endParaRPr lang="en-US" altLang="zh-CN" dirty="0">
              <a:solidFill>
                <a:srgbClr val="0070C0"/>
              </a:solidFill>
            </a:endParaRPr>
          </a:p>
          <a:p>
            <a:pPr marL="514350" indent="-514350">
              <a:buFont typeface="+mj-lt"/>
              <a:buAutoNum type="arabicPeriod"/>
            </a:pPr>
            <a:r>
              <a:rPr lang="en-US" dirty="0">
                <a:solidFill>
                  <a:srgbClr val="0070C0"/>
                </a:solidFill>
              </a:rPr>
              <a:t>Select: </a:t>
            </a:r>
            <a:r>
              <a:rPr lang="zh-CN" altLang="en-US" dirty="0">
                <a:solidFill>
                  <a:srgbClr val="0070C0"/>
                </a:solidFill>
              </a:rPr>
              <a:t>随机或竞赛</a:t>
            </a:r>
            <a:r>
              <a:rPr lang="en-US" altLang="zh-CN" dirty="0">
                <a:solidFill>
                  <a:srgbClr val="0070C0"/>
                </a:solidFill>
              </a:rPr>
              <a:t>/</a:t>
            </a:r>
            <a:r>
              <a:rPr lang="zh-CN" altLang="en-US" dirty="0">
                <a:solidFill>
                  <a:srgbClr val="0070C0"/>
                </a:solidFill>
              </a:rPr>
              <a:t>扇入</a:t>
            </a:r>
            <a:r>
              <a:rPr lang="en-US" altLang="zh-CN" dirty="0">
                <a:solidFill>
                  <a:srgbClr val="0070C0"/>
                </a:solidFill>
              </a:rPr>
              <a:t>/</a:t>
            </a:r>
            <a:r>
              <a:rPr lang="zh-CN" altLang="en-US" dirty="0">
                <a:solidFill>
                  <a:srgbClr val="0070C0"/>
                </a:solidFill>
              </a:rPr>
              <a:t>超时</a:t>
            </a:r>
            <a:endParaRPr lang="en-US" dirty="0">
              <a:solidFill>
                <a:srgbClr val="0070C0"/>
              </a:solidFill>
            </a:endParaRPr>
          </a:p>
          <a:p>
            <a:pPr marL="514350" indent="-514350">
              <a:buFont typeface="+mj-lt"/>
              <a:buAutoNum type="arabicPeriod"/>
            </a:pPr>
            <a:r>
              <a:rPr lang="en-US" altLang="zh-CN" dirty="0"/>
              <a:t>Golang</a:t>
            </a:r>
            <a:r>
              <a:rPr lang="zh-CN" altLang="en-US" dirty="0"/>
              <a:t>如何改善</a:t>
            </a:r>
            <a:r>
              <a:rPr lang="en-US" altLang="zh-CN" dirty="0"/>
              <a:t>Google Search</a:t>
            </a:r>
            <a:endParaRPr lang="en-US" dirty="0"/>
          </a:p>
          <a:p>
            <a:pPr marL="514350" indent="-514350">
              <a:buFont typeface="+mj-lt"/>
              <a:buAutoNum type="arabicPeriod"/>
            </a:pPr>
            <a:r>
              <a:rPr lang="zh-CN" altLang="en-US" dirty="0">
                <a:solidFill>
                  <a:srgbClr val="00B050"/>
                </a:solidFill>
              </a:rPr>
              <a:t>并发</a:t>
            </a:r>
            <a:r>
              <a:rPr lang="en-US" altLang="zh-CN" dirty="0">
                <a:solidFill>
                  <a:srgbClr val="00B050"/>
                </a:solidFill>
              </a:rPr>
              <a:t>/IO/</a:t>
            </a:r>
            <a:r>
              <a:rPr lang="zh-CN" altLang="en-US" dirty="0">
                <a:solidFill>
                  <a:srgbClr val="00B050"/>
                </a:solidFill>
              </a:rPr>
              <a:t>与线程管理</a:t>
            </a:r>
            <a:endParaRPr lang="en-US" altLang="zh-CN" dirty="0">
              <a:solidFill>
                <a:srgbClr val="00B050"/>
              </a:solidFill>
            </a:endParaRPr>
          </a:p>
          <a:p>
            <a:pPr marL="514350" indent="-514350">
              <a:buFont typeface="+mj-lt"/>
              <a:buAutoNum type="arabicPeriod"/>
            </a:pPr>
            <a:r>
              <a:rPr lang="zh-CN" altLang="en-US" dirty="0">
                <a:solidFill>
                  <a:srgbClr val="00B050"/>
                </a:solidFill>
              </a:rPr>
              <a:t>个人有感</a:t>
            </a:r>
            <a:endParaRPr lang="en-US" dirty="0">
              <a:solidFill>
                <a:srgbClr val="00B050"/>
              </a:solidFill>
            </a:endParaRPr>
          </a:p>
          <a:p>
            <a:pPr marL="514350" indent="-514350">
              <a:buFont typeface="+mj-lt"/>
              <a:buAutoNum type="arabicPeriod"/>
            </a:pPr>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pPr marL="514350" indent="-514350">
              <a:buFont typeface="+mj-lt"/>
              <a:buAutoNum type="arabicPeriod"/>
            </a:pPr>
            <a:r>
              <a:rPr lang="en-US" altLang="zh-CN" dirty="0" err="1"/>
              <a:t>Netty</a:t>
            </a:r>
            <a:r>
              <a:rPr lang="en-US" altLang="zh-CN" dirty="0"/>
              <a:t>, Undertow, </a:t>
            </a:r>
            <a:r>
              <a:rPr lang="en-US" altLang="zh-CN" dirty="0" err="1"/>
              <a:t>Vert.x</a:t>
            </a:r>
            <a:r>
              <a:rPr lang="en-US" altLang="zh-CN" dirty="0"/>
              <a:t>,</a:t>
            </a:r>
          </a:p>
          <a:p>
            <a:pPr marL="514350" indent="-514350">
              <a:buFont typeface="+mj-lt"/>
              <a:buAutoNum type="arabicPeriod"/>
            </a:pPr>
            <a:r>
              <a:rPr lang="en-US" altLang="zh-CN" dirty="0"/>
              <a:t>Dubbo, Hadoop </a:t>
            </a:r>
          </a:p>
          <a:p>
            <a:pPr marL="514350" indent="-514350">
              <a:buFont typeface="+mj-lt"/>
              <a:buAutoNum type="arabicPeriod"/>
            </a:pPr>
            <a:r>
              <a:rPr lang="en-US" altLang="zh-CN" dirty="0"/>
              <a:t>Node.js</a:t>
            </a:r>
          </a:p>
          <a:p>
            <a:pPr marL="514350" indent="-514350">
              <a:buFont typeface="+mj-lt"/>
              <a:buAutoNum type="arabicPeriod"/>
            </a:pPr>
            <a:r>
              <a:rPr lang="en-US" dirty="0"/>
              <a:t>Nginx </a:t>
            </a:r>
          </a:p>
          <a:p>
            <a:pPr marL="514350" indent="-514350">
              <a:buFont typeface="+mj-lt"/>
              <a:buAutoNum type="arabicPeriod"/>
            </a:pPr>
            <a:r>
              <a:rPr lang="en-US" dirty="0"/>
              <a:t>Kafka, Redis</a:t>
            </a:r>
          </a:p>
          <a:p>
            <a:pPr marL="514350" indent="-514350">
              <a:buFont typeface="+mj-lt"/>
              <a:buAutoNum type="arabicPeriod"/>
            </a:pPr>
            <a:r>
              <a:rPr lang="zh-CN" altLang="en-US" dirty="0"/>
              <a:t>微信</a:t>
            </a:r>
            <a:r>
              <a:rPr lang="en-US" altLang="zh-CN" dirty="0" err="1"/>
              <a:t>libco</a:t>
            </a:r>
            <a:r>
              <a:rPr lang="zh-CN" altLang="en-US" dirty="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a:t>高并发服务端网络编程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带来的思考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没有继承：用组合代替继承</a:t>
            </a:r>
            <a:r>
              <a:rPr lang="en-US" altLang="zh-CN" dirty="0"/>
              <a:t>.</a:t>
            </a:r>
            <a:r>
              <a:rPr lang="zh-CN" altLang="en-US" dirty="0"/>
              <a:t> </a:t>
            </a:r>
            <a:endParaRPr lang="en-US" altLang="zh-CN" dirty="0"/>
          </a:p>
          <a:p>
            <a:r>
              <a:rPr lang="zh-CN" altLang="en-US" dirty="0"/>
              <a:t>没有异常：错误也是逻辑的一部分</a:t>
            </a:r>
            <a:r>
              <a:rPr lang="en-US" altLang="zh-CN" dirty="0"/>
              <a:t>.</a:t>
            </a:r>
          </a:p>
          <a:p>
            <a:r>
              <a:rPr lang="zh-CN" altLang="en-US" dirty="0"/>
              <a:t>隐式接口：显式实现接口有什么不好？</a:t>
            </a:r>
            <a:endParaRPr lang="en-US" altLang="zh-CN" dirty="0"/>
          </a:p>
          <a:p>
            <a:r>
              <a:rPr lang="zh-CN" altLang="en-US" dirty="0"/>
              <a:t>没有泛型：泛型真的没有必要么？</a:t>
            </a:r>
            <a:endParaRPr lang="en-US" altLang="zh-CN" dirty="0"/>
          </a:p>
          <a:p>
            <a:r>
              <a:rPr lang="zh-CN" altLang="en-US" dirty="0"/>
              <a:t>一等公民函数：设计模式是不是太骈俪了？</a:t>
            </a:r>
            <a:endParaRPr lang="en-US" dirty="0"/>
          </a:p>
          <a:p>
            <a:pPr marL="0" indent="0">
              <a:buNone/>
            </a:pPr>
            <a:endParaRPr lang="en-US" altLang="zh-CN" dirty="0"/>
          </a:p>
        </p:txBody>
      </p:sp>
    </p:spTree>
    <p:extLst>
      <p:ext uri="{BB962C8B-B14F-4D97-AF65-F5344CB8AC3E}">
        <p14:creationId xmlns:p14="http://schemas.microsoft.com/office/powerpoint/2010/main" val="184753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892899" cy="6033822"/>
          </a:xfrm>
        </p:spPr>
        <p:txBody>
          <a:bodyPr>
            <a:normAutofit lnSpcReduction="10000"/>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a:solidFill>
                  <a:srgbClr val="00B0F0"/>
                </a:solidFill>
              </a:rPr>
              <a:t>云风 </a:t>
            </a:r>
            <a:r>
              <a:rPr lang="en-US" altLang="zh-CN" dirty="0">
                <a:solidFill>
                  <a:srgbClr val="00B0F0"/>
                </a:solidFill>
              </a:rPr>
              <a:t>-</a:t>
            </a:r>
            <a:r>
              <a:rPr lang="zh-CN" altLang="en-US" dirty="0">
                <a:solidFill>
                  <a:srgbClr val="00B0F0"/>
                </a:solidFill>
              </a:rPr>
              <a:t>大话西游主程</a:t>
            </a:r>
            <a:endParaRPr lang="en-US" altLang="zh-CN" dirty="0">
              <a:solidFill>
                <a:srgbClr val="00B0F0"/>
              </a:solidFill>
            </a:endParaRPr>
          </a:p>
          <a:p>
            <a:pPr marL="0" indent="0">
              <a:buNone/>
            </a:pPr>
            <a:r>
              <a:rPr lang="en-US" dirty="0"/>
              <a:t>The more I’ve been working with distributed systems, the more I’m frustrated by Node’s direction, which </a:t>
            </a:r>
            <a:r>
              <a:rPr lang="en-US" dirty="0" err="1"/>
              <a:t>favours</a:t>
            </a:r>
            <a:r>
              <a:rPr lang="en-US" dirty="0"/>
              <a:t> performance over usability and robustness. In the past week I’ve rewritten a relatively large distributed system in Go, and it’s robust, performs better, it’s easier to maintain, and has better test coverage since synchronous code is generally nicer and simpler to work with.</a:t>
            </a:r>
          </a:p>
          <a:p>
            <a:pPr marL="0" indent="0">
              <a:buNone/>
            </a:pPr>
            <a:r>
              <a:rPr lang="en-US" dirty="0">
                <a:solidFill>
                  <a:srgbClr val="00B0F0"/>
                </a:solidFill>
              </a:rPr>
              <a:t>TJ </a:t>
            </a:r>
            <a:r>
              <a:rPr lang="en-US" dirty="0" err="1">
                <a:solidFill>
                  <a:srgbClr val="00B0F0"/>
                </a:solidFill>
              </a:rPr>
              <a:t>Holowaychuk</a:t>
            </a:r>
            <a:r>
              <a:rPr lang="en-US" dirty="0">
                <a:solidFill>
                  <a:srgbClr val="00B0F0"/>
                </a:solidFill>
              </a:rPr>
              <a:t> </a:t>
            </a:r>
            <a:r>
              <a:rPr lang="en-US" altLang="zh-CN" dirty="0">
                <a:solidFill>
                  <a:srgbClr val="00B0F0"/>
                </a:solidFill>
              </a:rPr>
              <a:t>– 3%</a:t>
            </a:r>
            <a:r>
              <a:rPr lang="zh-CN" altLang="en-US" dirty="0">
                <a:solidFill>
                  <a:srgbClr val="00B0F0"/>
                </a:solidFill>
              </a:rPr>
              <a:t>的</a:t>
            </a:r>
            <a:r>
              <a:rPr lang="en-US" altLang="zh-CN" dirty="0" err="1">
                <a:solidFill>
                  <a:srgbClr val="00B0F0"/>
                </a:solidFill>
              </a:rPr>
              <a:t>npm</a:t>
            </a:r>
            <a:r>
              <a:rPr lang="en-US" altLang="zh-CN" dirty="0">
                <a:solidFill>
                  <a:srgbClr val="00B0F0"/>
                </a:solidFill>
              </a:rPr>
              <a:t> </a:t>
            </a:r>
          </a:p>
          <a:p>
            <a:pPr marL="0" indent="0">
              <a:buNone/>
            </a:pPr>
            <a:r>
              <a:rPr lang="zh-CN" altLang="en-US" dirty="0"/>
              <a:t>在十余年的技术生涯中，我接触过、使用过、喜爱过不同的编程语言，但总体而言，</a:t>
            </a:r>
            <a:r>
              <a:rPr lang="en-US" altLang="zh-CN" dirty="0"/>
              <a:t>Go</a:t>
            </a:r>
            <a:r>
              <a:rPr lang="zh-CN" altLang="en-US" dirty="0"/>
              <a:t>语言的出现是最让我兴奋的事情</a:t>
            </a:r>
            <a:r>
              <a:rPr lang="en-US" altLang="zh-CN" dirty="0"/>
              <a:t>…</a:t>
            </a:r>
          </a:p>
          <a:p>
            <a:pPr marL="0" indent="0">
              <a:buNone/>
            </a:pPr>
            <a:r>
              <a:rPr lang="zh-CN" altLang="en-US" dirty="0"/>
              <a:t>我自己最早是</a:t>
            </a:r>
            <a:r>
              <a:rPr lang="en-US" altLang="zh-CN" dirty="0"/>
              <a:t>C++</a:t>
            </a:r>
            <a:r>
              <a:rPr lang="zh-CN" altLang="en-US" dirty="0"/>
              <a:t>的粉丝，但是我接触</a:t>
            </a:r>
            <a:r>
              <a:rPr lang="en-US" altLang="zh-CN" dirty="0"/>
              <a:t>Go</a:t>
            </a:r>
            <a:r>
              <a:rPr lang="zh-CN" altLang="en-US" dirty="0"/>
              <a:t>以后有一个非常强烈的愿望我希望</a:t>
            </a:r>
            <a:r>
              <a:rPr lang="en-US" altLang="zh-CN" dirty="0"/>
              <a:t>C++</a:t>
            </a:r>
            <a:r>
              <a:rPr lang="zh-CN" altLang="en-US" dirty="0"/>
              <a:t>这样的东西最好还是能够早点退出历史舞台 </a:t>
            </a:r>
            <a:r>
              <a:rPr lang="en-US" altLang="zh-CN" dirty="0">
                <a:solidFill>
                  <a:srgbClr val="0070C0"/>
                </a:solidFill>
              </a:rPr>
              <a:t>– </a:t>
            </a:r>
            <a:r>
              <a:rPr lang="zh-CN" altLang="en-US" dirty="0">
                <a:solidFill>
                  <a:srgbClr val="0070C0"/>
                </a:solidFill>
              </a:rPr>
              <a:t>许式伟</a:t>
            </a:r>
            <a:r>
              <a:rPr lang="zh-CN" altLang="en-US" dirty="0"/>
              <a:t> </a:t>
            </a:r>
            <a:endParaRPr lang="en-US" altLang="zh-CN" dirty="0">
              <a:solidFill>
                <a:srgbClr val="00B0F0"/>
              </a:solidFill>
            </a:endParaRPr>
          </a:p>
        </p:txBody>
      </p:sp>
    </p:spTree>
    <p:extLst>
      <p:ext uri="{BB962C8B-B14F-4D97-AF65-F5344CB8AC3E}">
        <p14:creationId xmlns:p14="http://schemas.microsoft.com/office/powerpoint/2010/main" val="1100923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这些黑话足以把你的膀胱吓得漏液。如今，作为资深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en-US" altLang="zh-CN"/>
              <a:t>			</a:t>
            </a:r>
            <a:r>
              <a:rPr lang="zh-CN" altLang="en-US"/>
              <a:t>唯</a:t>
            </a:r>
            <a:r>
              <a:rPr lang="zh-CN" altLang="en-US" dirty="0"/>
              <a:t>有简单才是最终的解决方案</a:t>
            </a:r>
          </a:p>
        </p:txBody>
      </p:sp>
    </p:spTree>
    <p:extLst>
      <p:ext uri="{BB962C8B-B14F-4D97-AF65-F5344CB8AC3E}">
        <p14:creationId xmlns:p14="http://schemas.microsoft.com/office/powerpoint/2010/main"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535402" y="808074"/>
            <a:ext cx="11142247" cy="54593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https://www.zhihu.com/question/21409296</a:t>
            </a:r>
            <a:endParaRPr lang="en-US" altLang="zh-CN" sz="1800" dirty="0"/>
          </a:p>
          <a:p>
            <a:r>
              <a:rPr lang="zh-CN" altLang="en-US" sz="1800" dirty="0"/>
              <a:t>如何看待 </a:t>
            </a:r>
            <a:r>
              <a:rPr lang="en-US" altLang="zh-CN" sz="1800" dirty="0"/>
              <a:t>TJ </a:t>
            </a:r>
            <a:r>
              <a:rPr lang="zh-CN" altLang="en-US" sz="1800" dirty="0"/>
              <a:t>宣布退出 </a:t>
            </a:r>
            <a:r>
              <a:rPr lang="en-US" altLang="zh-CN" sz="1800" dirty="0"/>
              <a:t>Node.js </a:t>
            </a:r>
            <a:r>
              <a:rPr lang="zh-CN" altLang="en-US" sz="1800" dirty="0"/>
              <a:t>开发，转向 </a:t>
            </a:r>
            <a:r>
              <a:rPr lang="en-US" altLang="zh-CN" sz="1800" dirty="0"/>
              <a:t>Go</a:t>
            </a:r>
            <a:r>
              <a:rPr lang="zh-CN" altLang="en-US" sz="1800" dirty="0"/>
              <a:t>？ </a:t>
            </a:r>
          </a:p>
          <a:p>
            <a:pPr lvl="1"/>
            <a:r>
              <a:rPr lang="en-US" altLang="zh-CN" sz="1400" dirty="0">
                <a:hlinkClick r:id="rId12"/>
              </a:rPr>
              <a:t>https://yq.aliyun.com/ask/259719</a:t>
            </a:r>
            <a:endParaRPr lang="en-US" altLang="zh-CN" sz="1400" dirty="0"/>
          </a:p>
          <a:p>
            <a:pPr lvl="1"/>
            <a:r>
              <a:rPr lang="en-US" altLang="zh-CN" sz="1400" dirty="0">
                <a:hlinkClick r:id="rId13"/>
              </a:rPr>
              <a:t>https://studygolang.com/articles/2675</a:t>
            </a:r>
            <a:endParaRPr lang="en-US" altLang="zh-CN" sz="1400" dirty="0"/>
          </a:p>
          <a:p>
            <a:pPr lvl="1"/>
            <a:r>
              <a:rPr lang="en-US" altLang="zh-CN" sz="1400" dirty="0">
                <a:hlinkClick r:id="rId14"/>
              </a:rPr>
              <a:t>https://studygolang.com/articles/6385</a:t>
            </a:r>
            <a:endParaRPr lang="en-US" altLang="zh-CN" sz="1400" dirty="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52822B86-91DC-4EC3-89A4-472AC7985426}"/>
              </a:ext>
            </a:extLst>
          </p:cNvPr>
          <p:cNvPicPr>
            <a:picLocks noChangeAspect="1"/>
          </p:cNvPicPr>
          <p:nvPr/>
        </p:nvPicPr>
        <p:blipFill>
          <a:blip r:embed="rId3"/>
          <a:stretch>
            <a:fillRect/>
          </a:stretch>
        </p:blipFill>
        <p:spPr>
          <a:xfrm>
            <a:off x="5762847" y="1034015"/>
            <a:ext cx="6379295" cy="4488480"/>
          </a:xfrm>
          <a:prstGeom prst="rect">
            <a:avLst/>
          </a:prstGeom>
        </p:spPr>
      </p:pic>
    </p:spTree>
    <p:extLst>
      <p:ext uri="{BB962C8B-B14F-4D97-AF65-F5344CB8AC3E}">
        <p14:creationId xmlns:p14="http://schemas.microsoft.com/office/powerpoint/2010/main"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900"/>
            <a:ext cx="4853283" cy="2062103"/>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5771495" y="837899"/>
            <a:ext cx="6486560" cy="4155205"/>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6054870" y="5553503"/>
            <a:ext cx="6137130" cy="933195"/>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8F66B-F132-4627-A8F1-473C8F1DC658}">
  <ds:schemaRefs>
    <ds:schemaRef ds:uri="http://schemas.microsoft.com/sharepoint/v3/contenttype/forms"/>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3434</TotalTime>
  <Words>2204</Words>
  <Application>Microsoft Office PowerPoint</Application>
  <PresentationFormat>Widescreen</PresentationFormat>
  <Paragraphs>228</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等线</vt:lpstr>
      <vt:lpstr>等线 Light</vt:lpstr>
      <vt:lpstr>Arial</vt:lpstr>
      <vt:lpstr>Calibri</vt:lpstr>
      <vt:lpstr>Calibri Light</vt: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Golang: 带来的思考</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BRIAN ZHENG (DEV-ISD-OOCLL/ZHA)</cp:lastModifiedBy>
  <cp:revision>262</cp:revision>
  <dcterms:created xsi:type="dcterms:W3CDTF">2018-06-05T06:57:09Z</dcterms:created>
  <dcterms:modified xsi:type="dcterms:W3CDTF">2018-11-20T08:24:18Z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