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60" r:id="rId7"/>
    <p:sldId id="258" r:id="rId8"/>
    <p:sldId id="317" r:id="rId9"/>
    <p:sldId id="323" r:id="rId10"/>
    <p:sldId id="324" r:id="rId11"/>
    <p:sldId id="325" r:id="rId12"/>
    <p:sldId id="331" r:id="rId13"/>
    <p:sldId id="327" r:id="rId14"/>
    <p:sldId id="326" r:id="rId15"/>
    <p:sldId id="328" r:id="rId16"/>
    <p:sldId id="329" r:id="rId17"/>
    <p:sldId id="330" r:id="rId18"/>
    <p:sldId id="332" r:id="rId19"/>
    <p:sldId id="333" r:id="rId20"/>
    <p:sldId id="334" r:id="rId21"/>
    <p:sldId id="322" r:id="rId22"/>
    <p:sldId id="336" r:id="rId23"/>
    <p:sldId id="337" r:id="rId24"/>
    <p:sldId id="338" r:id="rId25"/>
    <p:sldId id="340" r:id="rId26"/>
    <p:sldId id="339" r:id="rId27"/>
    <p:sldId id="341" r:id="rId28"/>
    <p:sldId id="343" r:id="rId29"/>
    <p:sldId id="345" r:id="rId30"/>
    <p:sldId id="346" r:id="rId31"/>
    <p:sldId id="33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D9EADD-8752-4C05-9F62-8DF6D7C58F99}">
          <p14:sldIdLst>
            <p14:sldId id="256"/>
            <p14:sldId id="257"/>
            <p14:sldId id="260"/>
            <p14:sldId id="258"/>
            <p14:sldId id="317"/>
            <p14:sldId id="323"/>
            <p14:sldId id="324"/>
            <p14:sldId id="325"/>
            <p14:sldId id="331"/>
            <p14:sldId id="327"/>
            <p14:sldId id="326"/>
            <p14:sldId id="328"/>
            <p14:sldId id="329"/>
            <p14:sldId id="330"/>
            <p14:sldId id="332"/>
            <p14:sldId id="333"/>
            <p14:sldId id="334"/>
          </p14:sldIdLst>
        </p14:section>
        <p14:section name="Summary" id="{B6A0A644-47C2-48A4-AD14-D633EDD6C7CF}">
          <p14:sldIdLst>
            <p14:sldId id="322"/>
            <p14:sldId id="336"/>
            <p14:sldId id="337"/>
            <p14:sldId id="338"/>
            <p14:sldId id="340"/>
            <p14:sldId id="339"/>
            <p14:sldId id="341"/>
            <p14:sldId id="343"/>
            <p14:sldId id="345"/>
            <p14:sldId id="346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ONG (DSCOE-ISD-OOCLL/ZHA)" initials="MG(" lastIdx="1" clrIdx="0">
    <p:extLst>
      <p:ext uri="{19B8F6BF-5375-455C-9EA6-DF929625EA0E}">
        <p15:presenceInfo xmlns:p15="http://schemas.microsoft.com/office/powerpoint/2012/main" userId="S-1-5-21-2065039802-622210664-899889007-132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04" autoAdjust="0"/>
  </p:normalViewPr>
  <p:slideViewPr>
    <p:cSldViewPr snapToGrid="0">
      <p:cViewPr varScale="1">
        <p:scale>
          <a:sx n="50" d="100"/>
          <a:sy n="50" d="100"/>
        </p:scale>
        <p:origin x="60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F5E0-26D3-4F44-BD3F-0851D1E00D07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C6F0-A91C-42A5-9365-46DAD84980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0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3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6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6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9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3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2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66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1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6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8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8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33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9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F054-5F26-423F-A5DD-9C54CE0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2565F-9609-400E-9E2E-E6259786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FF66-933D-47F1-A95A-74DB940C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FEE5-1B4A-4EFE-B89E-F2559B3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733D-C7BB-4CC1-850C-DD54586B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A4CAC6-7389-48ED-AC06-BFADD41551D5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86946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2ADF3-F7F8-4087-858A-6F66D508D87C}"/>
              </a:ext>
            </a:extLst>
          </p:cNvPr>
          <p:cNvSpPr txBox="1"/>
          <p:nvPr userDrawn="1"/>
        </p:nvSpPr>
        <p:spPr>
          <a:xfrm>
            <a:off x="10535139" y="6585044"/>
            <a:ext cx="177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Scientist Zhuhai Team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F509-E66E-42C7-B414-DEDB8CB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D8C8D-EF98-470B-8FD0-A9BB0450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363F-FFE9-4A83-A47C-7B025E7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756C-4793-47FF-AF0E-A346FA4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8755-6A6A-4B66-94EC-81D56DA8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87FEF-54B8-4489-85DC-D98FE6F2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1D077-BD07-4382-8E63-59488FFC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1C67-9B19-4A17-87AF-47D2816A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4035-BE1F-4B6A-A757-0A3BEBC0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1FF7-26AC-4666-A6E2-B9A9C931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147-8305-4C8C-86F1-D856EBBA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0835-3F9B-44C7-A1E0-BB6A820F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82C4-E0B0-4F75-9A71-E46836F5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26BA-4562-4167-9CC0-13E0F1E0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031C-236C-4C79-B203-6266D58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1F678-17D0-4A24-BC8C-596209B8A706}"/>
              </a:ext>
            </a:extLst>
          </p:cNvPr>
          <p:cNvCxnSpPr>
            <a:cxnSpLocks/>
          </p:cNvCxnSpPr>
          <p:nvPr userDrawn="1"/>
        </p:nvCxnSpPr>
        <p:spPr>
          <a:xfrm>
            <a:off x="299101" y="681037"/>
            <a:ext cx="63409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E9F5-987F-47D7-A80F-63B190B6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DF7C-9109-464F-B881-82FA2A80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BF5B-AF99-4CBF-AE0A-75C40BE9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5BFB-2055-42FB-AC89-BE1785D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587E-758E-438B-84A0-1497D6C9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3CA79F-75C6-44C0-8E41-48A8B125B50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1087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7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CFB-0F52-4EF9-A70F-4C8567F6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ACCB-8876-41D5-A33E-3FF0D5DA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392B-76F8-4D10-B40E-F73EAEE0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36E2-8A03-4DBF-950E-C5B08EF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22BD-5DB1-403B-8A20-3C8F43A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9DBC-86E0-4E27-B5D1-BCED975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F189-CDD4-402C-BF48-5716492D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9ADE-86F8-4E1B-96EC-AAE4CE82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DDFAE-921B-4FD1-96C7-CD55AB45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69DB8-23C3-4044-8A4D-4E92B2229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B5D27-F40F-4F48-9993-561FC327D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72A2F-6C03-4AA2-8675-A62997A1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A0448-C108-4A98-BC11-71C69497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E1CB1-297A-48F9-BF2F-D32F99F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2D30-D733-4779-B79D-EED11F29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88E6C-E68D-48B1-ADCE-523903DA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9D5ED-193F-47A7-86C6-BA07996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EF39B-32C5-4504-9D3C-C73B019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30188-1AC2-484C-9F53-B1C7CB8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33681-69BB-45B2-9377-67BC523A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B1A5F-A319-4FCA-B8EB-7506ACFB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5B79-F8B8-4759-9FBD-205D80AE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2243-0F38-4450-B420-7132E7B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3093D-A8BF-4001-8391-24DB2CD7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90E2D-DC24-4359-8EB7-DD8EAA1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A5AB0-20EC-4A87-B765-F369816E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F5AE5-E610-4F52-8B1F-CC450BD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E141-FE3E-4AF1-BC37-7F56A0C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1CE18-F9BD-41B4-8056-E22AEEF6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DB4DA-BA72-424A-845C-3E305D36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6947-54BB-40F7-85A7-2EB72C1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4069D-0CC7-4B93-8DF5-3B1D962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649E-CEE5-4CE0-9B43-09D802EF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67B93-6A4A-48BB-9AAF-6A695055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1EC6-9512-483B-BA61-30A00B97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101" y="824178"/>
            <a:ext cx="11647919" cy="535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90A6-5736-4CB6-A19C-DC4230F9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E582-B1AB-4666-997A-F36EB63FD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3510-3D74-470C-BD4E-4623587E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D61A2-ECDD-4A5C-8B2C-67D04DF1A4F8}"/>
              </a:ext>
            </a:extLst>
          </p:cNvPr>
          <p:cNvSpPr/>
          <p:nvPr userDrawn="1"/>
        </p:nvSpPr>
        <p:spPr>
          <a:xfrm>
            <a:off x="1" y="6559358"/>
            <a:ext cx="12192000" cy="298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CBD3F-E3E0-4AF7-9498-072C80E24DAF}"/>
              </a:ext>
            </a:extLst>
          </p:cNvPr>
          <p:cNvSpPr/>
          <p:nvPr userDrawn="1"/>
        </p:nvSpPr>
        <p:spPr>
          <a:xfrm>
            <a:off x="15" y="6499491"/>
            <a:ext cx="12191985" cy="664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0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s.golang.org/2012/concurrency.slide#4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gel.com/c10k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obu.com/2015/07/14/performance-comparison-of-7-websocket-frameworks/" TargetMode="External"/><Relationship Id="rId3" Type="http://schemas.openxmlformats.org/officeDocument/2006/relationships/hyperlink" Target="https://36kr.com/p/5073181.html" TargetMode="External"/><Relationship Id="rId7" Type="http://schemas.openxmlformats.org/officeDocument/2006/relationships/hyperlink" Target="https://studygolang.com/articles/294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gmentfault.com/a/1190000007240744" TargetMode="External"/><Relationship Id="rId11" Type="http://schemas.openxmlformats.org/officeDocument/2006/relationships/hyperlink" Target="https://www.zhihu.com/question/21409296" TargetMode="External"/><Relationship Id="rId5" Type="http://schemas.openxmlformats.org/officeDocument/2006/relationships/hyperlink" Target="https://www.slideserve.com/farica/dive-into-golang" TargetMode="External"/><Relationship Id="rId10" Type="http://schemas.openxmlformats.org/officeDocument/2006/relationships/hyperlink" Target="https://zhuanlan.zhihu.com/p/27519705" TargetMode="External"/><Relationship Id="rId4" Type="http://schemas.openxmlformats.org/officeDocument/2006/relationships/hyperlink" Target="https://blog.csdn.net/ghj1976/article/details/27996095" TargetMode="External"/><Relationship Id="rId9" Type="http://schemas.openxmlformats.org/officeDocument/2006/relationships/hyperlink" Target="https://www.infoq.cn/articles/CplusStyleCorourtine-At-Wecha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F4F5-F0B9-4D17-9B31-DE22B611F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78" y="2562725"/>
            <a:ext cx="7780421" cy="947237"/>
          </a:xfrm>
        </p:spPr>
        <p:txBody>
          <a:bodyPr/>
          <a:lstStyle/>
          <a:p>
            <a:r>
              <a:rPr lang="en-US" altLang="zh-CN" dirty="0"/>
              <a:t>Golang Concurrency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542E-6F3A-4349-99DB-1F21ABC84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Zheng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B8E91-B469-4BBE-8EE8-56242C4C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007"/>
            <a:ext cx="368571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Buffered Channel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56032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Send</a:t>
            </a:r>
            <a:r>
              <a:rPr lang="zh-CN" altLang="en-US" sz="3200" dirty="0"/>
              <a:t>不进会阻塞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Read</a:t>
            </a:r>
            <a:r>
              <a:rPr lang="zh-CN" altLang="en-US" sz="3200" dirty="0"/>
              <a:t>不出会阻塞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缓冲未满则可以</a:t>
            </a:r>
            <a:r>
              <a:rPr lang="en-US" altLang="zh-CN" sz="3200" dirty="0"/>
              <a:t>Send</a:t>
            </a:r>
            <a:r>
              <a:rPr lang="en-US" altLang="zh-CN" sz="4000" b="1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Read</a:t>
            </a:r>
            <a:r>
              <a:rPr lang="zh-CN" altLang="en-US" sz="3200" dirty="0"/>
              <a:t>时，</a:t>
            </a:r>
            <a:r>
              <a:rPr lang="en-US" altLang="zh-CN" sz="3200" dirty="0"/>
              <a:t>Channel</a:t>
            </a:r>
            <a:r>
              <a:rPr lang="zh-CN" altLang="en-US" sz="3200" dirty="0"/>
              <a:t>内无内容则阻塞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Buffer</a:t>
            </a:r>
            <a:r>
              <a:rPr lang="zh-CN" altLang="en-US" sz="3200" dirty="0"/>
              <a:t>为</a:t>
            </a:r>
            <a:r>
              <a:rPr lang="en-US" altLang="zh-CN" sz="3200" dirty="0"/>
              <a:t>0</a:t>
            </a:r>
            <a:r>
              <a:rPr lang="zh-CN" altLang="en-US" sz="3200" dirty="0"/>
              <a:t>，单方面无法</a:t>
            </a:r>
            <a:r>
              <a:rPr lang="en-US" altLang="zh-CN" sz="3200" dirty="0"/>
              <a:t>Send</a:t>
            </a:r>
            <a:r>
              <a:rPr lang="zh-CN" altLang="en-US" sz="3200" dirty="0"/>
              <a:t>或者</a:t>
            </a:r>
            <a:r>
              <a:rPr lang="en-US" altLang="zh-CN" sz="3200" dirty="0"/>
              <a:t>Read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Channel </a:t>
            </a:r>
            <a:r>
              <a:rPr lang="zh-CN" altLang="en-US" sz="3200" dirty="0"/>
              <a:t>像消息队列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7725" y="5554624"/>
            <a:ext cx="5397241" cy="6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5196" y="925144"/>
            <a:ext cx="5527921" cy="34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生成器模式</a:t>
            </a:r>
            <a:r>
              <a:rPr lang="en-US" altLang="zh-CN" dirty="0"/>
              <a:t>1S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2" y="1223413"/>
            <a:ext cx="361794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持续地发送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持续地接受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Reader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98" y="1132479"/>
            <a:ext cx="5343477" cy="43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01558" y="1147099"/>
            <a:ext cx="1575186" cy="427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Channel</a:t>
            </a:r>
            <a:r>
              <a:rPr lang="zh-CN" altLang="en-US" dirty="0"/>
              <a:t>当作参数传递 </a:t>
            </a:r>
            <a:r>
              <a:rPr lang="en-US" altLang="zh-CN" dirty="0"/>
              <a:t>NS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Channel</a:t>
            </a:r>
            <a:r>
              <a:rPr lang="zh-CN" altLang="en-US" sz="3200" dirty="0"/>
              <a:t>当作参数来传递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N </a:t>
            </a:r>
            <a:r>
              <a:rPr lang="zh-CN" altLang="en-US" sz="3200" dirty="0"/>
              <a:t>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Receiver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1621" y="1073446"/>
            <a:ext cx="5817802" cy="46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61624" y="1042102"/>
            <a:ext cx="1401091" cy="448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goroutine</a:t>
            </a:r>
            <a:r>
              <a:rPr lang="zh-CN" altLang="en-US" dirty="0"/>
              <a:t>读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/>
              <a:t> Channel </a:t>
            </a:r>
            <a:r>
              <a:rPr lang="zh-CN" altLang="en-US" dirty="0"/>
              <a:t> </a:t>
            </a:r>
            <a:r>
              <a:rPr lang="en-US" altLang="zh-CN" dirty="0"/>
              <a:t>(1S :NR)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Channel</a:t>
            </a:r>
            <a:r>
              <a:rPr lang="zh-CN" altLang="en-US" sz="3200" dirty="0"/>
              <a:t>当作参数来传递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1 </a:t>
            </a:r>
            <a:r>
              <a:rPr lang="zh-CN" altLang="en-US" sz="3200" dirty="0"/>
              <a:t>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N</a:t>
            </a:r>
            <a:r>
              <a:rPr lang="zh-CN" altLang="en-US" sz="3200" dirty="0"/>
              <a:t>个</a:t>
            </a:r>
            <a:r>
              <a:rPr lang="en-US" altLang="zh-CN" sz="3200" dirty="0"/>
              <a:t>Reader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为什么每次结果都不一样？？</a:t>
            </a:r>
            <a:endParaRPr lang="en-US" altLang="zh-CN" sz="3200" dirty="0"/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6473" y="886601"/>
            <a:ext cx="4049727" cy="519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07941" y="977310"/>
            <a:ext cx="1811966" cy="14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5521" y="3082002"/>
            <a:ext cx="1829977" cy="71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goroutine</a:t>
            </a:r>
            <a:r>
              <a:rPr lang="zh-CN" altLang="en-US" dirty="0"/>
              <a:t>读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/>
              <a:t> Channel  </a:t>
            </a:r>
            <a:r>
              <a:rPr lang="zh-CN" altLang="en-US" dirty="0"/>
              <a:t> </a:t>
            </a:r>
            <a:r>
              <a:rPr lang="en-US" altLang="zh-CN" dirty="0"/>
              <a:t>(1S: NR) -cont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US" altLang="zh-CN" sz="3200" dirty="0"/>
          </a:p>
          <a:p>
            <a:pPr marL="514350" indent="-514350"/>
            <a:r>
              <a:rPr lang="en-US" altLang="zh-CN" sz="3200" dirty="0" err="1"/>
              <a:t>Sync.WaitGroup</a:t>
            </a:r>
            <a:r>
              <a:rPr lang="zh-CN" altLang="en-US" sz="3200" dirty="0"/>
              <a:t>同步</a:t>
            </a:r>
            <a:endParaRPr lang="en-US" altLang="zh-CN" sz="3200" dirty="0"/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wg.Add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(10)</a:t>
            </a:r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wg.Done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 //</a:t>
            </a:r>
            <a:r>
              <a:rPr lang="en-US" altLang="zh-CN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zh-CN" alt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次</a:t>
            </a:r>
            <a:endParaRPr lang="en-US" sz="3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wg.Wait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sz="3200" dirty="0" err="1"/>
              <a:t>Sync.Mutex</a:t>
            </a:r>
            <a:endParaRPr lang="en-US" sz="3200" dirty="0"/>
          </a:p>
          <a:p>
            <a:r>
              <a:rPr lang="en-US" sz="3200" dirty="0" err="1"/>
              <a:t>Sync.RWMutex</a:t>
            </a:r>
            <a:endParaRPr lang="en-US" sz="3200" dirty="0"/>
          </a:p>
          <a:p>
            <a:r>
              <a:rPr lang="en-US" sz="3200" dirty="0" err="1"/>
              <a:t>Sync.Once</a:t>
            </a:r>
            <a:endParaRPr lang="en-US" sz="3200" dirty="0"/>
          </a:p>
          <a:p>
            <a:r>
              <a:rPr lang="en-US" sz="3200" dirty="0" err="1"/>
              <a:t>Sync.Cond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1849" y="695437"/>
            <a:ext cx="5181490" cy="55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40813" y="689013"/>
            <a:ext cx="992955" cy="54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– Random or Race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49" y="1212780"/>
            <a:ext cx="548060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case </a:t>
            </a:r>
            <a:r>
              <a:rPr lang="zh-CN" altLang="en-US" sz="3200" dirty="0"/>
              <a:t>必须是</a:t>
            </a:r>
            <a:r>
              <a:rPr lang="en-US" altLang="zh-CN" sz="3200" dirty="0"/>
              <a:t>Channel</a:t>
            </a:r>
            <a:r>
              <a:rPr lang="zh-CN" altLang="en-US" sz="3200" dirty="0"/>
              <a:t>的读写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多条</a:t>
            </a:r>
            <a:r>
              <a:rPr lang="en-US" altLang="zh-CN" sz="3200" dirty="0"/>
              <a:t>case</a:t>
            </a:r>
            <a:r>
              <a:rPr lang="zh-CN" altLang="en-US" sz="3200" dirty="0"/>
              <a:t>竞赛，谁先满足执行谁。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多条</a:t>
            </a:r>
            <a:r>
              <a:rPr lang="en-US" altLang="zh-CN" sz="3200" dirty="0"/>
              <a:t>case</a:t>
            </a:r>
            <a:r>
              <a:rPr lang="zh-CN" altLang="en-US" sz="3200" dirty="0"/>
              <a:t>满足，则随机选择一个</a:t>
            </a:r>
            <a:r>
              <a:rPr lang="en-US" altLang="zh-CN" sz="3200" dirty="0"/>
              <a:t>case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没有</a:t>
            </a:r>
            <a:r>
              <a:rPr lang="en-US" altLang="zh-CN" sz="3200" dirty="0"/>
              <a:t>case</a:t>
            </a:r>
            <a:r>
              <a:rPr lang="zh-CN" altLang="en-US" sz="3200" dirty="0"/>
              <a:t>满足，则</a:t>
            </a:r>
            <a:r>
              <a:rPr lang="en-US" altLang="zh-CN" sz="3200" dirty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3+</a:t>
            </a:r>
            <a:r>
              <a:rPr lang="zh-CN" altLang="en-US" sz="3200" dirty="0"/>
              <a:t>没有</a:t>
            </a:r>
            <a:r>
              <a:rPr lang="en-US" altLang="zh-CN" sz="3200" dirty="0"/>
              <a:t>default</a:t>
            </a:r>
            <a:r>
              <a:rPr lang="zh-CN" altLang="en-US" sz="3200" dirty="0"/>
              <a:t>，则阻塞</a:t>
            </a:r>
            <a:r>
              <a:rPr lang="en-US" altLang="zh-CN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右图结果为随机</a:t>
            </a:r>
            <a:endParaRPr lang="en-US" altLang="zh-CN" sz="3200" dirty="0"/>
          </a:p>
          <a:p>
            <a:pPr marL="514350" indent="-514350"/>
            <a:endParaRPr lang="en-US" altLang="zh-CN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82" y="975206"/>
            <a:ext cx="6593086" cy="488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819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- Timeout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462997" y="851692"/>
            <a:ext cx="92946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Timer</a:t>
            </a:r>
            <a:r>
              <a:rPr lang="zh-CN" altLang="en-US" sz="3200" dirty="0"/>
              <a:t>保证</a:t>
            </a:r>
            <a:r>
              <a:rPr lang="en-US" altLang="zh-CN" sz="3200" dirty="0"/>
              <a:t>1</a:t>
            </a:r>
            <a:r>
              <a:rPr lang="zh-CN" altLang="en-US" sz="3200" dirty="0"/>
              <a:t>秒钟后可以返回，可以用作超时控制</a:t>
            </a:r>
            <a:endParaRPr lang="en-US" altLang="zh-C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B6F91-4E64-444F-A565-D062A84C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3" y="1436467"/>
            <a:ext cx="9162267" cy="46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8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– Fan in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475029" y="791535"/>
            <a:ext cx="9294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竞赛条件下先到先返回</a:t>
            </a:r>
            <a:endParaRPr lang="en-US" altLang="zh-CN" sz="3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584" y="1330954"/>
            <a:ext cx="9574626" cy="516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95BE6B-4050-4C7D-BAE9-3F7AADB1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027097"/>
            <a:ext cx="3990455" cy="19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A4467B-1621-4762-8082-EDC139BD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427" y="2171715"/>
            <a:ext cx="6835625" cy="2159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Golang</a:t>
            </a:r>
            <a:r>
              <a:rPr lang="zh-CN" altLang="en-US" sz="3600" dirty="0"/>
              <a:t>如何改善</a:t>
            </a:r>
            <a:r>
              <a:rPr lang="en-US" altLang="zh-CN" sz="3600" dirty="0"/>
              <a:t>Google Search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https://talks.golang.org/2012/concurrency.slide#42</a:t>
            </a:r>
            <a:endParaRPr lang="en-US" sz="20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870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zh-CN" altLang="en-US" dirty="0"/>
              <a:t>并发</a:t>
            </a:r>
            <a:r>
              <a:rPr lang="en-US" altLang="zh-CN" dirty="0"/>
              <a:t>/IO/</a:t>
            </a:r>
            <a:r>
              <a:rPr lang="zh-CN" altLang="en-US" dirty="0"/>
              <a:t>与线程管理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A4467B-1621-4762-8082-EDC139BD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如何支持高并发？</a:t>
            </a:r>
            <a:endParaRPr lang="en-US" altLang="zh-CN" dirty="0"/>
          </a:p>
          <a:p>
            <a:r>
              <a:rPr lang="en-US" altLang="zh-CN" dirty="0"/>
              <a:t>C10K</a:t>
            </a:r>
            <a:r>
              <a:rPr lang="zh-CN" altLang="en-US" dirty="0"/>
              <a:t>问题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http://www.kegel.com/c10k.html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与线程管理是关键</a:t>
            </a:r>
            <a:r>
              <a:rPr lang="en-US" altLang="zh-CN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3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A161-B3E9-4758-A71C-0474D411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31BF-252A-4742-96DF-4B537526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00114"/>
            <a:ext cx="11647919" cy="571498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从一个</a:t>
            </a:r>
            <a:r>
              <a:rPr lang="en-US" altLang="zh-CN" dirty="0"/>
              <a:t>RPC</a:t>
            </a:r>
            <a:r>
              <a:rPr lang="zh-CN" altLang="en-US" dirty="0"/>
              <a:t> 调用说起</a:t>
            </a:r>
            <a:endParaRPr lang="en-US" altLang="zh-CN" dirty="0"/>
          </a:p>
          <a:p>
            <a:r>
              <a:rPr lang="zh-CN" altLang="en-US" dirty="0"/>
              <a:t>初识</a:t>
            </a:r>
            <a:r>
              <a:rPr lang="en-US" dirty="0"/>
              <a:t>Goroutine </a:t>
            </a:r>
          </a:p>
          <a:p>
            <a:r>
              <a:rPr lang="en-US" dirty="0"/>
              <a:t>Channel </a:t>
            </a:r>
            <a:r>
              <a:rPr lang="zh-CN" altLang="en-US" dirty="0"/>
              <a:t>通道</a:t>
            </a:r>
            <a:endParaRPr lang="en-US" altLang="zh-CN" dirty="0"/>
          </a:p>
          <a:p>
            <a:pPr lvl="1"/>
            <a:r>
              <a:rPr lang="zh-CN" altLang="en-US" dirty="0"/>
              <a:t>方向，类型，阻塞，</a:t>
            </a:r>
            <a:r>
              <a:rPr lang="en-US" altLang="zh-CN" dirty="0"/>
              <a:t>Ticker </a:t>
            </a:r>
            <a:r>
              <a:rPr lang="zh-CN" altLang="en-US" dirty="0"/>
              <a:t>打点器</a:t>
            </a:r>
            <a:endParaRPr lang="en-US" altLang="zh-CN" dirty="0"/>
          </a:p>
          <a:p>
            <a:pPr lvl="1"/>
            <a:r>
              <a:rPr lang="zh-CN" altLang="en-US" dirty="0"/>
              <a:t>缓冲</a:t>
            </a:r>
            <a:r>
              <a:rPr lang="en-US" altLang="zh-CN" dirty="0"/>
              <a:t>Channel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Channel</a:t>
            </a:r>
            <a:r>
              <a:rPr lang="zh-CN" altLang="en-US" dirty="0"/>
              <a:t>当作消息队列  </a:t>
            </a:r>
            <a:r>
              <a:rPr lang="en-US" altLang="zh-CN" dirty="0"/>
              <a:t>1:1,</a:t>
            </a:r>
            <a:r>
              <a:rPr lang="zh-CN" altLang="en-US" dirty="0"/>
              <a:t> </a:t>
            </a:r>
            <a:r>
              <a:rPr lang="en-US" altLang="zh-CN" dirty="0"/>
              <a:t>N:1, 1:N</a:t>
            </a:r>
            <a:endParaRPr lang="en-US" dirty="0"/>
          </a:p>
          <a:p>
            <a:r>
              <a:rPr lang="en-US" dirty="0"/>
              <a:t>Sync</a:t>
            </a:r>
            <a:r>
              <a:rPr lang="zh-CN" altLang="en-US" dirty="0"/>
              <a:t>包 </a:t>
            </a:r>
            <a:endParaRPr lang="en-US" altLang="zh-CN" dirty="0"/>
          </a:p>
          <a:p>
            <a:r>
              <a:rPr lang="en-US" dirty="0"/>
              <a:t>Select: </a:t>
            </a:r>
            <a:r>
              <a:rPr lang="zh-CN" altLang="en-US" dirty="0"/>
              <a:t>随机或竞赛</a:t>
            </a:r>
            <a:r>
              <a:rPr lang="en-US" altLang="zh-CN" dirty="0"/>
              <a:t>/</a:t>
            </a:r>
            <a:r>
              <a:rPr lang="zh-CN" altLang="en-US" dirty="0"/>
              <a:t>扇入</a:t>
            </a:r>
            <a:r>
              <a:rPr lang="en-US" altLang="zh-CN" dirty="0"/>
              <a:t>/</a:t>
            </a:r>
            <a:r>
              <a:rPr lang="zh-CN" altLang="en-US" dirty="0"/>
              <a:t>超时</a:t>
            </a:r>
            <a:endParaRPr lang="en-US" dirty="0"/>
          </a:p>
          <a:p>
            <a:r>
              <a:rPr lang="en-US" altLang="zh-CN" dirty="0"/>
              <a:t>Golang</a:t>
            </a:r>
            <a:r>
              <a:rPr lang="zh-CN" altLang="en-US" dirty="0"/>
              <a:t>如何改善</a:t>
            </a:r>
            <a:r>
              <a:rPr lang="en-US" altLang="zh-CN" dirty="0"/>
              <a:t>Google Search</a:t>
            </a:r>
            <a:endParaRPr lang="en-US" dirty="0"/>
          </a:p>
          <a:p>
            <a:r>
              <a:rPr lang="zh-CN" altLang="en-US" dirty="0"/>
              <a:t>并发</a:t>
            </a:r>
            <a:r>
              <a:rPr lang="en-US" altLang="zh-CN" dirty="0"/>
              <a:t>/IO/</a:t>
            </a:r>
            <a:r>
              <a:rPr lang="zh-CN" altLang="en-US" dirty="0"/>
              <a:t>与线程管理</a:t>
            </a:r>
            <a:endParaRPr lang="en-US" altLang="zh-CN" dirty="0"/>
          </a:p>
          <a:p>
            <a:r>
              <a:rPr lang="zh-CN" altLang="en-US" dirty="0"/>
              <a:t>个人有感</a:t>
            </a:r>
            <a:endParaRPr lang="en-US" dirty="0"/>
          </a:p>
          <a:p>
            <a:r>
              <a:rPr lang="en-US" dirty="0"/>
              <a:t>Appendixes</a:t>
            </a:r>
            <a:endParaRPr lang="en-US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8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zh-CN" altLang="en-US" dirty="0"/>
              <a:t>典型的服务端处理流程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内核缓冲不可读</a:t>
            </a:r>
            <a:r>
              <a:rPr lang="en-US" altLang="zh-CN" dirty="0"/>
              <a:t>/</a:t>
            </a:r>
            <a:r>
              <a:rPr lang="zh-CN" altLang="en-US" dirty="0"/>
              <a:t>不可写 会带来什么？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D6416-EC50-4351-8EA4-ED041C732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87" y="1541280"/>
            <a:ext cx="10292391" cy="46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en-US" altLang="zh-CN" dirty="0"/>
              <a:t>Blocking 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线程处理</a:t>
            </a:r>
            <a:r>
              <a:rPr lang="en-US" altLang="zh-CN" dirty="0"/>
              <a:t>1TCP</a:t>
            </a:r>
            <a:r>
              <a:rPr lang="zh-CN" altLang="en-US" dirty="0"/>
              <a:t>长连接。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CCC1D-869B-4622-8DFA-3CB43B29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18" y="1490616"/>
            <a:ext cx="8747185" cy="46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5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多路复用 </a:t>
            </a:r>
            <a:r>
              <a:rPr lang="en-US" altLang="zh-CN" dirty="0"/>
              <a:t> select/poll/</a:t>
            </a:r>
            <a:r>
              <a:rPr lang="en-US" altLang="zh-CN" dirty="0" err="1"/>
              <a:t>epoll</a:t>
            </a:r>
            <a:r>
              <a:rPr lang="en-US" altLang="zh-CN" dirty="0"/>
              <a:t>/</a:t>
            </a:r>
            <a:r>
              <a:rPr lang="en-US" altLang="zh-CN" dirty="0" err="1"/>
              <a:t>iocp</a:t>
            </a:r>
            <a:r>
              <a:rPr lang="en-US" altLang="zh-CN" dirty="0"/>
              <a:t>/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一个线程管理多个</a:t>
            </a:r>
            <a:r>
              <a:rPr lang="en-US" altLang="zh-CN" dirty="0"/>
              <a:t>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A5801-05A9-4F75-96A7-6E964329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97" y="1352809"/>
            <a:ext cx="10160881" cy="48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种</a:t>
            </a:r>
            <a:r>
              <a:rPr lang="en-US" altLang="zh-CN" dirty="0"/>
              <a:t>IO</a:t>
            </a:r>
            <a:r>
              <a:rPr lang="zh-CN" altLang="en-US" dirty="0"/>
              <a:t>模型的比较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/>
              <a:t>2) </a:t>
            </a:r>
            <a:r>
              <a:rPr lang="en-US" altLang="zh-CN" strike="sngStrike" dirty="0" err="1"/>
              <a:t>HighCPU</a:t>
            </a:r>
            <a:r>
              <a:rPr lang="en-US" altLang="zh-CN" strike="sngStrike" dirty="0"/>
              <a:t>    4) </a:t>
            </a:r>
            <a:r>
              <a:rPr lang="zh-CN" altLang="en-US" strike="sngStrike" dirty="0"/>
              <a:t>对</a:t>
            </a:r>
            <a:r>
              <a:rPr lang="en-US" altLang="zh-CN" strike="sngStrike" dirty="0"/>
              <a:t>TCP</a:t>
            </a:r>
            <a:r>
              <a:rPr lang="zh-CN" altLang="en-US" strike="sngStrike" dirty="0"/>
              <a:t>无用   </a:t>
            </a:r>
            <a:r>
              <a:rPr lang="en-US" altLang="zh-CN" strike="sngStrike" dirty="0"/>
              <a:t>5)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LINUX</a:t>
            </a:r>
            <a:r>
              <a:rPr lang="zh-CN" altLang="en-US" strike="sngStrike" dirty="0"/>
              <a:t>没</a:t>
            </a:r>
            <a:r>
              <a:rPr lang="en-US" altLang="zh-CN" strike="sngStrike" dirty="0"/>
              <a:t>Ready</a:t>
            </a:r>
            <a:endParaRPr lang="en-US" strike="sngStri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70FF7-76AF-47A3-BA62-F60C7C00E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9" y="1350331"/>
            <a:ext cx="8657143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99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多路复用：很牛很快很难用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他们都有一个特点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Netty</a:t>
            </a:r>
            <a:r>
              <a:rPr lang="en-US" altLang="zh-CN" dirty="0"/>
              <a:t>, Undertow, </a:t>
            </a:r>
            <a:r>
              <a:rPr lang="en-US" altLang="zh-CN" dirty="0" err="1"/>
              <a:t>Vert.x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Dubbo, Hadoop </a:t>
            </a:r>
          </a:p>
          <a:p>
            <a:r>
              <a:rPr lang="en-US" altLang="zh-CN" dirty="0"/>
              <a:t>Node.js</a:t>
            </a:r>
          </a:p>
          <a:p>
            <a:r>
              <a:rPr lang="en-US" dirty="0"/>
              <a:t>Nginx </a:t>
            </a:r>
          </a:p>
          <a:p>
            <a:r>
              <a:rPr lang="en-US" dirty="0"/>
              <a:t>Kafka, Redis</a:t>
            </a:r>
          </a:p>
          <a:p>
            <a:r>
              <a:rPr lang="zh-CN" altLang="en-US" dirty="0"/>
              <a:t>微信  </a:t>
            </a:r>
            <a:r>
              <a:rPr lang="en-US" altLang="zh-CN" dirty="0"/>
              <a:t>(</a:t>
            </a:r>
            <a:r>
              <a:rPr lang="zh-CN" altLang="en-US" dirty="0"/>
              <a:t>见附录</a:t>
            </a:r>
            <a:r>
              <a:rPr lang="en-US" altLang="zh-CN" dirty="0"/>
              <a:t>)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Reactor/</a:t>
            </a:r>
            <a:r>
              <a:rPr lang="en-US" altLang="zh-CN" dirty="0" err="1"/>
              <a:t>Proactor</a:t>
            </a:r>
            <a:r>
              <a:rPr lang="en-US" altLang="zh-CN" dirty="0"/>
              <a:t> </a:t>
            </a:r>
            <a:r>
              <a:rPr lang="zh-CN" altLang="en-US" dirty="0"/>
              <a:t>模型</a:t>
            </a:r>
            <a:r>
              <a:rPr lang="en-US" altLang="zh-CN" dirty="0"/>
              <a:t>, Buffer </a:t>
            </a:r>
            <a:r>
              <a:rPr lang="zh-CN" altLang="en-US" dirty="0"/>
              <a:t>管理，事件回调，好复杂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0197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en-US" altLang="zh-CN" dirty="0"/>
              <a:t>Golang:</a:t>
            </a:r>
            <a:r>
              <a:rPr lang="zh-CN" altLang="en-US" dirty="0"/>
              <a:t> 简单好用的高并发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24178"/>
            <a:ext cx="11647919" cy="5352785"/>
          </a:xfrm>
        </p:spPr>
        <p:txBody>
          <a:bodyPr/>
          <a:lstStyle/>
          <a:p>
            <a:r>
              <a:rPr lang="zh-CN" altLang="en-US" dirty="0"/>
              <a:t>语言级别支持轻量级协程，用户态切换</a:t>
            </a:r>
            <a:endParaRPr lang="en-US" altLang="zh-CN" dirty="0"/>
          </a:p>
          <a:p>
            <a:r>
              <a:rPr lang="zh-CN" altLang="en-US" dirty="0"/>
              <a:t>同步的编程模型</a:t>
            </a:r>
            <a:r>
              <a:rPr lang="en-US" altLang="zh-CN" dirty="0"/>
              <a:t>,  </a:t>
            </a:r>
            <a:r>
              <a:rPr lang="zh-CN" altLang="en-US" dirty="0"/>
              <a:t>没有异步回调，心智负担轻</a:t>
            </a:r>
            <a:endParaRPr lang="en-US" altLang="zh-CN" dirty="0"/>
          </a:p>
          <a:p>
            <a:r>
              <a:rPr lang="zh-CN" altLang="en-US" dirty="0"/>
              <a:t>自带</a:t>
            </a:r>
            <a:r>
              <a:rPr lang="en-US" altLang="zh-CN" dirty="0"/>
              <a:t>GC</a:t>
            </a:r>
          </a:p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函数是一等公民，简单直击要害</a:t>
            </a:r>
            <a:r>
              <a:rPr lang="en-US" altLang="zh-CN" dirty="0"/>
              <a:t>.  (</a:t>
            </a:r>
            <a:r>
              <a:rPr lang="zh-CN" altLang="en-US" dirty="0"/>
              <a:t>骈俪的</a:t>
            </a:r>
            <a:r>
              <a:rPr lang="en-US" altLang="zh-CN" dirty="0"/>
              <a:t>Java</a:t>
            </a:r>
            <a:r>
              <a:rPr lang="zh-CN" altLang="en-US" dirty="0"/>
              <a:t>设计模式</a:t>
            </a:r>
            <a:r>
              <a:rPr lang="en-US" altLang="zh-CN" dirty="0"/>
              <a:t>?)</a:t>
            </a:r>
          </a:p>
          <a:p>
            <a:r>
              <a:rPr lang="zh-CN" altLang="en-US" dirty="0"/>
              <a:t>编译快，跨平台，自带运行时，单一文件输出</a:t>
            </a:r>
            <a:endParaRPr lang="en-US" altLang="zh-CN" dirty="0"/>
          </a:p>
          <a:p>
            <a:r>
              <a:rPr lang="zh-CN" altLang="en-US" dirty="0"/>
              <a:t>简单</a:t>
            </a:r>
            <a:endParaRPr lang="en-US" altLang="zh-CN" dirty="0"/>
          </a:p>
          <a:p>
            <a:r>
              <a:rPr lang="zh-CN" altLang="en-US" dirty="0"/>
              <a:t>类库齐全</a:t>
            </a:r>
            <a:r>
              <a:rPr lang="en-US" altLang="zh-CN" dirty="0"/>
              <a:t>, </a:t>
            </a:r>
            <a:r>
              <a:rPr lang="zh-CN" altLang="en-US" dirty="0"/>
              <a:t>自带</a:t>
            </a:r>
            <a:r>
              <a:rPr lang="en-US" altLang="zh-CN" dirty="0"/>
              <a:t>Web/RPC 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无历史包袱</a:t>
            </a:r>
            <a:endParaRPr lang="en-US" altLang="zh-CN" dirty="0"/>
          </a:p>
          <a:p>
            <a:r>
              <a:rPr lang="zh-CN" altLang="en-US" dirty="0"/>
              <a:t>适合</a:t>
            </a:r>
            <a:r>
              <a:rPr lang="en-US" altLang="zh-CN" dirty="0"/>
              <a:t> </a:t>
            </a:r>
            <a:r>
              <a:rPr lang="zh-CN" altLang="en-US" dirty="0"/>
              <a:t>服务端网络编程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458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zh-CN" altLang="en-US" dirty="0"/>
              <a:t>为什么推荐</a:t>
            </a:r>
            <a:r>
              <a:rPr lang="en-US" altLang="zh-CN" dirty="0"/>
              <a:t>Golang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我发现我花了四年时间锤炼自己用 </a:t>
            </a:r>
            <a:r>
              <a:rPr lang="en-US" altLang="zh-CN" dirty="0"/>
              <a:t>C </a:t>
            </a:r>
            <a:r>
              <a:rPr lang="zh-CN" altLang="en-US" dirty="0"/>
              <a:t>语言构建系统的能力，试图找到一个规范，可以更好的编写软件。结果发现只是对 </a:t>
            </a:r>
            <a:r>
              <a:rPr lang="en-US" altLang="zh-CN" dirty="0"/>
              <a:t>Go </a:t>
            </a:r>
            <a:r>
              <a:rPr lang="zh-CN" altLang="en-US" dirty="0"/>
              <a:t>的模仿。缺乏语言层面的支持，只能是一个拙劣的模仿。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--</a:t>
            </a:r>
            <a:r>
              <a:rPr lang="zh-CN" altLang="en-US" dirty="0"/>
              <a:t>云风博客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0923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zh-CN" altLang="en-US" dirty="0"/>
              <a:t>为什么推荐</a:t>
            </a:r>
            <a:r>
              <a:rPr lang="en-US" altLang="zh-CN" dirty="0"/>
              <a:t>Golang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曾几何时，“协程编程”还是极少数高端玩家嘴里的黑话。无锁队列，并行，非阻塞，无栈有栈协议，上下文切换，</a:t>
            </a:r>
            <a:r>
              <a:rPr lang="en-US" altLang="zh-CN" dirty="0"/>
              <a:t>actor </a:t>
            </a:r>
            <a:r>
              <a:rPr lang="zh-CN" altLang="en-US" dirty="0"/>
              <a:t>，</a:t>
            </a:r>
            <a:r>
              <a:rPr lang="en-US" altLang="zh-CN" dirty="0" err="1"/>
              <a:t>csp</a:t>
            </a:r>
            <a:r>
              <a:rPr lang="zh-CN" altLang="en-US" dirty="0"/>
              <a:t>这些黑话足以把你的膀胱吓得漏液。如今，作为资深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工程师的你看到一个</a:t>
            </a:r>
            <a:r>
              <a:rPr lang="en-US" altLang="zh-CN" dirty="0"/>
              <a:t>java CRUD boy</a:t>
            </a:r>
            <a:r>
              <a:rPr lang="zh-CN" altLang="en-US" dirty="0"/>
              <a:t>看</a:t>
            </a:r>
            <a:r>
              <a:rPr lang="en-US" altLang="zh-CN" dirty="0"/>
              <a:t>3</a:t>
            </a:r>
            <a:r>
              <a:rPr lang="zh-CN" altLang="en-US" dirty="0"/>
              <a:t>个小时</a:t>
            </a:r>
            <a:r>
              <a:rPr lang="en-US" altLang="zh-CN" dirty="0"/>
              <a:t>go cookbook </a:t>
            </a:r>
            <a:r>
              <a:rPr lang="zh-CN" altLang="en-US" dirty="0"/>
              <a:t>写出来的</a:t>
            </a:r>
            <a:r>
              <a:rPr lang="en-US" altLang="zh-CN" dirty="0"/>
              <a:t>socket</a:t>
            </a:r>
            <a:r>
              <a:rPr lang="zh-CN" altLang="en-US" dirty="0"/>
              <a:t>服务器的丑陋代码一开始你可能还会笑出声，但是一顿</a:t>
            </a:r>
            <a:r>
              <a:rPr lang="en-US" altLang="zh-CN" dirty="0"/>
              <a:t>profile benchmark</a:t>
            </a:r>
            <a:r>
              <a:rPr lang="zh-CN" altLang="en-US" dirty="0"/>
              <a:t>之后，你发现这丑陋玩意儿居然能比你花了半个月用</a:t>
            </a:r>
            <a:r>
              <a:rPr lang="en-US" altLang="zh-CN" dirty="0"/>
              <a:t>c</a:t>
            </a:r>
            <a:r>
              <a:rPr lang="zh-CN" altLang="en-US" dirty="0"/>
              <a:t>写的构建于</a:t>
            </a:r>
            <a:r>
              <a:rPr lang="en-US" altLang="zh-CN" dirty="0" err="1"/>
              <a:t>colib+libuv</a:t>
            </a:r>
            <a:r>
              <a:rPr lang="en-US" altLang="zh-CN" dirty="0"/>
              <a:t>+#</a:t>
            </a:r>
            <a:r>
              <a:rPr lang="zh-CN" altLang="en-US" dirty="0"/>
              <a:t>￥</a:t>
            </a:r>
            <a:r>
              <a:rPr lang="en-US" altLang="zh-CN" dirty="0"/>
              <a:t>%*&amp;</a:t>
            </a:r>
            <a:r>
              <a:rPr lang="zh-CN" altLang="en-US" dirty="0"/>
              <a:t>等一大堆你生怕写到简历上会引来一大堆猎头骚扰的黑科技构建的</a:t>
            </a:r>
            <a:r>
              <a:rPr lang="en-US" altLang="zh-CN" dirty="0" err="1"/>
              <a:t>tcp</a:t>
            </a:r>
            <a:r>
              <a:rPr lang="zh-CN" altLang="en-US" dirty="0"/>
              <a:t>服务端性能更高跑的更快的时候，笑容开始凝固并逐渐消失。</a:t>
            </a:r>
            <a:r>
              <a:rPr lang="en-US" altLang="zh-CN" dirty="0"/>
              <a:t>go</a:t>
            </a:r>
            <a:r>
              <a:rPr lang="zh-CN" altLang="en-US" dirty="0"/>
              <a:t>程序似乎不需要刻意调优，也不需要使用</a:t>
            </a:r>
            <a:r>
              <a:rPr lang="en-US" altLang="zh-CN" dirty="0"/>
              <a:t>supervisor</a:t>
            </a:r>
            <a:r>
              <a:rPr lang="zh-CN" altLang="en-US" dirty="0"/>
              <a:t>托管一堆进程，天然把协程分配到各核心上面自动压榨，而这一切还对程序员透明。终于你进入了“中年危机”  </a:t>
            </a:r>
            <a:r>
              <a:rPr lang="en-US" altLang="zh-CN" dirty="0"/>
              <a:t>(</a:t>
            </a:r>
            <a:r>
              <a:rPr lang="zh-CN" altLang="en-US" dirty="0"/>
              <a:t>引至</a:t>
            </a:r>
            <a:r>
              <a:rPr lang="en-US" altLang="zh-CN" dirty="0" err="1"/>
              <a:t>zhihu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唯有简单才是最终的解决方案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2499605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03" y="1052778"/>
            <a:ext cx="10875548" cy="468127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今日头条</a:t>
            </a:r>
            <a:r>
              <a:rPr lang="en-US" altLang="zh-CN" sz="1800" dirty="0"/>
              <a:t>Go</a:t>
            </a:r>
            <a:r>
              <a:rPr lang="zh-CN" altLang="en-US" sz="1800" dirty="0"/>
              <a:t>建千亿级微服务的实践 </a:t>
            </a:r>
            <a:r>
              <a:rPr lang="en-US" sz="1800" i="1" dirty="0">
                <a:hlinkClick r:id="rId3"/>
              </a:rPr>
              <a:t>https://36kr.com/p/5073181.html</a:t>
            </a:r>
            <a:r>
              <a:rPr lang="en-US" sz="1800" i="1" dirty="0"/>
              <a:t> </a:t>
            </a:r>
          </a:p>
          <a:p>
            <a:r>
              <a:rPr lang="en-US" sz="1800" dirty="0"/>
              <a:t>Golang</a:t>
            </a:r>
            <a:r>
              <a:rPr lang="zh-CN" altLang="en-US" sz="1800" dirty="0"/>
              <a:t>适合高并发场景的原因分析 </a:t>
            </a:r>
            <a:r>
              <a:rPr lang="en-US" sz="1800" i="1" dirty="0">
                <a:hlinkClick r:id="rId4"/>
              </a:rPr>
              <a:t>https://blog.csdn.net/ghj1976/article/details/27996095</a:t>
            </a:r>
            <a:endParaRPr lang="en-US" sz="1800" i="1" dirty="0"/>
          </a:p>
          <a:p>
            <a:r>
              <a:rPr lang="en-US" altLang="zh-CN" sz="1800" i="1" dirty="0"/>
              <a:t>Dive-into-Golang </a:t>
            </a:r>
            <a:r>
              <a:rPr lang="en-US" altLang="zh-CN" sz="1800" i="1" dirty="0">
                <a:hlinkClick r:id="rId5"/>
              </a:rPr>
              <a:t>https://www.slideserve.com/farica/dive-into-golang</a:t>
            </a:r>
            <a:endParaRPr lang="en-US" altLang="zh-CN" sz="1800" i="1" dirty="0"/>
          </a:p>
          <a:p>
            <a:r>
              <a:rPr lang="zh-CN" altLang="en-US" sz="1800" dirty="0"/>
              <a:t>高性能网络编程  </a:t>
            </a:r>
            <a:r>
              <a:rPr lang="en-US" altLang="zh-CN" sz="1800" dirty="0">
                <a:hlinkClick r:id="rId6"/>
              </a:rPr>
              <a:t>https://segmentfault.com/a/1190000007240744</a:t>
            </a:r>
            <a:endParaRPr lang="en-US" altLang="zh-CN" sz="1800" dirty="0"/>
          </a:p>
          <a:p>
            <a:r>
              <a:rPr lang="zh-CN" altLang="en-US" sz="1800" dirty="0"/>
              <a:t>许式伟谈</a:t>
            </a:r>
            <a:r>
              <a:rPr lang="en-US" altLang="zh-CN" sz="1800" dirty="0"/>
              <a:t>Go Erlang</a:t>
            </a:r>
            <a:r>
              <a:rPr lang="zh-CN" altLang="en-US" sz="1800" dirty="0"/>
              <a:t>并发编程差异 </a:t>
            </a:r>
            <a:r>
              <a:rPr lang="en-US" altLang="zh-CN" sz="1800" dirty="0">
                <a:hlinkClick r:id="rId7"/>
              </a:rPr>
              <a:t>https://studygolang.com/articles/2945</a:t>
            </a:r>
            <a:endParaRPr lang="en-US" altLang="zh-CN" sz="1800" dirty="0"/>
          </a:p>
          <a:p>
            <a:r>
              <a:rPr lang="zh-CN" altLang="en-US" sz="1800" dirty="0"/>
              <a:t>七种</a:t>
            </a:r>
            <a:r>
              <a:rPr lang="en-US" altLang="zh-CN" sz="1800" dirty="0"/>
              <a:t>WebSocket</a:t>
            </a:r>
            <a:r>
              <a:rPr lang="zh-CN" altLang="en-US" sz="1800" dirty="0"/>
              <a:t>框架的性能比较 </a:t>
            </a:r>
            <a:r>
              <a:rPr lang="en-US" altLang="zh-CN" sz="1800" dirty="0">
                <a:hlinkClick r:id="rId8"/>
              </a:rPr>
              <a:t>https://colobu.com/2015/07/14/performance-comparison-of-7-websocket-frameworks/</a:t>
            </a:r>
            <a:endParaRPr lang="en-US" altLang="zh-CN" sz="1800" dirty="0"/>
          </a:p>
          <a:p>
            <a:r>
              <a:rPr lang="en-US" altLang="zh-CN" sz="1800" dirty="0"/>
              <a:t>C/C++</a:t>
            </a:r>
            <a:r>
              <a:rPr lang="zh-CN" altLang="en-US" sz="1800" dirty="0"/>
              <a:t>协程库</a:t>
            </a:r>
            <a:r>
              <a:rPr lang="en-US" altLang="zh-CN" sz="1800" dirty="0" err="1"/>
              <a:t>libco</a:t>
            </a:r>
            <a:r>
              <a:rPr lang="zh-CN" altLang="en-US" sz="1800" dirty="0"/>
              <a:t>：微信怎样漂亮地完成异步化改造 </a:t>
            </a:r>
            <a:r>
              <a:rPr lang="en-US" altLang="zh-CN" sz="1800" dirty="0">
                <a:hlinkClick r:id="rId9"/>
              </a:rPr>
              <a:t>https://www.infoq.cn/articles/CplusStyleCorourtine-At-Wechat</a:t>
            </a:r>
            <a:endParaRPr lang="en-US" altLang="zh-CN" sz="1800" dirty="0"/>
          </a:p>
          <a:p>
            <a:r>
              <a:rPr lang="zh-CN" altLang="en-US" sz="1800" dirty="0"/>
              <a:t>协程：高并发</a:t>
            </a:r>
            <a:r>
              <a:rPr lang="en-US" altLang="zh-CN" sz="1800" dirty="0"/>
              <a:t>IO</a:t>
            </a:r>
            <a:r>
              <a:rPr lang="zh-CN" altLang="en-US" sz="1800" dirty="0"/>
              <a:t>终极杀器： </a:t>
            </a:r>
            <a:r>
              <a:rPr lang="en-US" altLang="zh-CN" sz="1800" dirty="0">
                <a:hlinkClick r:id="rId10"/>
              </a:rPr>
              <a:t>https://zhuanlan.zhihu.com/p/27519705</a:t>
            </a:r>
            <a:endParaRPr lang="en-US" altLang="zh-CN" sz="1800" dirty="0"/>
          </a:p>
          <a:p>
            <a:r>
              <a:rPr lang="zh-CN" altLang="en-US" sz="1800" b="1" dirty="0"/>
              <a:t>为什么要使用 </a:t>
            </a:r>
            <a:r>
              <a:rPr lang="en-US" altLang="zh-CN" sz="1800" b="1" dirty="0"/>
              <a:t>Go </a:t>
            </a:r>
            <a:r>
              <a:rPr lang="zh-CN" altLang="en-US" sz="1800" b="1" dirty="0"/>
              <a:t>语言？</a:t>
            </a:r>
            <a:r>
              <a:rPr lang="en-US" altLang="zh-CN" sz="1800" b="1" dirty="0"/>
              <a:t>Go </a:t>
            </a:r>
            <a:r>
              <a:rPr lang="zh-CN" altLang="en-US" sz="1800" b="1" dirty="0"/>
              <a:t>语言的优势在哪里？ </a:t>
            </a:r>
            <a:r>
              <a:rPr lang="en-US" altLang="zh-CN" sz="1800" dirty="0">
                <a:hlinkClick r:id="rId11"/>
              </a:rPr>
              <a:t>https://www.zhihu.com/question/21409296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64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BCD-AB0A-49E3-A2BA-459943BA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RPC</a:t>
            </a:r>
            <a:r>
              <a:rPr lang="zh-CN" altLang="en-US" dirty="0"/>
              <a:t>调用的例子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FE61-DC95-418E-BAF4-08983283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24179"/>
            <a:ext cx="11251215" cy="5348022"/>
          </a:xfrm>
        </p:spPr>
        <p:txBody>
          <a:bodyPr/>
          <a:lstStyle/>
          <a:p>
            <a:r>
              <a:rPr lang="zh-CN" altLang="en-US" sz="3600" i="1" dirty="0"/>
              <a:t>客户端发送两个整数</a:t>
            </a:r>
            <a:r>
              <a:rPr lang="en-US" altLang="zh-CN" sz="3600" i="1" dirty="0"/>
              <a:t>, </a:t>
            </a:r>
            <a:r>
              <a:rPr lang="zh-CN" altLang="en-US" sz="3600" i="1" dirty="0"/>
              <a:t>服务端计算乘积并返回结果</a:t>
            </a:r>
            <a:endParaRPr lang="en-US" altLang="zh-CN" sz="3600" i="1" dirty="0"/>
          </a:p>
          <a:p>
            <a:pPr lvl="1"/>
            <a:endParaRPr lang="en-US" altLang="zh-CN" sz="3200" i="1" dirty="0"/>
          </a:p>
          <a:p>
            <a:pPr lvl="1"/>
            <a:r>
              <a:rPr lang="en-US" altLang="zh-CN" dirty="0"/>
              <a:t>QPS</a:t>
            </a:r>
            <a:r>
              <a:rPr lang="zh-CN" altLang="en-US" dirty="0"/>
              <a:t>：</a:t>
            </a:r>
            <a:r>
              <a:rPr lang="en-US" altLang="zh-CN" dirty="0"/>
              <a:t>3~6</a:t>
            </a:r>
            <a:r>
              <a:rPr lang="zh-CN" altLang="en-US" dirty="0"/>
              <a:t>万</a:t>
            </a:r>
            <a:endParaRPr lang="en-US" altLang="zh-CN" dirty="0"/>
          </a:p>
          <a:p>
            <a:pPr lvl="1"/>
            <a:r>
              <a:rPr lang="en-US" altLang="zh-CN" dirty="0"/>
              <a:t>15K </a:t>
            </a:r>
            <a:r>
              <a:rPr lang="zh-CN" altLang="en-US" dirty="0"/>
              <a:t>长连接</a:t>
            </a:r>
            <a:endParaRPr lang="en-US" altLang="zh-CN" dirty="0"/>
          </a:p>
          <a:p>
            <a:pPr lvl="1"/>
            <a:r>
              <a:rPr lang="en-US" altLang="zh-CN" dirty="0" err="1"/>
              <a:t>Serv+Client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次网络传输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次序列化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次反序列化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22100-F92B-4F00-8593-4B9D8040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753" y="1667380"/>
            <a:ext cx="7634789" cy="86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8AA35-23E3-4CB9-9C81-24C609C12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53" y="2628412"/>
            <a:ext cx="7731042" cy="37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大并发如此简单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068" y="1743173"/>
            <a:ext cx="7605647" cy="2496537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B14A7-9B10-4210-9FBD-CCE24D646A83}"/>
              </a:ext>
            </a:extLst>
          </p:cNvPr>
          <p:cNvSpPr txBox="1"/>
          <p:nvPr/>
        </p:nvSpPr>
        <p:spPr>
          <a:xfrm>
            <a:off x="529389" y="950495"/>
            <a:ext cx="924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zh-CN" altLang="en-US" sz="3200" dirty="0"/>
              <a:t>只需加个 </a:t>
            </a:r>
            <a:r>
              <a:rPr lang="en-US" altLang="zh-CN" sz="3200" dirty="0"/>
              <a:t>go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,</a:t>
            </a:r>
            <a:r>
              <a:rPr lang="zh-CN" altLang="en-US" sz="3200" dirty="0"/>
              <a:t>简单粗暴而富有成效</a:t>
            </a:r>
            <a:endParaRPr lang="en-US" altLang="zh-C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35F01-3DBC-40A8-B0E2-A754678B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528" y="1637580"/>
            <a:ext cx="7966611" cy="47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goroutine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537C4-A03B-4DA5-8884-D31334E7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08" y="1201178"/>
            <a:ext cx="5543325" cy="3953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306" y="1031358"/>
            <a:ext cx="509654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协程是最小的执行单位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轻量级，支持百万长连接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线程其实很重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1</a:t>
            </a:r>
            <a:r>
              <a:rPr lang="zh-CN" altLang="en-US" sz="2800" dirty="0"/>
              <a:t>线程可以容纳万千个协程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协程有自己的栈空间，还可以动态增长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协程是用户态的线程，切换代价很小。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协程的开销是如此的廉价，用完就扔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协程的通信同步控制很重要</a:t>
            </a:r>
            <a:endParaRPr lang="en-US" altLang="zh-CN" sz="2800" dirty="0"/>
          </a:p>
          <a:p>
            <a:pPr marL="514350" indent="-514350"/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1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Goroutine</a:t>
            </a:r>
            <a:r>
              <a:rPr lang="zh-CN" altLang="en-US" dirty="0"/>
              <a:t>间的通信与同步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1" y="1223410"/>
            <a:ext cx="99946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“Don't communicate by sharing memory, share memory by communicating.”</a:t>
            </a:r>
          </a:p>
          <a:p>
            <a:r>
              <a:rPr lang="en-US" altLang="zh-CN" sz="3600" i="1" dirty="0"/>
              <a:t>“</a:t>
            </a:r>
            <a:r>
              <a:rPr lang="zh-CN" altLang="en-US" sz="3600" i="1" dirty="0"/>
              <a:t>不要通过共享内存来通信，而应该通过通信来共享内存</a:t>
            </a:r>
            <a:r>
              <a:rPr lang="en-US" altLang="zh-CN" sz="3600" i="1" dirty="0"/>
              <a:t>”</a:t>
            </a:r>
          </a:p>
          <a:p>
            <a:endParaRPr lang="en-US" altLang="zh-CN" sz="3600" b="1" dirty="0"/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注：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共享内存背后意味着锁，锁太多容易造成死锁。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通信更注重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消息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和 信道 </a:t>
            </a:r>
            <a:r>
              <a:rPr lang="en-US" altLang="zh-CN" sz="3600" dirty="0"/>
              <a:t>(</a:t>
            </a:r>
            <a:r>
              <a:rPr lang="en-US" altLang="zh-CN" sz="3600" dirty="0">
                <a:highlight>
                  <a:srgbClr val="FFFF00"/>
                </a:highlight>
              </a:rPr>
              <a:t>channel</a:t>
            </a:r>
            <a:r>
              <a:rPr lang="en-US" altLang="zh-CN" sz="3600" dirty="0"/>
              <a:t>)</a:t>
            </a:r>
          </a:p>
          <a:p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210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85831" y="882502"/>
            <a:ext cx="423071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Channel</a:t>
            </a:r>
            <a:r>
              <a:rPr lang="zh-CN" altLang="en-US" sz="2800" dirty="0"/>
              <a:t>带有类型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的方向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会导致阻塞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Send</a:t>
            </a:r>
            <a:r>
              <a:rPr lang="zh-CN" altLang="en-US" sz="2800" dirty="0"/>
              <a:t>不进去就阻塞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Read</a:t>
            </a:r>
            <a:r>
              <a:rPr lang="zh-CN" altLang="en-US" sz="2800" dirty="0"/>
              <a:t>不出来也阻塞</a:t>
            </a:r>
            <a:endParaRPr lang="en-US" altLang="zh-CN" sz="2800" dirty="0"/>
          </a:p>
          <a:p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9D9B2-21D2-44D4-A413-6845A3A8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21" y="1223412"/>
            <a:ext cx="6323145" cy="40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2200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带有类型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的方向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会导致阻塞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Send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不进去就阻塞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Read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不出来也阻塞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</a:t>
            </a:r>
            <a:r>
              <a:rPr lang="zh-CN" altLang="en-US" sz="2800" dirty="0"/>
              <a:t>是两个协程之间沟通的管道</a:t>
            </a:r>
            <a:r>
              <a:rPr lang="en-US" altLang="zh-CN" sz="2800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800" dirty="0"/>
              <a:t>有进有出则打通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7" y="903214"/>
            <a:ext cx="6914702" cy="458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3 – Ticker </a:t>
            </a:r>
            <a:r>
              <a:rPr lang="zh-CN" altLang="en-US" dirty="0"/>
              <a:t>打点器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901"/>
            <a:ext cx="89515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Ticker </a:t>
            </a:r>
            <a:r>
              <a:rPr lang="zh-CN" altLang="en-US" sz="3200" dirty="0"/>
              <a:t>其实是只读的 </a:t>
            </a:r>
            <a:r>
              <a:rPr lang="en-US" altLang="zh-CN" sz="3200" dirty="0" err="1"/>
              <a:t>chan</a:t>
            </a:r>
            <a:r>
              <a:rPr lang="en-US" altLang="zh-CN" sz="3200" dirty="0"/>
              <a:t> Time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后面有</a:t>
            </a:r>
            <a:r>
              <a:rPr lang="en-US" altLang="zh-CN" sz="3200" dirty="0" err="1"/>
              <a:t>goroutine</a:t>
            </a:r>
            <a:r>
              <a:rPr lang="zh-CN" altLang="en-US" sz="3200" dirty="0"/>
              <a:t>定期给它发送值</a:t>
            </a:r>
            <a:endParaRPr lang="en-US" altLang="zh-CN" sz="32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818" y="1926044"/>
            <a:ext cx="4740681" cy="303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293" y="5086904"/>
            <a:ext cx="8070665" cy="122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D2A3B8E25F149862ADE1047410804" ma:contentTypeVersion="3" ma:contentTypeDescription="Create a new document." ma:contentTypeScope="" ma:versionID="0b1f3f196d84e8c976db73974bfbe9c2">
  <xsd:schema xmlns:xsd="http://www.w3.org/2001/XMLSchema" xmlns:xs="http://www.w3.org/2001/XMLSchema" xmlns:p="http://schemas.microsoft.com/office/2006/metadata/properties" xmlns:ns2="a5770b6f-473e-481d-a1c6-8a0376abbd89" targetNamespace="http://schemas.microsoft.com/office/2006/metadata/properties" ma:root="true" ma:fieldsID="a37be5fbfcba1d85296d749217f0006a" ns2:_="">
    <xsd:import namespace="a5770b6f-473e-481d-a1c6-8a0376abb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70b6f-473e-481d-a1c6-8a0376abb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818F5F-9A4E-472D-957A-F61DB6A689A1}">
  <ds:schemaRefs>
    <ds:schemaRef ds:uri="http://www.w3.org/XML/1998/namespace"/>
    <ds:schemaRef ds:uri="http://schemas.microsoft.com/office/2006/metadata/properties"/>
    <ds:schemaRef ds:uri="http://purl.org/dc/dcmitype/"/>
    <ds:schemaRef ds:uri="a5770b6f-473e-481d-a1c6-8a0376abbd8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53B8A7F-95DD-4723-9DBC-6721AB817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70b6f-473e-481d-a1c6-8a0376abb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58F66B-F132-4627-A8F1-473C8F1DC6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3306</TotalTime>
  <Words>1773</Words>
  <Application>Microsoft Office PowerPoint</Application>
  <PresentationFormat>Widescreen</PresentationFormat>
  <Paragraphs>206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Calibri Light</vt:lpstr>
      <vt:lpstr>Office Theme</vt:lpstr>
      <vt:lpstr>Golang Concurrency</vt:lpstr>
      <vt:lpstr>Agenda</vt:lpstr>
      <vt:lpstr>一个RPC调用的例子</vt:lpstr>
      <vt:lpstr>Golang大并发如此简单</vt:lpstr>
      <vt:lpstr>初识goroutine</vt:lpstr>
      <vt:lpstr>Goroutine间的通信与同步</vt:lpstr>
      <vt:lpstr>Channel 1</vt:lpstr>
      <vt:lpstr>Channel 2</vt:lpstr>
      <vt:lpstr>Channel 3 – Ticker 打点器</vt:lpstr>
      <vt:lpstr>Buffered Channel </vt:lpstr>
      <vt:lpstr>生成器模式1S :1R</vt:lpstr>
      <vt:lpstr>把Channel当作参数传递 NS :1R</vt:lpstr>
      <vt:lpstr>N个goroutine读1条 Channel  (1S :NR)</vt:lpstr>
      <vt:lpstr>N个goroutine读1条 Channel   (1S: NR) -cont</vt:lpstr>
      <vt:lpstr>Select:管理多条Channel – Random or Race</vt:lpstr>
      <vt:lpstr>Select:管理多条Channel - Timeout</vt:lpstr>
      <vt:lpstr>Select:管理多条Channel – Fan in</vt:lpstr>
      <vt:lpstr>Example</vt:lpstr>
      <vt:lpstr>并发/IO/与线程管理</vt:lpstr>
      <vt:lpstr>典型的服务端处理流程</vt:lpstr>
      <vt:lpstr>Blocking IO</vt:lpstr>
      <vt:lpstr>IO多路复用  select/poll/epoll/iocp/</vt:lpstr>
      <vt:lpstr>5种IO模型的比较</vt:lpstr>
      <vt:lpstr>IO多路复用：很牛很快很难用</vt:lpstr>
      <vt:lpstr>Golang: 简单好用的高并发</vt:lpstr>
      <vt:lpstr>为什么推荐Golang</vt:lpstr>
      <vt:lpstr>为什么推荐Golang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 Course</dc:title>
  <dc:creator>MICHAEL GONG (DSCOE-ISD-OOCLL/ZHA)</dc:creator>
  <cp:lastModifiedBy>BRIAN ZHENG (DEV-ISD-OOCLL/ZHA)</cp:lastModifiedBy>
  <cp:revision>228</cp:revision>
  <dcterms:created xsi:type="dcterms:W3CDTF">2018-06-05T06:57:09Z</dcterms:created>
  <dcterms:modified xsi:type="dcterms:W3CDTF">2018-11-15T04:36:35Z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0x010100590D2A3B8E25F149862ADE1047410804</vt:lpwstr>
  </property>
</Properties>
</file>