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256" r:id="rId5"/>
    <p:sldId id="257" r:id="rId6"/>
    <p:sldId id="260" r:id="rId7"/>
    <p:sldId id="258" r:id="rId8"/>
    <p:sldId id="317" r:id="rId9"/>
    <p:sldId id="323" r:id="rId10"/>
    <p:sldId id="324" r:id="rId11"/>
    <p:sldId id="325" r:id="rId12"/>
    <p:sldId id="331" r:id="rId13"/>
    <p:sldId id="327" r:id="rId14"/>
    <p:sldId id="326" r:id="rId15"/>
    <p:sldId id="328" r:id="rId16"/>
    <p:sldId id="329" r:id="rId17"/>
    <p:sldId id="330" r:id="rId18"/>
    <p:sldId id="332" r:id="rId19"/>
    <p:sldId id="333" r:id="rId20"/>
    <p:sldId id="334" r:id="rId21"/>
    <p:sldId id="322" r:id="rId22"/>
    <p:sldId id="336" r:id="rId23"/>
    <p:sldId id="337" r:id="rId24"/>
    <p:sldId id="338" r:id="rId25"/>
    <p:sldId id="340" r:id="rId26"/>
    <p:sldId id="339" r:id="rId27"/>
    <p:sldId id="341" r:id="rId28"/>
    <p:sldId id="343" r:id="rId29"/>
    <p:sldId id="345" r:id="rId30"/>
    <p:sldId id="346" r:id="rId31"/>
    <p:sldId id="347" r:id="rId32"/>
    <p:sldId id="348" r:id="rId33"/>
    <p:sldId id="33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53D9EADD-8752-4C05-9F62-8DF6D7C58F99}">
          <p14:sldIdLst>
            <p14:sldId id="256"/>
            <p14:sldId id="257"/>
            <p14:sldId id="260"/>
            <p14:sldId id="258"/>
            <p14:sldId id="317"/>
          </p14:sldIdLst>
        </p14:section>
        <p14:section name="channel" id="{991077F5-3727-45A2-B745-3446CC8F19D0}">
          <p14:sldIdLst>
            <p14:sldId id="323"/>
            <p14:sldId id="324"/>
            <p14:sldId id="325"/>
            <p14:sldId id="331"/>
            <p14:sldId id="327"/>
            <p14:sldId id="326"/>
            <p14:sldId id="328"/>
            <p14:sldId id="329"/>
          </p14:sldIdLst>
        </p14:section>
        <p14:section name="channel + sync" id="{E66909E7-93AD-4C66-9BC0-5889E4B3C1DE}">
          <p14:sldIdLst>
            <p14:sldId id="330"/>
          </p14:sldIdLst>
        </p14:section>
        <p14:section name="select" id="{F61E93BA-5A32-464B-A7B3-1F3BE5F546F0}">
          <p14:sldIdLst>
            <p14:sldId id="332"/>
            <p14:sldId id="333"/>
            <p14:sldId id="334"/>
          </p14:sldIdLst>
        </p14:section>
        <p14:section name="google example" id="{B6A0A644-47C2-48A4-AD14-D633EDD6C7CF}">
          <p14:sldIdLst>
            <p14:sldId id="322"/>
          </p14:sldIdLst>
        </p14:section>
        <p14:section name="I/O modal" id="{1D8B91DB-CE2B-428C-B4F7-F60193D8843D}">
          <p14:sldIdLst>
            <p14:sldId id="336"/>
            <p14:sldId id="337"/>
            <p14:sldId id="338"/>
            <p14:sldId id="340"/>
            <p14:sldId id="339"/>
            <p14:sldId id="341"/>
          </p14:sldIdLst>
        </p14:section>
        <p14:section name="why golang" id="{A0ACFAC8-BC0E-4099-9314-7BE53C9266DC}">
          <p14:sldIdLst>
            <p14:sldId id="343"/>
            <p14:sldId id="345"/>
            <p14:sldId id="346"/>
            <p14:sldId id="33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ONG (DSCOE-ISD-OOCLL/ZHA)" initials="MG(" lastIdx="1" clrIdx="0">
    <p:extLst>
      <p:ext uri="{19B8F6BF-5375-455C-9EA6-DF929625EA0E}">
        <p15:presenceInfo xmlns:p15="http://schemas.microsoft.com/office/powerpoint/2012/main" xmlns="" userId="S-1-5-21-2065039802-622210664-899889007-132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0204" autoAdjust="0"/>
  </p:normalViewPr>
  <p:slideViewPr>
    <p:cSldViewPr snapToGrid="0">
      <p:cViewPr varScale="1">
        <p:scale>
          <a:sx n="90" d="100"/>
          <a:sy n="90" d="100"/>
        </p:scale>
        <p:origin x="-1356" y="-114"/>
      </p:cViewPr>
      <p:guideLst>
        <p:guide orient="horz" pos="2160"/>
        <p:guide pos="3840"/>
      </p:guideLst>
    </p:cSldViewPr>
  </p:slideViewPr>
  <p:notesTextViewPr>
    <p:cViewPr>
      <p:scale>
        <a:sx n="3" d="2"/>
        <a:sy n="3" d="2"/>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7F5E0-26D3-4F44-BD3F-0851D1E00D07}" type="datetimeFigureOut">
              <a:rPr lang="en-US" smtClean="0"/>
              <a:pPr/>
              <a:t>11/15/2018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CC6F0-A91C-42A5-9365-46DAD84980C2}" type="slidenum">
              <a:rPr lang="en-US" smtClean="0"/>
              <a:pPr/>
              <a:t>‹#›</a:t>
            </a:fld>
            <a:endParaRPr lang="en-US"/>
          </a:p>
        </p:txBody>
      </p:sp>
    </p:spTree>
    <p:extLst>
      <p:ext uri="{BB962C8B-B14F-4D97-AF65-F5344CB8AC3E}">
        <p14:creationId xmlns:p14="http://schemas.microsoft.com/office/powerpoint/2010/main" xmlns="" val="351108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a:t>
            </a:fld>
            <a:endParaRPr lang="en-US"/>
          </a:p>
        </p:txBody>
      </p:sp>
    </p:spTree>
    <p:extLst>
      <p:ext uri="{BB962C8B-B14F-4D97-AF65-F5344CB8AC3E}">
        <p14:creationId xmlns:p14="http://schemas.microsoft.com/office/powerpoint/2010/main" xmlns="" val="1504085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11</a:t>
            </a:fld>
            <a:endParaRPr lang="en-US"/>
          </a:p>
        </p:txBody>
      </p:sp>
    </p:spTree>
    <p:extLst>
      <p:ext uri="{BB962C8B-B14F-4D97-AF65-F5344CB8AC3E}">
        <p14:creationId xmlns:p14="http://schemas.microsoft.com/office/powerpoint/2010/main" xmlns="" val="384375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12</a:t>
            </a:fld>
            <a:endParaRPr lang="en-US"/>
          </a:p>
        </p:txBody>
      </p:sp>
    </p:spTree>
    <p:extLst>
      <p:ext uri="{BB962C8B-B14F-4D97-AF65-F5344CB8AC3E}">
        <p14:creationId xmlns:p14="http://schemas.microsoft.com/office/powerpoint/2010/main" xmlns="" val="3843752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13</a:t>
            </a:fld>
            <a:endParaRPr lang="en-US"/>
          </a:p>
        </p:txBody>
      </p:sp>
    </p:spTree>
    <p:extLst>
      <p:ext uri="{BB962C8B-B14F-4D97-AF65-F5344CB8AC3E}">
        <p14:creationId xmlns:p14="http://schemas.microsoft.com/office/powerpoint/2010/main" xmlns="" val="3843752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14</a:t>
            </a:fld>
            <a:endParaRPr lang="en-US"/>
          </a:p>
        </p:txBody>
      </p:sp>
    </p:spTree>
    <p:extLst>
      <p:ext uri="{BB962C8B-B14F-4D97-AF65-F5344CB8AC3E}">
        <p14:creationId xmlns:p14="http://schemas.microsoft.com/office/powerpoint/2010/main" xmlns="" val="384375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15</a:t>
            </a:fld>
            <a:endParaRPr lang="en-US"/>
          </a:p>
        </p:txBody>
      </p:sp>
    </p:spTree>
    <p:extLst>
      <p:ext uri="{BB962C8B-B14F-4D97-AF65-F5344CB8AC3E}">
        <p14:creationId xmlns:p14="http://schemas.microsoft.com/office/powerpoint/2010/main" xmlns="" val="3208220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16</a:t>
            </a:fld>
            <a:endParaRPr lang="en-US"/>
          </a:p>
        </p:txBody>
      </p:sp>
    </p:spTree>
    <p:extLst>
      <p:ext uri="{BB962C8B-B14F-4D97-AF65-F5344CB8AC3E}">
        <p14:creationId xmlns:p14="http://schemas.microsoft.com/office/powerpoint/2010/main" xmlns="" val="278207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17</a:t>
            </a:fld>
            <a:endParaRPr lang="en-US"/>
          </a:p>
        </p:txBody>
      </p:sp>
    </p:spTree>
    <p:extLst>
      <p:ext uri="{BB962C8B-B14F-4D97-AF65-F5344CB8AC3E}">
        <p14:creationId xmlns:p14="http://schemas.microsoft.com/office/powerpoint/2010/main" xmlns="" val="2434866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18</a:t>
            </a:fld>
            <a:endParaRPr lang="en-US"/>
          </a:p>
        </p:txBody>
      </p:sp>
    </p:spTree>
    <p:extLst>
      <p:ext uri="{BB962C8B-B14F-4D97-AF65-F5344CB8AC3E}">
        <p14:creationId xmlns:p14="http://schemas.microsoft.com/office/powerpoint/2010/main" xmlns="" val="290543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19</a:t>
            </a:fld>
            <a:endParaRPr lang="en-US"/>
          </a:p>
        </p:txBody>
      </p:sp>
    </p:spTree>
    <p:extLst>
      <p:ext uri="{BB962C8B-B14F-4D97-AF65-F5344CB8AC3E}">
        <p14:creationId xmlns:p14="http://schemas.microsoft.com/office/powerpoint/2010/main" xmlns="" val="1164159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20</a:t>
            </a:fld>
            <a:endParaRPr lang="en-US"/>
          </a:p>
        </p:txBody>
      </p:sp>
    </p:spTree>
    <p:extLst>
      <p:ext uri="{BB962C8B-B14F-4D97-AF65-F5344CB8AC3E}">
        <p14:creationId xmlns:p14="http://schemas.microsoft.com/office/powerpoint/2010/main" xmlns="" val="113093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a:t>
            </a:fld>
            <a:endParaRPr lang="en-US"/>
          </a:p>
        </p:txBody>
      </p:sp>
    </p:spTree>
    <p:extLst>
      <p:ext uri="{BB962C8B-B14F-4D97-AF65-F5344CB8AC3E}">
        <p14:creationId xmlns:p14="http://schemas.microsoft.com/office/powerpoint/2010/main" xmlns="" val="1236732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21</a:t>
            </a:fld>
            <a:endParaRPr lang="en-US"/>
          </a:p>
        </p:txBody>
      </p:sp>
    </p:spTree>
    <p:extLst>
      <p:ext uri="{BB962C8B-B14F-4D97-AF65-F5344CB8AC3E}">
        <p14:creationId xmlns:p14="http://schemas.microsoft.com/office/powerpoint/2010/main" xmlns="" val="3376366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22</a:t>
            </a:fld>
            <a:endParaRPr lang="en-US"/>
          </a:p>
        </p:txBody>
      </p:sp>
    </p:spTree>
    <p:extLst>
      <p:ext uri="{BB962C8B-B14F-4D97-AF65-F5344CB8AC3E}">
        <p14:creationId xmlns:p14="http://schemas.microsoft.com/office/powerpoint/2010/main" xmlns="" val="2421331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23</a:t>
            </a:fld>
            <a:endParaRPr lang="en-US"/>
          </a:p>
        </p:txBody>
      </p:sp>
    </p:spTree>
    <p:extLst>
      <p:ext uri="{BB962C8B-B14F-4D97-AF65-F5344CB8AC3E}">
        <p14:creationId xmlns:p14="http://schemas.microsoft.com/office/powerpoint/2010/main" xmlns="" val="2553016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24</a:t>
            </a:fld>
            <a:endParaRPr lang="en-US"/>
          </a:p>
        </p:txBody>
      </p:sp>
    </p:spTree>
    <p:extLst>
      <p:ext uri="{BB962C8B-B14F-4D97-AF65-F5344CB8AC3E}">
        <p14:creationId xmlns:p14="http://schemas.microsoft.com/office/powerpoint/2010/main" xmlns="" val="165906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25</a:t>
            </a:fld>
            <a:endParaRPr lang="en-US"/>
          </a:p>
        </p:txBody>
      </p:sp>
    </p:spTree>
    <p:extLst>
      <p:ext uri="{BB962C8B-B14F-4D97-AF65-F5344CB8AC3E}">
        <p14:creationId xmlns:p14="http://schemas.microsoft.com/office/powerpoint/2010/main" xmlns="" val="3510348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26</a:t>
            </a:fld>
            <a:endParaRPr lang="en-US"/>
          </a:p>
        </p:txBody>
      </p:sp>
    </p:spTree>
    <p:extLst>
      <p:ext uri="{BB962C8B-B14F-4D97-AF65-F5344CB8AC3E}">
        <p14:creationId xmlns:p14="http://schemas.microsoft.com/office/powerpoint/2010/main" xmlns="" val="2350648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27</a:t>
            </a:fld>
            <a:endParaRPr lang="en-US"/>
          </a:p>
        </p:txBody>
      </p:sp>
    </p:spTree>
    <p:extLst>
      <p:ext uri="{BB962C8B-B14F-4D97-AF65-F5344CB8AC3E}">
        <p14:creationId xmlns:p14="http://schemas.microsoft.com/office/powerpoint/2010/main" xmlns="" val="2807633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28</a:t>
            </a:fld>
            <a:endParaRPr lang="en-US"/>
          </a:p>
        </p:txBody>
      </p:sp>
    </p:spTree>
    <p:extLst>
      <p:ext uri="{BB962C8B-B14F-4D97-AF65-F5344CB8AC3E}">
        <p14:creationId xmlns:p14="http://schemas.microsoft.com/office/powerpoint/2010/main" xmlns="" val="2807633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29</a:t>
            </a:fld>
            <a:endParaRPr lang="en-US"/>
          </a:p>
        </p:txBody>
      </p:sp>
    </p:spTree>
    <p:extLst>
      <p:ext uri="{BB962C8B-B14F-4D97-AF65-F5344CB8AC3E}">
        <p14:creationId xmlns:p14="http://schemas.microsoft.com/office/powerpoint/2010/main" xmlns="" val="2807633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30</a:t>
            </a:fld>
            <a:endParaRPr lang="en-US"/>
          </a:p>
        </p:txBody>
      </p:sp>
    </p:spTree>
    <p:extLst>
      <p:ext uri="{BB962C8B-B14F-4D97-AF65-F5344CB8AC3E}">
        <p14:creationId xmlns:p14="http://schemas.microsoft.com/office/powerpoint/2010/main" xmlns="" val="1878289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4</a:t>
            </a:fld>
            <a:endParaRPr lang="en-US"/>
          </a:p>
        </p:txBody>
      </p:sp>
    </p:spTree>
    <p:extLst>
      <p:ext uri="{BB962C8B-B14F-4D97-AF65-F5344CB8AC3E}">
        <p14:creationId xmlns:p14="http://schemas.microsoft.com/office/powerpoint/2010/main" xmlns="" val="2279340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5</a:t>
            </a:fld>
            <a:endParaRPr lang="en-US"/>
          </a:p>
        </p:txBody>
      </p:sp>
    </p:spTree>
    <p:extLst>
      <p:ext uri="{BB962C8B-B14F-4D97-AF65-F5344CB8AC3E}">
        <p14:creationId xmlns:p14="http://schemas.microsoft.com/office/powerpoint/2010/main" xmlns="" val="15147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6</a:t>
            </a:fld>
            <a:endParaRPr lang="en-US"/>
          </a:p>
        </p:txBody>
      </p:sp>
    </p:spTree>
    <p:extLst>
      <p:ext uri="{BB962C8B-B14F-4D97-AF65-F5344CB8AC3E}">
        <p14:creationId xmlns:p14="http://schemas.microsoft.com/office/powerpoint/2010/main" xmlns="" val="414278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7</a:t>
            </a:fld>
            <a:endParaRPr lang="en-US"/>
          </a:p>
        </p:txBody>
      </p:sp>
    </p:spTree>
    <p:extLst>
      <p:ext uri="{BB962C8B-B14F-4D97-AF65-F5344CB8AC3E}">
        <p14:creationId xmlns:p14="http://schemas.microsoft.com/office/powerpoint/2010/main" xmlns="" val="292509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8</a:t>
            </a:fld>
            <a:endParaRPr lang="en-US"/>
          </a:p>
        </p:txBody>
      </p:sp>
    </p:spTree>
    <p:extLst>
      <p:ext uri="{BB962C8B-B14F-4D97-AF65-F5344CB8AC3E}">
        <p14:creationId xmlns:p14="http://schemas.microsoft.com/office/powerpoint/2010/main" xmlns="" val="839460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9</a:t>
            </a:fld>
            <a:endParaRPr lang="en-US"/>
          </a:p>
        </p:txBody>
      </p:sp>
    </p:spTree>
    <p:extLst>
      <p:ext uri="{BB962C8B-B14F-4D97-AF65-F5344CB8AC3E}">
        <p14:creationId xmlns:p14="http://schemas.microsoft.com/office/powerpoint/2010/main" xmlns="" val="83946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10</a:t>
            </a:fld>
            <a:endParaRPr lang="en-US"/>
          </a:p>
        </p:txBody>
      </p:sp>
    </p:spTree>
    <p:extLst>
      <p:ext uri="{BB962C8B-B14F-4D97-AF65-F5344CB8AC3E}">
        <p14:creationId xmlns:p14="http://schemas.microsoft.com/office/powerpoint/2010/main" xmlns="" val="83946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F1F054-5F26-423F-A5DD-9C54CE0A2AE9}"/>
              </a:ext>
            </a:extLst>
          </p:cNvPr>
          <p:cNvSpPr>
            <a:spLocks noGrp="1"/>
          </p:cNvSpPr>
          <p:nvPr>
            <p:ph type="ctrTitle"/>
          </p:nvPr>
        </p:nvSpPr>
        <p:spPr>
          <a:xfrm>
            <a:off x="1524000" y="1122363"/>
            <a:ext cx="9144000" cy="2387600"/>
          </a:xfrm>
        </p:spPr>
        <p:txBody>
          <a:bodyPr anchor="b"/>
          <a:lstStyle>
            <a:lvl1pPr algn="r">
              <a:defRPr sz="4800" b="1"/>
            </a:lvl1pPr>
          </a:lstStyle>
          <a:p>
            <a:r>
              <a:rPr lang="en-US" dirty="0"/>
              <a:t>Click to edit Master title style</a:t>
            </a:r>
          </a:p>
        </p:txBody>
      </p:sp>
      <p:sp>
        <p:nvSpPr>
          <p:cNvPr id="3" name="Subtitle 2">
            <a:extLst>
              <a:ext uri="{FF2B5EF4-FFF2-40B4-BE49-F238E27FC236}">
                <a16:creationId xmlns:a16="http://schemas.microsoft.com/office/drawing/2014/main" xmlns="" id="{3BB2565F-9609-400E-9E2E-E6259786714D}"/>
              </a:ext>
            </a:extLst>
          </p:cNvPr>
          <p:cNvSpPr>
            <a:spLocks noGrp="1"/>
          </p:cNvSpPr>
          <p:nvPr>
            <p:ph type="subTitle" idx="1"/>
          </p:nvPr>
        </p:nvSpPr>
        <p:spPr>
          <a:xfrm>
            <a:off x="1524000" y="4079875"/>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EDA6FF66-933D-47F1-A95A-74DB940C384A}"/>
              </a:ext>
            </a:extLst>
          </p:cNvPr>
          <p:cNvSpPr>
            <a:spLocks noGrp="1"/>
          </p:cNvSpPr>
          <p:nvPr>
            <p:ph type="dt" sz="half" idx="10"/>
          </p:nvPr>
        </p:nvSpPr>
        <p:spPr/>
        <p:txBody>
          <a:bodyPr/>
          <a:lstStyle/>
          <a:p>
            <a:fld id="{B8159077-EF48-40E3-BF6E-366926B30A93}" type="datetimeFigureOut">
              <a:rPr lang="en-US" smtClean="0"/>
              <a:pPr/>
              <a:t>11/15/2018</a:t>
            </a:fld>
            <a:endParaRPr lang="en-US"/>
          </a:p>
        </p:txBody>
      </p:sp>
      <p:sp>
        <p:nvSpPr>
          <p:cNvPr id="5" name="Footer Placeholder 4">
            <a:extLst>
              <a:ext uri="{FF2B5EF4-FFF2-40B4-BE49-F238E27FC236}">
                <a16:creationId xmlns:a16="http://schemas.microsoft.com/office/drawing/2014/main" xmlns="" id="{89B5FEE5-1B4A-4EFE-B89E-F2559B365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0D5733D-C7BB-4CC1-850C-DD54586BBBA5}"/>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xmlns="" id="{3EA4CAC6-7389-48ED-AC06-BFADD41551D5}"/>
              </a:ext>
            </a:extLst>
          </p:cNvPr>
          <p:cNvCxnSpPr>
            <a:cxnSpLocks/>
          </p:cNvCxnSpPr>
          <p:nvPr userDrawn="1"/>
        </p:nvCxnSpPr>
        <p:spPr>
          <a:xfrm>
            <a:off x="1524000" y="3869461"/>
            <a:ext cx="9144000" cy="0"/>
          </a:xfrm>
          <a:prstGeom prst="line">
            <a:avLst/>
          </a:prstGeom>
        </p:spPr>
        <p:style>
          <a:lnRef idx="1">
            <a:schemeClr val="accent3"/>
          </a:lnRef>
          <a:fillRef idx="0">
            <a:schemeClr val="accent3"/>
          </a:fillRef>
          <a:effectRef idx="0">
            <a:schemeClr val="accent3"/>
          </a:effectRef>
          <a:fontRef idx="minor">
            <a:schemeClr val="tx1"/>
          </a:fontRef>
        </p:style>
      </p:cxnSp>
      <p:sp>
        <p:nvSpPr>
          <p:cNvPr id="9" name="TextBox 8">
            <a:extLst>
              <a:ext uri="{FF2B5EF4-FFF2-40B4-BE49-F238E27FC236}">
                <a16:creationId xmlns:a16="http://schemas.microsoft.com/office/drawing/2014/main" xmlns="" id="{67F2ADF3-F7F8-4087-858A-6F66D508D87C}"/>
              </a:ext>
            </a:extLst>
          </p:cNvPr>
          <p:cNvSpPr txBox="1"/>
          <p:nvPr userDrawn="1"/>
        </p:nvSpPr>
        <p:spPr>
          <a:xfrm>
            <a:off x="10535139" y="6585044"/>
            <a:ext cx="1774092" cy="261610"/>
          </a:xfrm>
          <a:prstGeom prst="rect">
            <a:avLst/>
          </a:prstGeom>
          <a:noFill/>
        </p:spPr>
        <p:txBody>
          <a:bodyPr wrap="square" rtlCol="0">
            <a:spAutoFit/>
          </a:bodyPr>
          <a:lstStyle/>
          <a:p>
            <a:r>
              <a:rPr lang="en-US" altLang="zh-CN" sz="1100" dirty="0">
                <a:solidFill>
                  <a:schemeClr val="tx1">
                    <a:lumMod val="50000"/>
                    <a:lumOff val="50000"/>
                  </a:schemeClr>
                </a:solidFill>
              </a:rPr>
              <a:t>Data Scientist Zhuhai Team</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xmlns="" val="3765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8F509-E66E-42C7-B414-DEDB8CB000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9FD8C8D-EF98-470B-8FD0-A9BB0450B1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00363F-FFE9-4A83-A47C-7B025E73A7D3}"/>
              </a:ext>
            </a:extLst>
          </p:cNvPr>
          <p:cNvSpPr>
            <a:spLocks noGrp="1"/>
          </p:cNvSpPr>
          <p:nvPr>
            <p:ph type="dt" sz="half" idx="10"/>
          </p:nvPr>
        </p:nvSpPr>
        <p:spPr/>
        <p:txBody>
          <a:bodyPr/>
          <a:lstStyle/>
          <a:p>
            <a:fld id="{B8159077-EF48-40E3-BF6E-366926B30A93}" type="datetimeFigureOut">
              <a:rPr lang="en-US" smtClean="0"/>
              <a:pPr/>
              <a:t>11/15/2018</a:t>
            </a:fld>
            <a:endParaRPr lang="en-US"/>
          </a:p>
        </p:txBody>
      </p:sp>
      <p:sp>
        <p:nvSpPr>
          <p:cNvPr id="5" name="Footer Placeholder 4">
            <a:extLst>
              <a:ext uri="{FF2B5EF4-FFF2-40B4-BE49-F238E27FC236}">
                <a16:creationId xmlns:a16="http://schemas.microsoft.com/office/drawing/2014/main" xmlns="" id="{2639756C-4793-47FF-AF0E-A346FA4D9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5698755-6A6A-4B66-94EC-81D56DA8E372}"/>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xmlns="" val="7460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A87FEF-54B8-4489-85DC-D98FE6F28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B71D077-BD07-4382-8E63-59488FFCA8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B481C67-9B19-4A17-87AF-47D2816A63D2}"/>
              </a:ext>
            </a:extLst>
          </p:cNvPr>
          <p:cNvSpPr>
            <a:spLocks noGrp="1"/>
          </p:cNvSpPr>
          <p:nvPr>
            <p:ph type="dt" sz="half" idx="10"/>
          </p:nvPr>
        </p:nvSpPr>
        <p:spPr/>
        <p:txBody>
          <a:bodyPr/>
          <a:lstStyle/>
          <a:p>
            <a:fld id="{B8159077-EF48-40E3-BF6E-366926B30A93}" type="datetimeFigureOut">
              <a:rPr lang="en-US" smtClean="0"/>
              <a:pPr/>
              <a:t>11/15/2018</a:t>
            </a:fld>
            <a:endParaRPr lang="en-US"/>
          </a:p>
        </p:txBody>
      </p:sp>
      <p:sp>
        <p:nvSpPr>
          <p:cNvPr id="5" name="Footer Placeholder 4">
            <a:extLst>
              <a:ext uri="{FF2B5EF4-FFF2-40B4-BE49-F238E27FC236}">
                <a16:creationId xmlns:a16="http://schemas.microsoft.com/office/drawing/2014/main" xmlns="" id="{9AB74035-BE1F-4B6A-A757-0A3BEBC07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371FF7-26AC-4666-A6E2-B9A9C931F17E}"/>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xmlns="" val="32736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EFF147-8305-4C8C-86F1-D856EBBAF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BB0835-3F9B-44C7-A1E0-BB6A820FB0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B8082C4-E0B0-4F75-9A71-E46836F54912}"/>
              </a:ext>
            </a:extLst>
          </p:cNvPr>
          <p:cNvSpPr>
            <a:spLocks noGrp="1"/>
          </p:cNvSpPr>
          <p:nvPr>
            <p:ph type="dt" sz="half" idx="10"/>
          </p:nvPr>
        </p:nvSpPr>
        <p:spPr/>
        <p:txBody>
          <a:bodyPr/>
          <a:lstStyle/>
          <a:p>
            <a:fld id="{B8159077-EF48-40E3-BF6E-366926B30A93}" type="datetimeFigureOut">
              <a:rPr lang="en-US" smtClean="0"/>
              <a:pPr/>
              <a:t>11/15/2018</a:t>
            </a:fld>
            <a:endParaRPr lang="en-US"/>
          </a:p>
        </p:txBody>
      </p:sp>
      <p:sp>
        <p:nvSpPr>
          <p:cNvPr id="5" name="Footer Placeholder 4">
            <a:extLst>
              <a:ext uri="{FF2B5EF4-FFF2-40B4-BE49-F238E27FC236}">
                <a16:creationId xmlns:a16="http://schemas.microsoft.com/office/drawing/2014/main" xmlns="" id="{6C2526BA-4562-4167-9CC0-13E0F1E07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DC031C-236C-4C79-B203-6266D585985E}"/>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xmlns="" id="{EBA1F678-17D0-4A24-BC8C-596209B8A706}"/>
              </a:ext>
            </a:extLst>
          </p:cNvPr>
          <p:cNvCxnSpPr>
            <a:cxnSpLocks/>
          </p:cNvCxnSpPr>
          <p:nvPr userDrawn="1"/>
        </p:nvCxnSpPr>
        <p:spPr>
          <a:xfrm>
            <a:off x="299101" y="681037"/>
            <a:ext cx="6340981"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xmlns="" val="270994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77E9F5-987F-47D7-A80F-63B190B6C256}"/>
              </a:ext>
            </a:extLst>
          </p:cNvPr>
          <p:cNvSpPr>
            <a:spLocks noGrp="1"/>
          </p:cNvSpPr>
          <p:nvPr>
            <p:ph type="title"/>
          </p:nvPr>
        </p:nvSpPr>
        <p:spPr>
          <a:xfrm>
            <a:off x="838200" y="768350"/>
            <a:ext cx="10515600" cy="2852737"/>
          </a:xfrm>
        </p:spPr>
        <p:txBody>
          <a:bodyPr anchor="b"/>
          <a:lstStyle>
            <a:lvl1pPr algn="ct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xmlns="" id="{57A6DF7C-9109-464F-B881-82FA2A8012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535BF5B-AF99-4CBF-AE0A-75C40BE9E0C1}"/>
              </a:ext>
            </a:extLst>
          </p:cNvPr>
          <p:cNvSpPr>
            <a:spLocks noGrp="1"/>
          </p:cNvSpPr>
          <p:nvPr>
            <p:ph type="dt" sz="half" idx="10"/>
          </p:nvPr>
        </p:nvSpPr>
        <p:spPr/>
        <p:txBody>
          <a:bodyPr/>
          <a:lstStyle/>
          <a:p>
            <a:fld id="{B8159077-EF48-40E3-BF6E-366926B30A93}" type="datetimeFigureOut">
              <a:rPr lang="en-US" smtClean="0"/>
              <a:pPr/>
              <a:t>11/15/2018</a:t>
            </a:fld>
            <a:endParaRPr lang="en-US"/>
          </a:p>
        </p:txBody>
      </p:sp>
      <p:sp>
        <p:nvSpPr>
          <p:cNvPr id="5" name="Footer Placeholder 4">
            <a:extLst>
              <a:ext uri="{FF2B5EF4-FFF2-40B4-BE49-F238E27FC236}">
                <a16:creationId xmlns:a16="http://schemas.microsoft.com/office/drawing/2014/main" xmlns="" id="{E8645BFB-2055-42FB-AC89-BE1785D9B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95587E-758E-438B-84A0-1497D6C924FD}"/>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xmlns="" id="{EC3CA79F-75C6-44C0-8E41-48A8B125B502}"/>
              </a:ext>
            </a:extLst>
          </p:cNvPr>
          <p:cNvCxnSpPr>
            <a:cxnSpLocks/>
          </p:cNvCxnSpPr>
          <p:nvPr userDrawn="1"/>
        </p:nvCxnSpPr>
        <p:spPr>
          <a:xfrm>
            <a:off x="1524000" y="3621087"/>
            <a:ext cx="914400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xmlns="" val="125107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31CFB-0F52-4EF9-A70F-4C8567F61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E4BACCB-8876-41D5-A33E-3FF0D5DA18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D75392B-76F8-4D10-B40E-F73EAEE081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80D36E2-8A03-4DBF-950E-C5B08EF7E361}"/>
              </a:ext>
            </a:extLst>
          </p:cNvPr>
          <p:cNvSpPr>
            <a:spLocks noGrp="1"/>
          </p:cNvSpPr>
          <p:nvPr>
            <p:ph type="dt" sz="half" idx="10"/>
          </p:nvPr>
        </p:nvSpPr>
        <p:spPr/>
        <p:txBody>
          <a:bodyPr/>
          <a:lstStyle/>
          <a:p>
            <a:fld id="{B8159077-EF48-40E3-BF6E-366926B30A93}" type="datetimeFigureOut">
              <a:rPr lang="en-US" smtClean="0"/>
              <a:pPr/>
              <a:t>11/15/2018</a:t>
            </a:fld>
            <a:endParaRPr lang="en-US"/>
          </a:p>
        </p:txBody>
      </p:sp>
      <p:sp>
        <p:nvSpPr>
          <p:cNvPr id="6" name="Footer Placeholder 5">
            <a:extLst>
              <a:ext uri="{FF2B5EF4-FFF2-40B4-BE49-F238E27FC236}">
                <a16:creationId xmlns:a16="http://schemas.microsoft.com/office/drawing/2014/main" xmlns="" id="{400922BD-5DB1-403B-8A20-3C8F43A71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C3F9DBC-86E0-4E27-B5D1-BCED9750ED38}"/>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xmlns="" val="75902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C6F189-CDD4-402C-BF48-5716492DB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0ED9ADE-86F8-4E1B-96EC-AAE4CE82A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70DDFAE-921B-4FD1-96C7-CD55AB4593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FD69DB8-23C3-4044-8A4D-4E92B2229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72B5D27-F40F-4F48-9993-561FC327DB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8D72A2F-6C03-4AA2-8675-A62997A1F179}"/>
              </a:ext>
            </a:extLst>
          </p:cNvPr>
          <p:cNvSpPr>
            <a:spLocks noGrp="1"/>
          </p:cNvSpPr>
          <p:nvPr>
            <p:ph type="dt" sz="half" idx="10"/>
          </p:nvPr>
        </p:nvSpPr>
        <p:spPr/>
        <p:txBody>
          <a:bodyPr/>
          <a:lstStyle/>
          <a:p>
            <a:fld id="{B8159077-EF48-40E3-BF6E-366926B30A93}" type="datetimeFigureOut">
              <a:rPr lang="en-US" smtClean="0"/>
              <a:pPr/>
              <a:t>11/15/2018</a:t>
            </a:fld>
            <a:endParaRPr lang="en-US"/>
          </a:p>
        </p:txBody>
      </p:sp>
      <p:sp>
        <p:nvSpPr>
          <p:cNvPr id="8" name="Footer Placeholder 7">
            <a:extLst>
              <a:ext uri="{FF2B5EF4-FFF2-40B4-BE49-F238E27FC236}">
                <a16:creationId xmlns:a16="http://schemas.microsoft.com/office/drawing/2014/main" xmlns="" id="{C7FA0448-C108-4A98-BC11-71C694972B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07E1CB1-297A-48F9-BF2F-D32F99F4D530}"/>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xmlns="" val="357484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252D30-D733-4779-B79D-EED11F294B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6388E6C-E68D-48B1-ADCE-523903DA4557}"/>
              </a:ext>
            </a:extLst>
          </p:cNvPr>
          <p:cNvSpPr>
            <a:spLocks noGrp="1"/>
          </p:cNvSpPr>
          <p:nvPr>
            <p:ph type="dt" sz="half" idx="10"/>
          </p:nvPr>
        </p:nvSpPr>
        <p:spPr/>
        <p:txBody>
          <a:bodyPr/>
          <a:lstStyle/>
          <a:p>
            <a:fld id="{B8159077-EF48-40E3-BF6E-366926B30A93}" type="datetimeFigureOut">
              <a:rPr lang="en-US" smtClean="0"/>
              <a:pPr/>
              <a:t>11/15/2018</a:t>
            </a:fld>
            <a:endParaRPr lang="en-US"/>
          </a:p>
        </p:txBody>
      </p:sp>
      <p:sp>
        <p:nvSpPr>
          <p:cNvPr id="4" name="Footer Placeholder 3">
            <a:extLst>
              <a:ext uri="{FF2B5EF4-FFF2-40B4-BE49-F238E27FC236}">
                <a16:creationId xmlns:a16="http://schemas.microsoft.com/office/drawing/2014/main" xmlns="" id="{E709D5ED-193F-47A7-86C6-BA079964B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51EF39B-32C5-4504-9D3C-C73B01918821}"/>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xmlns="" val="57911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9830188-1AC2-484C-9F53-B1C7CB88FB75}"/>
              </a:ext>
            </a:extLst>
          </p:cNvPr>
          <p:cNvSpPr>
            <a:spLocks noGrp="1"/>
          </p:cNvSpPr>
          <p:nvPr>
            <p:ph type="dt" sz="half" idx="10"/>
          </p:nvPr>
        </p:nvSpPr>
        <p:spPr/>
        <p:txBody>
          <a:bodyPr/>
          <a:lstStyle/>
          <a:p>
            <a:fld id="{B8159077-EF48-40E3-BF6E-366926B30A93}" type="datetimeFigureOut">
              <a:rPr lang="en-US" smtClean="0"/>
              <a:pPr/>
              <a:t>11/15/2018</a:t>
            </a:fld>
            <a:endParaRPr lang="en-US"/>
          </a:p>
        </p:txBody>
      </p:sp>
      <p:sp>
        <p:nvSpPr>
          <p:cNvPr id="3" name="Footer Placeholder 2">
            <a:extLst>
              <a:ext uri="{FF2B5EF4-FFF2-40B4-BE49-F238E27FC236}">
                <a16:creationId xmlns:a16="http://schemas.microsoft.com/office/drawing/2014/main" xmlns="" id="{8A333681-69BB-45B2-9377-67BC523A11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EDB1A5F-A319-4FCA-B8EB-7506ACFB7C78}"/>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xmlns="" val="20911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C55B79-F8B8-4759-9FBD-205D80AEA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3882243-0F38-4450-B420-7132E7BE7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C23093D-A8BF-4001-8391-24DB2CD7F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6A90E2D-DC24-4359-8EB7-DD8EAA19B655}"/>
              </a:ext>
            </a:extLst>
          </p:cNvPr>
          <p:cNvSpPr>
            <a:spLocks noGrp="1"/>
          </p:cNvSpPr>
          <p:nvPr>
            <p:ph type="dt" sz="half" idx="10"/>
          </p:nvPr>
        </p:nvSpPr>
        <p:spPr/>
        <p:txBody>
          <a:bodyPr/>
          <a:lstStyle/>
          <a:p>
            <a:fld id="{B8159077-EF48-40E3-BF6E-366926B30A93}" type="datetimeFigureOut">
              <a:rPr lang="en-US" smtClean="0"/>
              <a:pPr/>
              <a:t>11/15/2018</a:t>
            </a:fld>
            <a:endParaRPr lang="en-US"/>
          </a:p>
        </p:txBody>
      </p:sp>
      <p:sp>
        <p:nvSpPr>
          <p:cNvPr id="6" name="Footer Placeholder 5">
            <a:extLst>
              <a:ext uri="{FF2B5EF4-FFF2-40B4-BE49-F238E27FC236}">
                <a16:creationId xmlns:a16="http://schemas.microsoft.com/office/drawing/2014/main" xmlns="" id="{79DA5AB0-20EC-4A87-B765-F369816ED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52F5AE5-E610-4F52-8B1F-CC450BDE23A4}"/>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xmlns="" val="313210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2E141-FE3E-4AF1-BC37-7F56A0CE7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5D1CE18-F9BD-41B4-8056-E22AEEF6D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B2DB4DA-BA72-424A-845C-3E305D36B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E0F6947-54BB-40F7-85A7-2EB72C1BEAE8}"/>
              </a:ext>
            </a:extLst>
          </p:cNvPr>
          <p:cNvSpPr>
            <a:spLocks noGrp="1"/>
          </p:cNvSpPr>
          <p:nvPr>
            <p:ph type="dt" sz="half" idx="10"/>
          </p:nvPr>
        </p:nvSpPr>
        <p:spPr/>
        <p:txBody>
          <a:bodyPr/>
          <a:lstStyle/>
          <a:p>
            <a:fld id="{B8159077-EF48-40E3-BF6E-366926B30A93}" type="datetimeFigureOut">
              <a:rPr lang="en-US" smtClean="0"/>
              <a:pPr/>
              <a:t>11/15/2018</a:t>
            </a:fld>
            <a:endParaRPr lang="en-US"/>
          </a:p>
        </p:txBody>
      </p:sp>
      <p:sp>
        <p:nvSpPr>
          <p:cNvPr id="6" name="Footer Placeholder 5">
            <a:extLst>
              <a:ext uri="{FF2B5EF4-FFF2-40B4-BE49-F238E27FC236}">
                <a16:creationId xmlns:a16="http://schemas.microsoft.com/office/drawing/2014/main" xmlns="" id="{AFA4069D-0CC7-4B93-8DF5-3B1D962E4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4BC649E-CEE5-4CE0-9B43-09D802EFB90F}"/>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xmlns="" val="368557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167B93-6A4A-48BB-9AAF-6A6950557AEF}"/>
              </a:ext>
            </a:extLst>
          </p:cNvPr>
          <p:cNvSpPr>
            <a:spLocks noGrp="1"/>
          </p:cNvSpPr>
          <p:nvPr>
            <p:ph type="title"/>
          </p:nvPr>
        </p:nvSpPr>
        <p:spPr>
          <a:xfrm>
            <a:off x="299102" y="136526"/>
            <a:ext cx="11647919" cy="54451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xmlns="" id="{C8681EC6-9512-483B-BA61-30A00B970F39}"/>
              </a:ext>
            </a:extLst>
          </p:cNvPr>
          <p:cNvSpPr>
            <a:spLocks noGrp="1"/>
          </p:cNvSpPr>
          <p:nvPr>
            <p:ph type="body" idx="1"/>
          </p:nvPr>
        </p:nvSpPr>
        <p:spPr>
          <a:xfrm>
            <a:off x="299101" y="824178"/>
            <a:ext cx="11647919" cy="53527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3A290A6-5736-4CB6-A19C-DC4230F932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59077-EF48-40E3-BF6E-366926B30A93}" type="datetimeFigureOut">
              <a:rPr lang="en-US" smtClean="0"/>
              <a:pPr/>
              <a:t>11/15/2018</a:t>
            </a:fld>
            <a:endParaRPr lang="en-US"/>
          </a:p>
        </p:txBody>
      </p:sp>
      <p:sp>
        <p:nvSpPr>
          <p:cNvPr id="5" name="Footer Placeholder 4">
            <a:extLst>
              <a:ext uri="{FF2B5EF4-FFF2-40B4-BE49-F238E27FC236}">
                <a16:creationId xmlns:a16="http://schemas.microsoft.com/office/drawing/2014/main" xmlns="" id="{22EBE582-B1AB-4666-997A-F36EB63FD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7B13510-3D74-470C-BD4E-4623587E1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D5ED4-2A09-41F3-B198-C7A675178407}" type="slidenum">
              <a:rPr lang="en-US" smtClean="0"/>
              <a:pPr/>
              <a:t>‹#›</a:t>
            </a:fld>
            <a:endParaRPr lang="en-US"/>
          </a:p>
        </p:txBody>
      </p:sp>
      <p:sp>
        <p:nvSpPr>
          <p:cNvPr id="7" name="Rectangle 6">
            <a:extLst>
              <a:ext uri="{FF2B5EF4-FFF2-40B4-BE49-F238E27FC236}">
                <a16:creationId xmlns:a16="http://schemas.microsoft.com/office/drawing/2014/main" xmlns="" id="{0ABD61A2-ECDD-4A5C-8B2C-67D04DF1A4F8}"/>
              </a:ext>
            </a:extLst>
          </p:cNvPr>
          <p:cNvSpPr/>
          <p:nvPr userDrawn="1"/>
        </p:nvSpPr>
        <p:spPr>
          <a:xfrm>
            <a:off x="1" y="6559358"/>
            <a:ext cx="12192000" cy="29864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sp>
      <p:sp>
        <p:nvSpPr>
          <p:cNvPr id="8" name="Rectangle 7">
            <a:extLst>
              <a:ext uri="{FF2B5EF4-FFF2-40B4-BE49-F238E27FC236}">
                <a16:creationId xmlns:a16="http://schemas.microsoft.com/office/drawing/2014/main" xmlns="" id="{B8ECBD3F-E3E0-4AF7-9498-072C80E24DAF}"/>
              </a:ext>
            </a:extLst>
          </p:cNvPr>
          <p:cNvSpPr/>
          <p:nvPr userDrawn="1"/>
        </p:nvSpPr>
        <p:spPr>
          <a:xfrm>
            <a:off x="15" y="6499491"/>
            <a:ext cx="12191985" cy="664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651013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s://talks.golang.org/2012/concurrency.slid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kegel.com/c10k.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hyperlink" Target="https://colobu.com/2015/07/14/performance-comparison-of-7-websocket-frameworks/" TargetMode="External"/><Relationship Id="rId13" Type="http://schemas.openxmlformats.org/officeDocument/2006/relationships/hyperlink" Target="https://studygolang.com/articles/2675" TargetMode="External"/><Relationship Id="rId3" Type="http://schemas.openxmlformats.org/officeDocument/2006/relationships/hyperlink" Target="https://36kr.com/p/5073181.html" TargetMode="External"/><Relationship Id="rId7" Type="http://schemas.openxmlformats.org/officeDocument/2006/relationships/hyperlink" Target="https://studygolang.com/articles/2945" TargetMode="External"/><Relationship Id="rId12" Type="http://schemas.openxmlformats.org/officeDocument/2006/relationships/hyperlink" Target="https://yq.aliyun.com/ask/259719"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segmentfault.com/a/1190000007240744" TargetMode="External"/><Relationship Id="rId11" Type="http://schemas.openxmlformats.org/officeDocument/2006/relationships/hyperlink" Target="https://www.zhihu.com/question/21409296" TargetMode="External"/><Relationship Id="rId5" Type="http://schemas.openxmlformats.org/officeDocument/2006/relationships/hyperlink" Target="https://www.slideserve.com/farica/dive-into-golang" TargetMode="External"/><Relationship Id="rId10" Type="http://schemas.openxmlformats.org/officeDocument/2006/relationships/hyperlink" Target="https://zhuanlan.zhihu.com/p/27519705" TargetMode="External"/><Relationship Id="rId4" Type="http://schemas.openxmlformats.org/officeDocument/2006/relationships/hyperlink" Target="https://blog.csdn.net/ghj1976/article/details/27996095" TargetMode="External"/><Relationship Id="rId9" Type="http://schemas.openxmlformats.org/officeDocument/2006/relationships/hyperlink" Target="https://www.infoq.cn/articles/CplusStyleCorourtine-At-Wecha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B1F4F5-F0B9-4D17-9B31-DE22B611FFFE}"/>
              </a:ext>
            </a:extLst>
          </p:cNvPr>
          <p:cNvSpPr>
            <a:spLocks noGrp="1"/>
          </p:cNvSpPr>
          <p:nvPr>
            <p:ph type="ctrTitle"/>
          </p:nvPr>
        </p:nvSpPr>
        <p:spPr>
          <a:xfrm>
            <a:off x="2887578" y="2562725"/>
            <a:ext cx="7780421" cy="947237"/>
          </a:xfrm>
        </p:spPr>
        <p:txBody>
          <a:bodyPr/>
          <a:lstStyle/>
          <a:p>
            <a:r>
              <a:rPr lang="en-US" altLang="zh-CN" dirty="0"/>
              <a:t>Golang Concurrency</a:t>
            </a:r>
            <a:endParaRPr lang="en-US" dirty="0"/>
          </a:p>
        </p:txBody>
      </p:sp>
      <p:sp>
        <p:nvSpPr>
          <p:cNvPr id="3" name="Subtitle 2">
            <a:extLst>
              <a:ext uri="{FF2B5EF4-FFF2-40B4-BE49-F238E27FC236}">
                <a16:creationId xmlns:a16="http://schemas.microsoft.com/office/drawing/2014/main" xmlns="" id="{B3F7542E-6F3A-4349-99DB-1F21ABC8470C}"/>
              </a:ext>
            </a:extLst>
          </p:cNvPr>
          <p:cNvSpPr>
            <a:spLocks noGrp="1"/>
          </p:cNvSpPr>
          <p:nvPr>
            <p:ph type="subTitle" idx="1"/>
          </p:nvPr>
        </p:nvSpPr>
        <p:spPr/>
        <p:txBody>
          <a:bodyPr/>
          <a:lstStyle/>
          <a:p>
            <a:r>
              <a:rPr lang="en-US" dirty="0"/>
              <a:t>Brian Zheng</a:t>
            </a:r>
          </a:p>
          <a:p>
            <a:endParaRPr lang="en-US" dirty="0"/>
          </a:p>
        </p:txBody>
      </p:sp>
      <p:pic>
        <p:nvPicPr>
          <p:cNvPr id="4" name="Picture 3">
            <a:extLst>
              <a:ext uri="{FF2B5EF4-FFF2-40B4-BE49-F238E27FC236}">
                <a16:creationId xmlns:a16="http://schemas.microsoft.com/office/drawing/2014/main" xmlns="" id="{72CB8E91-B469-4BBE-8EE8-56242C4C092C}"/>
              </a:ext>
            </a:extLst>
          </p:cNvPr>
          <p:cNvPicPr>
            <a:picLocks noChangeAspect="1"/>
          </p:cNvPicPr>
          <p:nvPr/>
        </p:nvPicPr>
        <p:blipFill>
          <a:blip r:embed="rId3"/>
          <a:stretch>
            <a:fillRect/>
          </a:stretch>
        </p:blipFill>
        <p:spPr>
          <a:xfrm>
            <a:off x="609600" y="373007"/>
            <a:ext cx="3685714" cy="1904762"/>
          </a:xfrm>
          <a:prstGeom prst="rect">
            <a:avLst/>
          </a:prstGeom>
        </p:spPr>
      </p:pic>
    </p:spTree>
    <p:extLst>
      <p:ext uri="{BB962C8B-B14F-4D97-AF65-F5344CB8AC3E}">
        <p14:creationId xmlns:p14="http://schemas.microsoft.com/office/powerpoint/2010/main" xmlns="" val="10817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en-US" altLang="zh-CN" dirty="0"/>
              <a:t>Buffered Channel </a:t>
            </a:r>
            <a:endParaRPr lang="en-US" dirty="0"/>
          </a:p>
        </p:txBody>
      </p:sp>
      <p:sp>
        <p:nvSpPr>
          <p:cNvPr id="9" name="Rectangle 8">
            <a:extLst>
              <a:ext uri="{FF2B5EF4-FFF2-40B4-BE49-F238E27FC236}">
                <a16:creationId xmlns:a16="http://schemas.microsoft.com/office/drawing/2014/main" xmlns="" id="{09DF8025-61D7-487E-B878-BECE556123CE}"/>
              </a:ext>
            </a:extLst>
          </p:cNvPr>
          <p:cNvSpPr/>
          <p:nvPr/>
        </p:nvSpPr>
        <p:spPr>
          <a:xfrm>
            <a:off x="500770" y="837899"/>
            <a:ext cx="4560328" cy="4647426"/>
          </a:xfrm>
          <a:prstGeom prst="rect">
            <a:avLst/>
          </a:prstGeom>
        </p:spPr>
        <p:txBody>
          <a:bodyPr wrap="square">
            <a:spAutoFit/>
          </a:bodyPr>
          <a:lstStyle/>
          <a:p>
            <a:pPr marL="514350" indent="-514350">
              <a:buFont typeface="Arial" panose="020B0604020202020204" pitchFamily="34" charset="0"/>
              <a:buChar char="•"/>
            </a:pPr>
            <a:r>
              <a:rPr lang="en-US" sz="3200" dirty="0"/>
              <a:t>Send</a:t>
            </a:r>
            <a:r>
              <a:rPr lang="zh-CN" altLang="en-US" sz="3200" dirty="0"/>
              <a:t>不进会阻塞</a:t>
            </a:r>
            <a:endParaRPr lang="en-US" altLang="zh-CN" sz="3200" dirty="0"/>
          </a:p>
          <a:p>
            <a:pPr marL="514350" indent="-514350">
              <a:buFont typeface="Arial" panose="020B0604020202020204" pitchFamily="34" charset="0"/>
              <a:buChar char="•"/>
            </a:pPr>
            <a:r>
              <a:rPr lang="en-US" altLang="zh-CN" sz="3200" dirty="0"/>
              <a:t>Read</a:t>
            </a:r>
            <a:r>
              <a:rPr lang="zh-CN" altLang="en-US" sz="3200" dirty="0"/>
              <a:t>不出会阻塞</a:t>
            </a:r>
            <a:endParaRPr lang="en-US" altLang="zh-CN" sz="3200" dirty="0"/>
          </a:p>
          <a:p>
            <a:pPr marL="514350" indent="-514350">
              <a:buFont typeface="Arial" panose="020B0604020202020204" pitchFamily="34" charset="0"/>
              <a:buChar char="•"/>
            </a:pPr>
            <a:r>
              <a:rPr lang="zh-CN" altLang="en-US" sz="3200" dirty="0"/>
              <a:t>缓冲未满则可以</a:t>
            </a:r>
            <a:r>
              <a:rPr lang="en-US" altLang="zh-CN" sz="3200" dirty="0"/>
              <a:t>Send</a:t>
            </a:r>
            <a:r>
              <a:rPr lang="en-US" altLang="zh-CN" sz="4000" b="1" dirty="0"/>
              <a:t> </a:t>
            </a:r>
          </a:p>
          <a:p>
            <a:pPr marL="514350" indent="-514350">
              <a:buFont typeface="Arial" panose="020B0604020202020204" pitchFamily="34" charset="0"/>
              <a:buChar char="•"/>
            </a:pPr>
            <a:r>
              <a:rPr lang="en-US" altLang="zh-CN" sz="3200" dirty="0"/>
              <a:t>Read</a:t>
            </a:r>
            <a:r>
              <a:rPr lang="zh-CN" altLang="en-US" sz="3200" dirty="0"/>
              <a:t>时，</a:t>
            </a:r>
            <a:r>
              <a:rPr lang="en-US" altLang="zh-CN" sz="3200" dirty="0"/>
              <a:t>Channel</a:t>
            </a:r>
            <a:r>
              <a:rPr lang="zh-CN" altLang="en-US" sz="3200" dirty="0"/>
              <a:t>内无内容则阻塞</a:t>
            </a:r>
            <a:endParaRPr lang="en-US" altLang="zh-CN" sz="3200" dirty="0"/>
          </a:p>
          <a:p>
            <a:pPr marL="514350" indent="-514350">
              <a:buFont typeface="Arial" panose="020B0604020202020204" pitchFamily="34" charset="0"/>
              <a:buChar char="•"/>
            </a:pPr>
            <a:r>
              <a:rPr lang="en-US" altLang="zh-CN" sz="3200" dirty="0"/>
              <a:t>Buffer</a:t>
            </a:r>
            <a:r>
              <a:rPr lang="zh-CN" altLang="en-US" sz="3200" dirty="0"/>
              <a:t>为</a:t>
            </a:r>
            <a:r>
              <a:rPr lang="en-US" altLang="zh-CN" sz="3200" dirty="0"/>
              <a:t>0</a:t>
            </a:r>
            <a:r>
              <a:rPr lang="zh-CN" altLang="en-US" sz="3200" dirty="0"/>
              <a:t>，单方面无法</a:t>
            </a:r>
            <a:r>
              <a:rPr lang="en-US" altLang="zh-CN" sz="3200" dirty="0"/>
              <a:t>Send</a:t>
            </a:r>
            <a:r>
              <a:rPr lang="zh-CN" altLang="en-US" sz="3200" dirty="0"/>
              <a:t>或者</a:t>
            </a:r>
            <a:r>
              <a:rPr lang="en-US" altLang="zh-CN" sz="3200" dirty="0"/>
              <a:t>Read</a:t>
            </a:r>
          </a:p>
          <a:p>
            <a:pPr marL="514350" indent="-514350">
              <a:buFont typeface="Arial" panose="020B0604020202020204" pitchFamily="34" charset="0"/>
              <a:buChar char="•"/>
            </a:pPr>
            <a:r>
              <a:rPr lang="en-US" altLang="zh-CN" sz="3200" dirty="0"/>
              <a:t>Channel </a:t>
            </a:r>
            <a:r>
              <a:rPr lang="zh-CN" altLang="en-US" sz="3200" dirty="0"/>
              <a:t>像消息队列</a:t>
            </a:r>
            <a:endParaRPr lang="en-US" altLang="zh-CN" sz="3200" dirty="0"/>
          </a:p>
          <a:p>
            <a:pPr marL="514350" indent="-514350">
              <a:buFont typeface="Arial" panose="020B0604020202020204" pitchFamily="34" charset="0"/>
              <a:buChar char="•"/>
            </a:pPr>
            <a:endParaRPr lang="en-US" altLang="zh-CN" sz="3200" dirty="0"/>
          </a:p>
        </p:txBody>
      </p:sp>
      <p:pic>
        <p:nvPicPr>
          <p:cNvPr id="33795" name="Picture 3"/>
          <p:cNvPicPr>
            <a:picLocks noChangeAspect="1" noChangeArrowheads="1"/>
          </p:cNvPicPr>
          <p:nvPr/>
        </p:nvPicPr>
        <p:blipFill>
          <a:blip r:embed="rId3"/>
          <a:srcRect/>
          <a:stretch>
            <a:fillRect/>
          </a:stretch>
        </p:blipFill>
        <p:spPr bwMode="auto">
          <a:xfrm>
            <a:off x="5107725" y="5554624"/>
            <a:ext cx="5397241" cy="698027"/>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065196" y="925144"/>
            <a:ext cx="5527921" cy="3434205"/>
          </a:xfrm>
          <a:prstGeom prst="rect">
            <a:avLst/>
          </a:prstGeom>
          <a:noFill/>
          <a:ln w="9525">
            <a:noFill/>
            <a:miter lim="800000"/>
            <a:headEnd/>
            <a:tailEnd/>
          </a:ln>
          <a:effectLst/>
        </p:spPr>
      </p:pic>
    </p:spTree>
    <p:extLst>
      <p:ext uri="{BB962C8B-B14F-4D97-AF65-F5344CB8AC3E}">
        <p14:creationId xmlns:p14="http://schemas.microsoft.com/office/powerpoint/2010/main" xmlns="" val="193493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zh-CN" altLang="en-US" dirty="0"/>
              <a:t>生成器模式</a:t>
            </a:r>
            <a:r>
              <a:rPr lang="en-US" altLang="zh-CN" dirty="0"/>
              <a:t>1S :1R</a:t>
            </a:r>
            <a:endParaRPr lang="en-US" dirty="0"/>
          </a:p>
        </p:txBody>
      </p:sp>
      <p:sp>
        <p:nvSpPr>
          <p:cNvPr id="9" name="Rectangle 8">
            <a:extLst>
              <a:ext uri="{FF2B5EF4-FFF2-40B4-BE49-F238E27FC236}">
                <a16:creationId xmlns:a16="http://schemas.microsoft.com/office/drawing/2014/main" xmlns="" id="{09DF8025-61D7-487E-B878-BECE556123CE}"/>
              </a:ext>
            </a:extLst>
          </p:cNvPr>
          <p:cNvSpPr/>
          <p:nvPr/>
        </p:nvSpPr>
        <p:spPr>
          <a:xfrm>
            <a:off x="713422" y="1223413"/>
            <a:ext cx="3617945" cy="3600986"/>
          </a:xfrm>
          <a:prstGeom prst="rect">
            <a:avLst/>
          </a:prstGeom>
        </p:spPr>
        <p:txBody>
          <a:bodyPr wrap="square">
            <a:spAutoFit/>
          </a:bodyPr>
          <a:lstStyle/>
          <a:p>
            <a:pPr marL="514350" indent="-514350">
              <a:buFont typeface="+mj-lt"/>
              <a:buAutoNum type="arabicPeriod"/>
            </a:pPr>
            <a:r>
              <a:rPr lang="zh-CN" altLang="en-US" sz="3200" dirty="0"/>
              <a:t>持续地发送</a:t>
            </a:r>
            <a:endParaRPr lang="en-US" altLang="zh-CN" sz="3200" dirty="0"/>
          </a:p>
          <a:p>
            <a:pPr marL="514350" indent="-514350">
              <a:buFont typeface="+mj-lt"/>
              <a:buAutoNum type="arabicPeriod"/>
            </a:pPr>
            <a:r>
              <a:rPr lang="zh-CN" altLang="en-US" sz="3200" dirty="0"/>
              <a:t>持续地接受</a:t>
            </a:r>
            <a:endParaRPr lang="en-US" altLang="zh-CN" sz="3200" dirty="0"/>
          </a:p>
          <a:p>
            <a:pPr marL="514350" indent="-514350">
              <a:buFont typeface="+mj-lt"/>
              <a:buAutoNum type="arabicPeriod"/>
            </a:pPr>
            <a:r>
              <a:rPr lang="zh-CN" altLang="en-US" sz="3200" dirty="0"/>
              <a:t>一个</a:t>
            </a:r>
            <a:r>
              <a:rPr lang="en-US" altLang="zh-CN" sz="3200" dirty="0"/>
              <a:t>Sender</a:t>
            </a:r>
          </a:p>
          <a:p>
            <a:pPr marL="514350" indent="-514350">
              <a:buFont typeface="+mj-lt"/>
              <a:buAutoNum type="arabicPeriod"/>
            </a:pPr>
            <a:r>
              <a:rPr lang="zh-CN" altLang="en-US" sz="3200" dirty="0"/>
              <a:t>一个</a:t>
            </a:r>
            <a:r>
              <a:rPr lang="en-US" altLang="zh-CN" sz="3200" dirty="0"/>
              <a:t>Reader</a:t>
            </a:r>
          </a:p>
          <a:p>
            <a:pPr marL="514350" indent="-514350"/>
            <a:r>
              <a:rPr lang="en-US" altLang="zh-CN" sz="3200" dirty="0"/>
              <a:t>	</a:t>
            </a:r>
          </a:p>
          <a:p>
            <a:r>
              <a:rPr lang="en-US" sz="3200" i="1" dirty="0"/>
              <a:t>	</a:t>
            </a:r>
          </a:p>
          <a:p>
            <a:endParaRPr lang="en-US" altLang="zh-CN" sz="3600" b="1" dirty="0"/>
          </a:p>
        </p:txBody>
      </p:sp>
      <p:pic>
        <p:nvPicPr>
          <p:cNvPr id="4097" name="Picture 1"/>
          <p:cNvPicPr>
            <a:picLocks noChangeAspect="1" noChangeArrowheads="1"/>
          </p:cNvPicPr>
          <p:nvPr/>
        </p:nvPicPr>
        <p:blipFill>
          <a:blip r:embed="rId3"/>
          <a:srcRect/>
          <a:stretch>
            <a:fillRect/>
          </a:stretch>
        </p:blipFill>
        <p:spPr bwMode="auto">
          <a:xfrm>
            <a:off x="4132298" y="1132479"/>
            <a:ext cx="5343477" cy="4343288"/>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9801558" y="1147099"/>
            <a:ext cx="1575186" cy="4275506"/>
          </a:xfrm>
          <a:prstGeom prst="rect">
            <a:avLst/>
          </a:prstGeom>
          <a:noFill/>
          <a:ln w="9525">
            <a:noFill/>
            <a:miter lim="800000"/>
            <a:headEnd/>
            <a:tailEnd/>
          </a:ln>
          <a:effectLst/>
        </p:spPr>
      </p:pic>
    </p:spTree>
    <p:extLst>
      <p:ext uri="{BB962C8B-B14F-4D97-AF65-F5344CB8AC3E}">
        <p14:creationId xmlns:p14="http://schemas.microsoft.com/office/powerpoint/2010/main" xmlns="" val="37513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zh-CN" altLang="en-US" dirty="0"/>
              <a:t>把</a:t>
            </a:r>
            <a:r>
              <a:rPr lang="en-US" altLang="zh-CN" dirty="0"/>
              <a:t>Channel</a:t>
            </a:r>
            <a:r>
              <a:rPr lang="zh-CN" altLang="en-US" dirty="0"/>
              <a:t>当作参数传递 </a:t>
            </a:r>
            <a:r>
              <a:rPr lang="en-US" altLang="zh-CN" dirty="0"/>
              <a:t>NS :1R</a:t>
            </a:r>
            <a:endParaRPr lang="en-US" dirty="0"/>
          </a:p>
        </p:txBody>
      </p:sp>
      <p:sp>
        <p:nvSpPr>
          <p:cNvPr id="9" name="Rectangle 8">
            <a:extLst>
              <a:ext uri="{FF2B5EF4-FFF2-40B4-BE49-F238E27FC236}">
                <a16:creationId xmlns:a16="http://schemas.microsoft.com/office/drawing/2014/main" xmlns="" id="{09DF8025-61D7-487E-B878-BECE556123CE}"/>
              </a:ext>
            </a:extLst>
          </p:cNvPr>
          <p:cNvSpPr/>
          <p:nvPr/>
        </p:nvSpPr>
        <p:spPr>
          <a:xfrm>
            <a:off x="330650" y="1212780"/>
            <a:ext cx="3816048" cy="3600986"/>
          </a:xfrm>
          <a:prstGeom prst="rect">
            <a:avLst/>
          </a:prstGeom>
        </p:spPr>
        <p:txBody>
          <a:bodyPr wrap="square">
            <a:spAutoFit/>
          </a:bodyPr>
          <a:lstStyle/>
          <a:p>
            <a:pPr marL="514350" indent="-514350">
              <a:buFont typeface="+mj-lt"/>
              <a:buAutoNum type="arabicPeriod"/>
            </a:pPr>
            <a:r>
              <a:rPr lang="en-US" altLang="zh-CN" sz="3200" dirty="0"/>
              <a:t>Channel</a:t>
            </a:r>
            <a:r>
              <a:rPr lang="zh-CN" altLang="en-US" sz="3200" dirty="0"/>
              <a:t>当作参数来传递</a:t>
            </a:r>
            <a:endParaRPr lang="en-US" altLang="zh-CN" sz="3200" dirty="0"/>
          </a:p>
          <a:p>
            <a:pPr marL="514350" indent="-514350">
              <a:buFont typeface="+mj-lt"/>
              <a:buAutoNum type="arabicPeriod"/>
            </a:pPr>
            <a:r>
              <a:rPr lang="en-US" altLang="zh-CN" sz="3200" dirty="0"/>
              <a:t>N </a:t>
            </a:r>
            <a:r>
              <a:rPr lang="zh-CN" altLang="en-US" sz="3200" dirty="0"/>
              <a:t>个</a:t>
            </a:r>
            <a:r>
              <a:rPr lang="en-US" altLang="zh-CN" sz="3200" dirty="0"/>
              <a:t>Sender</a:t>
            </a:r>
          </a:p>
          <a:p>
            <a:pPr marL="514350" indent="-514350">
              <a:buFont typeface="+mj-lt"/>
              <a:buAutoNum type="arabicPeriod"/>
            </a:pPr>
            <a:r>
              <a:rPr lang="zh-CN" altLang="en-US" sz="3200" dirty="0"/>
              <a:t>一个</a:t>
            </a:r>
            <a:r>
              <a:rPr lang="en-US" altLang="zh-CN" sz="3200" dirty="0"/>
              <a:t>Receiver</a:t>
            </a:r>
          </a:p>
          <a:p>
            <a:pPr marL="514350" indent="-514350"/>
            <a:r>
              <a:rPr lang="en-US" altLang="zh-CN" sz="3200" dirty="0"/>
              <a:t>	</a:t>
            </a:r>
          </a:p>
          <a:p>
            <a:r>
              <a:rPr lang="en-US" sz="3200" i="1" dirty="0"/>
              <a:t>	</a:t>
            </a:r>
          </a:p>
          <a:p>
            <a:endParaRPr lang="en-US" altLang="zh-CN" sz="3600" b="1" dirty="0"/>
          </a:p>
        </p:txBody>
      </p:sp>
      <p:pic>
        <p:nvPicPr>
          <p:cNvPr id="34818" name="Picture 2"/>
          <p:cNvPicPr>
            <a:picLocks noChangeAspect="1" noChangeArrowheads="1"/>
          </p:cNvPicPr>
          <p:nvPr/>
        </p:nvPicPr>
        <p:blipFill>
          <a:blip r:embed="rId3"/>
          <a:srcRect/>
          <a:stretch>
            <a:fillRect/>
          </a:stretch>
        </p:blipFill>
        <p:spPr bwMode="auto">
          <a:xfrm>
            <a:off x="4101621" y="1073446"/>
            <a:ext cx="5817802" cy="4636237"/>
          </a:xfrm>
          <a:prstGeom prst="rect">
            <a:avLst/>
          </a:prstGeom>
          <a:noFill/>
          <a:ln w="9525">
            <a:noFill/>
            <a:miter lim="800000"/>
            <a:headEnd/>
            <a:tailEnd/>
          </a:ln>
          <a:effectLst/>
        </p:spPr>
      </p:pic>
      <p:pic>
        <p:nvPicPr>
          <p:cNvPr id="34819" name="Picture 3"/>
          <p:cNvPicPr>
            <a:picLocks noChangeAspect="1" noChangeArrowheads="1"/>
          </p:cNvPicPr>
          <p:nvPr/>
        </p:nvPicPr>
        <p:blipFill>
          <a:blip r:embed="rId4"/>
          <a:srcRect/>
          <a:stretch>
            <a:fillRect/>
          </a:stretch>
        </p:blipFill>
        <p:spPr bwMode="auto">
          <a:xfrm>
            <a:off x="10161624" y="1042102"/>
            <a:ext cx="1401091" cy="4486828"/>
          </a:xfrm>
          <a:prstGeom prst="rect">
            <a:avLst/>
          </a:prstGeom>
          <a:noFill/>
          <a:ln w="9525">
            <a:noFill/>
            <a:miter lim="800000"/>
            <a:headEnd/>
            <a:tailEnd/>
          </a:ln>
          <a:effectLst/>
        </p:spPr>
      </p:pic>
    </p:spTree>
    <p:extLst>
      <p:ext uri="{BB962C8B-B14F-4D97-AF65-F5344CB8AC3E}">
        <p14:creationId xmlns:p14="http://schemas.microsoft.com/office/powerpoint/2010/main" xmlns="" val="37513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en-US" altLang="zh-CN" dirty="0"/>
              <a:t>N</a:t>
            </a:r>
            <a:r>
              <a:rPr lang="zh-CN" altLang="en-US" dirty="0"/>
              <a:t>个</a:t>
            </a:r>
            <a:r>
              <a:rPr lang="en-US" altLang="zh-CN" dirty="0" err="1"/>
              <a:t>goroutine</a:t>
            </a:r>
            <a:r>
              <a:rPr lang="zh-CN" altLang="en-US" dirty="0"/>
              <a:t>读</a:t>
            </a:r>
            <a:r>
              <a:rPr lang="en-US" altLang="zh-CN" dirty="0"/>
              <a:t>1</a:t>
            </a:r>
            <a:r>
              <a:rPr lang="zh-CN" altLang="en-US" dirty="0"/>
              <a:t>条</a:t>
            </a:r>
            <a:r>
              <a:rPr lang="en-US" altLang="zh-CN" dirty="0"/>
              <a:t> Channel </a:t>
            </a:r>
            <a:r>
              <a:rPr lang="zh-CN" altLang="en-US" dirty="0"/>
              <a:t> </a:t>
            </a:r>
            <a:r>
              <a:rPr lang="en-US" altLang="zh-CN" dirty="0"/>
              <a:t>(1S :NR)</a:t>
            </a:r>
            <a:endParaRPr lang="en-US" dirty="0"/>
          </a:p>
        </p:txBody>
      </p:sp>
      <p:sp>
        <p:nvSpPr>
          <p:cNvPr id="9" name="Rectangle 8">
            <a:extLst>
              <a:ext uri="{FF2B5EF4-FFF2-40B4-BE49-F238E27FC236}">
                <a16:creationId xmlns:a16="http://schemas.microsoft.com/office/drawing/2014/main" xmlns="" id="{09DF8025-61D7-487E-B878-BECE556123CE}"/>
              </a:ext>
            </a:extLst>
          </p:cNvPr>
          <p:cNvSpPr/>
          <p:nvPr/>
        </p:nvSpPr>
        <p:spPr>
          <a:xfrm>
            <a:off x="330650" y="1212780"/>
            <a:ext cx="3816048" cy="4585871"/>
          </a:xfrm>
          <a:prstGeom prst="rect">
            <a:avLst/>
          </a:prstGeom>
        </p:spPr>
        <p:txBody>
          <a:bodyPr wrap="square">
            <a:spAutoFit/>
          </a:bodyPr>
          <a:lstStyle/>
          <a:p>
            <a:pPr marL="514350" indent="-514350">
              <a:buFont typeface="+mj-lt"/>
              <a:buAutoNum type="arabicPeriod"/>
            </a:pPr>
            <a:r>
              <a:rPr lang="en-US" altLang="zh-CN" sz="3200" dirty="0"/>
              <a:t>Channel</a:t>
            </a:r>
            <a:r>
              <a:rPr lang="zh-CN" altLang="en-US" sz="3200" dirty="0"/>
              <a:t>当作参数来传递</a:t>
            </a:r>
            <a:endParaRPr lang="en-US" altLang="zh-CN" sz="3200" dirty="0"/>
          </a:p>
          <a:p>
            <a:pPr marL="514350" indent="-514350">
              <a:buFont typeface="+mj-lt"/>
              <a:buAutoNum type="arabicPeriod"/>
            </a:pPr>
            <a:r>
              <a:rPr lang="en-US" altLang="zh-CN" sz="3200" dirty="0"/>
              <a:t>1 </a:t>
            </a:r>
            <a:r>
              <a:rPr lang="zh-CN" altLang="en-US" sz="3200" dirty="0"/>
              <a:t>个</a:t>
            </a:r>
            <a:r>
              <a:rPr lang="en-US" altLang="zh-CN" sz="3200" dirty="0"/>
              <a:t>Sender</a:t>
            </a:r>
          </a:p>
          <a:p>
            <a:pPr marL="514350" indent="-514350">
              <a:buFont typeface="+mj-lt"/>
              <a:buAutoNum type="arabicPeriod"/>
            </a:pPr>
            <a:r>
              <a:rPr lang="en-US" altLang="zh-CN" sz="3200" dirty="0"/>
              <a:t>N</a:t>
            </a:r>
            <a:r>
              <a:rPr lang="zh-CN" altLang="en-US" sz="3200" dirty="0"/>
              <a:t>个</a:t>
            </a:r>
            <a:r>
              <a:rPr lang="en-US" altLang="zh-CN" sz="3200" dirty="0"/>
              <a:t>Reader</a:t>
            </a:r>
          </a:p>
          <a:p>
            <a:pPr marL="514350" indent="-514350">
              <a:buFont typeface="+mj-lt"/>
              <a:buAutoNum type="arabicPeriod"/>
            </a:pPr>
            <a:r>
              <a:rPr lang="zh-CN" altLang="en-US" sz="3200" dirty="0"/>
              <a:t>为什么每次结果都不一样？？</a:t>
            </a:r>
            <a:endParaRPr lang="en-US" altLang="zh-CN" sz="3200" dirty="0"/>
          </a:p>
          <a:p>
            <a:pPr marL="514350" indent="-514350"/>
            <a:r>
              <a:rPr lang="en-US" altLang="zh-CN" sz="3200" dirty="0"/>
              <a:t>	</a:t>
            </a:r>
          </a:p>
          <a:p>
            <a:r>
              <a:rPr lang="en-US" sz="3200" i="1" dirty="0"/>
              <a:t>	</a:t>
            </a:r>
          </a:p>
          <a:p>
            <a:endParaRPr lang="en-US" altLang="zh-CN" sz="3600" b="1" dirty="0"/>
          </a:p>
        </p:txBody>
      </p:sp>
      <p:pic>
        <p:nvPicPr>
          <p:cNvPr id="35842" name="Picture 2"/>
          <p:cNvPicPr>
            <a:picLocks noChangeAspect="1" noChangeArrowheads="1"/>
          </p:cNvPicPr>
          <p:nvPr/>
        </p:nvPicPr>
        <p:blipFill>
          <a:blip r:embed="rId3"/>
          <a:srcRect/>
          <a:stretch>
            <a:fillRect/>
          </a:stretch>
        </p:blipFill>
        <p:spPr bwMode="auto">
          <a:xfrm>
            <a:off x="4216473" y="886601"/>
            <a:ext cx="4049727" cy="5195222"/>
          </a:xfrm>
          <a:prstGeom prst="rect">
            <a:avLst/>
          </a:prstGeom>
          <a:noFill/>
          <a:ln w="9525">
            <a:noFill/>
            <a:miter lim="800000"/>
            <a:headEnd/>
            <a:tailEnd/>
          </a:ln>
          <a:effectLst/>
        </p:spPr>
      </p:pic>
      <p:pic>
        <p:nvPicPr>
          <p:cNvPr id="35843" name="Picture 3"/>
          <p:cNvPicPr>
            <a:picLocks noChangeAspect="1" noChangeArrowheads="1"/>
          </p:cNvPicPr>
          <p:nvPr/>
        </p:nvPicPr>
        <p:blipFill>
          <a:blip r:embed="rId4"/>
          <a:srcRect/>
          <a:stretch>
            <a:fillRect/>
          </a:stretch>
        </p:blipFill>
        <p:spPr bwMode="auto">
          <a:xfrm>
            <a:off x="8607941" y="977310"/>
            <a:ext cx="1811966" cy="1432148"/>
          </a:xfrm>
          <a:prstGeom prst="rect">
            <a:avLst/>
          </a:prstGeom>
          <a:noFill/>
          <a:ln w="9525">
            <a:noFill/>
            <a:miter lim="800000"/>
            <a:headEnd/>
            <a:tailEnd/>
          </a:ln>
          <a:effectLst/>
        </p:spPr>
      </p:pic>
      <p:pic>
        <p:nvPicPr>
          <p:cNvPr id="35844" name="Picture 4"/>
          <p:cNvPicPr>
            <a:picLocks noChangeAspect="1" noChangeArrowheads="1"/>
          </p:cNvPicPr>
          <p:nvPr/>
        </p:nvPicPr>
        <p:blipFill>
          <a:blip r:embed="rId5"/>
          <a:srcRect/>
          <a:stretch>
            <a:fillRect/>
          </a:stretch>
        </p:blipFill>
        <p:spPr bwMode="auto">
          <a:xfrm>
            <a:off x="8635521" y="3082002"/>
            <a:ext cx="1829977" cy="713821"/>
          </a:xfrm>
          <a:prstGeom prst="rect">
            <a:avLst/>
          </a:prstGeom>
          <a:noFill/>
          <a:ln w="9525">
            <a:noFill/>
            <a:miter lim="800000"/>
            <a:headEnd/>
            <a:tailEnd/>
          </a:ln>
          <a:effectLst/>
        </p:spPr>
      </p:pic>
    </p:spTree>
    <p:extLst>
      <p:ext uri="{BB962C8B-B14F-4D97-AF65-F5344CB8AC3E}">
        <p14:creationId xmlns:p14="http://schemas.microsoft.com/office/powerpoint/2010/main" xmlns="" val="37513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en-US" altLang="zh-CN" dirty="0"/>
              <a:t>N</a:t>
            </a:r>
            <a:r>
              <a:rPr lang="zh-CN" altLang="en-US" dirty="0"/>
              <a:t>个</a:t>
            </a:r>
            <a:r>
              <a:rPr lang="en-US" altLang="zh-CN" dirty="0" err="1"/>
              <a:t>goroutine</a:t>
            </a:r>
            <a:r>
              <a:rPr lang="zh-CN" altLang="en-US" dirty="0"/>
              <a:t>读</a:t>
            </a:r>
            <a:r>
              <a:rPr lang="en-US" altLang="zh-CN" dirty="0"/>
              <a:t>1</a:t>
            </a:r>
            <a:r>
              <a:rPr lang="zh-CN" altLang="en-US" dirty="0"/>
              <a:t>条</a:t>
            </a:r>
            <a:r>
              <a:rPr lang="en-US" altLang="zh-CN" dirty="0"/>
              <a:t> Channel  </a:t>
            </a:r>
            <a:r>
              <a:rPr lang="zh-CN" altLang="en-US" dirty="0"/>
              <a:t> </a:t>
            </a:r>
            <a:r>
              <a:rPr lang="en-US" altLang="zh-CN" dirty="0"/>
              <a:t>(1S: NR) -cont</a:t>
            </a:r>
            <a:endParaRPr lang="en-US" dirty="0"/>
          </a:p>
        </p:txBody>
      </p:sp>
      <p:sp>
        <p:nvSpPr>
          <p:cNvPr id="9" name="Rectangle 8">
            <a:extLst>
              <a:ext uri="{FF2B5EF4-FFF2-40B4-BE49-F238E27FC236}">
                <a16:creationId xmlns:a16="http://schemas.microsoft.com/office/drawing/2014/main" xmlns="" id="{09DF8025-61D7-487E-B878-BECE556123CE}"/>
              </a:ext>
            </a:extLst>
          </p:cNvPr>
          <p:cNvSpPr/>
          <p:nvPr/>
        </p:nvSpPr>
        <p:spPr>
          <a:xfrm>
            <a:off x="330650" y="1212780"/>
            <a:ext cx="3816048" cy="5078313"/>
          </a:xfrm>
          <a:prstGeom prst="rect">
            <a:avLst/>
          </a:prstGeom>
        </p:spPr>
        <p:txBody>
          <a:bodyPr wrap="square">
            <a:spAutoFit/>
          </a:bodyPr>
          <a:lstStyle/>
          <a:p>
            <a:pPr marL="514350" indent="-514350"/>
            <a:endParaRPr lang="en-US" altLang="zh-CN" sz="3200" dirty="0"/>
          </a:p>
          <a:p>
            <a:pPr marL="514350" indent="-514350"/>
            <a:r>
              <a:rPr lang="en-US" altLang="zh-CN" sz="3200" dirty="0" err="1"/>
              <a:t>Sync.WaitGroup</a:t>
            </a:r>
            <a:r>
              <a:rPr lang="zh-CN" altLang="en-US" sz="3200" dirty="0"/>
              <a:t>同步</a:t>
            </a:r>
            <a:endParaRPr lang="en-US" altLang="zh-CN" sz="3200" dirty="0"/>
          </a:p>
          <a:p>
            <a:pPr lvl="1"/>
            <a:r>
              <a:rPr lang="en-US" sz="3200" i="1" dirty="0" err="1">
                <a:solidFill>
                  <a:schemeClr val="accent1">
                    <a:lumMod val="60000"/>
                    <a:lumOff val="40000"/>
                  </a:schemeClr>
                </a:solidFill>
              </a:rPr>
              <a:t>wg.Add</a:t>
            </a:r>
            <a:r>
              <a:rPr lang="en-US" sz="3200" i="1" dirty="0">
                <a:solidFill>
                  <a:schemeClr val="accent1">
                    <a:lumMod val="60000"/>
                    <a:lumOff val="40000"/>
                  </a:schemeClr>
                </a:solidFill>
              </a:rPr>
              <a:t>(10)</a:t>
            </a:r>
          </a:p>
          <a:p>
            <a:pPr lvl="1"/>
            <a:r>
              <a:rPr lang="en-US" sz="3200" i="1" dirty="0" err="1">
                <a:solidFill>
                  <a:schemeClr val="accent1">
                    <a:lumMod val="60000"/>
                    <a:lumOff val="40000"/>
                  </a:schemeClr>
                </a:solidFill>
              </a:rPr>
              <a:t>wg.Done</a:t>
            </a:r>
            <a:r>
              <a:rPr lang="en-US" sz="3200" i="1" dirty="0">
                <a:solidFill>
                  <a:schemeClr val="accent1">
                    <a:lumMod val="60000"/>
                    <a:lumOff val="40000"/>
                  </a:schemeClr>
                </a:solidFill>
              </a:rPr>
              <a:t>()  //</a:t>
            </a:r>
            <a:r>
              <a:rPr lang="en-US" altLang="zh-CN" sz="3200" i="1" dirty="0">
                <a:solidFill>
                  <a:schemeClr val="accent1">
                    <a:lumMod val="60000"/>
                    <a:lumOff val="40000"/>
                  </a:schemeClr>
                </a:solidFill>
              </a:rPr>
              <a:t>10</a:t>
            </a:r>
            <a:r>
              <a:rPr lang="zh-CN" altLang="en-US" sz="3200" i="1" dirty="0">
                <a:solidFill>
                  <a:schemeClr val="accent1">
                    <a:lumMod val="60000"/>
                    <a:lumOff val="40000"/>
                  </a:schemeClr>
                </a:solidFill>
              </a:rPr>
              <a:t>次</a:t>
            </a:r>
            <a:endParaRPr lang="en-US" sz="3200" i="1" dirty="0">
              <a:solidFill>
                <a:schemeClr val="accent1">
                  <a:lumMod val="60000"/>
                  <a:lumOff val="40000"/>
                </a:schemeClr>
              </a:solidFill>
            </a:endParaRPr>
          </a:p>
          <a:p>
            <a:pPr lvl="1"/>
            <a:r>
              <a:rPr lang="en-US" sz="3200" i="1" dirty="0" err="1">
                <a:solidFill>
                  <a:schemeClr val="accent1">
                    <a:lumMod val="60000"/>
                    <a:lumOff val="40000"/>
                  </a:schemeClr>
                </a:solidFill>
              </a:rPr>
              <a:t>wg.Wait</a:t>
            </a:r>
            <a:r>
              <a:rPr lang="en-US" sz="3200" i="1" dirty="0">
                <a:solidFill>
                  <a:schemeClr val="accent1">
                    <a:lumMod val="60000"/>
                    <a:lumOff val="40000"/>
                  </a:schemeClr>
                </a:solidFill>
              </a:rPr>
              <a:t>()</a:t>
            </a:r>
          </a:p>
          <a:p>
            <a:r>
              <a:rPr lang="en-US" sz="3200" dirty="0" err="1"/>
              <a:t>Sync.Mutex</a:t>
            </a:r>
            <a:endParaRPr lang="en-US" sz="3200" dirty="0"/>
          </a:p>
          <a:p>
            <a:r>
              <a:rPr lang="en-US" sz="3200" dirty="0" err="1"/>
              <a:t>Sync.RWMutex</a:t>
            </a:r>
            <a:endParaRPr lang="en-US" sz="3200" dirty="0"/>
          </a:p>
          <a:p>
            <a:r>
              <a:rPr lang="en-US" sz="3200" dirty="0" err="1"/>
              <a:t>Sync.Once</a:t>
            </a:r>
            <a:endParaRPr lang="en-US" sz="3200" dirty="0"/>
          </a:p>
          <a:p>
            <a:r>
              <a:rPr lang="en-US" sz="3200" dirty="0" err="1"/>
              <a:t>Sync.Cond</a:t>
            </a:r>
            <a:endParaRPr lang="en-US" sz="3200" i="1" dirty="0"/>
          </a:p>
          <a:p>
            <a:endParaRPr lang="en-US" altLang="zh-CN" sz="3600" b="1" dirty="0"/>
          </a:p>
        </p:txBody>
      </p:sp>
      <p:pic>
        <p:nvPicPr>
          <p:cNvPr id="36867" name="Picture 3"/>
          <p:cNvPicPr>
            <a:picLocks noChangeAspect="1" noChangeArrowheads="1"/>
          </p:cNvPicPr>
          <p:nvPr/>
        </p:nvPicPr>
        <p:blipFill>
          <a:blip r:embed="rId3"/>
          <a:srcRect/>
          <a:stretch>
            <a:fillRect/>
          </a:stretch>
        </p:blipFill>
        <p:spPr bwMode="auto">
          <a:xfrm>
            <a:off x="4791849" y="695437"/>
            <a:ext cx="5181490" cy="5507370"/>
          </a:xfrm>
          <a:prstGeom prst="rect">
            <a:avLst/>
          </a:prstGeom>
          <a:noFill/>
          <a:ln w="9525">
            <a:noFill/>
            <a:miter lim="800000"/>
            <a:headEnd/>
            <a:tailEnd/>
          </a:ln>
          <a:effectLst/>
        </p:spPr>
      </p:pic>
      <p:pic>
        <p:nvPicPr>
          <p:cNvPr id="36869" name="Picture 5"/>
          <p:cNvPicPr>
            <a:picLocks noChangeAspect="1" noChangeArrowheads="1"/>
          </p:cNvPicPr>
          <p:nvPr/>
        </p:nvPicPr>
        <p:blipFill>
          <a:blip r:embed="rId4"/>
          <a:srcRect/>
          <a:stretch>
            <a:fillRect/>
          </a:stretch>
        </p:blipFill>
        <p:spPr bwMode="auto">
          <a:xfrm>
            <a:off x="10240813" y="689013"/>
            <a:ext cx="992955" cy="5467238"/>
          </a:xfrm>
          <a:prstGeom prst="rect">
            <a:avLst/>
          </a:prstGeom>
          <a:noFill/>
          <a:ln w="9525">
            <a:noFill/>
            <a:miter lim="800000"/>
            <a:headEnd/>
            <a:tailEnd/>
          </a:ln>
          <a:effectLst/>
        </p:spPr>
      </p:pic>
    </p:spTree>
    <p:extLst>
      <p:ext uri="{BB962C8B-B14F-4D97-AF65-F5344CB8AC3E}">
        <p14:creationId xmlns:p14="http://schemas.microsoft.com/office/powerpoint/2010/main" xmlns="" val="37513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Random or Race</a:t>
            </a:r>
            <a:endParaRPr lang="en-US" dirty="0"/>
          </a:p>
        </p:txBody>
      </p:sp>
      <p:sp>
        <p:nvSpPr>
          <p:cNvPr id="9" name="Rectangle 8">
            <a:extLst>
              <a:ext uri="{FF2B5EF4-FFF2-40B4-BE49-F238E27FC236}">
                <a16:creationId xmlns:a16="http://schemas.microsoft.com/office/drawing/2014/main" xmlns="" id="{09DF8025-61D7-487E-B878-BECE556123CE}"/>
              </a:ext>
            </a:extLst>
          </p:cNvPr>
          <p:cNvSpPr/>
          <p:nvPr/>
        </p:nvSpPr>
        <p:spPr>
          <a:xfrm>
            <a:off x="330649" y="1212780"/>
            <a:ext cx="5480603" cy="4585871"/>
          </a:xfrm>
          <a:prstGeom prst="rect">
            <a:avLst/>
          </a:prstGeom>
        </p:spPr>
        <p:txBody>
          <a:bodyPr wrap="square">
            <a:spAutoFit/>
          </a:bodyPr>
          <a:lstStyle/>
          <a:p>
            <a:pPr marL="514350" indent="-514350">
              <a:buFont typeface="+mj-lt"/>
              <a:buAutoNum type="arabicPeriod"/>
            </a:pPr>
            <a:r>
              <a:rPr lang="en-US" altLang="zh-CN" sz="3200" dirty="0"/>
              <a:t>case </a:t>
            </a:r>
            <a:r>
              <a:rPr lang="zh-CN" altLang="en-US" sz="3200" dirty="0"/>
              <a:t>必须是</a:t>
            </a:r>
            <a:r>
              <a:rPr lang="en-US" altLang="zh-CN" sz="3200" dirty="0"/>
              <a:t>Channel</a:t>
            </a:r>
            <a:r>
              <a:rPr lang="zh-CN" altLang="en-US" sz="3200" dirty="0"/>
              <a:t>的读写</a:t>
            </a:r>
            <a:endParaRPr lang="en-US" altLang="zh-CN" sz="3200" dirty="0"/>
          </a:p>
          <a:p>
            <a:pPr marL="514350" indent="-514350">
              <a:buFont typeface="+mj-lt"/>
              <a:buAutoNum type="arabicPeriod"/>
            </a:pPr>
            <a:r>
              <a:rPr lang="zh-CN" altLang="en-US" sz="3200" dirty="0"/>
              <a:t>多条</a:t>
            </a:r>
            <a:r>
              <a:rPr lang="en-US" altLang="zh-CN" sz="3200" dirty="0"/>
              <a:t>case</a:t>
            </a:r>
            <a:r>
              <a:rPr lang="zh-CN" altLang="en-US" sz="3200" dirty="0"/>
              <a:t>竞赛，谁先满足执行谁。</a:t>
            </a:r>
            <a:endParaRPr lang="en-US" altLang="zh-CN" sz="3200" dirty="0"/>
          </a:p>
          <a:p>
            <a:pPr marL="514350" indent="-514350">
              <a:buFont typeface="+mj-lt"/>
              <a:buAutoNum type="arabicPeriod"/>
            </a:pPr>
            <a:r>
              <a:rPr lang="zh-CN" altLang="en-US" sz="3200" dirty="0"/>
              <a:t>多条</a:t>
            </a:r>
            <a:r>
              <a:rPr lang="en-US" altLang="zh-CN" sz="3200" dirty="0"/>
              <a:t>case</a:t>
            </a:r>
            <a:r>
              <a:rPr lang="zh-CN" altLang="en-US" sz="3200" dirty="0"/>
              <a:t>满足，则随机选择一个</a:t>
            </a:r>
            <a:r>
              <a:rPr lang="en-US" altLang="zh-CN" sz="3200" dirty="0"/>
              <a:t>case</a:t>
            </a:r>
          </a:p>
          <a:p>
            <a:pPr marL="514350" indent="-514350">
              <a:buFont typeface="+mj-lt"/>
              <a:buAutoNum type="arabicPeriod"/>
            </a:pPr>
            <a:r>
              <a:rPr lang="zh-CN" altLang="en-US" sz="3200" dirty="0"/>
              <a:t>没有</a:t>
            </a:r>
            <a:r>
              <a:rPr lang="en-US" altLang="zh-CN" sz="3200" dirty="0"/>
              <a:t>case</a:t>
            </a:r>
            <a:r>
              <a:rPr lang="zh-CN" altLang="en-US" sz="3200" dirty="0"/>
              <a:t>满足，则</a:t>
            </a:r>
            <a:r>
              <a:rPr lang="en-US" altLang="zh-CN" sz="3200" dirty="0"/>
              <a:t>default</a:t>
            </a:r>
          </a:p>
          <a:p>
            <a:pPr marL="514350" indent="-514350">
              <a:buFont typeface="+mj-lt"/>
              <a:buAutoNum type="arabicPeriod"/>
            </a:pPr>
            <a:r>
              <a:rPr lang="en-US" altLang="zh-CN" sz="3200" dirty="0"/>
              <a:t>3+</a:t>
            </a:r>
            <a:r>
              <a:rPr lang="zh-CN" altLang="en-US" sz="3200" dirty="0"/>
              <a:t>没有</a:t>
            </a:r>
            <a:r>
              <a:rPr lang="en-US" altLang="zh-CN" sz="3200" dirty="0"/>
              <a:t>default</a:t>
            </a:r>
            <a:r>
              <a:rPr lang="zh-CN" altLang="en-US" sz="3200" dirty="0"/>
              <a:t>，则阻塞</a:t>
            </a:r>
            <a:r>
              <a:rPr lang="en-US" altLang="zh-CN" sz="3200" dirty="0"/>
              <a:t>.</a:t>
            </a:r>
          </a:p>
          <a:p>
            <a:pPr marL="514350" indent="-514350">
              <a:buFont typeface="+mj-lt"/>
              <a:buAutoNum type="arabicPeriod"/>
            </a:pPr>
            <a:r>
              <a:rPr lang="zh-CN" altLang="en-US" sz="3200" dirty="0"/>
              <a:t>右图结果为随机</a:t>
            </a:r>
            <a:endParaRPr lang="en-US" altLang="zh-CN" sz="3200" dirty="0"/>
          </a:p>
          <a:p>
            <a:pPr marL="514350" indent="-514350"/>
            <a:endParaRPr lang="en-US" altLang="zh-CN" sz="3600" dirty="0"/>
          </a:p>
        </p:txBody>
      </p:sp>
      <p:pic>
        <p:nvPicPr>
          <p:cNvPr id="4099" name="Picture 3"/>
          <p:cNvPicPr>
            <a:picLocks noChangeAspect="1" noChangeArrowheads="1"/>
          </p:cNvPicPr>
          <p:nvPr/>
        </p:nvPicPr>
        <p:blipFill>
          <a:blip r:embed="rId3"/>
          <a:srcRect/>
          <a:stretch>
            <a:fillRect/>
          </a:stretch>
        </p:blipFill>
        <p:spPr bwMode="auto">
          <a:xfrm>
            <a:off x="5556382" y="975206"/>
            <a:ext cx="6593086" cy="4883334"/>
          </a:xfrm>
          <a:prstGeom prst="rect">
            <a:avLst/>
          </a:prstGeom>
          <a:noFill/>
          <a:ln w="9525">
            <a:noFill/>
            <a:miter lim="800000"/>
            <a:headEnd/>
            <a:tailEnd/>
          </a:ln>
          <a:effectLst/>
        </p:spPr>
      </p:pic>
    </p:spTree>
    <p:extLst>
      <p:ext uri="{BB962C8B-B14F-4D97-AF65-F5344CB8AC3E}">
        <p14:creationId xmlns:p14="http://schemas.microsoft.com/office/powerpoint/2010/main" xmlns="" val="330819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Timeout</a:t>
            </a:r>
            <a:endParaRPr lang="en-US" dirty="0"/>
          </a:p>
        </p:txBody>
      </p:sp>
      <p:sp>
        <p:nvSpPr>
          <p:cNvPr id="9" name="Rectangle 8">
            <a:extLst>
              <a:ext uri="{FF2B5EF4-FFF2-40B4-BE49-F238E27FC236}">
                <a16:creationId xmlns:a16="http://schemas.microsoft.com/office/drawing/2014/main" xmlns="" id="{09DF8025-61D7-487E-B878-BECE556123CE}"/>
              </a:ext>
            </a:extLst>
          </p:cNvPr>
          <p:cNvSpPr/>
          <p:nvPr/>
        </p:nvSpPr>
        <p:spPr>
          <a:xfrm>
            <a:off x="462997" y="851692"/>
            <a:ext cx="9294613" cy="584775"/>
          </a:xfrm>
          <a:prstGeom prst="rect">
            <a:avLst/>
          </a:prstGeom>
        </p:spPr>
        <p:txBody>
          <a:bodyPr wrap="square">
            <a:spAutoFit/>
          </a:bodyPr>
          <a:lstStyle/>
          <a:p>
            <a:r>
              <a:rPr lang="en-US" altLang="zh-CN" sz="3200" dirty="0"/>
              <a:t>Timer</a:t>
            </a:r>
            <a:r>
              <a:rPr lang="zh-CN" altLang="en-US" sz="3200" dirty="0"/>
              <a:t>保证</a:t>
            </a:r>
            <a:r>
              <a:rPr lang="en-US" altLang="zh-CN" sz="3200" dirty="0"/>
              <a:t>1</a:t>
            </a:r>
            <a:r>
              <a:rPr lang="zh-CN" altLang="en-US" sz="3200" dirty="0"/>
              <a:t>秒钟后可以返回，可以用作超时控制</a:t>
            </a:r>
            <a:endParaRPr lang="en-US" altLang="zh-CN" sz="3600" dirty="0"/>
          </a:p>
        </p:txBody>
      </p:sp>
      <p:pic>
        <p:nvPicPr>
          <p:cNvPr id="6" name="Picture 5">
            <a:extLst>
              <a:ext uri="{FF2B5EF4-FFF2-40B4-BE49-F238E27FC236}">
                <a16:creationId xmlns:a16="http://schemas.microsoft.com/office/drawing/2014/main" xmlns="" id="{803B6F91-4E64-444F-A565-D062A84CD754}"/>
              </a:ext>
            </a:extLst>
          </p:cNvPr>
          <p:cNvPicPr>
            <a:picLocks noChangeAspect="1"/>
          </p:cNvPicPr>
          <p:nvPr/>
        </p:nvPicPr>
        <p:blipFill>
          <a:blip r:embed="rId3"/>
          <a:stretch>
            <a:fillRect/>
          </a:stretch>
        </p:blipFill>
        <p:spPr>
          <a:xfrm>
            <a:off x="595343" y="1436467"/>
            <a:ext cx="9162267" cy="4615997"/>
          </a:xfrm>
          <a:prstGeom prst="rect">
            <a:avLst/>
          </a:prstGeom>
        </p:spPr>
      </p:pic>
    </p:spTree>
    <p:extLst>
      <p:ext uri="{BB962C8B-B14F-4D97-AF65-F5344CB8AC3E}">
        <p14:creationId xmlns:p14="http://schemas.microsoft.com/office/powerpoint/2010/main" xmlns="" val="262278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Fan in</a:t>
            </a:r>
            <a:endParaRPr lang="en-US" dirty="0"/>
          </a:p>
        </p:txBody>
      </p:sp>
      <p:sp>
        <p:nvSpPr>
          <p:cNvPr id="9" name="Rectangle 8">
            <a:extLst>
              <a:ext uri="{FF2B5EF4-FFF2-40B4-BE49-F238E27FC236}">
                <a16:creationId xmlns:a16="http://schemas.microsoft.com/office/drawing/2014/main" xmlns="" id="{09DF8025-61D7-487E-B878-BECE556123CE}"/>
              </a:ext>
            </a:extLst>
          </p:cNvPr>
          <p:cNvSpPr/>
          <p:nvPr/>
        </p:nvSpPr>
        <p:spPr>
          <a:xfrm>
            <a:off x="475029" y="791535"/>
            <a:ext cx="9294613" cy="646331"/>
          </a:xfrm>
          <a:prstGeom prst="rect">
            <a:avLst/>
          </a:prstGeom>
        </p:spPr>
        <p:txBody>
          <a:bodyPr wrap="square">
            <a:spAutoFit/>
          </a:bodyPr>
          <a:lstStyle/>
          <a:p>
            <a:r>
              <a:rPr lang="zh-CN" altLang="en-US" sz="3600" dirty="0"/>
              <a:t>竞赛条件下先到先返回</a:t>
            </a:r>
            <a:endParaRPr lang="en-US" altLang="zh-CN" sz="3600" dirty="0"/>
          </a:p>
        </p:txBody>
      </p:sp>
      <p:pic>
        <p:nvPicPr>
          <p:cNvPr id="5124" name="Picture 4"/>
          <p:cNvPicPr>
            <a:picLocks noChangeAspect="1" noChangeArrowheads="1"/>
          </p:cNvPicPr>
          <p:nvPr/>
        </p:nvPicPr>
        <p:blipFill>
          <a:blip r:embed="rId3"/>
          <a:srcRect/>
          <a:stretch>
            <a:fillRect/>
          </a:stretch>
        </p:blipFill>
        <p:spPr bwMode="auto">
          <a:xfrm>
            <a:off x="614584" y="1330954"/>
            <a:ext cx="9574626" cy="5165539"/>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xmlns="" id="{0B95BE6B-4050-4C7D-BAE9-3F7AADB1AC9C}"/>
              </a:ext>
            </a:extLst>
          </p:cNvPr>
          <p:cNvPicPr>
            <a:picLocks noChangeAspect="1"/>
          </p:cNvPicPr>
          <p:nvPr/>
        </p:nvPicPr>
        <p:blipFill>
          <a:blip r:embed="rId4"/>
          <a:stretch>
            <a:fillRect/>
          </a:stretch>
        </p:blipFill>
        <p:spPr>
          <a:xfrm>
            <a:off x="6095999" y="3027097"/>
            <a:ext cx="3990455" cy="1929914"/>
          </a:xfrm>
          <a:prstGeom prst="rect">
            <a:avLst/>
          </a:prstGeom>
        </p:spPr>
      </p:pic>
    </p:spTree>
    <p:extLst>
      <p:ext uri="{BB962C8B-B14F-4D97-AF65-F5344CB8AC3E}">
        <p14:creationId xmlns:p14="http://schemas.microsoft.com/office/powerpoint/2010/main" xmlns="" val="206699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a:xfrm>
            <a:off x="299102" y="136526"/>
            <a:ext cx="11647919" cy="544511"/>
          </a:xfrm>
        </p:spPr>
        <p:txBody>
          <a:bodyPr/>
          <a:lstStyle/>
          <a:p>
            <a:r>
              <a:rPr lang="en-US" dirty="0"/>
              <a:t>Example</a:t>
            </a:r>
          </a:p>
        </p:txBody>
      </p:sp>
      <p:sp>
        <p:nvSpPr>
          <p:cNvPr id="9" name="Content Placeholder 8">
            <a:extLst>
              <a:ext uri="{FF2B5EF4-FFF2-40B4-BE49-F238E27FC236}">
                <a16:creationId xmlns:a16="http://schemas.microsoft.com/office/drawing/2014/main" xmlns="" id="{8CA4467B-1621-4762-8082-EDC139BD03F4}"/>
              </a:ext>
            </a:extLst>
          </p:cNvPr>
          <p:cNvSpPr>
            <a:spLocks noGrp="1"/>
          </p:cNvSpPr>
          <p:nvPr>
            <p:ph idx="1"/>
          </p:nvPr>
        </p:nvSpPr>
        <p:spPr>
          <a:xfrm>
            <a:off x="1947427" y="2171715"/>
            <a:ext cx="6835625" cy="2159654"/>
          </a:xfrm>
        </p:spPr>
        <p:txBody>
          <a:bodyPr>
            <a:normAutofit/>
          </a:bodyPr>
          <a:lstStyle/>
          <a:p>
            <a:pPr marL="0" indent="0">
              <a:buNone/>
            </a:pPr>
            <a:r>
              <a:rPr lang="en-US" altLang="zh-CN" sz="3600" dirty="0"/>
              <a:t>Golang</a:t>
            </a:r>
            <a:r>
              <a:rPr lang="zh-CN" altLang="en-US" sz="3600" dirty="0"/>
              <a:t>如何改善</a:t>
            </a:r>
            <a:r>
              <a:rPr lang="en-US" altLang="zh-CN" sz="3600" dirty="0"/>
              <a:t>Google Search</a:t>
            </a:r>
          </a:p>
          <a:p>
            <a:pPr marL="0" indent="0">
              <a:buNone/>
            </a:pPr>
            <a:r>
              <a:rPr lang="en-US" sz="2000" dirty="0">
                <a:hlinkClick r:id="rId3"/>
              </a:rPr>
              <a:t>https://talks.golang.org/2012/concurrency.slide#42</a:t>
            </a:r>
            <a:endParaRPr lang="en-US" sz="2000" dirty="0"/>
          </a:p>
          <a:p>
            <a:pPr marL="0" indent="0">
              <a:buNone/>
            </a:pPr>
            <a:endParaRPr lang="en-US" sz="3600" dirty="0"/>
          </a:p>
        </p:txBody>
      </p:sp>
    </p:spTree>
    <p:extLst>
      <p:ext uri="{BB962C8B-B14F-4D97-AF65-F5344CB8AC3E}">
        <p14:creationId xmlns:p14="http://schemas.microsoft.com/office/powerpoint/2010/main" xmlns="" val="1408701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a:xfrm>
            <a:off x="299102" y="136526"/>
            <a:ext cx="11647919" cy="544511"/>
          </a:xfrm>
        </p:spPr>
        <p:txBody>
          <a:bodyPr/>
          <a:lstStyle/>
          <a:p>
            <a:r>
              <a:rPr lang="zh-CN" altLang="en-US" dirty="0"/>
              <a:t>并发</a:t>
            </a:r>
            <a:r>
              <a:rPr lang="en-US" altLang="zh-CN" dirty="0"/>
              <a:t>/IO/</a:t>
            </a:r>
            <a:r>
              <a:rPr lang="zh-CN" altLang="en-US" dirty="0"/>
              <a:t>与线程管理</a:t>
            </a:r>
            <a:endParaRPr lang="en-US" dirty="0"/>
          </a:p>
        </p:txBody>
      </p:sp>
      <p:sp>
        <p:nvSpPr>
          <p:cNvPr id="9" name="Content Placeholder 8">
            <a:extLst>
              <a:ext uri="{FF2B5EF4-FFF2-40B4-BE49-F238E27FC236}">
                <a16:creationId xmlns:a16="http://schemas.microsoft.com/office/drawing/2014/main" xmlns="" id="{8CA4467B-1621-4762-8082-EDC139BD03F4}"/>
              </a:ext>
            </a:extLst>
          </p:cNvPr>
          <p:cNvSpPr>
            <a:spLocks noGrp="1"/>
          </p:cNvSpPr>
          <p:nvPr>
            <p:ph idx="1"/>
          </p:nvPr>
        </p:nvSpPr>
        <p:spPr/>
        <p:txBody>
          <a:bodyPr/>
          <a:lstStyle/>
          <a:p>
            <a:r>
              <a:rPr lang="zh-CN" altLang="en-US" dirty="0"/>
              <a:t>如何支持高并发？</a:t>
            </a:r>
            <a:endParaRPr lang="en-US" altLang="zh-CN" dirty="0"/>
          </a:p>
          <a:p>
            <a:r>
              <a:rPr lang="en-US" altLang="zh-CN" dirty="0"/>
              <a:t>C10K</a:t>
            </a:r>
            <a:r>
              <a:rPr lang="zh-CN" altLang="en-US" dirty="0"/>
              <a:t>问题</a:t>
            </a:r>
            <a:r>
              <a:rPr lang="en-US" altLang="zh-CN" dirty="0"/>
              <a:t> </a:t>
            </a:r>
            <a:r>
              <a:rPr lang="en-US" altLang="zh-CN" dirty="0">
                <a:hlinkClick r:id="rId3"/>
              </a:rPr>
              <a:t>http://www.kegel.com/c10k.html</a:t>
            </a:r>
            <a:endParaRPr lang="en-US" altLang="zh-CN" dirty="0"/>
          </a:p>
          <a:p>
            <a:r>
              <a:rPr lang="en-US" altLang="zh-CN" dirty="0"/>
              <a:t>IO</a:t>
            </a:r>
            <a:r>
              <a:rPr lang="zh-CN" altLang="en-US" dirty="0"/>
              <a:t>与线程管理是关键</a:t>
            </a:r>
            <a:r>
              <a:rPr lang="en-US" altLang="zh-CN" dirty="0"/>
              <a:t> </a:t>
            </a:r>
          </a:p>
          <a:p>
            <a:endParaRPr lang="en-US" dirty="0"/>
          </a:p>
        </p:txBody>
      </p:sp>
    </p:spTree>
    <p:extLst>
      <p:ext uri="{BB962C8B-B14F-4D97-AF65-F5344CB8AC3E}">
        <p14:creationId xmlns:p14="http://schemas.microsoft.com/office/powerpoint/2010/main" xmlns="" val="166703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42A161-B3E9-4758-A71C-0474D4118B5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EFC431BF-252A-4742-96DF-4B53752625D3}"/>
              </a:ext>
            </a:extLst>
          </p:cNvPr>
          <p:cNvSpPr>
            <a:spLocks noGrp="1"/>
          </p:cNvSpPr>
          <p:nvPr>
            <p:ph idx="1"/>
          </p:nvPr>
        </p:nvSpPr>
        <p:spPr>
          <a:xfrm>
            <a:off x="299101" y="800114"/>
            <a:ext cx="11647919" cy="5714986"/>
          </a:xfrm>
        </p:spPr>
        <p:txBody>
          <a:bodyPr>
            <a:normAutofit lnSpcReduction="10000"/>
          </a:bodyPr>
          <a:lstStyle/>
          <a:p>
            <a:r>
              <a:rPr lang="zh-CN" altLang="en-US" dirty="0"/>
              <a:t>从一个</a:t>
            </a:r>
            <a:r>
              <a:rPr lang="en-US" altLang="zh-CN" dirty="0"/>
              <a:t>RPC</a:t>
            </a:r>
            <a:r>
              <a:rPr lang="zh-CN" altLang="en-US" dirty="0"/>
              <a:t> 调用说起</a:t>
            </a:r>
            <a:endParaRPr lang="en-US" altLang="zh-CN" dirty="0"/>
          </a:p>
          <a:p>
            <a:r>
              <a:rPr lang="zh-CN" altLang="en-US" dirty="0"/>
              <a:t>初识</a:t>
            </a:r>
            <a:r>
              <a:rPr lang="en-US" dirty="0"/>
              <a:t>Goroutine </a:t>
            </a:r>
          </a:p>
          <a:p>
            <a:r>
              <a:rPr lang="en-US" dirty="0"/>
              <a:t>Channel </a:t>
            </a:r>
            <a:r>
              <a:rPr lang="zh-CN" altLang="en-US" dirty="0"/>
              <a:t>通道</a:t>
            </a:r>
            <a:endParaRPr lang="en-US" altLang="zh-CN" dirty="0"/>
          </a:p>
          <a:p>
            <a:pPr lvl="1"/>
            <a:r>
              <a:rPr lang="zh-CN" altLang="en-US" dirty="0"/>
              <a:t>方向，类型，阻塞，</a:t>
            </a:r>
            <a:r>
              <a:rPr lang="en-US" altLang="zh-CN" dirty="0"/>
              <a:t>Ticker </a:t>
            </a:r>
            <a:r>
              <a:rPr lang="zh-CN" altLang="en-US" dirty="0"/>
              <a:t>打点器</a:t>
            </a:r>
            <a:endParaRPr lang="en-US" altLang="zh-CN" dirty="0"/>
          </a:p>
          <a:p>
            <a:pPr lvl="1"/>
            <a:r>
              <a:rPr lang="zh-CN" altLang="en-US" dirty="0"/>
              <a:t>缓冲</a:t>
            </a:r>
            <a:r>
              <a:rPr lang="en-US" altLang="zh-CN" dirty="0"/>
              <a:t>Channel</a:t>
            </a:r>
          </a:p>
          <a:p>
            <a:pPr lvl="1"/>
            <a:r>
              <a:rPr lang="zh-CN" altLang="en-US" dirty="0"/>
              <a:t>把</a:t>
            </a:r>
            <a:r>
              <a:rPr lang="en-US" altLang="zh-CN" dirty="0"/>
              <a:t>Channel</a:t>
            </a:r>
            <a:r>
              <a:rPr lang="zh-CN" altLang="en-US" dirty="0"/>
              <a:t>当作消息队列  </a:t>
            </a:r>
            <a:r>
              <a:rPr lang="en-US" altLang="zh-CN" dirty="0"/>
              <a:t>1:1,</a:t>
            </a:r>
            <a:r>
              <a:rPr lang="zh-CN" altLang="en-US" dirty="0"/>
              <a:t> </a:t>
            </a:r>
            <a:r>
              <a:rPr lang="en-US" altLang="zh-CN" dirty="0"/>
              <a:t>N:1, 1:N</a:t>
            </a:r>
            <a:endParaRPr lang="en-US" dirty="0"/>
          </a:p>
          <a:p>
            <a:r>
              <a:rPr lang="en-US" dirty="0"/>
              <a:t>Sync</a:t>
            </a:r>
            <a:r>
              <a:rPr lang="zh-CN" altLang="en-US" dirty="0"/>
              <a:t>包 </a:t>
            </a:r>
            <a:endParaRPr lang="en-US" altLang="zh-CN" dirty="0"/>
          </a:p>
          <a:p>
            <a:r>
              <a:rPr lang="en-US" dirty="0"/>
              <a:t>Select: </a:t>
            </a:r>
            <a:r>
              <a:rPr lang="zh-CN" altLang="en-US" dirty="0"/>
              <a:t>随机或竞赛</a:t>
            </a:r>
            <a:r>
              <a:rPr lang="en-US" altLang="zh-CN" dirty="0"/>
              <a:t>/</a:t>
            </a:r>
            <a:r>
              <a:rPr lang="zh-CN" altLang="en-US" dirty="0"/>
              <a:t>扇入</a:t>
            </a:r>
            <a:r>
              <a:rPr lang="en-US" altLang="zh-CN" dirty="0"/>
              <a:t>/</a:t>
            </a:r>
            <a:r>
              <a:rPr lang="zh-CN" altLang="en-US" dirty="0"/>
              <a:t>超时</a:t>
            </a:r>
            <a:endParaRPr lang="en-US" dirty="0"/>
          </a:p>
          <a:p>
            <a:r>
              <a:rPr lang="en-US" altLang="zh-CN" dirty="0"/>
              <a:t>Golang</a:t>
            </a:r>
            <a:r>
              <a:rPr lang="zh-CN" altLang="en-US" dirty="0"/>
              <a:t>如何改善</a:t>
            </a:r>
            <a:r>
              <a:rPr lang="en-US" altLang="zh-CN" dirty="0"/>
              <a:t>Google Search</a:t>
            </a:r>
            <a:endParaRPr lang="en-US" dirty="0"/>
          </a:p>
          <a:p>
            <a:r>
              <a:rPr lang="zh-CN" altLang="en-US" dirty="0"/>
              <a:t>并发</a:t>
            </a:r>
            <a:r>
              <a:rPr lang="en-US" altLang="zh-CN" dirty="0"/>
              <a:t>/IO/</a:t>
            </a:r>
            <a:r>
              <a:rPr lang="zh-CN" altLang="en-US" dirty="0"/>
              <a:t>与线程管理</a:t>
            </a:r>
            <a:endParaRPr lang="en-US" altLang="zh-CN" dirty="0"/>
          </a:p>
          <a:p>
            <a:r>
              <a:rPr lang="zh-CN" altLang="en-US" dirty="0"/>
              <a:t>个人有感</a:t>
            </a:r>
            <a:endParaRPr lang="en-US" dirty="0"/>
          </a:p>
          <a:p>
            <a:r>
              <a:rPr lang="en-US" dirty="0"/>
              <a:t>Appendixes</a:t>
            </a:r>
            <a:endParaRPr lang="en-US" dirty="0">
              <a:solidFill>
                <a:srgbClr val="FFC000"/>
              </a:solidFill>
            </a:endParaRPr>
          </a:p>
          <a:p>
            <a:pPr marL="457200" lvl="1" indent="0">
              <a:buNone/>
            </a:pPr>
            <a:endParaRPr lang="en-US" dirty="0"/>
          </a:p>
          <a:p>
            <a:pPr lvl="1"/>
            <a:endParaRPr lang="en-US" dirty="0"/>
          </a:p>
          <a:p>
            <a:pPr marL="457200" lvl="1" indent="0">
              <a:buNone/>
            </a:pPr>
            <a:endParaRPr lang="en-US" dirty="0">
              <a:solidFill>
                <a:srgbClr val="FFC000"/>
              </a:solidFill>
            </a:endParaRPr>
          </a:p>
        </p:txBody>
      </p:sp>
    </p:spTree>
    <p:extLst>
      <p:ext uri="{BB962C8B-B14F-4D97-AF65-F5344CB8AC3E}">
        <p14:creationId xmlns:p14="http://schemas.microsoft.com/office/powerpoint/2010/main" xmlns="" val="312288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a:xfrm>
            <a:off x="299102" y="136526"/>
            <a:ext cx="11647919" cy="544511"/>
          </a:xfrm>
        </p:spPr>
        <p:txBody>
          <a:bodyPr/>
          <a:lstStyle/>
          <a:p>
            <a:r>
              <a:rPr lang="zh-CN" altLang="en-US" dirty="0"/>
              <a:t>典型的服务端处理流程</a:t>
            </a:r>
            <a:endParaRPr lang="en-US" dirty="0"/>
          </a:p>
        </p:txBody>
      </p:sp>
      <p:sp>
        <p:nvSpPr>
          <p:cNvPr id="5" name="Content Placeholder 4">
            <a:extLst>
              <a:ext uri="{FF2B5EF4-FFF2-40B4-BE49-F238E27FC236}">
                <a16:creationId xmlns:a16="http://schemas.microsoft.com/office/drawing/2014/main" xmlns="" id="{7A7E2851-6141-4C9C-BEEC-09785EFD900F}"/>
              </a:ext>
            </a:extLst>
          </p:cNvPr>
          <p:cNvSpPr>
            <a:spLocks noGrp="1"/>
          </p:cNvSpPr>
          <p:nvPr>
            <p:ph idx="1"/>
          </p:nvPr>
        </p:nvSpPr>
        <p:spPr/>
        <p:txBody>
          <a:bodyPr/>
          <a:lstStyle/>
          <a:p>
            <a:r>
              <a:rPr lang="zh-CN" altLang="en-US" dirty="0"/>
              <a:t>内核缓冲不可读</a:t>
            </a:r>
            <a:r>
              <a:rPr lang="en-US" altLang="zh-CN" dirty="0"/>
              <a:t>/</a:t>
            </a:r>
            <a:r>
              <a:rPr lang="zh-CN" altLang="en-US" dirty="0"/>
              <a:t>不可写 会带来什么？</a:t>
            </a:r>
            <a:endParaRPr lang="en-US" dirty="0"/>
          </a:p>
        </p:txBody>
      </p:sp>
      <p:pic>
        <p:nvPicPr>
          <p:cNvPr id="6" name="Picture 5">
            <a:extLst>
              <a:ext uri="{FF2B5EF4-FFF2-40B4-BE49-F238E27FC236}">
                <a16:creationId xmlns:a16="http://schemas.microsoft.com/office/drawing/2014/main" xmlns="" id="{429D6416-EC50-4351-8EA4-ED041C732EDD}"/>
              </a:ext>
            </a:extLst>
          </p:cNvPr>
          <p:cNvPicPr>
            <a:picLocks noChangeAspect="1"/>
          </p:cNvPicPr>
          <p:nvPr/>
        </p:nvPicPr>
        <p:blipFill>
          <a:blip r:embed="rId3"/>
          <a:stretch>
            <a:fillRect/>
          </a:stretch>
        </p:blipFill>
        <p:spPr>
          <a:xfrm>
            <a:off x="666687" y="1541280"/>
            <a:ext cx="10292391" cy="4635683"/>
          </a:xfrm>
          <a:prstGeom prst="rect">
            <a:avLst/>
          </a:prstGeom>
        </p:spPr>
      </p:pic>
    </p:spTree>
    <p:extLst>
      <p:ext uri="{BB962C8B-B14F-4D97-AF65-F5344CB8AC3E}">
        <p14:creationId xmlns:p14="http://schemas.microsoft.com/office/powerpoint/2010/main" xmlns="" val="2616448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a:xfrm>
            <a:off x="299102" y="136526"/>
            <a:ext cx="11647919" cy="544511"/>
          </a:xfrm>
        </p:spPr>
        <p:txBody>
          <a:bodyPr/>
          <a:lstStyle/>
          <a:p>
            <a:r>
              <a:rPr lang="en-US" altLang="zh-CN" dirty="0"/>
              <a:t>Blocking IO</a:t>
            </a:r>
            <a:endParaRPr lang="en-US" dirty="0"/>
          </a:p>
        </p:txBody>
      </p:sp>
      <p:sp>
        <p:nvSpPr>
          <p:cNvPr id="5" name="Content Placeholder 4">
            <a:extLst>
              <a:ext uri="{FF2B5EF4-FFF2-40B4-BE49-F238E27FC236}">
                <a16:creationId xmlns:a16="http://schemas.microsoft.com/office/drawing/2014/main" xmlns="" id="{7A7E2851-6141-4C9C-BEEC-09785EFD900F}"/>
              </a:ext>
            </a:extLst>
          </p:cNvPr>
          <p:cNvSpPr>
            <a:spLocks noGrp="1"/>
          </p:cNvSpPr>
          <p:nvPr>
            <p:ph idx="1"/>
          </p:nvPr>
        </p:nvSpPr>
        <p:spPr/>
        <p:txBody>
          <a:bodyPr/>
          <a:lstStyle/>
          <a:p>
            <a:r>
              <a:rPr lang="en-US" altLang="zh-CN" dirty="0"/>
              <a:t>1</a:t>
            </a:r>
            <a:r>
              <a:rPr lang="zh-CN" altLang="en-US" dirty="0"/>
              <a:t>线程处理</a:t>
            </a:r>
            <a:r>
              <a:rPr lang="en-US" altLang="zh-CN" dirty="0"/>
              <a:t>1TCP</a:t>
            </a:r>
            <a:r>
              <a:rPr lang="zh-CN" altLang="en-US" dirty="0"/>
              <a:t>长连接。 </a:t>
            </a:r>
            <a:endParaRPr lang="en-US" dirty="0"/>
          </a:p>
        </p:txBody>
      </p:sp>
      <p:pic>
        <p:nvPicPr>
          <p:cNvPr id="3" name="Picture 2">
            <a:extLst>
              <a:ext uri="{FF2B5EF4-FFF2-40B4-BE49-F238E27FC236}">
                <a16:creationId xmlns:a16="http://schemas.microsoft.com/office/drawing/2014/main" xmlns="" id="{6E8CCC1D-869B-4622-8DFA-3CB43B29ED2D}"/>
              </a:ext>
            </a:extLst>
          </p:cNvPr>
          <p:cNvPicPr>
            <a:picLocks noChangeAspect="1"/>
          </p:cNvPicPr>
          <p:nvPr/>
        </p:nvPicPr>
        <p:blipFill>
          <a:blip r:embed="rId3"/>
          <a:stretch>
            <a:fillRect/>
          </a:stretch>
        </p:blipFill>
        <p:spPr>
          <a:xfrm>
            <a:off x="817918" y="1490616"/>
            <a:ext cx="8747185" cy="4686347"/>
          </a:xfrm>
          <a:prstGeom prst="rect">
            <a:avLst/>
          </a:prstGeom>
        </p:spPr>
      </p:pic>
    </p:spTree>
    <p:extLst>
      <p:ext uri="{BB962C8B-B14F-4D97-AF65-F5344CB8AC3E}">
        <p14:creationId xmlns:p14="http://schemas.microsoft.com/office/powerpoint/2010/main" xmlns="" val="825655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a:xfrm>
            <a:off x="299102" y="136526"/>
            <a:ext cx="11647919" cy="544511"/>
          </a:xfrm>
        </p:spPr>
        <p:txBody>
          <a:bodyPr/>
          <a:lstStyle/>
          <a:p>
            <a:r>
              <a:rPr lang="en-US" altLang="zh-CN" dirty="0"/>
              <a:t>IO</a:t>
            </a:r>
            <a:r>
              <a:rPr lang="zh-CN" altLang="en-US" dirty="0"/>
              <a:t>多路复用 </a:t>
            </a:r>
            <a:r>
              <a:rPr lang="en-US" altLang="zh-CN" dirty="0"/>
              <a:t> select/poll/</a:t>
            </a:r>
            <a:r>
              <a:rPr lang="en-US" altLang="zh-CN" dirty="0" err="1"/>
              <a:t>epoll</a:t>
            </a:r>
            <a:r>
              <a:rPr lang="en-US" altLang="zh-CN" dirty="0"/>
              <a:t>/</a:t>
            </a:r>
            <a:r>
              <a:rPr lang="en-US" altLang="zh-CN" dirty="0" err="1"/>
              <a:t>iocp</a:t>
            </a:r>
            <a:r>
              <a:rPr lang="en-US" altLang="zh-CN" dirty="0"/>
              <a:t>/</a:t>
            </a:r>
            <a:endParaRPr lang="en-US" dirty="0"/>
          </a:p>
        </p:txBody>
      </p:sp>
      <p:sp>
        <p:nvSpPr>
          <p:cNvPr id="5" name="Content Placeholder 4">
            <a:extLst>
              <a:ext uri="{FF2B5EF4-FFF2-40B4-BE49-F238E27FC236}">
                <a16:creationId xmlns:a16="http://schemas.microsoft.com/office/drawing/2014/main" xmlns="" id="{7A7E2851-6141-4C9C-BEEC-09785EFD900F}"/>
              </a:ext>
            </a:extLst>
          </p:cNvPr>
          <p:cNvSpPr>
            <a:spLocks noGrp="1"/>
          </p:cNvSpPr>
          <p:nvPr>
            <p:ph idx="1"/>
          </p:nvPr>
        </p:nvSpPr>
        <p:spPr/>
        <p:txBody>
          <a:bodyPr/>
          <a:lstStyle/>
          <a:p>
            <a:r>
              <a:rPr lang="zh-CN" altLang="en-US" dirty="0"/>
              <a:t>一个线程管理多个</a:t>
            </a:r>
            <a:r>
              <a:rPr lang="en-US" altLang="zh-CN" dirty="0"/>
              <a:t>IO</a:t>
            </a:r>
            <a:endParaRPr lang="en-US" dirty="0"/>
          </a:p>
        </p:txBody>
      </p:sp>
      <p:pic>
        <p:nvPicPr>
          <p:cNvPr id="4" name="Picture 3">
            <a:extLst>
              <a:ext uri="{FF2B5EF4-FFF2-40B4-BE49-F238E27FC236}">
                <a16:creationId xmlns:a16="http://schemas.microsoft.com/office/drawing/2014/main" xmlns="" id="{08FA5801-05A9-4F75-96A7-6E964329EAAB}"/>
              </a:ext>
            </a:extLst>
          </p:cNvPr>
          <p:cNvPicPr>
            <a:picLocks noChangeAspect="1"/>
          </p:cNvPicPr>
          <p:nvPr/>
        </p:nvPicPr>
        <p:blipFill>
          <a:blip r:embed="rId3"/>
          <a:stretch>
            <a:fillRect/>
          </a:stretch>
        </p:blipFill>
        <p:spPr>
          <a:xfrm>
            <a:off x="499097" y="1352809"/>
            <a:ext cx="10160881" cy="4895187"/>
          </a:xfrm>
          <a:prstGeom prst="rect">
            <a:avLst/>
          </a:prstGeom>
        </p:spPr>
      </p:pic>
    </p:spTree>
    <p:extLst>
      <p:ext uri="{BB962C8B-B14F-4D97-AF65-F5344CB8AC3E}">
        <p14:creationId xmlns:p14="http://schemas.microsoft.com/office/powerpoint/2010/main" xmlns="" val="64897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a:xfrm>
            <a:off x="299102" y="136526"/>
            <a:ext cx="11647919" cy="544511"/>
          </a:xfrm>
        </p:spPr>
        <p:txBody>
          <a:bodyPr/>
          <a:lstStyle/>
          <a:p>
            <a:r>
              <a:rPr lang="en-US" altLang="zh-CN" dirty="0"/>
              <a:t>5</a:t>
            </a:r>
            <a:r>
              <a:rPr lang="zh-CN" altLang="en-US" dirty="0"/>
              <a:t>种</a:t>
            </a:r>
            <a:r>
              <a:rPr lang="en-US" altLang="zh-CN" dirty="0"/>
              <a:t>IO</a:t>
            </a:r>
            <a:r>
              <a:rPr lang="zh-CN" altLang="en-US" dirty="0"/>
              <a:t>模型的比较</a:t>
            </a:r>
            <a:endParaRPr lang="en-US" dirty="0"/>
          </a:p>
        </p:txBody>
      </p:sp>
      <p:sp>
        <p:nvSpPr>
          <p:cNvPr id="5" name="Content Placeholder 4">
            <a:extLst>
              <a:ext uri="{FF2B5EF4-FFF2-40B4-BE49-F238E27FC236}">
                <a16:creationId xmlns:a16="http://schemas.microsoft.com/office/drawing/2014/main" xmlns="" id="{7A7E2851-6141-4C9C-BEEC-09785EFD900F}"/>
              </a:ext>
            </a:extLst>
          </p:cNvPr>
          <p:cNvSpPr>
            <a:spLocks noGrp="1"/>
          </p:cNvSpPr>
          <p:nvPr>
            <p:ph idx="1"/>
          </p:nvPr>
        </p:nvSpPr>
        <p:spPr/>
        <p:txBody>
          <a:bodyPr/>
          <a:lstStyle/>
          <a:p>
            <a:r>
              <a:rPr lang="en-US" altLang="zh-CN" strike="sngStrike" dirty="0"/>
              <a:t>2) </a:t>
            </a:r>
            <a:r>
              <a:rPr lang="en-US" altLang="zh-CN" strike="sngStrike" dirty="0" err="1"/>
              <a:t>HighCPU</a:t>
            </a:r>
            <a:r>
              <a:rPr lang="en-US" altLang="zh-CN" strike="sngStrike" dirty="0"/>
              <a:t>    4) </a:t>
            </a:r>
            <a:r>
              <a:rPr lang="zh-CN" altLang="en-US" strike="sngStrike" dirty="0"/>
              <a:t>对</a:t>
            </a:r>
            <a:r>
              <a:rPr lang="en-US" altLang="zh-CN" strike="sngStrike" dirty="0"/>
              <a:t>TCP</a:t>
            </a:r>
            <a:r>
              <a:rPr lang="zh-CN" altLang="en-US" strike="sngStrike" dirty="0"/>
              <a:t>无用   </a:t>
            </a:r>
            <a:r>
              <a:rPr lang="en-US" altLang="zh-CN" strike="sngStrike" dirty="0"/>
              <a:t>5)</a:t>
            </a:r>
            <a:r>
              <a:rPr lang="zh-CN" altLang="en-US" strike="sngStrike" dirty="0"/>
              <a:t> </a:t>
            </a:r>
            <a:r>
              <a:rPr lang="en-US" altLang="zh-CN" strike="sngStrike" dirty="0"/>
              <a:t>LINUX</a:t>
            </a:r>
            <a:r>
              <a:rPr lang="zh-CN" altLang="en-US" strike="sngStrike" dirty="0"/>
              <a:t>没</a:t>
            </a:r>
            <a:r>
              <a:rPr lang="en-US" altLang="zh-CN" strike="sngStrike" dirty="0"/>
              <a:t>Ready</a:t>
            </a:r>
            <a:endParaRPr lang="en-US" strike="sngStrike" dirty="0"/>
          </a:p>
        </p:txBody>
      </p:sp>
      <p:pic>
        <p:nvPicPr>
          <p:cNvPr id="4" name="Picture 3">
            <a:extLst>
              <a:ext uri="{FF2B5EF4-FFF2-40B4-BE49-F238E27FC236}">
                <a16:creationId xmlns:a16="http://schemas.microsoft.com/office/drawing/2014/main" xmlns="" id="{4EE70FF7-76AF-47A3-BA62-F60C7C00E4FD}"/>
              </a:ext>
            </a:extLst>
          </p:cNvPr>
          <p:cNvPicPr>
            <a:picLocks noChangeAspect="1"/>
          </p:cNvPicPr>
          <p:nvPr/>
        </p:nvPicPr>
        <p:blipFill>
          <a:blip r:embed="rId3"/>
          <a:stretch>
            <a:fillRect/>
          </a:stretch>
        </p:blipFill>
        <p:spPr>
          <a:xfrm>
            <a:off x="480049" y="1350331"/>
            <a:ext cx="8657143" cy="4590476"/>
          </a:xfrm>
          <a:prstGeom prst="rect">
            <a:avLst/>
          </a:prstGeom>
        </p:spPr>
      </p:pic>
    </p:spTree>
    <p:extLst>
      <p:ext uri="{BB962C8B-B14F-4D97-AF65-F5344CB8AC3E}">
        <p14:creationId xmlns:p14="http://schemas.microsoft.com/office/powerpoint/2010/main" xmlns="" val="399439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a:xfrm>
            <a:off x="299102" y="136526"/>
            <a:ext cx="11647919" cy="544511"/>
          </a:xfrm>
        </p:spPr>
        <p:txBody>
          <a:bodyPr/>
          <a:lstStyle/>
          <a:p>
            <a:r>
              <a:rPr lang="en-US" altLang="zh-CN" dirty="0"/>
              <a:t>IO</a:t>
            </a:r>
            <a:r>
              <a:rPr lang="zh-CN" altLang="en-US" dirty="0"/>
              <a:t>多路复用：很牛很快很难用</a:t>
            </a:r>
            <a:endParaRPr lang="en-US" dirty="0"/>
          </a:p>
        </p:txBody>
      </p:sp>
      <p:sp>
        <p:nvSpPr>
          <p:cNvPr id="5" name="Content Placeholder 4">
            <a:extLst>
              <a:ext uri="{FF2B5EF4-FFF2-40B4-BE49-F238E27FC236}">
                <a16:creationId xmlns:a16="http://schemas.microsoft.com/office/drawing/2014/main" xmlns="" id="{7A7E2851-6141-4C9C-BEEC-09785EFD900F}"/>
              </a:ext>
            </a:extLst>
          </p:cNvPr>
          <p:cNvSpPr>
            <a:spLocks noGrp="1"/>
          </p:cNvSpPr>
          <p:nvPr>
            <p:ph idx="1"/>
          </p:nvPr>
        </p:nvSpPr>
        <p:spPr/>
        <p:txBody>
          <a:bodyPr/>
          <a:lstStyle/>
          <a:p>
            <a:pPr marL="0" indent="0">
              <a:buNone/>
            </a:pPr>
            <a:r>
              <a:rPr lang="zh-CN" altLang="en-US" dirty="0"/>
              <a:t>他们都有一个特点</a:t>
            </a:r>
            <a:r>
              <a:rPr lang="en-US" altLang="zh-CN" dirty="0"/>
              <a:t>:</a:t>
            </a:r>
          </a:p>
          <a:p>
            <a:r>
              <a:rPr lang="en-US" altLang="zh-CN" dirty="0" err="1"/>
              <a:t>Netty</a:t>
            </a:r>
            <a:r>
              <a:rPr lang="en-US" altLang="zh-CN" dirty="0"/>
              <a:t>, Undertow, </a:t>
            </a:r>
            <a:r>
              <a:rPr lang="en-US" altLang="zh-CN" dirty="0" err="1"/>
              <a:t>Vert.x</a:t>
            </a:r>
            <a:r>
              <a:rPr lang="en-US" altLang="zh-CN" dirty="0"/>
              <a:t>,</a:t>
            </a:r>
          </a:p>
          <a:p>
            <a:r>
              <a:rPr lang="en-US" altLang="zh-CN" dirty="0"/>
              <a:t>Dubbo, Hadoop </a:t>
            </a:r>
          </a:p>
          <a:p>
            <a:r>
              <a:rPr lang="en-US" altLang="zh-CN" dirty="0"/>
              <a:t>Node.js</a:t>
            </a:r>
          </a:p>
          <a:p>
            <a:r>
              <a:rPr lang="en-US" dirty="0"/>
              <a:t>Nginx </a:t>
            </a:r>
          </a:p>
          <a:p>
            <a:r>
              <a:rPr lang="en-US" dirty="0"/>
              <a:t>Kafka, Redis</a:t>
            </a:r>
          </a:p>
          <a:p>
            <a:r>
              <a:rPr lang="zh-CN" altLang="en-US" dirty="0"/>
              <a:t>微</a:t>
            </a:r>
            <a:r>
              <a:rPr lang="zh-CN" altLang="en-US" dirty="0" smtClean="0"/>
              <a:t>信</a:t>
            </a:r>
            <a:r>
              <a:rPr lang="en-US" altLang="zh-CN" dirty="0" err="1" smtClean="0"/>
              <a:t>libco</a:t>
            </a:r>
            <a:r>
              <a:rPr lang="zh-CN" altLang="en-US" dirty="0" smtClean="0"/>
              <a:t>库  </a:t>
            </a:r>
            <a:r>
              <a:rPr lang="en-US" altLang="zh-CN" dirty="0"/>
              <a:t>(</a:t>
            </a:r>
            <a:r>
              <a:rPr lang="zh-CN" altLang="en-US" dirty="0"/>
              <a:t>见附录</a:t>
            </a:r>
            <a:r>
              <a:rPr lang="en-US" altLang="zh-CN" dirty="0"/>
              <a:t>)</a:t>
            </a:r>
            <a:endParaRPr lang="en-US" dirty="0"/>
          </a:p>
          <a:p>
            <a:pPr marL="0" indent="0">
              <a:buNone/>
            </a:pPr>
            <a:endParaRPr lang="en-US" altLang="zh-CN" dirty="0"/>
          </a:p>
          <a:p>
            <a:pPr marL="0" indent="0">
              <a:buNone/>
            </a:pPr>
            <a:r>
              <a:rPr lang="en-US" altLang="zh-CN" dirty="0"/>
              <a:t>Reactor/</a:t>
            </a:r>
            <a:r>
              <a:rPr lang="en-US" altLang="zh-CN" dirty="0" err="1"/>
              <a:t>Proactor</a:t>
            </a:r>
            <a:r>
              <a:rPr lang="en-US" altLang="zh-CN" dirty="0"/>
              <a:t> </a:t>
            </a:r>
            <a:r>
              <a:rPr lang="zh-CN" altLang="en-US" dirty="0"/>
              <a:t>模型</a:t>
            </a:r>
            <a:r>
              <a:rPr lang="en-US" altLang="zh-CN" dirty="0"/>
              <a:t>, Buffer </a:t>
            </a:r>
            <a:r>
              <a:rPr lang="zh-CN" altLang="en-US" dirty="0"/>
              <a:t>管理，事件回调，好复杂</a:t>
            </a:r>
            <a:endParaRPr lang="en-US" altLang="zh-CN" dirty="0"/>
          </a:p>
        </p:txBody>
      </p:sp>
    </p:spTree>
    <p:extLst>
      <p:ext uri="{BB962C8B-B14F-4D97-AF65-F5344CB8AC3E}">
        <p14:creationId xmlns:p14="http://schemas.microsoft.com/office/powerpoint/2010/main" xmlns="" val="3030197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a:xfrm>
            <a:off x="299102" y="136526"/>
            <a:ext cx="11647919" cy="544511"/>
          </a:xfrm>
        </p:spPr>
        <p:txBody>
          <a:bodyPr/>
          <a:lstStyle/>
          <a:p>
            <a:r>
              <a:rPr lang="en-US" altLang="zh-CN" dirty="0"/>
              <a:t>Golang:</a:t>
            </a:r>
            <a:r>
              <a:rPr lang="zh-CN" altLang="en-US" dirty="0"/>
              <a:t> 简单好用的高并发</a:t>
            </a:r>
            <a:endParaRPr lang="en-US" dirty="0"/>
          </a:p>
        </p:txBody>
      </p:sp>
      <p:sp>
        <p:nvSpPr>
          <p:cNvPr id="5" name="Content Placeholder 4">
            <a:extLst>
              <a:ext uri="{FF2B5EF4-FFF2-40B4-BE49-F238E27FC236}">
                <a16:creationId xmlns:a16="http://schemas.microsoft.com/office/drawing/2014/main" xmlns="" id="{7A7E2851-6141-4C9C-BEEC-09785EFD900F}"/>
              </a:ext>
            </a:extLst>
          </p:cNvPr>
          <p:cNvSpPr>
            <a:spLocks noGrp="1"/>
          </p:cNvSpPr>
          <p:nvPr>
            <p:ph idx="1"/>
          </p:nvPr>
        </p:nvSpPr>
        <p:spPr>
          <a:xfrm>
            <a:off x="299101" y="824178"/>
            <a:ext cx="11647919" cy="5352785"/>
          </a:xfrm>
        </p:spPr>
        <p:txBody>
          <a:bodyPr/>
          <a:lstStyle/>
          <a:p>
            <a:r>
              <a:rPr lang="zh-CN" altLang="en-US" dirty="0"/>
              <a:t>语言级别支持轻量级协程，用户态切换</a:t>
            </a:r>
            <a:endParaRPr lang="en-US" altLang="zh-CN" dirty="0"/>
          </a:p>
          <a:p>
            <a:r>
              <a:rPr lang="zh-CN" altLang="en-US" dirty="0"/>
              <a:t>同步的编程模型</a:t>
            </a:r>
            <a:r>
              <a:rPr lang="en-US" altLang="zh-CN" dirty="0"/>
              <a:t>,  </a:t>
            </a:r>
            <a:r>
              <a:rPr lang="zh-CN" altLang="en-US" dirty="0"/>
              <a:t>没有异步回调，心智负担轻</a:t>
            </a:r>
            <a:endParaRPr lang="en-US" altLang="zh-CN" dirty="0"/>
          </a:p>
          <a:p>
            <a:r>
              <a:rPr lang="zh-CN" altLang="en-US" dirty="0"/>
              <a:t>自带</a:t>
            </a:r>
            <a:r>
              <a:rPr lang="en-US" altLang="zh-CN" dirty="0"/>
              <a:t>GC</a:t>
            </a:r>
          </a:p>
          <a:p>
            <a:r>
              <a:rPr lang="zh-CN" altLang="en-US" dirty="0"/>
              <a:t>静态类型</a:t>
            </a:r>
            <a:endParaRPr lang="en-US" altLang="zh-CN" dirty="0"/>
          </a:p>
          <a:p>
            <a:r>
              <a:rPr lang="zh-CN" altLang="en-US" dirty="0"/>
              <a:t>函数是一等公民，简单直击要害</a:t>
            </a:r>
            <a:r>
              <a:rPr lang="en-US" altLang="zh-CN" dirty="0"/>
              <a:t>.  (</a:t>
            </a:r>
            <a:r>
              <a:rPr lang="zh-CN" altLang="en-US" dirty="0"/>
              <a:t>骈俪的</a:t>
            </a:r>
            <a:r>
              <a:rPr lang="en-US" altLang="zh-CN" dirty="0"/>
              <a:t>Java</a:t>
            </a:r>
            <a:r>
              <a:rPr lang="zh-CN" altLang="en-US" dirty="0"/>
              <a:t>设计模式</a:t>
            </a:r>
            <a:r>
              <a:rPr lang="en-US" altLang="zh-CN" dirty="0"/>
              <a:t>?)</a:t>
            </a:r>
          </a:p>
          <a:p>
            <a:r>
              <a:rPr lang="zh-CN" altLang="en-US" dirty="0"/>
              <a:t>编译快，跨平台，自带运行时，单一文件输出</a:t>
            </a:r>
            <a:endParaRPr lang="en-US" altLang="zh-CN" dirty="0"/>
          </a:p>
          <a:p>
            <a:r>
              <a:rPr lang="zh-CN" altLang="en-US" dirty="0"/>
              <a:t>简单</a:t>
            </a:r>
            <a:endParaRPr lang="en-US" altLang="zh-CN" dirty="0"/>
          </a:p>
          <a:p>
            <a:r>
              <a:rPr lang="zh-CN" altLang="en-US" dirty="0"/>
              <a:t>类库齐全</a:t>
            </a:r>
            <a:r>
              <a:rPr lang="en-US" altLang="zh-CN" dirty="0"/>
              <a:t>, </a:t>
            </a:r>
            <a:r>
              <a:rPr lang="zh-CN" altLang="en-US" dirty="0"/>
              <a:t>自带</a:t>
            </a:r>
            <a:r>
              <a:rPr lang="en-US" altLang="zh-CN" dirty="0"/>
              <a:t>Web/RPC </a:t>
            </a:r>
            <a:r>
              <a:rPr lang="zh-CN" altLang="en-US" dirty="0"/>
              <a:t>服务器</a:t>
            </a:r>
            <a:endParaRPr lang="en-US" altLang="zh-CN" dirty="0"/>
          </a:p>
          <a:p>
            <a:r>
              <a:rPr lang="zh-CN" altLang="en-US" dirty="0"/>
              <a:t>无历史包袱</a:t>
            </a:r>
            <a:endParaRPr lang="en-US" altLang="zh-CN" dirty="0"/>
          </a:p>
          <a:p>
            <a:r>
              <a:rPr lang="zh-CN" altLang="en-US" dirty="0"/>
              <a:t>适合</a:t>
            </a:r>
            <a:r>
              <a:rPr lang="en-US" altLang="zh-CN" dirty="0"/>
              <a:t> </a:t>
            </a:r>
            <a:r>
              <a:rPr lang="zh-CN" altLang="en-US" dirty="0" smtClean="0"/>
              <a:t>高并发服务</a:t>
            </a:r>
            <a:r>
              <a:rPr lang="zh-CN" altLang="en-US" dirty="0"/>
              <a:t>端网络编程</a:t>
            </a:r>
            <a:endParaRPr lang="en-US" altLang="zh-CN" dirty="0"/>
          </a:p>
          <a:p>
            <a:endParaRPr lang="en-US" dirty="0"/>
          </a:p>
          <a:p>
            <a:pPr marL="0" indent="0">
              <a:buNone/>
            </a:pPr>
            <a:endParaRPr lang="en-US" altLang="zh-CN" dirty="0"/>
          </a:p>
        </p:txBody>
      </p:sp>
    </p:spTree>
    <p:extLst>
      <p:ext uri="{BB962C8B-B14F-4D97-AF65-F5344CB8AC3E}">
        <p14:creationId xmlns:p14="http://schemas.microsoft.com/office/powerpoint/2010/main" xmlns="" val="1844588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a:xfrm>
            <a:off x="299102" y="136526"/>
            <a:ext cx="11647919" cy="544511"/>
          </a:xfrm>
        </p:spPr>
        <p:txBody>
          <a:bodyPr/>
          <a:lstStyle/>
          <a:p>
            <a:r>
              <a:rPr lang="zh-CN" altLang="en-US" dirty="0"/>
              <a:t>为什么推荐</a:t>
            </a:r>
            <a:r>
              <a:rPr lang="en-US" altLang="zh-CN" dirty="0"/>
              <a:t>Golang</a:t>
            </a:r>
            <a:endParaRPr lang="en-US" dirty="0"/>
          </a:p>
        </p:txBody>
      </p:sp>
      <p:sp>
        <p:nvSpPr>
          <p:cNvPr id="5" name="Content Placeholder 4">
            <a:extLst>
              <a:ext uri="{FF2B5EF4-FFF2-40B4-BE49-F238E27FC236}">
                <a16:creationId xmlns:a16="http://schemas.microsoft.com/office/drawing/2014/main" xmlns="" id="{7A7E2851-6141-4C9C-BEEC-09785EFD900F}"/>
              </a:ext>
            </a:extLst>
          </p:cNvPr>
          <p:cNvSpPr>
            <a:spLocks noGrp="1"/>
          </p:cNvSpPr>
          <p:nvPr>
            <p:ph idx="1"/>
          </p:nvPr>
        </p:nvSpPr>
        <p:spPr/>
        <p:txBody>
          <a:bodyPr/>
          <a:lstStyle/>
          <a:p>
            <a:pPr marL="0" indent="0">
              <a:buNone/>
            </a:pPr>
            <a:r>
              <a:rPr lang="zh-CN" altLang="en-US" dirty="0"/>
              <a:t>我发现我花了四年时间锤炼自己用 </a:t>
            </a:r>
            <a:r>
              <a:rPr lang="en-US" altLang="zh-CN" dirty="0"/>
              <a:t>C </a:t>
            </a:r>
            <a:r>
              <a:rPr lang="zh-CN" altLang="en-US" dirty="0"/>
              <a:t>语言构建系统的能力，试图找到一个规范，可以更好的编写软件。结果发现只是对 </a:t>
            </a:r>
            <a:r>
              <a:rPr lang="en-US" altLang="zh-CN" dirty="0"/>
              <a:t>Go </a:t>
            </a:r>
            <a:r>
              <a:rPr lang="zh-CN" altLang="en-US" dirty="0"/>
              <a:t>的模仿。缺乏语言层面的支持，只能是一个拙劣的模仿。</a:t>
            </a:r>
            <a:endParaRPr lang="en-US" altLang="zh-CN" dirty="0"/>
          </a:p>
          <a:p>
            <a:pPr marL="0" indent="0">
              <a:buNone/>
            </a:pPr>
            <a:r>
              <a:rPr lang="zh-CN" altLang="en-US" dirty="0" smtClean="0">
                <a:solidFill>
                  <a:srgbClr val="00B0F0"/>
                </a:solidFill>
              </a:rPr>
              <a:t>云</a:t>
            </a:r>
            <a:r>
              <a:rPr lang="zh-CN" altLang="en-US" dirty="0">
                <a:solidFill>
                  <a:srgbClr val="00B0F0"/>
                </a:solidFill>
              </a:rPr>
              <a:t>风博</a:t>
            </a:r>
            <a:r>
              <a:rPr lang="zh-CN" altLang="en-US" dirty="0" smtClean="0">
                <a:solidFill>
                  <a:srgbClr val="00B0F0"/>
                </a:solidFill>
              </a:rPr>
              <a:t>客</a:t>
            </a:r>
            <a:endParaRPr lang="en-US" altLang="zh-CN" dirty="0" smtClean="0">
              <a:solidFill>
                <a:srgbClr val="00B0F0"/>
              </a:solidFill>
            </a:endParaRPr>
          </a:p>
          <a:p>
            <a:pPr marL="0" indent="0">
              <a:buNone/>
            </a:pPr>
            <a:endParaRPr lang="en-US" altLang="zh-CN" dirty="0" smtClean="0"/>
          </a:p>
          <a:p>
            <a:pPr marL="0" indent="0">
              <a:buNone/>
            </a:pPr>
            <a:r>
              <a:rPr lang="en-US" dirty="0" smtClean="0"/>
              <a:t>If you’re doing distributed work then you’ll find Go’s expressive concurrency primitives very helpful. We could achieve similar things in Node with generators, but in my opinion generators will only ever get us half way there. Without separate stacks error handling &amp; reporting will be mediocre at best. I also don’t want to wait 3 years for the community to defragment, when we have solutions that work now, and work well</a:t>
            </a:r>
            <a:r>
              <a:rPr lang="en-US" dirty="0" smtClean="0"/>
              <a:t>.</a:t>
            </a:r>
          </a:p>
          <a:p>
            <a:pPr marL="0" indent="0">
              <a:buNone/>
            </a:pPr>
            <a:r>
              <a:rPr lang="en-US" dirty="0" smtClean="0">
                <a:solidFill>
                  <a:srgbClr val="00B0F0"/>
                </a:solidFill>
              </a:rPr>
              <a:t>TJ </a:t>
            </a:r>
            <a:r>
              <a:rPr lang="en-US" dirty="0" err="1" smtClean="0">
                <a:solidFill>
                  <a:srgbClr val="00B0F0"/>
                </a:solidFill>
              </a:rPr>
              <a:t>Holowaychuk</a:t>
            </a:r>
            <a:endParaRPr lang="en-US" altLang="zh-CN" dirty="0">
              <a:solidFill>
                <a:srgbClr val="00B0F0"/>
              </a:solidFill>
            </a:endParaRPr>
          </a:p>
        </p:txBody>
      </p:sp>
    </p:spTree>
    <p:extLst>
      <p:ext uri="{BB962C8B-B14F-4D97-AF65-F5344CB8AC3E}">
        <p14:creationId xmlns:p14="http://schemas.microsoft.com/office/powerpoint/2010/main" xmlns="" val="1100923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a:xfrm>
            <a:off x="299102" y="136526"/>
            <a:ext cx="11647919" cy="544511"/>
          </a:xfrm>
        </p:spPr>
        <p:txBody>
          <a:bodyPr/>
          <a:lstStyle/>
          <a:p>
            <a:r>
              <a:rPr lang="zh-CN" altLang="en-US" dirty="0"/>
              <a:t>为什么推荐</a:t>
            </a:r>
            <a:r>
              <a:rPr lang="en-US" altLang="zh-CN" dirty="0"/>
              <a:t>Golang</a:t>
            </a:r>
            <a:endParaRPr lang="en-US" dirty="0"/>
          </a:p>
        </p:txBody>
      </p:sp>
      <p:sp>
        <p:nvSpPr>
          <p:cNvPr id="5" name="Content Placeholder 4">
            <a:extLst>
              <a:ext uri="{FF2B5EF4-FFF2-40B4-BE49-F238E27FC236}">
                <a16:creationId xmlns:a16="http://schemas.microsoft.com/office/drawing/2014/main" xmlns="" id="{7A7E2851-6141-4C9C-BEEC-09785EFD900F}"/>
              </a:ext>
            </a:extLst>
          </p:cNvPr>
          <p:cNvSpPr>
            <a:spLocks noGrp="1"/>
          </p:cNvSpPr>
          <p:nvPr>
            <p:ph idx="1"/>
          </p:nvPr>
        </p:nvSpPr>
        <p:spPr/>
        <p:txBody>
          <a:bodyPr>
            <a:normAutofit/>
          </a:bodyPr>
          <a:lstStyle/>
          <a:p>
            <a:pPr marL="0" indent="0">
              <a:buNone/>
            </a:pPr>
            <a:r>
              <a:rPr lang="zh-CN" altLang="en-US" dirty="0"/>
              <a:t>曾几何时，“协程编程”还是极少数高端玩家嘴里的黑话。无锁队列，并行，非阻塞，无栈有栈协议，上下文切换，</a:t>
            </a:r>
            <a:r>
              <a:rPr lang="en-US" altLang="zh-CN" dirty="0"/>
              <a:t>actor </a:t>
            </a:r>
            <a:r>
              <a:rPr lang="zh-CN" altLang="en-US" dirty="0"/>
              <a:t>，</a:t>
            </a:r>
            <a:r>
              <a:rPr lang="en-US" altLang="zh-CN" dirty="0" err="1"/>
              <a:t>csp</a:t>
            </a:r>
            <a:r>
              <a:rPr lang="zh-CN" altLang="en-US" dirty="0"/>
              <a:t>这些黑话足以把你的膀胱吓得漏液</a:t>
            </a:r>
            <a:r>
              <a:rPr lang="zh-CN" altLang="en-US" dirty="0" smtClean="0"/>
              <a:t>。如今</a:t>
            </a:r>
            <a:r>
              <a:rPr lang="zh-CN" altLang="en-US" dirty="0"/>
              <a:t>，作为资深</a:t>
            </a:r>
            <a:r>
              <a:rPr lang="en-US" altLang="zh-CN" dirty="0"/>
              <a:t>c/</a:t>
            </a:r>
            <a:r>
              <a:rPr lang="en-US" altLang="zh-CN" dirty="0" err="1"/>
              <a:t>c++</a:t>
            </a:r>
            <a:r>
              <a:rPr lang="zh-CN" altLang="en-US" dirty="0"/>
              <a:t>工程师的你看到一个</a:t>
            </a:r>
            <a:r>
              <a:rPr lang="en-US" altLang="zh-CN" dirty="0"/>
              <a:t>java CRUD boy</a:t>
            </a:r>
            <a:r>
              <a:rPr lang="zh-CN" altLang="en-US" dirty="0"/>
              <a:t>看</a:t>
            </a:r>
            <a:r>
              <a:rPr lang="en-US" altLang="zh-CN" dirty="0"/>
              <a:t>3</a:t>
            </a:r>
            <a:r>
              <a:rPr lang="zh-CN" altLang="en-US" dirty="0"/>
              <a:t>个小时</a:t>
            </a:r>
            <a:r>
              <a:rPr lang="en-US" altLang="zh-CN" dirty="0"/>
              <a:t>go cookbook </a:t>
            </a:r>
            <a:r>
              <a:rPr lang="zh-CN" altLang="en-US" dirty="0"/>
              <a:t>写出来的</a:t>
            </a:r>
            <a:r>
              <a:rPr lang="en-US" altLang="zh-CN" dirty="0"/>
              <a:t>socket</a:t>
            </a:r>
            <a:r>
              <a:rPr lang="zh-CN" altLang="en-US" dirty="0"/>
              <a:t>服务器的丑陋代码一开始你可能还会笑出声，但是一顿</a:t>
            </a:r>
            <a:r>
              <a:rPr lang="en-US" altLang="zh-CN" dirty="0"/>
              <a:t>profile benchmark</a:t>
            </a:r>
            <a:r>
              <a:rPr lang="zh-CN" altLang="en-US" dirty="0"/>
              <a:t>之后，你发现这丑陋玩意儿居然能比你花了半个月用</a:t>
            </a:r>
            <a:r>
              <a:rPr lang="en-US" altLang="zh-CN" dirty="0"/>
              <a:t>c</a:t>
            </a:r>
            <a:r>
              <a:rPr lang="zh-CN" altLang="en-US" dirty="0"/>
              <a:t>写的构建于</a:t>
            </a:r>
            <a:r>
              <a:rPr lang="en-US" altLang="zh-CN" dirty="0" err="1"/>
              <a:t>colib+libuv</a:t>
            </a:r>
            <a:r>
              <a:rPr lang="en-US" altLang="zh-CN" dirty="0"/>
              <a:t>+#</a:t>
            </a:r>
            <a:r>
              <a:rPr lang="zh-CN" altLang="en-US" dirty="0"/>
              <a:t>￥</a:t>
            </a:r>
            <a:r>
              <a:rPr lang="en-US" altLang="zh-CN" dirty="0"/>
              <a:t>%*&amp;</a:t>
            </a:r>
            <a:r>
              <a:rPr lang="zh-CN" altLang="en-US" dirty="0"/>
              <a:t>等一大堆你生怕写到简历上会引来一大堆猎头骚扰的黑科技构建的</a:t>
            </a:r>
            <a:r>
              <a:rPr lang="en-US" altLang="zh-CN" dirty="0" err="1"/>
              <a:t>tcp</a:t>
            </a:r>
            <a:r>
              <a:rPr lang="zh-CN" altLang="en-US" dirty="0"/>
              <a:t>服务端性能更高跑的更快的时候，笑容开始凝固并逐渐消失。</a:t>
            </a:r>
            <a:r>
              <a:rPr lang="en-US" altLang="zh-CN" dirty="0"/>
              <a:t>go</a:t>
            </a:r>
            <a:r>
              <a:rPr lang="zh-CN" altLang="en-US" dirty="0"/>
              <a:t>程序似乎不需要刻意调优，也不需要使用</a:t>
            </a:r>
            <a:r>
              <a:rPr lang="en-US" altLang="zh-CN" dirty="0"/>
              <a:t>supervisor</a:t>
            </a:r>
            <a:r>
              <a:rPr lang="zh-CN" altLang="en-US" dirty="0"/>
              <a:t>托管一堆进程，天然把协程分配到各核心上面自动压榨，而这一切还对程序员透明。终于你进入了“中年危机”  </a:t>
            </a:r>
            <a:r>
              <a:rPr lang="en-US" altLang="zh-CN" dirty="0"/>
              <a:t>(</a:t>
            </a:r>
            <a:r>
              <a:rPr lang="zh-CN" altLang="en-US" dirty="0"/>
              <a:t>引至</a:t>
            </a:r>
            <a:r>
              <a:rPr lang="en-US" altLang="zh-CN" dirty="0" err="1"/>
              <a:t>zhihu</a:t>
            </a:r>
            <a:r>
              <a:rPr lang="en-US" altLang="zh-CN" dirty="0"/>
              <a:t>)</a:t>
            </a:r>
            <a:endParaRPr lang="zh-CN" altLang="en-US" dirty="0"/>
          </a:p>
          <a:p>
            <a:pPr marL="0" indent="0">
              <a:buNone/>
            </a:pPr>
            <a:endParaRPr lang="en-US" altLang="zh-CN" dirty="0"/>
          </a:p>
          <a:p>
            <a:pPr marL="0" indent="0">
              <a:buNone/>
            </a:pPr>
            <a:r>
              <a:rPr lang="zh-CN" altLang="en-US" dirty="0"/>
              <a:t>唯有简单才是最终的解决方案</a:t>
            </a:r>
          </a:p>
        </p:txBody>
      </p:sp>
    </p:spTree>
    <p:extLst>
      <p:ext uri="{BB962C8B-B14F-4D97-AF65-F5344CB8AC3E}">
        <p14:creationId xmlns:p14="http://schemas.microsoft.com/office/powerpoint/2010/main" xmlns="" val="2499605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a:xfrm>
            <a:off x="299102" y="136526"/>
            <a:ext cx="11647919" cy="544511"/>
          </a:xfrm>
        </p:spPr>
        <p:txBody>
          <a:bodyPr/>
          <a:lstStyle/>
          <a:p>
            <a:r>
              <a:rPr lang="en-US" altLang="zh-CN" dirty="0" err="1" smtClean="0"/>
              <a:t>Golang</a:t>
            </a:r>
            <a:r>
              <a:rPr lang="zh-CN" altLang="en-US" dirty="0" smtClean="0"/>
              <a:t>开发团队</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406811" y="823913"/>
            <a:ext cx="11432353" cy="5353050"/>
          </a:xfrm>
          <a:prstGeom prst="rect">
            <a:avLst/>
          </a:prstGeom>
          <a:noFill/>
          <a:ln w="9525">
            <a:noFill/>
            <a:miter lim="800000"/>
            <a:headEnd/>
            <a:tailEnd/>
          </a:ln>
          <a:effectLst/>
        </p:spPr>
      </p:pic>
    </p:spTree>
    <p:extLst>
      <p:ext uri="{BB962C8B-B14F-4D97-AF65-F5344CB8AC3E}">
        <p14:creationId xmlns:p14="http://schemas.microsoft.com/office/powerpoint/2010/main" xmlns="" val="249960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a:xfrm>
            <a:off x="299102" y="136526"/>
            <a:ext cx="11647919" cy="544511"/>
          </a:xfrm>
        </p:spPr>
        <p:txBody>
          <a:bodyPr/>
          <a:lstStyle/>
          <a:p>
            <a:r>
              <a:rPr lang="en-US" altLang="zh-CN" dirty="0" err="1" smtClean="0"/>
              <a:t>Golang</a:t>
            </a:r>
            <a:r>
              <a:rPr lang="zh-CN" altLang="en-US" dirty="0" smtClean="0"/>
              <a:t>案例</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073247" y="1099997"/>
            <a:ext cx="9630746" cy="4662850"/>
          </a:xfrm>
          <a:prstGeom prst="rect">
            <a:avLst/>
          </a:prstGeom>
          <a:noFill/>
          <a:ln w="9525">
            <a:noFill/>
            <a:miter lim="800000"/>
            <a:headEnd/>
            <a:tailEnd/>
          </a:ln>
          <a:effectLst/>
        </p:spPr>
      </p:pic>
    </p:spTree>
    <p:extLst>
      <p:ext uri="{BB962C8B-B14F-4D97-AF65-F5344CB8AC3E}">
        <p14:creationId xmlns:p14="http://schemas.microsoft.com/office/powerpoint/2010/main" xmlns="" val="249960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A8BCD-AB0A-49E3-A2BA-459943BAEEF4}"/>
              </a:ext>
            </a:extLst>
          </p:cNvPr>
          <p:cNvSpPr>
            <a:spLocks noGrp="1"/>
          </p:cNvSpPr>
          <p:nvPr>
            <p:ph type="title"/>
          </p:nvPr>
        </p:nvSpPr>
        <p:spPr/>
        <p:txBody>
          <a:bodyPr/>
          <a:lstStyle/>
          <a:p>
            <a:r>
              <a:rPr lang="zh-CN" altLang="en-US" dirty="0"/>
              <a:t>一个</a:t>
            </a:r>
            <a:r>
              <a:rPr lang="en-US" altLang="zh-CN" dirty="0"/>
              <a:t>RPC</a:t>
            </a:r>
            <a:r>
              <a:rPr lang="zh-CN" altLang="en-US" dirty="0"/>
              <a:t>调用的例子</a:t>
            </a:r>
            <a:endParaRPr lang="en-US" dirty="0"/>
          </a:p>
        </p:txBody>
      </p:sp>
      <p:sp>
        <p:nvSpPr>
          <p:cNvPr id="3" name="Content Placeholder 2">
            <a:extLst>
              <a:ext uri="{FF2B5EF4-FFF2-40B4-BE49-F238E27FC236}">
                <a16:creationId xmlns:a16="http://schemas.microsoft.com/office/drawing/2014/main" xmlns="" id="{9CEEFE61-DC95-418E-BAF4-089832837283}"/>
              </a:ext>
            </a:extLst>
          </p:cNvPr>
          <p:cNvSpPr>
            <a:spLocks noGrp="1"/>
          </p:cNvSpPr>
          <p:nvPr>
            <p:ph idx="1"/>
          </p:nvPr>
        </p:nvSpPr>
        <p:spPr>
          <a:xfrm>
            <a:off x="299101" y="824179"/>
            <a:ext cx="11251215" cy="5348022"/>
          </a:xfrm>
        </p:spPr>
        <p:txBody>
          <a:bodyPr/>
          <a:lstStyle/>
          <a:p>
            <a:r>
              <a:rPr lang="zh-CN" altLang="en-US" sz="3600" i="1" dirty="0"/>
              <a:t>客户端发送两个整数</a:t>
            </a:r>
            <a:r>
              <a:rPr lang="en-US" altLang="zh-CN" sz="3600" i="1" dirty="0"/>
              <a:t>, </a:t>
            </a:r>
            <a:r>
              <a:rPr lang="zh-CN" altLang="en-US" sz="3600" i="1" dirty="0"/>
              <a:t>服务端计算乘积并返回结果</a:t>
            </a:r>
            <a:endParaRPr lang="en-US" altLang="zh-CN" sz="3600" i="1" dirty="0"/>
          </a:p>
          <a:p>
            <a:pPr lvl="1"/>
            <a:endParaRPr lang="en-US" altLang="zh-CN" sz="3200" i="1" dirty="0"/>
          </a:p>
          <a:p>
            <a:pPr lvl="1"/>
            <a:r>
              <a:rPr lang="en-US" altLang="zh-CN" dirty="0"/>
              <a:t>QPS</a:t>
            </a:r>
            <a:r>
              <a:rPr lang="zh-CN" altLang="en-US" dirty="0"/>
              <a:t>：</a:t>
            </a:r>
            <a:r>
              <a:rPr lang="en-US" altLang="zh-CN" dirty="0"/>
              <a:t>3~6</a:t>
            </a:r>
            <a:r>
              <a:rPr lang="zh-CN" altLang="en-US" dirty="0"/>
              <a:t>万</a:t>
            </a:r>
            <a:endParaRPr lang="en-US" altLang="zh-CN" dirty="0"/>
          </a:p>
          <a:p>
            <a:pPr lvl="1"/>
            <a:r>
              <a:rPr lang="en-US" altLang="zh-CN" dirty="0"/>
              <a:t>15K </a:t>
            </a:r>
            <a:r>
              <a:rPr lang="zh-CN" altLang="en-US" dirty="0"/>
              <a:t>长连接</a:t>
            </a:r>
            <a:endParaRPr lang="en-US" altLang="zh-CN" dirty="0"/>
          </a:p>
          <a:p>
            <a:pPr lvl="1"/>
            <a:r>
              <a:rPr lang="en-US" altLang="zh-CN" dirty="0" err="1"/>
              <a:t>Serv+Client</a:t>
            </a:r>
            <a:endParaRPr lang="en-US" altLang="zh-CN" dirty="0"/>
          </a:p>
          <a:p>
            <a:pPr lvl="1"/>
            <a:r>
              <a:rPr lang="en-US" altLang="zh-CN" dirty="0"/>
              <a:t>2</a:t>
            </a:r>
            <a:r>
              <a:rPr lang="zh-CN" altLang="en-US" dirty="0"/>
              <a:t>次网络传输</a:t>
            </a:r>
            <a:endParaRPr lang="en-US" altLang="zh-CN" dirty="0"/>
          </a:p>
          <a:p>
            <a:pPr lvl="1"/>
            <a:r>
              <a:rPr lang="en-US" altLang="zh-CN" dirty="0"/>
              <a:t>2</a:t>
            </a:r>
            <a:r>
              <a:rPr lang="zh-CN" altLang="en-US" dirty="0"/>
              <a:t>次序列化</a:t>
            </a:r>
            <a:endParaRPr lang="en-US" altLang="zh-CN" dirty="0"/>
          </a:p>
          <a:p>
            <a:pPr lvl="1"/>
            <a:r>
              <a:rPr lang="en-US" altLang="zh-CN" dirty="0"/>
              <a:t>2</a:t>
            </a:r>
            <a:r>
              <a:rPr lang="zh-CN" altLang="en-US" dirty="0"/>
              <a:t>次反序列化</a:t>
            </a:r>
            <a:endParaRPr lang="en-US" altLang="zh-CN" dirty="0"/>
          </a:p>
          <a:p>
            <a:pPr lvl="1"/>
            <a:endParaRPr lang="en-US" altLang="zh-CN" dirty="0"/>
          </a:p>
          <a:p>
            <a:pPr lvl="1"/>
            <a:endParaRPr lang="en-US" altLang="zh-CN" dirty="0"/>
          </a:p>
          <a:p>
            <a:pPr lvl="1"/>
            <a:endParaRPr lang="en-US" dirty="0"/>
          </a:p>
        </p:txBody>
      </p:sp>
      <p:pic>
        <p:nvPicPr>
          <p:cNvPr id="6" name="Picture 5">
            <a:extLst>
              <a:ext uri="{FF2B5EF4-FFF2-40B4-BE49-F238E27FC236}">
                <a16:creationId xmlns:a16="http://schemas.microsoft.com/office/drawing/2014/main" xmlns="" id="{27422100-F92B-4F00-8593-4B9D8040F490}"/>
              </a:ext>
            </a:extLst>
          </p:cNvPr>
          <p:cNvPicPr>
            <a:picLocks noChangeAspect="1"/>
          </p:cNvPicPr>
          <p:nvPr/>
        </p:nvPicPr>
        <p:blipFill>
          <a:blip r:embed="rId3"/>
          <a:stretch>
            <a:fillRect/>
          </a:stretch>
        </p:blipFill>
        <p:spPr>
          <a:xfrm>
            <a:off x="3762753" y="1667380"/>
            <a:ext cx="7634789" cy="865221"/>
          </a:xfrm>
          <a:prstGeom prst="rect">
            <a:avLst/>
          </a:prstGeom>
        </p:spPr>
      </p:pic>
      <p:pic>
        <p:nvPicPr>
          <p:cNvPr id="7" name="Picture 6">
            <a:extLst>
              <a:ext uri="{FF2B5EF4-FFF2-40B4-BE49-F238E27FC236}">
                <a16:creationId xmlns:a16="http://schemas.microsoft.com/office/drawing/2014/main" xmlns="" id="{12A8AA35-23E3-4CB9-9C81-24C609C120D7}"/>
              </a:ext>
            </a:extLst>
          </p:cNvPr>
          <p:cNvPicPr>
            <a:picLocks noChangeAspect="1"/>
          </p:cNvPicPr>
          <p:nvPr/>
        </p:nvPicPr>
        <p:blipFill>
          <a:blip r:embed="rId4"/>
          <a:stretch>
            <a:fillRect/>
          </a:stretch>
        </p:blipFill>
        <p:spPr>
          <a:xfrm>
            <a:off x="3762753" y="2628412"/>
            <a:ext cx="7731042" cy="3725321"/>
          </a:xfrm>
          <a:prstGeom prst="rect">
            <a:avLst/>
          </a:prstGeom>
        </p:spPr>
      </p:pic>
    </p:spTree>
    <p:extLst>
      <p:ext uri="{BB962C8B-B14F-4D97-AF65-F5344CB8AC3E}">
        <p14:creationId xmlns:p14="http://schemas.microsoft.com/office/powerpoint/2010/main" xmlns="" val="2376815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xmlns="" id="{0E59A1AE-F806-46F3-BA69-B4B5C2C30661}"/>
              </a:ext>
            </a:extLst>
          </p:cNvPr>
          <p:cNvSpPr>
            <a:spLocks noGrp="1"/>
          </p:cNvSpPr>
          <p:nvPr>
            <p:ph idx="1"/>
          </p:nvPr>
        </p:nvSpPr>
        <p:spPr>
          <a:xfrm>
            <a:off x="535403" y="808074"/>
            <a:ext cx="10875548" cy="4925976"/>
          </a:xfrm>
        </p:spPr>
        <p:txBody>
          <a:bodyPr>
            <a:normAutofit/>
          </a:bodyPr>
          <a:lstStyle/>
          <a:p>
            <a:r>
              <a:rPr lang="zh-CN" altLang="en-US" sz="1800" dirty="0"/>
              <a:t>今日头条</a:t>
            </a:r>
            <a:r>
              <a:rPr lang="en-US" altLang="zh-CN" sz="1800" dirty="0"/>
              <a:t>Go</a:t>
            </a:r>
            <a:r>
              <a:rPr lang="zh-CN" altLang="en-US" sz="1800" dirty="0"/>
              <a:t>建千亿级微服务的实践 </a:t>
            </a:r>
            <a:r>
              <a:rPr lang="en-US" sz="1800" i="1" dirty="0">
                <a:hlinkClick r:id="rId3"/>
              </a:rPr>
              <a:t>https://36kr.com/p/5073181.html</a:t>
            </a:r>
            <a:r>
              <a:rPr lang="en-US" sz="1800" i="1" dirty="0"/>
              <a:t> </a:t>
            </a:r>
          </a:p>
          <a:p>
            <a:r>
              <a:rPr lang="en-US" sz="1800" dirty="0"/>
              <a:t>Golang</a:t>
            </a:r>
            <a:r>
              <a:rPr lang="zh-CN" altLang="en-US" sz="1800" dirty="0"/>
              <a:t>适合高并发场景的原因分析 </a:t>
            </a:r>
            <a:r>
              <a:rPr lang="en-US" sz="1800" i="1" dirty="0">
                <a:hlinkClick r:id="rId4"/>
              </a:rPr>
              <a:t>https://blog.csdn.net/ghj1976/article/details/27996095</a:t>
            </a:r>
            <a:endParaRPr lang="en-US" sz="1800" i="1" dirty="0"/>
          </a:p>
          <a:p>
            <a:r>
              <a:rPr lang="en-US" altLang="zh-CN" sz="1800" i="1" dirty="0"/>
              <a:t>Dive-into-Golang </a:t>
            </a:r>
            <a:r>
              <a:rPr lang="en-US" altLang="zh-CN" sz="1800" i="1" dirty="0">
                <a:hlinkClick r:id="rId5"/>
              </a:rPr>
              <a:t>https://www.slideserve.com/farica/dive-into-golang</a:t>
            </a:r>
            <a:endParaRPr lang="en-US" altLang="zh-CN" sz="1800" i="1" dirty="0"/>
          </a:p>
          <a:p>
            <a:r>
              <a:rPr lang="zh-CN" altLang="en-US" sz="1800" dirty="0"/>
              <a:t>高性能网络编程  </a:t>
            </a:r>
            <a:r>
              <a:rPr lang="en-US" altLang="zh-CN" sz="1800" dirty="0">
                <a:hlinkClick r:id="rId6"/>
              </a:rPr>
              <a:t>https://segmentfault.com/a/1190000007240744</a:t>
            </a:r>
            <a:endParaRPr lang="en-US" altLang="zh-CN" sz="1800" dirty="0"/>
          </a:p>
          <a:p>
            <a:r>
              <a:rPr lang="zh-CN" altLang="en-US" sz="1800" dirty="0"/>
              <a:t>许式伟谈</a:t>
            </a:r>
            <a:r>
              <a:rPr lang="en-US" altLang="zh-CN" sz="1800" dirty="0"/>
              <a:t>Go Erlang</a:t>
            </a:r>
            <a:r>
              <a:rPr lang="zh-CN" altLang="en-US" sz="1800" dirty="0"/>
              <a:t>并发编程差异 </a:t>
            </a:r>
            <a:r>
              <a:rPr lang="en-US" altLang="zh-CN" sz="1800" dirty="0">
                <a:hlinkClick r:id="rId7"/>
              </a:rPr>
              <a:t>https://studygolang.com/articles/2945</a:t>
            </a:r>
            <a:endParaRPr lang="en-US" altLang="zh-CN" sz="1800" dirty="0"/>
          </a:p>
          <a:p>
            <a:r>
              <a:rPr lang="zh-CN" altLang="en-US" sz="1800" dirty="0"/>
              <a:t>七种</a:t>
            </a:r>
            <a:r>
              <a:rPr lang="en-US" altLang="zh-CN" sz="1800" dirty="0"/>
              <a:t>WebSocket</a:t>
            </a:r>
            <a:r>
              <a:rPr lang="zh-CN" altLang="en-US" sz="1800" dirty="0"/>
              <a:t>框架的性能比较 </a:t>
            </a:r>
            <a:r>
              <a:rPr lang="en-US" altLang="zh-CN" sz="1800" dirty="0">
                <a:hlinkClick r:id="rId8"/>
              </a:rPr>
              <a:t>https://colobu.com/2015/07/14/performance-comparison-of-7-websocket-frameworks/</a:t>
            </a:r>
            <a:endParaRPr lang="en-US" altLang="zh-CN" sz="1800" dirty="0"/>
          </a:p>
          <a:p>
            <a:r>
              <a:rPr lang="en-US" altLang="zh-CN" sz="1800" dirty="0"/>
              <a:t>C/C++</a:t>
            </a:r>
            <a:r>
              <a:rPr lang="zh-CN" altLang="en-US" sz="1800" dirty="0"/>
              <a:t>协程库</a:t>
            </a:r>
            <a:r>
              <a:rPr lang="en-US" altLang="zh-CN" sz="1800" dirty="0" err="1"/>
              <a:t>libco</a:t>
            </a:r>
            <a:r>
              <a:rPr lang="zh-CN" altLang="en-US" sz="1800" dirty="0"/>
              <a:t>：微信怎样漂亮地完成异步化改造 </a:t>
            </a:r>
            <a:r>
              <a:rPr lang="en-US" altLang="zh-CN" sz="1800" dirty="0">
                <a:hlinkClick r:id="rId9"/>
              </a:rPr>
              <a:t>https://www.infoq.cn/articles/CplusStyleCorourtine-At-Wechat</a:t>
            </a:r>
            <a:endParaRPr lang="en-US" altLang="zh-CN" sz="1800" dirty="0"/>
          </a:p>
          <a:p>
            <a:r>
              <a:rPr lang="zh-CN" altLang="en-US" sz="1800" dirty="0"/>
              <a:t>协程：高并发</a:t>
            </a:r>
            <a:r>
              <a:rPr lang="en-US" altLang="zh-CN" sz="1800" dirty="0"/>
              <a:t>IO</a:t>
            </a:r>
            <a:r>
              <a:rPr lang="zh-CN" altLang="en-US" sz="1800" dirty="0"/>
              <a:t>终极杀器： </a:t>
            </a:r>
            <a:r>
              <a:rPr lang="en-US" altLang="zh-CN" sz="1800" dirty="0">
                <a:hlinkClick r:id="rId10"/>
              </a:rPr>
              <a:t>https://zhuanlan.zhihu.com/p/27519705</a:t>
            </a:r>
            <a:endParaRPr lang="en-US" altLang="zh-CN" sz="1800" dirty="0"/>
          </a:p>
          <a:p>
            <a:r>
              <a:rPr lang="zh-CN" altLang="en-US" sz="1800" dirty="0"/>
              <a:t>为什么要使用 </a:t>
            </a:r>
            <a:r>
              <a:rPr lang="en-US" altLang="zh-CN" sz="1800" dirty="0"/>
              <a:t>Go </a:t>
            </a:r>
            <a:r>
              <a:rPr lang="zh-CN" altLang="en-US" sz="1800" dirty="0"/>
              <a:t>语言？</a:t>
            </a:r>
            <a:r>
              <a:rPr lang="en-US" altLang="zh-CN" sz="1800" dirty="0"/>
              <a:t>Go </a:t>
            </a:r>
            <a:r>
              <a:rPr lang="zh-CN" altLang="en-US" sz="1800" dirty="0"/>
              <a:t>语言的优势在哪里？ </a:t>
            </a:r>
            <a:r>
              <a:rPr lang="en-US" altLang="zh-CN" sz="1800" dirty="0">
                <a:hlinkClick r:id="rId11"/>
              </a:rPr>
              <a:t>https://</a:t>
            </a:r>
            <a:r>
              <a:rPr lang="en-US" altLang="zh-CN" sz="1800" dirty="0" smtClean="0">
                <a:hlinkClick r:id="rId11"/>
              </a:rPr>
              <a:t>www.zhihu.com/question/21409296</a:t>
            </a:r>
            <a:endParaRPr lang="en-US" altLang="zh-CN" sz="1800" dirty="0" smtClean="0"/>
          </a:p>
          <a:p>
            <a:r>
              <a:rPr lang="zh-CN" altLang="en-US" sz="1800" dirty="0" smtClean="0"/>
              <a:t>如何看待 </a:t>
            </a:r>
            <a:r>
              <a:rPr lang="en-US" altLang="zh-CN" sz="1800" dirty="0" smtClean="0"/>
              <a:t>TJ </a:t>
            </a:r>
            <a:r>
              <a:rPr lang="zh-CN" altLang="en-US" sz="1800" dirty="0" smtClean="0"/>
              <a:t>宣布退出 </a:t>
            </a:r>
            <a:r>
              <a:rPr lang="en-US" altLang="zh-CN" sz="1800" dirty="0" smtClean="0"/>
              <a:t>Node.js </a:t>
            </a:r>
            <a:r>
              <a:rPr lang="zh-CN" altLang="en-US" sz="1800" dirty="0" smtClean="0"/>
              <a:t>开发，转向 </a:t>
            </a:r>
            <a:r>
              <a:rPr lang="en-US" altLang="zh-CN" sz="1800" dirty="0" smtClean="0"/>
              <a:t>Go</a:t>
            </a:r>
            <a:r>
              <a:rPr lang="zh-CN" altLang="en-US" sz="1800" dirty="0" smtClean="0"/>
              <a:t>？ </a:t>
            </a:r>
          </a:p>
          <a:p>
            <a:pPr lvl="1"/>
            <a:r>
              <a:rPr lang="en-US" altLang="zh-CN" sz="1400" dirty="0" smtClean="0">
                <a:hlinkClick r:id="rId12"/>
              </a:rPr>
              <a:t>https</a:t>
            </a:r>
            <a:r>
              <a:rPr lang="en-US" altLang="zh-CN" sz="1400" dirty="0" smtClean="0">
                <a:hlinkClick r:id="rId12"/>
              </a:rPr>
              <a:t>://</a:t>
            </a:r>
            <a:r>
              <a:rPr lang="en-US" altLang="zh-CN" sz="1400" dirty="0" smtClean="0">
                <a:hlinkClick r:id="rId12"/>
              </a:rPr>
              <a:t>yq.aliyun.com/ask/259719</a:t>
            </a:r>
            <a:endParaRPr lang="en-US" altLang="zh-CN" sz="1400" dirty="0" smtClean="0"/>
          </a:p>
          <a:p>
            <a:pPr lvl="1"/>
            <a:r>
              <a:rPr lang="en-US" altLang="zh-CN" sz="1400" dirty="0" smtClean="0">
                <a:hlinkClick r:id="rId13"/>
              </a:rPr>
              <a:t>https://</a:t>
            </a:r>
            <a:r>
              <a:rPr lang="en-US" altLang="zh-CN" sz="1400" dirty="0" smtClean="0">
                <a:hlinkClick r:id="rId13"/>
              </a:rPr>
              <a:t>studygolang.com/articles/2675</a:t>
            </a:r>
            <a:endParaRPr lang="en-US" altLang="zh-CN" sz="1400" dirty="0" smtClean="0"/>
          </a:p>
          <a:p>
            <a:pPr lvl="1"/>
            <a:endParaRPr lang="en-US" altLang="zh-CN" sz="14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xmlns="" val="115364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en-US" altLang="zh-CN" dirty="0" err="1"/>
              <a:t>Golang</a:t>
            </a:r>
            <a:r>
              <a:rPr lang="zh-CN" altLang="en-US" dirty="0"/>
              <a:t>大并发如此简单</a:t>
            </a:r>
            <a:endParaRPr lang="en-US" dirty="0"/>
          </a:p>
        </p:txBody>
      </p:sp>
      <p:sp>
        <p:nvSpPr>
          <p:cNvPr id="3" name="Content Placeholder 2">
            <a:extLst>
              <a:ext uri="{FF2B5EF4-FFF2-40B4-BE49-F238E27FC236}">
                <a16:creationId xmlns:a16="http://schemas.microsoft.com/office/drawing/2014/main" xmlns="" id="{0E59A1AE-F806-46F3-BA69-B4B5C2C30661}"/>
              </a:ext>
            </a:extLst>
          </p:cNvPr>
          <p:cNvSpPr>
            <a:spLocks noGrp="1"/>
          </p:cNvSpPr>
          <p:nvPr>
            <p:ph idx="1"/>
          </p:nvPr>
        </p:nvSpPr>
        <p:spPr>
          <a:xfrm>
            <a:off x="4217068" y="1743173"/>
            <a:ext cx="7605647" cy="2496537"/>
          </a:xfrm>
        </p:spPr>
        <p:txBody>
          <a:bodyPr/>
          <a:lstStyle/>
          <a:p>
            <a:endParaRPr lang="en-US" i="1" dirty="0"/>
          </a:p>
          <a:p>
            <a:endParaRPr lang="en-US" i="1" dirty="0"/>
          </a:p>
          <a:p>
            <a:endParaRPr lang="en-US" dirty="0"/>
          </a:p>
          <a:p>
            <a:endParaRPr lang="en-US" dirty="0"/>
          </a:p>
        </p:txBody>
      </p:sp>
      <p:sp>
        <p:nvSpPr>
          <p:cNvPr id="4" name="TextBox 3">
            <a:extLst>
              <a:ext uri="{FF2B5EF4-FFF2-40B4-BE49-F238E27FC236}">
                <a16:creationId xmlns:a16="http://schemas.microsoft.com/office/drawing/2014/main" xmlns="" id="{945B14A7-9B10-4210-9FBD-CCE24D646A83}"/>
              </a:ext>
            </a:extLst>
          </p:cNvPr>
          <p:cNvSpPr txBox="1"/>
          <p:nvPr/>
        </p:nvSpPr>
        <p:spPr>
          <a:xfrm>
            <a:off x="529389" y="950495"/>
            <a:ext cx="9241932" cy="584775"/>
          </a:xfrm>
          <a:prstGeom prst="rect">
            <a:avLst/>
          </a:prstGeom>
          <a:noFill/>
        </p:spPr>
        <p:txBody>
          <a:bodyPr wrap="square" rtlCol="0">
            <a:spAutoFit/>
          </a:bodyPr>
          <a:lstStyle/>
          <a:p>
            <a:pPr marL="514350" indent="-514350"/>
            <a:r>
              <a:rPr lang="zh-CN" altLang="en-US" sz="3200" dirty="0"/>
              <a:t>只需加个 </a:t>
            </a:r>
            <a:r>
              <a:rPr lang="en-US" altLang="zh-CN" sz="3200" dirty="0"/>
              <a:t>go </a:t>
            </a:r>
            <a:r>
              <a:rPr lang="zh-CN" altLang="en-US" sz="3200" dirty="0"/>
              <a:t>关键字</a:t>
            </a:r>
            <a:r>
              <a:rPr lang="en-US" altLang="zh-CN" sz="3200" dirty="0"/>
              <a:t>,</a:t>
            </a:r>
            <a:r>
              <a:rPr lang="zh-CN" altLang="en-US" sz="3200" dirty="0"/>
              <a:t>简单粗暴而富有成效</a:t>
            </a:r>
            <a:endParaRPr lang="en-US" altLang="zh-CN" sz="3200" dirty="0"/>
          </a:p>
        </p:txBody>
      </p:sp>
      <p:pic>
        <p:nvPicPr>
          <p:cNvPr id="5" name="Picture 4">
            <a:extLst>
              <a:ext uri="{FF2B5EF4-FFF2-40B4-BE49-F238E27FC236}">
                <a16:creationId xmlns:a16="http://schemas.microsoft.com/office/drawing/2014/main" xmlns="" id="{53A4B057-3B19-4265-AAD3-16AF8114FA31}"/>
              </a:ext>
            </a:extLst>
          </p:cNvPr>
          <p:cNvPicPr>
            <a:picLocks noChangeAspect="1"/>
          </p:cNvPicPr>
          <p:nvPr/>
        </p:nvPicPr>
        <p:blipFill>
          <a:blip r:embed="rId3"/>
          <a:stretch>
            <a:fillRect/>
          </a:stretch>
        </p:blipFill>
        <p:spPr>
          <a:xfrm>
            <a:off x="700411" y="1535269"/>
            <a:ext cx="8457211" cy="4903631"/>
          </a:xfrm>
          <a:prstGeom prst="rect">
            <a:avLst/>
          </a:prstGeom>
        </p:spPr>
      </p:pic>
    </p:spTree>
    <p:extLst>
      <p:ext uri="{BB962C8B-B14F-4D97-AF65-F5344CB8AC3E}">
        <p14:creationId xmlns:p14="http://schemas.microsoft.com/office/powerpoint/2010/main" xmlns="" val="373219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zh-CN" altLang="en-US" dirty="0"/>
              <a:t>初识</a:t>
            </a:r>
            <a:r>
              <a:rPr lang="en-US" altLang="zh-CN" dirty="0" err="1"/>
              <a:t>goroutine</a:t>
            </a:r>
            <a:endParaRPr lang="en-US" dirty="0"/>
          </a:p>
        </p:txBody>
      </p:sp>
      <p:pic>
        <p:nvPicPr>
          <p:cNvPr id="8" name="Picture 7">
            <a:extLst>
              <a:ext uri="{FF2B5EF4-FFF2-40B4-BE49-F238E27FC236}">
                <a16:creationId xmlns:a16="http://schemas.microsoft.com/office/drawing/2014/main" xmlns="" id="{AD1537C4-A03B-4DA5-8884-D31334E7119A}"/>
              </a:ext>
            </a:extLst>
          </p:cNvPr>
          <p:cNvPicPr>
            <a:picLocks noChangeAspect="1"/>
          </p:cNvPicPr>
          <p:nvPr/>
        </p:nvPicPr>
        <p:blipFill>
          <a:blip r:embed="rId3"/>
          <a:stretch>
            <a:fillRect/>
          </a:stretch>
        </p:blipFill>
        <p:spPr>
          <a:xfrm>
            <a:off x="6202108" y="1201178"/>
            <a:ext cx="5543325" cy="3953265"/>
          </a:xfrm>
          <a:prstGeom prst="rect">
            <a:avLst/>
          </a:prstGeom>
        </p:spPr>
      </p:pic>
      <p:sp>
        <p:nvSpPr>
          <p:cNvPr id="5" name="矩形 4"/>
          <p:cNvSpPr/>
          <p:nvPr/>
        </p:nvSpPr>
        <p:spPr>
          <a:xfrm>
            <a:off x="666306" y="1031358"/>
            <a:ext cx="5096541" cy="5539978"/>
          </a:xfrm>
          <a:prstGeom prst="rect">
            <a:avLst/>
          </a:prstGeom>
        </p:spPr>
        <p:txBody>
          <a:bodyPr wrap="square">
            <a:spAutoFit/>
          </a:bodyPr>
          <a:lstStyle/>
          <a:p>
            <a:pPr marL="514350" indent="-514350">
              <a:buFont typeface="+mj-lt"/>
              <a:buAutoNum type="arabicPeriod"/>
            </a:pPr>
            <a:r>
              <a:rPr lang="zh-CN" altLang="en-US" sz="2800" dirty="0"/>
              <a:t>协程是最小的执行单位</a:t>
            </a:r>
            <a:r>
              <a:rPr lang="en-US" altLang="zh-CN" sz="2800" dirty="0"/>
              <a:t>.</a:t>
            </a:r>
          </a:p>
          <a:p>
            <a:pPr marL="514350" indent="-514350">
              <a:buFont typeface="+mj-lt"/>
              <a:buAutoNum type="arabicPeriod"/>
            </a:pPr>
            <a:r>
              <a:rPr lang="zh-CN" altLang="en-US" sz="2800" dirty="0"/>
              <a:t>轻量级，支持百万长连接</a:t>
            </a:r>
            <a:endParaRPr lang="en-US" altLang="zh-CN" sz="2800" dirty="0"/>
          </a:p>
          <a:p>
            <a:pPr marL="514350" indent="-514350">
              <a:buFont typeface="+mj-lt"/>
              <a:buAutoNum type="arabicPeriod"/>
            </a:pPr>
            <a:r>
              <a:rPr lang="zh-CN" altLang="en-US" sz="2800" dirty="0"/>
              <a:t>线程其实很重</a:t>
            </a:r>
            <a:r>
              <a:rPr lang="en-US" altLang="zh-CN" sz="2800" dirty="0"/>
              <a:t>.</a:t>
            </a:r>
          </a:p>
          <a:p>
            <a:pPr marL="514350" indent="-514350">
              <a:buFont typeface="+mj-lt"/>
              <a:buAutoNum type="arabicPeriod"/>
            </a:pPr>
            <a:r>
              <a:rPr lang="en-US" altLang="zh-CN" sz="2800" dirty="0"/>
              <a:t>1</a:t>
            </a:r>
            <a:r>
              <a:rPr lang="zh-CN" altLang="en-US" sz="2800" dirty="0"/>
              <a:t>线程可以容纳万千个协程</a:t>
            </a:r>
            <a:r>
              <a:rPr lang="en-US" altLang="zh-CN" sz="2800" dirty="0"/>
              <a:t>.</a:t>
            </a:r>
          </a:p>
          <a:p>
            <a:pPr marL="514350" indent="-514350">
              <a:buFont typeface="+mj-lt"/>
              <a:buAutoNum type="arabicPeriod"/>
            </a:pPr>
            <a:r>
              <a:rPr lang="zh-CN" altLang="en-US" sz="2800" dirty="0"/>
              <a:t>协程有自己的栈空间，还可以动态增长</a:t>
            </a:r>
            <a:r>
              <a:rPr lang="en-US" altLang="zh-CN" sz="2800" dirty="0"/>
              <a:t>.</a:t>
            </a:r>
          </a:p>
          <a:p>
            <a:pPr marL="514350" indent="-514350">
              <a:buFont typeface="+mj-lt"/>
              <a:buAutoNum type="arabicPeriod"/>
            </a:pPr>
            <a:r>
              <a:rPr lang="zh-CN" altLang="en-US" sz="2800" dirty="0"/>
              <a:t>协程是用户态的线程，切换代价很小。</a:t>
            </a:r>
            <a:endParaRPr lang="en-US" altLang="zh-CN" sz="2800" dirty="0"/>
          </a:p>
          <a:p>
            <a:pPr marL="514350" indent="-514350">
              <a:buFont typeface="+mj-lt"/>
              <a:buAutoNum type="arabicPeriod"/>
            </a:pPr>
            <a:r>
              <a:rPr lang="zh-CN" altLang="en-US" sz="2800" dirty="0"/>
              <a:t>协程的开销是如此的廉价，用完就扔</a:t>
            </a:r>
            <a:endParaRPr lang="en-US" altLang="zh-CN" sz="2800" dirty="0"/>
          </a:p>
          <a:p>
            <a:pPr marL="514350" indent="-514350">
              <a:buFont typeface="+mj-lt"/>
              <a:buAutoNum type="arabicPeriod"/>
            </a:pPr>
            <a:r>
              <a:rPr lang="zh-CN" altLang="en-US" sz="2800" dirty="0"/>
              <a:t>协程的通信同步控制很重要</a:t>
            </a:r>
            <a:endParaRPr lang="en-US" altLang="zh-CN" sz="2800" dirty="0"/>
          </a:p>
          <a:p>
            <a:pPr marL="514350" indent="-514350"/>
            <a:endParaRPr lang="en-US" altLang="zh-CN" sz="2800" dirty="0"/>
          </a:p>
          <a:p>
            <a:pPr marL="514350" indent="-514350">
              <a:buFont typeface="+mj-lt"/>
              <a:buAutoNum type="arabicPeriod"/>
            </a:pPr>
            <a:endParaRPr lang="en-US" dirty="0"/>
          </a:p>
        </p:txBody>
      </p:sp>
    </p:spTree>
    <p:extLst>
      <p:ext uri="{BB962C8B-B14F-4D97-AF65-F5344CB8AC3E}">
        <p14:creationId xmlns:p14="http://schemas.microsoft.com/office/powerpoint/2010/main" xmlns="" val="303261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en-US" altLang="zh-CN" dirty="0"/>
              <a:t>Goroutine</a:t>
            </a:r>
            <a:r>
              <a:rPr lang="zh-CN" altLang="en-US" dirty="0"/>
              <a:t>间的通信与同步</a:t>
            </a:r>
            <a:endParaRPr lang="en-US" dirty="0"/>
          </a:p>
        </p:txBody>
      </p:sp>
      <p:sp>
        <p:nvSpPr>
          <p:cNvPr id="9" name="Rectangle 8">
            <a:extLst>
              <a:ext uri="{FF2B5EF4-FFF2-40B4-BE49-F238E27FC236}">
                <a16:creationId xmlns:a16="http://schemas.microsoft.com/office/drawing/2014/main" xmlns="" id="{09DF8025-61D7-487E-B878-BECE556123CE}"/>
              </a:ext>
            </a:extLst>
          </p:cNvPr>
          <p:cNvSpPr/>
          <p:nvPr/>
        </p:nvSpPr>
        <p:spPr>
          <a:xfrm>
            <a:off x="713421" y="1223410"/>
            <a:ext cx="9994683" cy="5078313"/>
          </a:xfrm>
          <a:prstGeom prst="rect">
            <a:avLst/>
          </a:prstGeom>
        </p:spPr>
        <p:txBody>
          <a:bodyPr wrap="square">
            <a:spAutoFit/>
          </a:bodyPr>
          <a:lstStyle/>
          <a:p>
            <a:r>
              <a:rPr lang="en-US" sz="3600" i="1" dirty="0"/>
              <a:t>“Don't communicate by sharing memory, share memory by communicating.”</a:t>
            </a:r>
          </a:p>
          <a:p>
            <a:r>
              <a:rPr lang="en-US" altLang="zh-CN" sz="3600" i="1" dirty="0"/>
              <a:t>“</a:t>
            </a:r>
            <a:r>
              <a:rPr lang="zh-CN" altLang="en-US" sz="3600" i="1" dirty="0"/>
              <a:t>不要通过共享内存来通信，而应该通过通信来共享内存</a:t>
            </a:r>
            <a:r>
              <a:rPr lang="en-US" altLang="zh-CN" sz="3600" i="1" dirty="0"/>
              <a:t>”</a:t>
            </a:r>
          </a:p>
          <a:p>
            <a:endParaRPr lang="en-US" altLang="zh-CN" sz="3600" b="1" dirty="0"/>
          </a:p>
          <a:p>
            <a:r>
              <a:rPr lang="zh-CN" altLang="en-US" sz="3600" dirty="0">
                <a:solidFill>
                  <a:schemeClr val="bg2">
                    <a:lumMod val="25000"/>
                  </a:schemeClr>
                </a:solidFill>
              </a:rPr>
              <a:t>注：</a:t>
            </a:r>
            <a:endParaRPr lang="en-US" altLang="zh-CN" sz="3600" dirty="0">
              <a:solidFill>
                <a:schemeClr val="bg2">
                  <a:lumMod val="25000"/>
                </a:schemeClr>
              </a:solidFill>
            </a:endParaRPr>
          </a:p>
          <a:p>
            <a:r>
              <a:rPr lang="zh-CN" altLang="en-US" sz="3600" dirty="0">
                <a:solidFill>
                  <a:schemeClr val="bg2">
                    <a:lumMod val="25000"/>
                  </a:schemeClr>
                </a:solidFill>
              </a:rPr>
              <a:t>共享内存背后意味着锁，锁太多容易造成死锁。</a:t>
            </a:r>
            <a:endParaRPr lang="en-US" altLang="zh-CN" sz="3600" dirty="0">
              <a:solidFill>
                <a:schemeClr val="bg2">
                  <a:lumMod val="25000"/>
                </a:schemeClr>
              </a:solidFill>
            </a:endParaRPr>
          </a:p>
          <a:p>
            <a:r>
              <a:rPr lang="zh-CN" altLang="en-US" sz="3600" dirty="0">
                <a:solidFill>
                  <a:schemeClr val="bg2">
                    <a:lumMod val="25000"/>
                  </a:schemeClr>
                </a:solidFill>
              </a:rPr>
              <a:t>通信更注重</a:t>
            </a:r>
            <a:r>
              <a:rPr lang="en-US" altLang="zh-CN" sz="3600" dirty="0">
                <a:solidFill>
                  <a:schemeClr val="bg2">
                    <a:lumMod val="25000"/>
                  </a:schemeClr>
                </a:solidFill>
              </a:rPr>
              <a:t> </a:t>
            </a:r>
            <a:r>
              <a:rPr lang="zh-CN" altLang="en-US" sz="3600" dirty="0">
                <a:solidFill>
                  <a:schemeClr val="bg2">
                    <a:lumMod val="25000"/>
                  </a:schemeClr>
                </a:solidFill>
              </a:rPr>
              <a:t>消息</a:t>
            </a:r>
            <a:r>
              <a:rPr lang="en-US" altLang="zh-CN" sz="3600" dirty="0">
                <a:solidFill>
                  <a:schemeClr val="bg2">
                    <a:lumMod val="25000"/>
                  </a:schemeClr>
                </a:solidFill>
              </a:rPr>
              <a:t> </a:t>
            </a:r>
            <a:r>
              <a:rPr lang="zh-CN" altLang="en-US" sz="3600" dirty="0">
                <a:solidFill>
                  <a:schemeClr val="bg2">
                    <a:lumMod val="25000"/>
                  </a:schemeClr>
                </a:solidFill>
              </a:rPr>
              <a:t>和 信道 </a:t>
            </a:r>
            <a:r>
              <a:rPr lang="en-US" altLang="zh-CN" sz="3600" dirty="0"/>
              <a:t>(</a:t>
            </a:r>
            <a:r>
              <a:rPr lang="en-US" altLang="zh-CN" sz="3600" dirty="0">
                <a:highlight>
                  <a:srgbClr val="FFFF00"/>
                </a:highlight>
              </a:rPr>
              <a:t>channel</a:t>
            </a:r>
            <a:r>
              <a:rPr lang="en-US" altLang="zh-CN" sz="3600" dirty="0"/>
              <a:t>)</a:t>
            </a:r>
          </a:p>
          <a:p>
            <a:endParaRPr lang="en-US" altLang="zh-CN" sz="3600" b="1" dirty="0"/>
          </a:p>
        </p:txBody>
      </p:sp>
    </p:spTree>
    <p:extLst>
      <p:ext uri="{BB962C8B-B14F-4D97-AF65-F5344CB8AC3E}">
        <p14:creationId xmlns:p14="http://schemas.microsoft.com/office/powerpoint/2010/main" xmlns="" val="42102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en-US" altLang="zh-CN" dirty="0"/>
              <a:t>Channel 1</a:t>
            </a:r>
            <a:endParaRPr lang="en-US" dirty="0"/>
          </a:p>
        </p:txBody>
      </p:sp>
      <p:sp>
        <p:nvSpPr>
          <p:cNvPr id="9" name="Rectangle 8">
            <a:extLst>
              <a:ext uri="{FF2B5EF4-FFF2-40B4-BE49-F238E27FC236}">
                <a16:creationId xmlns:a16="http://schemas.microsoft.com/office/drawing/2014/main" xmlns="" id="{09DF8025-61D7-487E-B878-BECE556123CE}"/>
              </a:ext>
            </a:extLst>
          </p:cNvPr>
          <p:cNvSpPr/>
          <p:nvPr/>
        </p:nvSpPr>
        <p:spPr>
          <a:xfrm>
            <a:off x="585831" y="882502"/>
            <a:ext cx="4230718" cy="4770537"/>
          </a:xfrm>
          <a:prstGeom prst="rect">
            <a:avLst/>
          </a:prstGeom>
        </p:spPr>
        <p:txBody>
          <a:bodyPr wrap="square">
            <a:spAutoFit/>
          </a:bodyPr>
          <a:lstStyle/>
          <a:p>
            <a:pPr marL="514350" indent="-514350">
              <a:buFont typeface="Arial" panose="020B0604020202020204" pitchFamily="34" charset="0"/>
              <a:buChar char="•"/>
            </a:pPr>
            <a:r>
              <a:rPr lang="en-US" sz="2800" dirty="0"/>
              <a:t>Channel</a:t>
            </a:r>
            <a:r>
              <a:rPr lang="zh-CN" altLang="en-US" sz="2800" dirty="0"/>
              <a:t>带有类型</a:t>
            </a:r>
            <a:endParaRPr lang="en-US" altLang="zh-CN" sz="2800" dirty="0"/>
          </a:p>
          <a:p>
            <a:pPr marL="514350" indent="-514350">
              <a:buFont typeface="Arial" panose="020B0604020202020204" pitchFamily="34" charset="0"/>
              <a:buChar char="•"/>
            </a:pPr>
            <a:r>
              <a:rPr lang="en-US" altLang="zh-CN" sz="2800" dirty="0"/>
              <a:t>Channel</a:t>
            </a:r>
            <a:r>
              <a:rPr lang="zh-CN" altLang="en-US" sz="2800" dirty="0"/>
              <a:t>的方向</a:t>
            </a:r>
            <a:endParaRPr lang="en-US" altLang="zh-CN" sz="2800" dirty="0"/>
          </a:p>
          <a:p>
            <a:pPr marL="971550" lvl="1" indent="-514350">
              <a:buFont typeface="Arial" panose="020B0604020202020204" pitchFamily="34" charset="0"/>
              <a:buChar char="•"/>
            </a:pPr>
            <a:r>
              <a:rPr lang="en-US" altLang="zh-CN" sz="2800" dirty="0"/>
              <a:t>channel &lt;- </a:t>
            </a:r>
          </a:p>
          <a:p>
            <a:pPr marL="971550" lvl="1" indent="-514350">
              <a:buFont typeface="Arial" panose="020B0604020202020204" pitchFamily="34" charset="0"/>
              <a:buChar char="•"/>
            </a:pPr>
            <a:r>
              <a:rPr lang="en-US" altLang="zh-CN" sz="2800" dirty="0"/>
              <a:t>&lt;- channel</a:t>
            </a:r>
          </a:p>
          <a:p>
            <a:pPr marL="514350" indent="-514350">
              <a:buFont typeface="Arial" panose="020B0604020202020204" pitchFamily="34" charset="0"/>
              <a:buChar char="•"/>
            </a:pPr>
            <a:r>
              <a:rPr lang="en-US" altLang="zh-CN" sz="2800" dirty="0"/>
              <a:t>Channel</a:t>
            </a:r>
            <a:r>
              <a:rPr lang="zh-CN" altLang="en-US" sz="2800" dirty="0"/>
              <a:t>会导致阻塞</a:t>
            </a:r>
            <a:endParaRPr lang="en-US" altLang="zh-CN" sz="2800" dirty="0"/>
          </a:p>
          <a:p>
            <a:pPr marL="971550" lvl="1" indent="-514350">
              <a:buFont typeface="Arial" panose="020B0604020202020204" pitchFamily="34" charset="0"/>
              <a:buChar char="•"/>
            </a:pPr>
            <a:r>
              <a:rPr lang="en-US" altLang="zh-CN" sz="2800" dirty="0"/>
              <a:t>Send</a:t>
            </a:r>
            <a:r>
              <a:rPr lang="zh-CN" altLang="en-US" sz="2800" dirty="0"/>
              <a:t>不进去就阻塞</a:t>
            </a:r>
            <a:endParaRPr lang="en-US" altLang="zh-CN" sz="2800" dirty="0"/>
          </a:p>
          <a:p>
            <a:pPr marL="971550" lvl="1" indent="-514350">
              <a:buFont typeface="Arial" panose="020B0604020202020204" pitchFamily="34" charset="0"/>
              <a:buChar char="•"/>
            </a:pPr>
            <a:r>
              <a:rPr lang="en-US" altLang="zh-CN" sz="2800" dirty="0"/>
              <a:t>Read</a:t>
            </a:r>
            <a:r>
              <a:rPr lang="zh-CN" altLang="en-US" sz="2800" dirty="0"/>
              <a:t>不出来也阻塞</a:t>
            </a:r>
            <a:endParaRPr lang="en-US" altLang="zh-CN" sz="2800" dirty="0"/>
          </a:p>
          <a:p>
            <a:r>
              <a:rPr lang="en-US" altLang="zh-CN" sz="3200" dirty="0"/>
              <a:t>	</a:t>
            </a:r>
          </a:p>
          <a:p>
            <a:r>
              <a:rPr lang="en-US" sz="3200" i="1" dirty="0"/>
              <a:t>	</a:t>
            </a:r>
          </a:p>
          <a:p>
            <a:endParaRPr lang="en-US" altLang="zh-CN" sz="3600" b="1" dirty="0"/>
          </a:p>
        </p:txBody>
      </p:sp>
      <p:pic>
        <p:nvPicPr>
          <p:cNvPr id="3" name="Picture 2">
            <a:extLst>
              <a:ext uri="{FF2B5EF4-FFF2-40B4-BE49-F238E27FC236}">
                <a16:creationId xmlns:a16="http://schemas.microsoft.com/office/drawing/2014/main" xmlns="" id="{1A39D9B2-21D2-44D4-A413-6845A3A83FEC}"/>
              </a:ext>
            </a:extLst>
          </p:cNvPr>
          <p:cNvPicPr>
            <a:picLocks noChangeAspect="1"/>
          </p:cNvPicPr>
          <p:nvPr/>
        </p:nvPicPr>
        <p:blipFill>
          <a:blip r:embed="rId3"/>
          <a:stretch>
            <a:fillRect/>
          </a:stretch>
        </p:blipFill>
        <p:spPr>
          <a:xfrm>
            <a:off x="5139421" y="1223412"/>
            <a:ext cx="6323145" cy="4022356"/>
          </a:xfrm>
          <a:prstGeom prst="rect">
            <a:avLst/>
          </a:prstGeom>
        </p:spPr>
      </p:pic>
    </p:spTree>
    <p:extLst>
      <p:ext uri="{BB962C8B-B14F-4D97-AF65-F5344CB8AC3E}">
        <p14:creationId xmlns:p14="http://schemas.microsoft.com/office/powerpoint/2010/main" xmlns="" val="62693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en-US" altLang="zh-CN" dirty="0"/>
              <a:t>Channel 2</a:t>
            </a:r>
            <a:endParaRPr lang="en-US" dirty="0"/>
          </a:p>
        </p:txBody>
      </p:sp>
      <p:sp>
        <p:nvSpPr>
          <p:cNvPr id="9" name="Rectangle 8">
            <a:extLst>
              <a:ext uri="{FF2B5EF4-FFF2-40B4-BE49-F238E27FC236}">
                <a16:creationId xmlns:a16="http://schemas.microsoft.com/office/drawing/2014/main" xmlns="" id="{09DF8025-61D7-487E-B878-BECE556123CE}"/>
              </a:ext>
            </a:extLst>
          </p:cNvPr>
          <p:cNvSpPr/>
          <p:nvPr/>
        </p:nvSpPr>
        <p:spPr>
          <a:xfrm>
            <a:off x="500770" y="837899"/>
            <a:ext cx="4220085" cy="5016758"/>
          </a:xfrm>
          <a:prstGeom prst="rect">
            <a:avLst/>
          </a:prstGeom>
        </p:spPr>
        <p:txBody>
          <a:bodyPr wrap="square">
            <a:spAutoFit/>
          </a:bodyPr>
          <a:lstStyle/>
          <a:p>
            <a:pPr marL="514350" indent="-514350">
              <a:buFont typeface="Arial" panose="020B0604020202020204" pitchFamily="34" charset="0"/>
              <a:buChar char="•"/>
            </a:pPr>
            <a:r>
              <a:rPr lang="en-US" sz="2800" dirty="0">
                <a:solidFill>
                  <a:schemeClr val="bg1">
                    <a:lumMod val="75000"/>
                  </a:schemeClr>
                </a:solidFill>
              </a:rPr>
              <a:t>Channel</a:t>
            </a:r>
            <a:r>
              <a:rPr lang="zh-CN" altLang="en-US" sz="2800" dirty="0">
                <a:solidFill>
                  <a:schemeClr val="bg1">
                    <a:lumMod val="75000"/>
                  </a:schemeClr>
                </a:solidFill>
              </a:rPr>
              <a:t>带有类型</a:t>
            </a:r>
            <a:endParaRPr lang="en-US" altLang="zh-CN" sz="2800" dirty="0">
              <a:solidFill>
                <a:schemeClr val="bg1">
                  <a:lumMod val="75000"/>
                </a:schemeClr>
              </a:solidFill>
            </a:endParaRPr>
          </a:p>
          <a:p>
            <a:pPr marL="514350" indent="-514350">
              <a:buFont typeface="Arial" panose="020B0604020202020204" pitchFamily="34" charset="0"/>
              <a:buChar char="•"/>
            </a:pPr>
            <a:r>
              <a:rPr lang="en-US" altLang="zh-CN" sz="2800" dirty="0">
                <a:solidFill>
                  <a:schemeClr val="bg1">
                    <a:lumMod val="75000"/>
                  </a:schemeClr>
                </a:solidFill>
              </a:rPr>
              <a:t>Channel</a:t>
            </a:r>
            <a:r>
              <a:rPr lang="zh-CN" altLang="en-US" sz="2800" dirty="0">
                <a:solidFill>
                  <a:schemeClr val="bg1">
                    <a:lumMod val="75000"/>
                  </a:schemeClr>
                </a:solidFill>
              </a:rPr>
              <a:t>的方向</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channel &lt;- </a:t>
            </a:r>
          </a:p>
          <a:p>
            <a:pPr marL="971550" lvl="1" indent="-514350">
              <a:buFont typeface="Arial" panose="020B0604020202020204" pitchFamily="34" charset="0"/>
              <a:buChar char="•"/>
            </a:pPr>
            <a:r>
              <a:rPr lang="en-US" altLang="zh-CN" sz="2800" dirty="0">
                <a:solidFill>
                  <a:schemeClr val="bg1">
                    <a:lumMod val="75000"/>
                  </a:schemeClr>
                </a:solidFill>
              </a:rPr>
              <a:t>&lt;- channel</a:t>
            </a:r>
          </a:p>
          <a:p>
            <a:pPr marL="514350" indent="-514350">
              <a:buFont typeface="Arial" panose="020B0604020202020204" pitchFamily="34" charset="0"/>
              <a:buChar char="•"/>
            </a:pPr>
            <a:r>
              <a:rPr lang="en-US" altLang="zh-CN" sz="2800" dirty="0">
                <a:solidFill>
                  <a:schemeClr val="bg1">
                    <a:lumMod val="75000"/>
                  </a:schemeClr>
                </a:solidFill>
              </a:rPr>
              <a:t>Channel</a:t>
            </a:r>
            <a:r>
              <a:rPr lang="zh-CN" altLang="en-US" sz="2800" dirty="0">
                <a:solidFill>
                  <a:schemeClr val="bg1">
                    <a:lumMod val="75000"/>
                  </a:schemeClr>
                </a:solidFill>
              </a:rPr>
              <a:t>会导致阻塞</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Send</a:t>
            </a:r>
            <a:r>
              <a:rPr lang="zh-CN" altLang="en-US" sz="2800" dirty="0">
                <a:solidFill>
                  <a:schemeClr val="bg1">
                    <a:lumMod val="75000"/>
                  </a:schemeClr>
                </a:solidFill>
              </a:rPr>
              <a:t>不进去就阻塞</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Read</a:t>
            </a:r>
            <a:r>
              <a:rPr lang="zh-CN" altLang="en-US" sz="2800" dirty="0">
                <a:solidFill>
                  <a:schemeClr val="bg1">
                    <a:lumMod val="75000"/>
                  </a:schemeClr>
                </a:solidFill>
              </a:rPr>
              <a:t>不出来也阻塞</a:t>
            </a:r>
            <a:endParaRPr lang="en-US" altLang="zh-CN" sz="2800" dirty="0">
              <a:solidFill>
                <a:schemeClr val="bg1">
                  <a:lumMod val="75000"/>
                </a:schemeClr>
              </a:solidFill>
            </a:endParaRPr>
          </a:p>
          <a:p>
            <a:pPr marL="514350" indent="-514350">
              <a:buFont typeface="Arial" panose="020B0604020202020204" pitchFamily="34" charset="0"/>
              <a:buChar char="•"/>
            </a:pPr>
            <a:r>
              <a:rPr lang="en-US" altLang="zh-CN" sz="2800" dirty="0"/>
              <a:t>Channel </a:t>
            </a:r>
            <a:r>
              <a:rPr lang="zh-CN" altLang="en-US" sz="2800" dirty="0"/>
              <a:t>是两个协程之间沟通的管道</a:t>
            </a:r>
            <a:r>
              <a:rPr lang="en-US" altLang="zh-CN" sz="2800" dirty="0"/>
              <a:t> </a:t>
            </a:r>
          </a:p>
          <a:p>
            <a:pPr marL="514350" indent="-514350">
              <a:buFont typeface="Arial" panose="020B0604020202020204" pitchFamily="34" charset="0"/>
              <a:buChar char="•"/>
            </a:pPr>
            <a:r>
              <a:rPr lang="zh-CN" altLang="en-US" sz="2800" dirty="0"/>
              <a:t>有进有出则打通</a:t>
            </a:r>
            <a:endParaRPr lang="en-US" sz="3200" i="1" dirty="0"/>
          </a:p>
          <a:p>
            <a:endParaRPr lang="en-US" altLang="zh-CN" sz="3600" b="1" dirty="0"/>
          </a:p>
        </p:txBody>
      </p:sp>
      <p:pic>
        <p:nvPicPr>
          <p:cNvPr id="2052" name="Picture 4"/>
          <p:cNvPicPr>
            <a:picLocks noChangeAspect="1" noChangeArrowheads="1"/>
          </p:cNvPicPr>
          <p:nvPr/>
        </p:nvPicPr>
        <p:blipFill>
          <a:blip r:embed="rId3"/>
          <a:srcRect/>
          <a:stretch>
            <a:fillRect/>
          </a:stretch>
        </p:blipFill>
        <p:spPr bwMode="auto">
          <a:xfrm>
            <a:off x="4863177" y="903214"/>
            <a:ext cx="6914702" cy="4583186"/>
          </a:xfrm>
          <a:prstGeom prst="rect">
            <a:avLst/>
          </a:prstGeom>
          <a:noFill/>
          <a:ln w="9525">
            <a:noFill/>
            <a:miter lim="800000"/>
            <a:headEnd/>
            <a:tailEnd/>
          </a:ln>
          <a:effectLst/>
        </p:spPr>
      </p:pic>
    </p:spTree>
    <p:extLst>
      <p:ext uri="{BB962C8B-B14F-4D97-AF65-F5344CB8AC3E}">
        <p14:creationId xmlns:p14="http://schemas.microsoft.com/office/powerpoint/2010/main" xmlns="" val="193493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84779-5F93-4DCC-86DF-8D79DEAEC374}"/>
              </a:ext>
            </a:extLst>
          </p:cNvPr>
          <p:cNvSpPr>
            <a:spLocks noGrp="1"/>
          </p:cNvSpPr>
          <p:nvPr>
            <p:ph type="title"/>
          </p:nvPr>
        </p:nvSpPr>
        <p:spPr/>
        <p:txBody>
          <a:bodyPr/>
          <a:lstStyle/>
          <a:p>
            <a:r>
              <a:rPr lang="en-US" altLang="zh-CN" dirty="0"/>
              <a:t>Channel 3 – Ticker </a:t>
            </a:r>
            <a:r>
              <a:rPr lang="zh-CN" altLang="en-US" dirty="0"/>
              <a:t>打点器</a:t>
            </a:r>
            <a:endParaRPr lang="en-US" dirty="0"/>
          </a:p>
        </p:txBody>
      </p:sp>
      <p:sp>
        <p:nvSpPr>
          <p:cNvPr id="9" name="Rectangle 8">
            <a:extLst>
              <a:ext uri="{FF2B5EF4-FFF2-40B4-BE49-F238E27FC236}">
                <a16:creationId xmlns:a16="http://schemas.microsoft.com/office/drawing/2014/main" xmlns="" id="{09DF8025-61D7-487E-B878-BECE556123CE}"/>
              </a:ext>
            </a:extLst>
          </p:cNvPr>
          <p:cNvSpPr/>
          <p:nvPr/>
        </p:nvSpPr>
        <p:spPr>
          <a:xfrm>
            <a:off x="500770" y="837901"/>
            <a:ext cx="8951574" cy="1077218"/>
          </a:xfrm>
          <a:prstGeom prst="rect">
            <a:avLst/>
          </a:prstGeom>
        </p:spPr>
        <p:txBody>
          <a:bodyPr wrap="square">
            <a:spAutoFit/>
          </a:bodyPr>
          <a:lstStyle/>
          <a:p>
            <a:pPr marL="514350" indent="-514350">
              <a:buFont typeface="Arial" panose="020B0604020202020204" pitchFamily="34" charset="0"/>
              <a:buChar char="•"/>
            </a:pPr>
            <a:r>
              <a:rPr lang="en-US" altLang="zh-CN" sz="3200" dirty="0"/>
              <a:t>Ticker </a:t>
            </a:r>
            <a:r>
              <a:rPr lang="zh-CN" altLang="en-US" sz="3200" dirty="0"/>
              <a:t>其实是只读的 </a:t>
            </a:r>
            <a:r>
              <a:rPr lang="en-US" altLang="zh-CN" sz="3200" dirty="0" err="1"/>
              <a:t>chan</a:t>
            </a:r>
            <a:r>
              <a:rPr lang="en-US" altLang="zh-CN" sz="3200" dirty="0"/>
              <a:t> Time</a:t>
            </a:r>
            <a:endParaRPr lang="en-US" altLang="zh-CN" sz="2800" dirty="0"/>
          </a:p>
          <a:p>
            <a:pPr marL="514350" indent="-514350">
              <a:buFont typeface="Arial" panose="020B0604020202020204" pitchFamily="34" charset="0"/>
              <a:buChar char="•"/>
            </a:pPr>
            <a:r>
              <a:rPr lang="zh-CN" altLang="en-US" sz="3200" dirty="0"/>
              <a:t>后面有</a:t>
            </a:r>
            <a:r>
              <a:rPr lang="en-US" altLang="zh-CN" sz="3200" dirty="0" err="1"/>
              <a:t>goroutine</a:t>
            </a:r>
            <a:r>
              <a:rPr lang="zh-CN" altLang="en-US" sz="3200" dirty="0"/>
              <a:t>定期给它发送值</a:t>
            </a:r>
            <a:endParaRPr lang="en-US" altLang="zh-CN" sz="3200" dirty="0"/>
          </a:p>
        </p:txBody>
      </p:sp>
      <p:pic>
        <p:nvPicPr>
          <p:cNvPr id="37890" name="Picture 2"/>
          <p:cNvPicPr>
            <a:picLocks noChangeAspect="1" noChangeArrowheads="1"/>
          </p:cNvPicPr>
          <p:nvPr/>
        </p:nvPicPr>
        <p:blipFill>
          <a:blip r:embed="rId3"/>
          <a:srcRect/>
          <a:stretch>
            <a:fillRect/>
          </a:stretch>
        </p:blipFill>
        <p:spPr bwMode="auto">
          <a:xfrm>
            <a:off x="1234818" y="1926044"/>
            <a:ext cx="4740681" cy="3036818"/>
          </a:xfrm>
          <a:prstGeom prst="rect">
            <a:avLst/>
          </a:prstGeom>
          <a:noFill/>
          <a:ln w="9525">
            <a:noFill/>
            <a:miter lim="800000"/>
            <a:headEnd/>
            <a:tailEnd/>
          </a:ln>
          <a:effectLst/>
        </p:spPr>
      </p:pic>
      <p:pic>
        <p:nvPicPr>
          <p:cNvPr id="37892" name="Picture 4"/>
          <p:cNvPicPr>
            <a:picLocks noChangeAspect="1" noChangeArrowheads="1"/>
          </p:cNvPicPr>
          <p:nvPr/>
        </p:nvPicPr>
        <p:blipFill>
          <a:blip r:embed="rId4"/>
          <a:srcRect/>
          <a:stretch>
            <a:fillRect/>
          </a:stretch>
        </p:blipFill>
        <p:spPr bwMode="auto">
          <a:xfrm>
            <a:off x="1190293" y="5086904"/>
            <a:ext cx="8070665" cy="1227203"/>
          </a:xfrm>
          <a:prstGeom prst="rect">
            <a:avLst/>
          </a:prstGeom>
          <a:noFill/>
          <a:ln w="9525">
            <a:noFill/>
            <a:miter lim="800000"/>
            <a:headEnd/>
            <a:tailEnd/>
          </a:ln>
          <a:effectLst/>
        </p:spPr>
      </p:pic>
    </p:spTree>
    <p:extLst>
      <p:ext uri="{BB962C8B-B14F-4D97-AF65-F5344CB8AC3E}">
        <p14:creationId xmlns:p14="http://schemas.microsoft.com/office/powerpoint/2010/main" xmlns="" val="1934937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0D2A3B8E25F149862ADE1047410804" ma:contentTypeVersion="3" ma:contentTypeDescription="Create a new document." ma:contentTypeScope="" ma:versionID="0b1f3f196d84e8c976db73974bfbe9c2">
  <xsd:schema xmlns:xsd="http://www.w3.org/2001/XMLSchema" xmlns:xs="http://www.w3.org/2001/XMLSchema" xmlns:p="http://schemas.microsoft.com/office/2006/metadata/properties" xmlns:ns2="a5770b6f-473e-481d-a1c6-8a0376abbd89" targetNamespace="http://schemas.microsoft.com/office/2006/metadata/properties" ma:root="true" ma:fieldsID="a37be5fbfcba1d85296d749217f0006a" ns2:_="">
    <xsd:import namespace="a5770b6f-473e-481d-a1c6-8a0376abbd89"/>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770b6f-473e-481d-a1c6-8a0376abbd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818F5F-9A4E-472D-957A-F61DB6A689A1}">
  <ds:schemaRefs>
    <ds:schemaRef ds:uri="http://www.w3.org/XML/1998/namespace"/>
    <ds:schemaRef ds:uri="http://schemas.microsoft.com/office/2006/metadata/properties"/>
    <ds:schemaRef ds:uri="http://purl.org/dc/dcmitype/"/>
    <ds:schemaRef ds:uri="a5770b6f-473e-481d-a1c6-8a0376abbd89"/>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C53B8A7F-95DD-4723-9DBC-6721AB8171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770b6f-473e-481d-a1c6-8a0376abb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58F66B-F132-4627-A8F1-473C8F1DC6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3343</TotalTime>
  <Words>1294</Words>
  <Application>Microsoft Office PowerPoint</Application>
  <PresentationFormat>自定义</PresentationFormat>
  <Paragraphs>217</Paragraphs>
  <Slides>30</Slides>
  <Notes>29</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Theme</vt:lpstr>
      <vt:lpstr>Golang Concurrency</vt:lpstr>
      <vt:lpstr>Agenda</vt:lpstr>
      <vt:lpstr>一个RPC调用的例子</vt:lpstr>
      <vt:lpstr>Golang大并发如此简单</vt:lpstr>
      <vt:lpstr>初识goroutine</vt:lpstr>
      <vt:lpstr>Goroutine间的通信与同步</vt:lpstr>
      <vt:lpstr>Channel 1</vt:lpstr>
      <vt:lpstr>Channel 2</vt:lpstr>
      <vt:lpstr>Channel 3 – Ticker 打点器</vt:lpstr>
      <vt:lpstr>Buffered Channel </vt:lpstr>
      <vt:lpstr>生成器模式1S :1R</vt:lpstr>
      <vt:lpstr>把Channel当作参数传递 NS :1R</vt:lpstr>
      <vt:lpstr>N个goroutine读1条 Channel  (1S :NR)</vt:lpstr>
      <vt:lpstr>N个goroutine读1条 Channel   (1S: NR) -cont</vt:lpstr>
      <vt:lpstr>Select:管理多条Channel – Random or Race</vt:lpstr>
      <vt:lpstr>Select:管理多条Channel - Timeout</vt:lpstr>
      <vt:lpstr>Select:管理多条Channel – Fan in</vt:lpstr>
      <vt:lpstr>Example</vt:lpstr>
      <vt:lpstr>并发/IO/与线程管理</vt:lpstr>
      <vt:lpstr>典型的服务端处理流程</vt:lpstr>
      <vt:lpstr>Blocking IO</vt:lpstr>
      <vt:lpstr>IO多路复用  select/poll/epoll/iocp/</vt:lpstr>
      <vt:lpstr>5种IO模型的比较</vt:lpstr>
      <vt:lpstr>IO多路复用：很牛很快很难用</vt:lpstr>
      <vt:lpstr>Golang: 简单好用的高并发</vt:lpstr>
      <vt:lpstr>为什么推荐Golang</vt:lpstr>
      <vt:lpstr>为什么推荐Golang</vt:lpstr>
      <vt:lpstr>Golang开发团队</vt:lpstr>
      <vt:lpstr>Golang案例</vt:lpstr>
      <vt:lpstr>Appendix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101 Course</dc:title>
  <dc:creator>MICHAEL GONG (DSCOE-ISD-OOCLL/ZHA)</dc:creator>
  <cp:lastModifiedBy>Sky123.Org</cp:lastModifiedBy>
  <cp:revision>240</cp:revision>
  <dcterms:created xsi:type="dcterms:W3CDTF">2018-06-05T06:57:09Z</dcterms:created>
  <dcterms:modified xsi:type="dcterms:W3CDTF">2018-11-15T15:46:46Z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0x010100590D2A3B8E25F149862ADE1047410804</vt:lpwstr>
  </property>
</Properties>
</file>