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31" r:id="rId13"/>
    <p:sldId id="327" r:id="rId14"/>
    <p:sldId id="326" r:id="rId15"/>
    <p:sldId id="328" r:id="rId16"/>
    <p:sldId id="329" r:id="rId17"/>
    <p:sldId id="330" r:id="rId18"/>
    <p:sldId id="332" r:id="rId19"/>
    <p:sldId id="333" r:id="rId20"/>
    <p:sldId id="334" r:id="rId21"/>
    <p:sldId id="322" r:id="rId22"/>
    <p:sldId id="336" r:id="rId23"/>
    <p:sldId id="337" r:id="rId24"/>
    <p:sldId id="338" r:id="rId25"/>
    <p:sldId id="340" r:id="rId26"/>
    <p:sldId id="339" r:id="rId27"/>
    <p:sldId id="341" r:id="rId28"/>
    <p:sldId id="343" r:id="rId29"/>
    <p:sldId id="345" r:id="rId30"/>
    <p:sldId id="346" r:id="rId31"/>
    <p:sldId id="33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</p14:sldIdLst>
        </p14:section>
        <p14:section name="channel" id="{991077F5-3727-45A2-B745-3446CC8F19D0}">
          <p14:sldIdLst>
            <p14:sldId id="323"/>
            <p14:sldId id="324"/>
            <p14:sldId id="325"/>
            <p14:sldId id="331"/>
            <p14:sldId id="327"/>
            <p14:sldId id="326"/>
            <p14:sldId id="328"/>
            <p14:sldId id="329"/>
          </p14:sldIdLst>
        </p14:section>
        <p14:section name="channel + sync" id="{E66909E7-93AD-4C66-9BC0-5889E4B3C1DE}">
          <p14:sldIdLst>
            <p14:sldId id="330"/>
          </p14:sldIdLst>
        </p14:section>
        <p14:section name="select" id="{F61E93BA-5A32-464B-A7B3-1F3BE5F546F0}">
          <p14:sldIdLst>
            <p14:sldId id="332"/>
            <p14:sldId id="333"/>
            <p14:sldId id="334"/>
          </p14:sldIdLst>
        </p14:section>
        <p14:section name="google example" id="{B6A0A644-47C2-48A4-AD14-D633EDD6C7CF}">
          <p14:sldIdLst>
            <p14:sldId id="322"/>
          </p14:sldIdLst>
        </p14:section>
        <p14:section name="I/O modal" id="{1D8B91DB-CE2B-428C-B4F7-F60193D8843D}">
          <p14:sldIdLst>
            <p14:sldId id="336"/>
            <p14:sldId id="337"/>
            <p14:sldId id="338"/>
            <p14:sldId id="340"/>
            <p14:sldId id="339"/>
            <p14:sldId id="341"/>
          </p14:sldIdLst>
        </p14:section>
        <p14:section name="why golang" id="{A0ACFAC8-BC0E-4099-9314-7BE53C9266DC}">
          <p14:sldIdLst>
            <p14:sldId id="343"/>
            <p14:sldId id="345"/>
            <p14:sldId id="34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:p15="http://schemas.microsoft.com/office/powerpoint/2012/main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04" autoAdjust="0"/>
  </p:normalViewPr>
  <p:slideViewPr>
    <p:cSldViewPr snapToGrid="0">
      <p:cViewPr varScale="1">
        <p:scale>
          <a:sx n="50" d="100"/>
          <a:sy n="50" d="100"/>
        </p:scale>
        <p:origin x="60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0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3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6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2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1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6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8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33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4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gel.com/c10k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bu.com/2015/07/14/performance-comparison-of-7-websocket-frameworks/" TargetMode="External"/><Relationship Id="rId3" Type="http://schemas.openxmlformats.org/officeDocument/2006/relationships/hyperlink" Target="https://36kr.com/p/5073181.html" TargetMode="External"/><Relationship Id="rId7" Type="http://schemas.openxmlformats.org/officeDocument/2006/relationships/hyperlink" Target="https://studygolang.com/articles/294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gmentfault.com/a/1190000007240744" TargetMode="External"/><Relationship Id="rId11" Type="http://schemas.openxmlformats.org/officeDocument/2006/relationships/hyperlink" Target="https://www.zhihu.com/question/21409296" TargetMode="External"/><Relationship Id="rId5" Type="http://schemas.openxmlformats.org/officeDocument/2006/relationships/hyperlink" Target="https://www.slideserve.com/farica/dive-into-golang" TargetMode="External"/><Relationship Id="rId10" Type="http://schemas.openxmlformats.org/officeDocument/2006/relationships/hyperlink" Target="https://zhuanlan.zhihu.com/p/27519705" TargetMode="External"/><Relationship Id="rId4" Type="http://schemas.openxmlformats.org/officeDocument/2006/relationships/hyperlink" Target="https://blog.csdn.net/ghj1976/article/details/27996095" TargetMode="External"/><Relationship Id="rId9" Type="http://schemas.openxmlformats.org/officeDocument/2006/relationships/hyperlink" Target="https://www.infoq.cn/articles/CplusStyleCorourtine-At-Wecha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 Channel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5603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Send</a:t>
            </a:r>
            <a:r>
              <a:rPr lang="zh-CN" altLang="en-US" sz="3200" dirty="0"/>
              <a:t>不进会阻塞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不出会阻塞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缓冲未满则可以</a:t>
            </a:r>
            <a:r>
              <a:rPr lang="en-US" altLang="zh-CN" sz="3200" dirty="0"/>
              <a:t>Send</a:t>
            </a:r>
            <a:r>
              <a:rPr lang="en-US" altLang="zh-CN" sz="4000" b="1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时，</a:t>
            </a:r>
            <a:r>
              <a:rPr lang="en-US" altLang="zh-CN" sz="3200" dirty="0"/>
              <a:t>Channel</a:t>
            </a:r>
            <a:r>
              <a:rPr lang="zh-CN" altLang="en-US" sz="3200" dirty="0"/>
              <a:t>内无内容则阻塞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Buffer</a:t>
            </a:r>
            <a:r>
              <a:rPr lang="zh-CN" altLang="en-US" sz="3200" dirty="0"/>
              <a:t>为</a:t>
            </a:r>
            <a:r>
              <a:rPr lang="en-US" altLang="zh-CN" sz="3200" dirty="0"/>
              <a:t>0</a:t>
            </a:r>
            <a:r>
              <a:rPr lang="zh-CN" altLang="en-US" sz="3200" dirty="0"/>
              <a:t>，单方面无法</a:t>
            </a:r>
            <a:r>
              <a:rPr lang="en-US" altLang="zh-CN" sz="3200" dirty="0"/>
              <a:t>Send</a:t>
            </a:r>
            <a:r>
              <a:rPr lang="zh-CN" altLang="en-US" sz="3200" dirty="0"/>
              <a:t>或者</a:t>
            </a:r>
            <a:r>
              <a:rPr lang="en-US" altLang="zh-CN" sz="3200" dirty="0"/>
              <a:t>Read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 </a:t>
            </a:r>
            <a:r>
              <a:rPr lang="zh-CN" altLang="en-US" sz="3200" dirty="0"/>
              <a:t>像消息队列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7725" y="5554624"/>
            <a:ext cx="5397241" cy="6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5196" y="925144"/>
            <a:ext cx="5527921" cy="34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  <a:r>
              <a:rPr lang="en-US" altLang="zh-CN" dirty="0"/>
              <a:t>1S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361794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持续地发送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持续地接受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Reader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98" y="1132479"/>
            <a:ext cx="5343477" cy="4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1558" y="1147099"/>
            <a:ext cx="1575186" cy="427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当作参数传递 </a:t>
            </a:r>
            <a:r>
              <a:rPr lang="en-US" altLang="zh-CN" dirty="0"/>
              <a:t>NS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1621" y="1073446"/>
            <a:ext cx="5817802" cy="46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1624" y="1042102"/>
            <a:ext cx="1401091" cy="44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</a:t>
            </a:r>
            <a:r>
              <a:rPr lang="zh-CN" altLang="en-US" dirty="0"/>
              <a:t> </a:t>
            </a:r>
            <a:r>
              <a:rPr lang="en-US" altLang="zh-CN" dirty="0"/>
              <a:t>(1S :NR)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1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</a:t>
            </a:r>
            <a:r>
              <a:rPr lang="zh-CN" altLang="en-US" sz="3200" dirty="0"/>
              <a:t>个</a:t>
            </a:r>
            <a:r>
              <a:rPr lang="en-US" altLang="zh-CN" sz="3200" dirty="0"/>
              <a:t>Reader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为什么每次结果都不一样？？</a:t>
            </a:r>
            <a:endParaRPr lang="en-US" altLang="zh-CN" sz="3200" dirty="0"/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473" y="886601"/>
            <a:ext cx="4049727" cy="519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7941" y="977310"/>
            <a:ext cx="1811966" cy="14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5521" y="3082002"/>
            <a:ext cx="1829977" cy="7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 </a:t>
            </a:r>
            <a:r>
              <a:rPr lang="zh-CN" altLang="en-US" dirty="0"/>
              <a:t> </a:t>
            </a:r>
            <a:r>
              <a:rPr lang="en-US" altLang="zh-CN" dirty="0"/>
              <a:t>(1S: NR) -cont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US" altLang="zh-CN" sz="3200" dirty="0"/>
          </a:p>
          <a:p>
            <a:pPr marL="514350" indent="-514350"/>
            <a:r>
              <a:rPr lang="en-US" altLang="zh-CN" sz="3200" dirty="0" err="1"/>
              <a:t>Sync.WaitGroup</a:t>
            </a:r>
            <a:r>
              <a:rPr lang="zh-CN" altLang="en-US" sz="3200" dirty="0"/>
              <a:t>同步</a:t>
            </a:r>
            <a:endParaRPr lang="en-US" altLang="zh-CN" sz="3200" dirty="0"/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wg.Add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(10)</a:t>
            </a: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wg.Done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 //</a:t>
            </a:r>
            <a:r>
              <a:rPr lang="en-US" altLang="zh-CN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次</a:t>
            </a:r>
            <a:endParaRPr lang="en-US" sz="3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wg.Wait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3200" dirty="0" err="1"/>
              <a:t>Sync.Mutex</a:t>
            </a:r>
            <a:endParaRPr lang="en-US" sz="3200" dirty="0"/>
          </a:p>
          <a:p>
            <a:r>
              <a:rPr lang="en-US" sz="3200" dirty="0" err="1"/>
              <a:t>Sync.RWMutex</a:t>
            </a:r>
            <a:endParaRPr lang="en-US" sz="3200" dirty="0"/>
          </a:p>
          <a:p>
            <a:r>
              <a:rPr lang="en-US" sz="3200" dirty="0" err="1"/>
              <a:t>Sync.Once</a:t>
            </a:r>
            <a:endParaRPr lang="en-US" sz="3200" dirty="0"/>
          </a:p>
          <a:p>
            <a:r>
              <a:rPr lang="en-US" sz="3200" dirty="0" err="1"/>
              <a:t>Sync.Cond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849" y="695437"/>
            <a:ext cx="5181490" cy="55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40813" y="689013"/>
            <a:ext cx="992955" cy="54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Random or Race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49" y="1212780"/>
            <a:ext cx="548060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case </a:t>
            </a:r>
            <a:r>
              <a:rPr lang="zh-CN" altLang="en-US" sz="3200" dirty="0"/>
              <a:t>必须是</a:t>
            </a:r>
            <a:r>
              <a:rPr lang="en-US" altLang="zh-CN" sz="3200" dirty="0"/>
              <a:t>Channel</a:t>
            </a:r>
            <a:r>
              <a:rPr lang="zh-CN" altLang="en-US" sz="3200" dirty="0"/>
              <a:t>的读写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竞赛，谁先满足执行谁。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满足，则随机选择一个</a:t>
            </a:r>
            <a:r>
              <a:rPr lang="en-US" altLang="zh-CN" sz="3200" dirty="0"/>
              <a:t>case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没有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</a:t>
            </a:r>
            <a:r>
              <a:rPr lang="en-US" altLang="zh-CN" sz="3200" dirty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3+</a:t>
            </a:r>
            <a:r>
              <a:rPr lang="zh-CN" altLang="en-US" sz="3200" dirty="0"/>
              <a:t>没有</a:t>
            </a:r>
            <a:r>
              <a:rPr lang="en-US" altLang="zh-CN" sz="3200" dirty="0"/>
              <a:t>default</a:t>
            </a:r>
            <a:r>
              <a:rPr lang="zh-CN" altLang="en-US" sz="3200" dirty="0"/>
              <a:t>，则阻塞</a:t>
            </a:r>
            <a:r>
              <a:rPr lang="en-US" altLang="zh-C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右图结果为随机</a:t>
            </a:r>
            <a:endParaRPr lang="en-US" altLang="zh-CN" sz="3200" dirty="0"/>
          </a:p>
          <a:p>
            <a:pPr marL="514350" indent="-514350"/>
            <a:endParaRPr lang="en-US" altLang="zh-CN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82" y="975206"/>
            <a:ext cx="6593086" cy="488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819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- Timeout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462997" y="851692"/>
            <a:ext cx="9294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Timer</a:t>
            </a:r>
            <a:r>
              <a:rPr lang="zh-CN" altLang="en-US" sz="3200" dirty="0"/>
              <a:t>保证</a:t>
            </a:r>
            <a:r>
              <a:rPr lang="en-US" altLang="zh-CN" sz="3200" dirty="0"/>
              <a:t>1</a:t>
            </a:r>
            <a:r>
              <a:rPr lang="zh-CN" altLang="en-US" sz="3200" dirty="0"/>
              <a:t>秒钟后可以返回，可以用作超时控制</a:t>
            </a:r>
            <a:endParaRPr lang="en-US" altLang="zh-C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B6F91-4E64-444F-A565-D062A84C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3" y="1436467"/>
            <a:ext cx="9162267" cy="46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8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Fan 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475029" y="791535"/>
            <a:ext cx="9294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竞赛条件下先到先返回</a:t>
            </a:r>
            <a:endParaRPr lang="en-US" altLang="zh-CN" sz="3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584" y="1330954"/>
            <a:ext cx="9574626" cy="516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95BE6B-4050-4C7D-BAE9-3F7AADB1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27097"/>
            <a:ext cx="3990455" cy="19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A4467B-1621-4762-8082-EDC139BD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427" y="2171715"/>
            <a:ext cx="6835625" cy="2159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Golang</a:t>
            </a:r>
            <a:r>
              <a:rPr lang="zh-CN" altLang="en-US" sz="3600" dirty="0"/>
              <a:t>如何改善</a:t>
            </a:r>
            <a:r>
              <a:rPr lang="en-US" altLang="zh-CN" sz="3600" dirty="0"/>
              <a:t>Google Search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https://talks.golang.org/2012/concurrency.slide#42</a:t>
            </a:r>
            <a:endParaRPr lang="en-US" sz="20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70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zh-CN" altLang="en-US" dirty="0"/>
              <a:t>并发</a:t>
            </a:r>
            <a:r>
              <a:rPr lang="en-US" altLang="zh-CN" dirty="0"/>
              <a:t>/IO/</a:t>
            </a:r>
            <a:r>
              <a:rPr lang="zh-CN" altLang="en-US" dirty="0"/>
              <a:t>与线程管理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A4467B-1621-4762-8082-EDC139BD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如何支持高并发？</a:t>
            </a:r>
            <a:endParaRPr lang="en-US" altLang="zh-CN" dirty="0"/>
          </a:p>
          <a:p>
            <a:r>
              <a:rPr lang="en-US" altLang="zh-CN" dirty="0"/>
              <a:t>C10K</a:t>
            </a:r>
            <a:r>
              <a:rPr lang="zh-CN" altLang="en-US" dirty="0"/>
              <a:t>问题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http://www.kegel.com/c10k.html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与线程管理是关键</a:t>
            </a:r>
            <a:r>
              <a:rPr lang="en-US" altLang="zh-C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3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00114"/>
            <a:ext cx="11647919" cy="571498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 </a:t>
            </a:r>
            <a:r>
              <a:rPr lang="zh-CN" altLang="en-US" dirty="0"/>
              <a:t>通道</a:t>
            </a:r>
            <a:endParaRPr lang="en-US" altLang="zh-CN" dirty="0"/>
          </a:p>
          <a:p>
            <a:pPr lvl="1"/>
            <a:r>
              <a:rPr lang="zh-CN" altLang="en-US" dirty="0"/>
              <a:t>方向，类型，阻塞，</a:t>
            </a:r>
            <a:r>
              <a:rPr lang="en-US" altLang="zh-CN" dirty="0"/>
              <a:t>Ticker </a:t>
            </a:r>
            <a:r>
              <a:rPr lang="zh-CN" altLang="en-US" dirty="0"/>
              <a:t>打点器</a:t>
            </a:r>
            <a:endParaRPr lang="en-US" altLang="zh-CN" dirty="0"/>
          </a:p>
          <a:p>
            <a:pPr lvl="1"/>
            <a:r>
              <a:rPr lang="zh-CN" altLang="en-US" dirty="0"/>
              <a:t>缓冲</a:t>
            </a:r>
            <a:r>
              <a:rPr lang="en-US" altLang="zh-CN" dirty="0"/>
              <a:t>Channel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当作消息队列  </a:t>
            </a:r>
            <a:r>
              <a:rPr lang="en-US" altLang="zh-CN" dirty="0"/>
              <a:t>1:1,</a:t>
            </a:r>
            <a:r>
              <a:rPr lang="zh-CN" altLang="en-US" dirty="0"/>
              <a:t> </a:t>
            </a:r>
            <a:r>
              <a:rPr lang="en-US" altLang="zh-CN" dirty="0"/>
              <a:t>N:1, 1:N</a:t>
            </a:r>
            <a:endParaRPr lang="en-US" dirty="0"/>
          </a:p>
          <a:p>
            <a:r>
              <a:rPr lang="en-US" dirty="0"/>
              <a:t>Sync</a:t>
            </a:r>
            <a:r>
              <a:rPr lang="zh-CN" altLang="en-US" dirty="0"/>
              <a:t>包 </a:t>
            </a:r>
            <a:endParaRPr lang="en-US" altLang="zh-CN" dirty="0"/>
          </a:p>
          <a:p>
            <a:r>
              <a:rPr lang="en-US" dirty="0"/>
              <a:t>Select: </a:t>
            </a:r>
            <a:r>
              <a:rPr lang="zh-CN" altLang="en-US" dirty="0"/>
              <a:t>随机或竞赛</a:t>
            </a:r>
            <a:r>
              <a:rPr lang="en-US" altLang="zh-CN" dirty="0"/>
              <a:t>/</a:t>
            </a:r>
            <a:r>
              <a:rPr lang="zh-CN" altLang="en-US" dirty="0"/>
              <a:t>扇入</a:t>
            </a:r>
            <a:r>
              <a:rPr lang="en-US" altLang="zh-CN" dirty="0"/>
              <a:t>/</a:t>
            </a:r>
            <a:r>
              <a:rPr lang="zh-CN" altLang="en-US" dirty="0"/>
              <a:t>超时</a:t>
            </a:r>
            <a:endParaRPr lang="en-US" dirty="0"/>
          </a:p>
          <a:p>
            <a:r>
              <a:rPr lang="en-US" altLang="zh-CN" dirty="0"/>
              <a:t>Golang</a:t>
            </a:r>
            <a:r>
              <a:rPr lang="zh-CN" altLang="en-US" dirty="0"/>
              <a:t>如何改善</a:t>
            </a:r>
            <a:r>
              <a:rPr lang="en-US" altLang="zh-CN" dirty="0"/>
              <a:t>Google Search</a:t>
            </a:r>
            <a:endParaRPr lang="en-US" dirty="0"/>
          </a:p>
          <a:p>
            <a:r>
              <a:rPr lang="zh-CN" altLang="en-US" dirty="0"/>
              <a:t>并发</a:t>
            </a:r>
            <a:r>
              <a:rPr lang="en-US" altLang="zh-CN" dirty="0"/>
              <a:t>/IO/</a:t>
            </a:r>
            <a:r>
              <a:rPr lang="zh-CN" altLang="en-US" dirty="0"/>
              <a:t>与线程管理</a:t>
            </a:r>
            <a:endParaRPr lang="en-US" altLang="zh-CN" dirty="0"/>
          </a:p>
          <a:p>
            <a:r>
              <a:rPr lang="zh-CN" altLang="en-US" dirty="0"/>
              <a:t>个人有感</a:t>
            </a:r>
            <a:endParaRPr lang="en-US" dirty="0"/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8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zh-CN" altLang="en-US" dirty="0"/>
              <a:t>典型的服务端处理流程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内核缓冲不可读</a:t>
            </a:r>
            <a:r>
              <a:rPr lang="en-US" altLang="zh-CN" dirty="0"/>
              <a:t>/</a:t>
            </a:r>
            <a:r>
              <a:rPr lang="zh-CN" altLang="en-US" dirty="0"/>
              <a:t>不可写 会带来什么？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D6416-EC50-4351-8EA4-ED041C73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7" y="1541280"/>
            <a:ext cx="10292391" cy="46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Blocking 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线程处理</a:t>
            </a:r>
            <a:r>
              <a:rPr lang="en-US" altLang="zh-CN" dirty="0"/>
              <a:t>1TCP</a:t>
            </a:r>
            <a:r>
              <a:rPr lang="zh-CN" altLang="en-US" dirty="0"/>
              <a:t>长连接。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CCC1D-869B-4622-8DFA-3CB43B29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18" y="1490616"/>
            <a:ext cx="8747185" cy="46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多路复用 </a:t>
            </a:r>
            <a:r>
              <a:rPr lang="en-US" altLang="zh-CN" dirty="0"/>
              <a:t> select/poll/</a:t>
            </a:r>
            <a:r>
              <a:rPr lang="en-US" altLang="zh-CN" dirty="0" err="1"/>
              <a:t>epoll</a:t>
            </a:r>
            <a:r>
              <a:rPr lang="en-US" altLang="zh-CN" dirty="0"/>
              <a:t>/</a:t>
            </a:r>
            <a:r>
              <a:rPr lang="en-US" altLang="zh-CN" dirty="0" err="1"/>
              <a:t>iocp</a:t>
            </a:r>
            <a:r>
              <a:rPr lang="en-US" altLang="zh-CN" dirty="0"/>
              <a:t>/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一个线程管理多个</a:t>
            </a:r>
            <a:r>
              <a:rPr lang="en-US" altLang="zh-CN" dirty="0"/>
              <a:t>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A5801-05A9-4F75-96A7-6E964329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7" y="1352809"/>
            <a:ext cx="10160881" cy="48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种</a:t>
            </a:r>
            <a:r>
              <a:rPr lang="en-US" altLang="zh-CN" dirty="0"/>
              <a:t>IO</a:t>
            </a:r>
            <a:r>
              <a:rPr lang="zh-CN" altLang="en-US" dirty="0"/>
              <a:t>模型的比较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/>
              <a:t>2) </a:t>
            </a:r>
            <a:r>
              <a:rPr lang="en-US" altLang="zh-CN" strike="sngStrike" dirty="0" err="1"/>
              <a:t>HighCPU</a:t>
            </a:r>
            <a:r>
              <a:rPr lang="en-US" altLang="zh-CN" strike="sngStrike" dirty="0"/>
              <a:t>    4) </a:t>
            </a:r>
            <a:r>
              <a:rPr lang="zh-CN" altLang="en-US" strike="sngStrike" dirty="0"/>
              <a:t>对</a:t>
            </a:r>
            <a:r>
              <a:rPr lang="en-US" altLang="zh-CN" strike="sngStrike" dirty="0"/>
              <a:t>TCP</a:t>
            </a:r>
            <a:r>
              <a:rPr lang="zh-CN" altLang="en-US" strike="sngStrike" dirty="0"/>
              <a:t>无用   </a:t>
            </a:r>
            <a:r>
              <a:rPr lang="en-US" altLang="zh-CN" strike="sngStrike" dirty="0"/>
              <a:t>5)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LINUX</a:t>
            </a:r>
            <a:r>
              <a:rPr lang="zh-CN" altLang="en-US" strike="sngStrike" dirty="0"/>
              <a:t>没</a:t>
            </a:r>
            <a:r>
              <a:rPr lang="en-US" altLang="zh-CN" strike="sngStrike" dirty="0"/>
              <a:t>Ready</a:t>
            </a:r>
            <a:endParaRPr lang="en-US" strike="sngStri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70FF7-76AF-47A3-BA62-F60C7C00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9" y="1350331"/>
            <a:ext cx="8657143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多路复用：很牛很快很难用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他们都有一个特点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Netty</a:t>
            </a:r>
            <a:r>
              <a:rPr lang="en-US" altLang="zh-CN" dirty="0"/>
              <a:t>, Undertow, </a:t>
            </a:r>
            <a:r>
              <a:rPr lang="en-US" altLang="zh-CN" dirty="0" err="1"/>
              <a:t>Vert.x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Dubbo, Hadoop </a:t>
            </a:r>
          </a:p>
          <a:p>
            <a:r>
              <a:rPr lang="en-US" altLang="zh-CN" dirty="0"/>
              <a:t>Node.js</a:t>
            </a:r>
          </a:p>
          <a:p>
            <a:r>
              <a:rPr lang="en-US" dirty="0"/>
              <a:t>Nginx </a:t>
            </a:r>
          </a:p>
          <a:p>
            <a:r>
              <a:rPr lang="en-US" dirty="0"/>
              <a:t>Kafka, Redis</a:t>
            </a:r>
          </a:p>
          <a:p>
            <a:r>
              <a:rPr lang="zh-CN" altLang="en-US" dirty="0"/>
              <a:t>微信  </a:t>
            </a:r>
            <a:r>
              <a:rPr lang="en-US" altLang="zh-CN" dirty="0"/>
              <a:t>(</a:t>
            </a:r>
            <a:r>
              <a:rPr lang="zh-CN" altLang="en-US" dirty="0"/>
              <a:t>见附录</a:t>
            </a:r>
            <a:r>
              <a:rPr lang="en-US" altLang="zh-CN" dirty="0"/>
              <a:t>)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Reactor/</a:t>
            </a:r>
            <a:r>
              <a:rPr lang="en-US" altLang="zh-CN" dirty="0" err="1"/>
              <a:t>Proactor</a:t>
            </a:r>
            <a:r>
              <a:rPr lang="en-US" altLang="zh-CN" dirty="0"/>
              <a:t> </a:t>
            </a:r>
            <a:r>
              <a:rPr lang="zh-CN" altLang="en-US" dirty="0"/>
              <a:t>模型</a:t>
            </a:r>
            <a:r>
              <a:rPr lang="en-US" altLang="zh-CN" dirty="0"/>
              <a:t>, Buffer </a:t>
            </a:r>
            <a:r>
              <a:rPr lang="zh-CN" altLang="en-US" dirty="0"/>
              <a:t>管理，事件回调，好复杂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0197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altLang="zh-CN" dirty="0"/>
              <a:t>Golang:</a:t>
            </a:r>
            <a:r>
              <a:rPr lang="zh-CN" altLang="en-US" dirty="0"/>
              <a:t> 简单好用的高并发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8"/>
            <a:ext cx="11647919" cy="5352785"/>
          </a:xfrm>
        </p:spPr>
        <p:txBody>
          <a:bodyPr/>
          <a:lstStyle/>
          <a:p>
            <a:r>
              <a:rPr lang="zh-CN" altLang="en-US" dirty="0"/>
              <a:t>语言级别支持轻量级协程，用户态切换</a:t>
            </a:r>
            <a:endParaRPr lang="en-US" altLang="zh-CN" dirty="0"/>
          </a:p>
          <a:p>
            <a:r>
              <a:rPr lang="zh-CN" altLang="en-US" dirty="0"/>
              <a:t>同步的编程模型</a:t>
            </a:r>
            <a:r>
              <a:rPr lang="en-US" altLang="zh-CN" dirty="0"/>
              <a:t>,  </a:t>
            </a:r>
            <a:r>
              <a:rPr lang="zh-CN" altLang="en-US" dirty="0"/>
              <a:t>没有异步回调，心智负担轻</a:t>
            </a:r>
            <a:endParaRPr lang="en-US" altLang="zh-CN" dirty="0"/>
          </a:p>
          <a:p>
            <a:r>
              <a:rPr lang="zh-CN" altLang="en-US" dirty="0"/>
              <a:t>自带</a:t>
            </a:r>
            <a:r>
              <a:rPr lang="en-US" altLang="zh-CN" dirty="0"/>
              <a:t>GC</a:t>
            </a:r>
          </a:p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函数是一等公民，简单直击要害</a:t>
            </a:r>
            <a:r>
              <a:rPr lang="en-US" altLang="zh-CN" dirty="0"/>
              <a:t>.  (</a:t>
            </a:r>
            <a:r>
              <a:rPr lang="zh-CN" altLang="en-US" dirty="0"/>
              <a:t>骈俪的</a:t>
            </a:r>
            <a:r>
              <a:rPr lang="en-US" altLang="zh-CN" dirty="0"/>
              <a:t>Java</a:t>
            </a:r>
            <a:r>
              <a:rPr lang="zh-CN" altLang="en-US" dirty="0"/>
              <a:t>设计模式</a:t>
            </a:r>
            <a:r>
              <a:rPr lang="en-US" altLang="zh-CN" dirty="0"/>
              <a:t>?)</a:t>
            </a:r>
          </a:p>
          <a:p>
            <a:r>
              <a:rPr lang="zh-CN" altLang="en-US" dirty="0"/>
              <a:t>编译快，跨平台，自带运行时，单一文件输出</a:t>
            </a:r>
            <a:endParaRPr lang="en-US" altLang="zh-CN" dirty="0"/>
          </a:p>
          <a:p>
            <a:r>
              <a:rPr lang="zh-CN" altLang="en-US" dirty="0"/>
              <a:t>简单</a:t>
            </a:r>
            <a:endParaRPr lang="en-US" altLang="zh-CN" dirty="0"/>
          </a:p>
          <a:p>
            <a:r>
              <a:rPr lang="zh-CN" altLang="en-US" dirty="0"/>
              <a:t>类库齐全</a:t>
            </a:r>
            <a:r>
              <a:rPr lang="en-US" altLang="zh-CN" dirty="0"/>
              <a:t>, </a:t>
            </a:r>
            <a:r>
              <a:rPr lang="zh-CN" altLang="en-US" dirty="0"/>
              <a:t>自带</a:t>
            </a:r>
            <a:r>
              <a:rPr lang="en-US" altLang="zh-CN" dirty="0"/>
              <a:t>Web/RPC 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无历史包袱</a:t>
            </a:r>
            <a:endParaRPr lang="en-US" altLang="zh-CN" dirty="0"/>
          </a:p>
          <a:p>
            <a:r>
              <a:rPr lang="zh-CN" altLang="en-US" dirty="0"/>
              <a:t>适合</a:t>
            </a:r>
            <a:r>
              <a:rPr lang="en-US" altLang="zh-CN" dirty="0"/>
              <a:t> </a:t>
            </a:r>
            <a:r>
              <a:rPr lang="zh-CN" altLang="en-US" dirty="0"/>
              <a:t>服务端网络编程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58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zh-CN" altLang="en-US" dirty="0"/>
              <a:t>为什么推荐</a:t>
            </a:r>
            <a:r>
              <a:rPr lang="en-US" altLang="zh-CN" dirty="0"/>
              <a:t>Golang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我发现我花了四年时间锤炼自己用 </a:t>
            </a:r>
            <a:r>
              <a:rPr lang="en-US" altLang="zh-CN" dirty="0"/>
              <a:t>C </a:t>
            </a:r>
            <a:r>
              <a:rPr lang="zh-CN" altLang="en-US" dirty="0"/>
              <a:t>语言构建系统的能力，试图找到一个规范，可以更好的编写软件。结果发现只是对 </a:t>
            </a:r>
            <a:r>
              <a:rPr lang="en-US" altLang="zh-CN" dirty="0"/>
              <a:t>Go </a:t>
            </a:r>
            <a:r>
              <a:rPr lang="zh-CN" altLang="en-US" dirty="0"/>
              <a:t>的模仿。缺乏语言层面的支持，只能是一个拙劣的模仿。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</a:t>
            </a:r>
            <a:r>
              <a:rPr lang="zh-CN" altLang="en-US" dirty="0"/>
              <a:t>云风博客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0923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zh-CN" altLang="en-US" dirty="0"/>
              <a:t>为什么推荐</a:t>
            </a:r>
            <a:r>
              <a:rPr lang="en-US" altLang="zh-CN" dirty="0"/>
              <a:t>Golang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2851-6141-4C9C-BEEC-09785EFD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曾几何时，“协程编程”还是极少数高端玩家嘴里的黑话。无锁队列，并行，非阻塞，无栈有栈协议，上下文切换，</a:t>
            </a:r>
            <a:r>
              <a:rPr lang="en-US" altLang="zh-CN" dirty="0"/>
              <a:t>actor </a:t>
            </a:r>
            <a:r>
              <a:rPr lang="zh-CN" altLang="en-US" dirty="0"/>
              <a:t>，</a:t>
            </a:r>
            <a:r>
              <a:rPr lang="en-US" altLang="zh-CN" dirty="0" err="1"/>
              <a:t>csp</a:t>
            </a:r>
            <a:r>
              <a:rPr lang="zh-CN" altLang="en-US" dirty="0"/>
              <a:t>这些黑话足以把你的膀胱吓得漏液。如今，作为资深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工程师的你看到一个</a:t>
            </a:r>
            <a:r>
              <a:rPr lang="en-US" altLang="zh-CN" dirty="0"/>
              <a:t>java CRUD boy</a:t>
            </a:r>
            <a:r>
              <a:rPr lang="zh-CN" altLang="en-US" dirty="0"/>
              <a:t>看</a:t>
            </a:r>
            <a:r>
              <a:rPr lang="en-US" altLang="zh-CN" dirty="0"/>
              <a:t>3</a:t>
            </a:r>
            <a:r>
              <a:rPr lang="zh-CN" altLang="en-US" dirty="0"/>
              <a:t>个小时</a:t>
            </a:r>
            <a:r>
              <a:rPr lang="en-US" altLang="zh-CN" dirty="0"/>
              <a:t>go cookbook </a:t>
            </a:r>
            <a:r>
              <a:rPr lang="zh-CN" altLang="en-US" dirty="0"/>
              <a:t>写出来的</a:t>
            </a:r>
            <a:r>
              <a:rPr lang="en-US" altLang="zh-CN" dirty="0"/>
              <a:t>socket</a:t>
            </a:r>
            <a:r>
              <a:rPr lang="zh-CN" altLang="en-US" dirty="0"/>
              <a:t>服务器的丑陋代码一开始你可能还会笑出声，但是一顿</a:t>
            </a:r>
            <a:r>
              <a:rPr lang="en-US" altLang="zh-CN" dirty="0"/>
              <a:t>profile benchmark</a:t>
            </a:r>
            <a:r>
              <a:rPr lang="zh-CN" altLang="en-US" dirty="0"/>
              <a:t>之后，你发现这丑陋玩意儿居然能比你花了半个月用</a:t>
            </a:r>
            <a:r>
              <a:rPr lang="en-US" altLang="zh-CN" dirty="0"/>
              <a:t>c</a:t>
            </a:r>
            <a:r>
              <a:rPr lang="zh-CN" altLang="en-US" dirty="0"/>
              <a:t>写的构建于</a:t>
            </a:r>
            <a:r>
              <a:rPr lang="en-US" altLang="zh-CN" dirty="0" err="1"/>
              <a:t>colib+libuv</a:t>
            </a:r>
            <a:r>
              <a:rPr lang="en-US" altLang="zh-CN" dirty="0"/>
              <a:t>+#</a:t>
            </a:r>
            <a:r>
              <a:rPr lang="zh-CN" altLang="en-US" dirty="0"/>
              <a:t>￥</a:t>
            </a:r>
            <a:r>
              <a:rPr lang="en-US" altLang="zh-CN" dirty="0"/>
              <a:t>%*&amp;</a:t>
            </a:r>
            <a:r>
              <a:rPr lang="zh-CN" altLang="en-US" dirty="0"/>
              <a:t>等一大堆你生怕写到简历上会引来一大堆猎头骚扰的黑科技构建的</a:t>
            </a:r>
            <a:r>
              <a:rPr lang="en-US" altLang="zh-CN" dirty="0" err="1"/>
              <a:t>tcp</a:t>
            </a:r>
            <a:r>
              <a:rPr lang="zh-CN" altLang="en-US" dirty="0"/>
              <a:t>服务端性能更高跑的更快的时候，笑容开始凝固并逐渐消失。</a:t>
            </a:r>
            <a:r>
              <a:rPr lang="en-US" altLang="zh-CN" dirty="0"/>
              <a:t>go</a:t>
            </a:r>
            <a:r>
              <a:rPr lang="zh-CN" altLang="en-US" dirty="0"/>
              <a:t>程序似乎不需要刻意调优，也不需要使用</a:t>
            </a:r>
            <a:r>
              <a:rPr lang="en-US" altLang="zh-CN" dirty="0"/>
              <a:t>supervisor</a:t>
            </a:r>
            <a:r>
              <a:rPr lang="zh-CN" altLang="en-US" dirty="0"/>
              <a:t>托管一堆进程，天然把协程分配到各核心上面自动压榨，而这一切还对程序员透明。终于你进入了“中年危机”  </a:t>
            </a:r>
            <a:r>
              <a:rPr lang="en-US" altLang="zh-CN" dirty="0"/>
              <a:t>(</a:t>
            </a:r>
            <a:r>
              <a:rPr lang="zh-CN" altLang="en-US" dirty="0"/>
              <a:t>引至</a:t>
            </a:r>
            <a:r>
              <a:rPr lang="en-US" altLang="zh-CN" dirty="0" err="1"/>
              <a:t>zhihu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唯有简单才是最终的解决方案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2499605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03" y="1052778"/>
            <a:ext cx="10875548" cy="468127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今日头条</a:t>
            </a:r>
            <a:r>
              <a:rPr lang="en-US" altLang="zh-CN" sz="1800" dirty="0"/>
              <a:t>Go</a:t>
            </a:r>
            <a:r>
              <a:rPr lang="zh-CN" altLang="en-US" sz="1800" dirty="0"/>
              <a:t>建千亿级微服务的实践 </a:t>
            </a:r>
            <a:r>
              <a:rPr lang="en-US" sz="1800" i="1" dirty="0">
                <a:hlinkClick r:id="rId3"/>
              </a:rPr>
              <a:t>https://36kr.com/p/5073181.html</a:t>
            </a:r>
            <a:r>
              <a:rPr lang="en-US" sz="1800" i="1" dirty="0"/>
              <a:t> </a:t>
            </a:r>
          </a:p>
          <a:p>
            <a:r>
              <a:rPr lang="en-US" sz="1800" dirty="0"/>
              <a:t>Golang</a:t>
            </a:r>
            <a:r>
              <a:rPr lang="zh-CN" altLang="en-US" sz="1800" dirty="0"/>
              <a:t>适合高并发场景的原因分析 </a:t>
            </a:r>
            <a:r>
              <a:rPr lang="en-US" sz="1800" i="1" dirty="0">
                <a:hlinkClick r:id="rId4"/>
              </a:rPr>
              <a:t>https://blog.csdn.net/ghj1976/article/details/27996095</a:t>
            </a:r>
            <a:endParaRPr lang="en-US" sz="1800" i="1" dirty="0"/>
          </a:p>
          <a:p>
            <a:r>
              <a:rPr lang="en-US" altLang="zh-CN" sz="1800" i="1" dirty="0"/>
              <a:t>Dive-into-Golang </a:t>
            </a:r>
            <a:r>
              <a:rPr lang="en-US" altLang="zh-CN" sz="1800" i="1" dirty="0">
                <a:hlinkClick r:id="rId5"/>
              </a:rPr>
              <a:t>https://www.slideserve.com/farica/dive-into-golang</a:t>
            </a:r>
            <a:endParaRPr lang="en-US" altLang="zh-CN" sz="1800" i="1" dirty="0"/>
          </a:p>
          <a:p>
            <a:r>
              <a:rPr lang="zh-CN" altLang="en-US" sz="1800" dirty="0"/>
              <a:t>高性能网络编程  </a:t>
            </a:r>
            <a:r>
              <a:rPr lang="en-US" altLang="zh-CN" sz="1800" dirty="0">
                <a:hlinkClick r:id="rId6"/>
              </a:rPr>
              <a:t>https://segmentfault.com/a/1190000007240744</a:t>
            </a:r>
            <a:endParaRPr lang="en-US" altLang="zh-CN" sz="1800" dirty="0"/>
          </a:p>
          <a:p>
            <a:r>
              <a:rPr lang="zh-CN" altLang="en-US" sz="1800" dirty="0"/>
              <a:t>许式伟谈</a:t>
            </a:r>
            <a:r>
              <a:rPr lang="en-US" altLang="zh-CN" sz="1800" dirty="0"/>
              <a:t>Go Erlang</a:t>
            </a:r>
            <a:r>
              <a:rPr lang="zh-CN" altLang="en-US" sz="1800" dirty="0"/>
              <a:t>并发编程差异 </a:t>
            </a:r>
            <a:r>
              <a:rPr lang="en-US" altLang="zh-CN" sz="1800" dirty="0">
                <a:hlinkClick r:id="rId7"/>
              </a:rPr>
              <a:t>https://studygolang.com/articles/2945</a:t>
            </a:r>
            <a:endParaRPr lang="en-US" altLang="zh-CN" sz="1800" dirty="0"/>
          </a:p>
          <a:p>
            <a:r>
              <a:rPr lang="zh-CN" altLang="en-US" sz="1800" dirty="0"/>
              <a:t>七种</a:t>
            </a:r>
            <a:r>
              <a:rPr lang="en-US" altLang="zh-CN" sz="1800" dirty="0"/>
              <a:t>WebSocket</a:t>
            </a:r>
            <a:r>
              <a:rPr lang="zh-CN" altLang="en-US" sz="1800" dirty="0"/>
              <a:t>框架的性能比较 </a:t>
            </a:r>
            <a:r>
              <a:rPr lang="en-US" altLang="zh-CN" sz="1800" dirty="0">
                <a:hlinkClick r:id="rId8"/>
              </a:rPr>
              <a:t>https://colobu.com/2015/07/14/performance-comparison-of-7-websocket-frameworks/</a:t>
            </a:r>
            <a:endParaRPr lang="en-US" altLang="zh-CN" sz="1800" dirty="0"/>
          </a:p>
          <a:p>
            <a:r>
              <a:rPr lang="en-US" altLang="zh-CN" sz="1800" dirty="0"/>
              <a:t>C/C++</a:t>
            </a:r>
            <a:r>
              <a:rPr lang="zh-CN" altLang="en-US" sz="1800" dirty="0"/>
              <a:t>协程库</a:t>
            </a:r>
            <a:r>
              <a:rPr lang="en-US" altLang="zh-CN" sz="1800" dirty="0" err="1"/>
              <a:t>libco</a:t>
            </a:r>
            <a:r>
              <a:rPr lang="zh-CN" altLang="en-US" sz="1800" dirty="0"/>
              <a:t>：微信怎样漂亮地完成异步化改造 </a:t>
            </a:r>
            <a:r>
              <a:rPr lang="en-US" altLang="zh-CN" sz="1800" dirty="0">
                <a:hlinkClick r:id="rId9"/>
              </a:rPr>
              <a:t>https://www.infoq.cn/articles/CplusStyleCorourtine-At-Wechat</a:t>
            </a:r>
            <a:endParaRPr lang="en-US" altLang="zh-CN" sz="1800" dirty="0"/>
          </a:p>
          <a:p>
            <a:r>
              <a:rPr lang="zh-CN" altLang="en-US" sz="1800" dirty="0"/>
              <a:t>协程：高并发</a:t>
            </a:r>
            <a:r>
              <a:rPr lang="en-US" altLang="zh-CN" sz="1800" dirty="0"/>
              <a:t>IO</a:t>
            </a:r>
            <a:r>
              <a:rPr lang="zh-CN" altLang="en-US" sz="1800" dirty="0"/>
              <a:t>终极杀器： </a:t>
            </a:r>
            <a:r>
              <a:rPr lang="en-US" altLang="zh-CN" sz="1800" dirty="0">
                <a:hlinkClick r:id="rId10"/>
              </a:rPr>
              <a:t>https://zhuanlan.zhihu.com/p/27519705</a:t>
            </a:r>
            <a:endParaRPr lang="en-US" altLang="zh-CN" sz="1800" dirty="0"/>
          </a:p>
          <a:p>
            <a:r>
              <a:rPr lang="zh-CN" altLang="en-US" sz="1800" b="1" dirty="0"/>
              <a:t>为什么要使用 </a:t>
            </a:r>
            <a:r>
              <a:rPr lang="en-US" altLang="zh-CN" sz="1800" b="1" dirty="0"/>
              <a:t>Go </a:t>
            </a:r>
            <a:r>
              <a:rPr lang="zh-CN" altLang="en-US" sz="1800" b="1" dirty="0"/>
              <a:t>语言？</a:t>
            </a:r>
            <a:r>
              <a:rPr lang="en-US" altLang="zh-CN" sz="1800" b="1" dirty="0"/>
              <a:t>Go </a:t>
            </a:r>
            <a:r>
              <a:rPr lang="zh-CN" altLang="en-US" sz="1800" b="1" dirty="0"/>
              <a:t>语言的优势在哪里？ </a:t>
            </a:r>
            <a:r>
              <a:rPr lang="en-US" altLang="zh-CN" sz="1800" dirty="0">
                <a:hlinkClick r:id="rId11"/>
              </a:rPr>
              <a:t>https://www.zhihu.com/question/21409296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64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RPC</a:t>
            </a:r>
            <a:r>
              <a:rPr lang="zh-CN" altLang="en-US" dirty="0"/>
              <a:t>调用的例子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服务端计算乘积并返回结果</a:t>
            </a:r>
            <a:endParaRPr lang="en-US" altLang="zh-CN" sz="3600" i="1" dirty="0"/>
          </a:p>
          <a:p>
            <a:pPr lvl="1"/>
            <a:endParaRPr lang="en-US" altLang="zh-CN" sz="3200" i="1" dirty="0"/>
          </a:p>
          <a:p>
            <a:pPr lvl="1"/>
            <a:r>
              <a:rPr lang="en-US" altLang="zh-CN" dirty="0"/>
              <a:t>QPS</a:t>
            </a:r>
            <a:r>
              <a:rPr lang="zh-CN" altLang="en-US" dirty="0"/>
              <a:t>：</a:t>
            </a:r>
            <a:r>
              <a:rPr lang="en-US" altLang="zh-CN" dirty="0"/>
              <a:t>3~6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en-US" altLang="zh-CN" dirty="0"/>
              <a:t>15K </a:t>
            </a:r>
            <a:r>
              <a:rPr lang="zh-CN" altLang="en-US" dirty="0"/>
              <a:t>长连接</a:t>
            </a:r>
            <a:endParaRPr lang="en-US" altLang="zh-CN" dirty="0"/>
          </a:p>
          <a:p>
            <a:pPr lvl="1"/>
            <a:r>
              <a:rPr lang="en-US" altLang="zh-CN" dirty="0" err="1"/>
              <a:t>Serv+Client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次网络传输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次序列化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次反序列化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53" y="1667380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53" y="2628412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大并发如此简单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924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CN" altLang="en-US" sz="3200" dirty="0"/>
              <a:t>只需加个 </a:t>
            </a:r>
            <a:r>
              <a:rPr lang="en-US" altLang="zh-CN" sz="3200" dirty="0"/>
              <a:t>go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,</a:t>
            </a:r>
            <a:r>
              <a:rPr lang="zh-CN" altLang="en-US" sz="3200" dirty="0"/>
              <a:t>简单粗暴而富有成效</a:t>
            </a:r>
            <a:endParaRPr lang="en-US" altLang="zh-C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4B057-3B19-4265-AAD3-16AF8114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1" y="1535269"/>
            <a:ext cx="8457211" cy="49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goroutine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8" y="1201178"/>
            <a:ext cx="5543325" cy="3953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306" y="1031358"/>
            <a:ext cx="509654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协程是最小的执行单位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轻量级，支持百万长连接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线程其实很重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1</a:t>
            </a:r>
            <a:r>
              <a:rPr lang="zh-CN" altLang="en-US" sz="2800" dirty="0"/>
              <a:t>线程可以容纳万千个协程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协程有自己的栈空间，还可以动态增长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协程是用户态的线程，切换代价很小。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协程的开销是如此的廉价，用完就扔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协程的通信同步控制很重要</a:t>
            </a:r>
            <a:endParaRPr lang="en-US" altLang="zh-CN" sz="2800" dirty="0"/>
          </a:p>
          <a:p>
            <a:pPr marL="514350" indent="-514350"/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“Don't communicate by sharing memory, share memory by communicating.”</a:t>
            </a:r>
          </a:p>
          <a:p>
            <a:r>
              <a:rPr lang="en-US" altLang="zh-CN" sz="3600" i="1" dirty="0"/>
              <a:t>“</a:t>
            </a:r>
            <a:r>
              <a:rPr lang="zh-CN" altLang="en-US" sz="3600" i="1" dirty="0"/>
              <a:t>不要通过共享内存来通信，而应该通过通信来共享内存</a:t>
            </a:r>
            <a:r>
              <a:rPr lang="en-US" altLang="zh-CN" sz="3600" i="1" dirty="0"/>
              <a:t>”</a:t>
            </a:r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85831" y="882502"/>
            <a:ext cx="423071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Channel</a:t>
            </a:r>
            <a:r>
              <a:rPr lang="zh-CN" altLang="en-US" sz="2800" dirty="0"/>
              <a:t>带有类型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的方向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会导致阻塞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Send</a:t>
            </a:r>
            <a:r>
              <a:rPr lang="zh-CN" altLang="en-US" sz="2800" dirty="0"/>
              <a:t>不进去就阻塞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Read</a:t>
            </a:r>
            <a:r>
              <a:rPr lang="zh-CN" altLang="en-US" sz="2800" dirty="0"/>
              <a:t>不出来也阻塞</a:t>
            </a:r>
            <a:endParaRPr lang="en-US" altLang="zh-CN" sz="2800" dirty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2200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会导致阻塞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Send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不进去就阻塞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Read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不出来也阻塞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</a:t>
            </a:r>
            <a:r>
              <a:rPr lang="zh-CN" altLang="en-US" sz="2800" dirty="0"/>
              <a:t>是两个协程之间沟通的管道</a:t>
            </a:r>
            <a:r>
              <a:rPr lang="en-US" altLang="zh-CN" sz="28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/>
              <a:t>有进有出则打通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7" y="903214"/>
            <a:ext cx="6914702" cy="458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3 – Ticker </a:t>
            </a:r>
            <a:r>
              <a:rPr lang="zh-CN" altLang="en-US" dirty="0"/>
              <a:t>打点器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901"/>
            <a:ext cx="8951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Ticker </a:t>
            </a:r>
            <a:r>
              <a:rPr lang="zh-CN" altLang="en-US" sz="3200" dirty="0"/>
              <a:t>其实是只读的 </a:t>
            </a:r>
            <a:r>
              <a:rPr lang="en-US" altLang="zh-CN" sz="3200" dirty="0" err="1"/>
              <a:t>chan</a:t>
            </a:r>
            <a:r>
              <a:rPr lang="en-US" altLang="zh-CN" sz="3200" dirty="0"/>
              <a:t> Time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后面有</a:t>
            </a:r>
            <a:r>
              <a:rPr lang="en-US" altLang="zh-CN" sz="3200" dirty="0" err="1"/>
              <a:t>goroutine</a:t>
            </a:r>
            <a:r>
              <a:rPr lang="zh-CN" altLang="en-US" sz="3200" dirty="0"/>
              <a:t>定期给它发送值</a:t>
            </a:r>
            <a:endParaRPr lang="en-US" altLang="zh-CN" sz="3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818" y="1926044"/>
            <a:ext cx="4740681" cy="303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93" y="5086904"/>
            <a:ext cx="8070665" cy="122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1773</Words>
  <Application>Microsoft Office PowerPoint</Application>
  <PresentationFormat>Widescreen</PresentationFormat>
  <Paragraphs>206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Office Theme</vt:lpstr>
      <vt:lpstr>Golang Concurrency</vt:lpstr>
      <vt:lpstr>Agenda</vt:lpstr>
      <vt:lpstr>一个RPC调用的例子</vt:lpstr>
      <vt:lpstr>Golang大并发如此简单</vt:lpstr>
      <vt:lpstr>初识goroutine</vt:lpstr>
      <vt:lpstr>Goroutine间的通信与同步</vt:lpstr>
      <vt:lpstr>Channel 1</vt:lpstr>
      <vt:lpstr>Channel 2</vt:lpstr>
      <vt:lpstr>Channel 3 – Ticker 打点器</vt:lpstr>
      <vt:lpstr>Buffered Channel </vt:lpstr>
      <vt:lpstr>生成器模式1S :1R</vt:lpstr>
      <vt:lpstr>把Channel当作参数传递 NS :1R</vt:lpstr>
      <vt:lpstr>N个goroutine读1条 Channel  (1S :NR)</vt:lpstr>
      <vt:lpstr>N个goroutine读1条 Channel   (1S: NR) -cont</vt:lpstr>
      <vt:lpstr>Select:管理多条Channel – Random or Race</vt:lpstr>
      <vt:lpstr>Select:管理多条Channel - Timeout</vt:lpstr>
      <vt:lpstr>Select:管理多条Channel – Fan in</vt:lpstr>
      <vt:lpstr>Example</vt:lpstr>
      <vt:lpstr>并发/IO/与线程管理</vt:lpstr>
      <vt:lpstr>典型的服务端处理流程</vt:lpstr>
      <vt:lpstr>Blocking IO</vt:lpstr>
      <vt:lpstr>IO多路复用  select/poll/epoll/iocp/</vt:lpstr>
      <vt:lpstr>5种IO模型的比较</vt:lpstr>
      <vt:lpstr>IO多路复用：很牛很快很难用</vt:lpstr>
      <vt:lpstr>Golang: 简单好用的高并发</vt:lpstr>
      <vt:lpstr>为什么推荐Golang</vt:lpstr>
      <vt:lpstr>为什么推荐Golang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BRIAN ZHENG (DEV-ISD-OOCLL/ZHA)</cp:lastModifiedBy>
  <cp:revision>231</cp:revision>
  <dcterms:created xsi:type="dcterms:W3CDTF">2018-06-05T06:57:09Z</dcterms:created>
  <dcterms:modified xsi:type="dcterms:W3CDTF">2018-11-15T06:44:56Z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