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702" r:id="rId2"/>
    <p:sldId id="1184" r:id="rId3"/>
    <p:sldId id="1240" r:id="rId4"/>
    <p:sldId id="1269" r:id="rId5"/>
    <p:sldId id="1242" r:id="rId6"/>
    <p:sldId id="1277" r:id="rId7"/>
    <p:sldId id="1282" r:id="rId8"/>
    <p:sldId id="1278" r:id="rId9"/>
    <p:sldId id="1273" r:id="rId10"/>
    <p:sldId id="1283" r:id="rId11"/>
    <p:sldId id="1276" r:id="rId12"/>
    <p:sldId id="1284" r:id="rId13"/>
    <p:sldId id="1275" r:id="rId14"/>
    <p:sldId id="1244" r:id="rId15"/>
    <p:sldId id="1245" r:id="rId16"/>
    <p:sldId id="1271" r:id="rId17"/>
    <p:sldId id="1248" r:id="rId18"/>
    <p:sldId id="1279" r:id="rId19"/>
    <p:sldId id="1280" r:id="rId20"/>
    <p:sldId id="1285" r:id="rId21"/>
    <p:sldId id="1252" r:id="rId22"/>
    <p:sldId id="1258" r:id="rId23"/>
    <p:sldId id="1239" r:id="rId24"/>
  </p:sldIdLst>
  <p:sldSz cx="12192000" cy="6858000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F7073"/>
    <a:srgbClr val="206F72"/>
    <a:srgbClr val="114455"/>
    <a:srgbClr val="114456"/>
    <a:srgbClr val="3E67A4"/>
    <a:srgbClr val="008000"/>
    <a:srgbClr val="C0C0C4"/>
    <a:srgbClr val="3E8DC5"/>
    <a:srgbClr val="678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0" autoAdjust="0"/>
    <p:restoredTop sz="94474" autoAdjust="0"/>
  </p:normalViewPr>
  <p:slideViewPr>
    <p:cSldViewPr>
      <p:cViewPr varScale="1">
        <p:scale>
          <a:sx n="66" d="100"/>
          <a:sy n="66" d="100"/>
        </p:scale>
        <p:origin x="84" y="11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580" y="24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73919-4C09-42DF-B1B4-BCD76B03626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F54019AA-702D-4BFB-92D5-1B778FF98397}">
      <dgm:prSet phldrT="[文本]" custT="1"/>
      <dgm:spPr>
        <a:solidFill>
          <a:srgbClr val="206F72"/>
        </a:solidFill>
      </dgm:spPr>
      <dgm:t>
        <a:bodyPr/>
        <a:lstStyle/>
        <a:p>
          <a:pPr algn="l"/>
          <a:r>
            <a:rPr lang="zh-CN" altLang="en-US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了解</a:t>
          </a:r>
          <a:r>
            <a:rPr lang="en-US" altLang="zh-CN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TCP/IP</a:t>
          </a:r>
          <a:r>
            <a:rPr lang="zh-CN" altLang="en-US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协议栈，各个分层的主要功能</a:t>
          </a:r>
        </a:p>
      </dgm:t>
    </dgm:pt>
    <dgm:pt modelId="{094E597E-538E-421F-A610-33CB180FD269}" type="parTrans" cxnId="{DF9B5C22-0AC2-4545-8446-F69C187F9F3A}">
      <dgm:prSet/>
      <dgm:spPr/>
      <dgm:t>
        <a:bodyPr/>
        <a:lstStyle/>
        <a:p>
          <a:pPr algn="l"/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586953-0C4A-44D5-A7D6-7D4E41E2AD00}" type="sibTrans" cxnId="{DF9B5C22-0AC2-4545-8446-F69C187F9F3A}">
      <dgm:prSet/>
      <dgm:spPr/>
      <dgm:t>
        <a:bodyPr/>
        <a:lstStyle/>
        <a:p>
          <a:pPr algn="l"/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954DAF-3B86-42DF-AC93-9A3ACCFE8337}">
      <dgm:prSet phldrT="[文本]" custT="1"/>
      <dgm:spPr>
        <a:solidFill>
          <a:srgbClr val="206F72"/>
        </a:solidFill>
      </dgm:spPr>
      <dgm:t>
        <a:bodyPr/>
        <a:lstStyle/>
        <a:p>
          <a:pPr algn="l"/>
          <a:r>
            <a:rPr lang="zh-CN" altLang="en-US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了解以太网帧、</a:t>
          </a:r>
          <a:r>
            <a:rPr lang="en-US" altLang="zh-CN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IP</a:t>
          </a:r>
          <a:r>
            <a:rPr lang="zh-CN" altLang="en-US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数据报、</a:t>
          </a:r>
          <a:r>
            <a:rPr lang="en-US" altLang="zh-CN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TCP</a:t>
          </a:r>
          <a:r>
            <a:rPr lang="zh-CN" altLang="en-US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报文、</a:t>
          </a:r>
          <a:r>
            <a:rPr lang="en-US" altLang="zh-CN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UDP</a:t>
          </a:r>
          <a:r>
            <a:rPr lang="zh-CN" altLang="en-US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报文</a:t>
          </a:r>
          <a:endParaRPr lang="zh-CN" altLang="en-US" sz="1800" b="1" dirty="0">
            <a:solidFill>
              <a:schemeClr val="accent3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E1B809-8A27-4303-B9CA-7FD239636697}" type="parTrans" cxnId="{8C5D085D-0E42-4F91-A3A5-A90F970C85A6}">
      <dgm:prSet/>
      <dgm:spPr/>
      <dgm:t>
        <a:bodyPr/>
        <a:lstStyle/>
        <a:p>
          <a:pPr algn="l"/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D93A12-B1F1-469B-9BFD-5C102513C1DA}" type="sibTrans" cxnId="{8C5D085D-0E42-4F91-A3A5-A90F970C85A6}">
      <dgm:prSet/>
      <dgm:spPr/>
      <dgm:t>
        <a:bodyPr/>
        <a:lstStyle/>
        <a:p>
          <a:pPr algn="l"/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4988C6-776B-3648-AFE1-014B80E31B92}">
      <dgm:prSet custT="1"/>
      <dgm:spPr>
        <a:solidFill>
          <a:srgbClr val="206F72"/>
        </a:solidFill>
      </dgm:spPr>
      <dgm:t>
        <a:bodyPr/>
        <a:lstStyle/>
        <a:p>
          <a:r>
            <a:rPr lang="zh-CN" altLang="en-US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了解</a:t>
          </a:r>
          <a:r>
            <a:rPr lang="en-US" altLang="zh-CN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IP</a:t>
          </a:r>
          <a:r>
            <a:rPr lang="zh-CN" altLang="en-US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地址分类，子网掩码，网络号，主机号</a:t>
          </a:r>
          <a:endParaRPr lang="zh-CN" altLang="en-US" sz="1800" b="1" dirty="0">
            <a:solidFill>
              <a:schemeClr val="accent3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FBD751-0F65-ED47-8E97-54F2FD45800E}" type="parTrans" cxnId="{2A8B4B70-6ED4-F14E-A049-62D938C50A25}">
      <dgm:prSet/>
      <dgm:spPr/>
      <dgm:t>
        <a:bodyPr/>
        <a:lstStyle/>
        <a:p>
          <a:endParaRPr lang="zh-CN" altLang="en-US"/>
        </a:p>
      </dgm:t>
    </dgm:pt>
    <dgm:pt modelId="{40752390-3510-EA45-A281-4748565CE3BD}" type="sibTrans" cxnId="{2A8B4B70-6ED4-F14E-A049-62D938C50A25}">
      <dgm:prSet/>
      <dgm:spPr/>
      <dgm:t>
        <a:bodyPr/>
        <a:lstStyle/>
        <a:p>
          <a:endParaRPr lang="zh-CN" altLang="en-US"/>
        </a:p>
      </dgm:t>
    </dgm:pt>
    <dgm:pt modelId="{185F8EE9-36E5-49E0-81B8-72DE3972E527}">
      <dgm:prSet phldrT="[文本]" custT="1"/>
      <dgm:spPr>
        <a:solidFill>
          <a:srgbClr val="206F72"/>
        </a:solidFill>
      </dgm:spPr>
      <dgm:t>
        <a:bodyPr/>
        <a:lstStyle/>
        <a:p>
          <a:pPr algn="l"/>
          <a:r>
            <a:rPr lang="zh-CN" altLang="en-US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了解</a:t>
          </a:r>
          <a:r>
            <a:rPr lang="en-US" altLang="zh-CN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ARP</a:t>
          </a:r>
          <a:r>
            <a:rPr lang="zh-CN" altLang="en-US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ICMP</a:t>
          </a:r>
          <a:r>
            <a:rPr lang="zh-CN" altLang="en-US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DHCP</a:t>
          </a:r>
          <a:r>
            <a:rPr lang="zh-CN" altLang="en-US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DNS</a:t>
          </a:r>
          <a:r>
            <a:rPr lang="zh-CN" altLang="en-US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等协议</a:t>
          </a:r>
          <a:endParaRPr lang="zh-CN" altLang="en-US" sz="1800" b="1" dirty="0">
            <a:solidFill>
              <a:schemeClr val="accent3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7D980C-AC78-4A27-AA62-2591D3D7B3EC}" type="sibTrans" cxnId="{B37233F6-45C6-4F88-8A59-B52E8ABC9620}">
      <dgm:prSet/>
      <dgm:spPr/>
      <dgm:t>
        <a:bodyPr/>
        <a:lstStyle/>
        <a:p>
          <a:pPr algn="l"/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1E4B99-30BD-4447-98DF-0B9D70F9D5F8}" type="parTrans" cxnId="{B37233F6-45C6-4F88-8A59-B52E8ABC9620}">
      <dgm:prSet/>
      <dgm:spPr/>
      <dgm:t>
        <a:bodyPr/>
        <a:lstStyle/>
        <a:p>
          <a:pPr algn="l"/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A99367-04CB-4FE1-BE82-7703D249F098}">
      <dgm:prSet phldrT="[文本]" custT="1"/>
      <dgm:spPr>
        <a:solidFill>
          <a:srgbClr val="206F72"/>
        </a:solidFill>
      </dgm:spPr>
      <dgm:t>
        <a:bodyPr/>
        <a:lstStyle/>
        <a:p>
          <a:pPr algn="l"/>
          <a:r>
            <a:rPr lang="en-US" altLang="zh-CN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Ping</a:t>
          </a:r>
          <a:r>
            <a:rPr lang="zh-CN" altLang="en-US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过程演示</a:t>
          </a:r>
          <a:endParaRPr lang="zh-CN" altLang="en-US" sz="1800" b="1" dirty="0">
            <a:solidFill>
              <a:schemeClr val="accent3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FED66D-779F-4399-ABE4-B81C5BE31BA2}" type="sibTrans" cxnId="{E335FA81-BA13-4958-B01B-7552F0AAAA42}">
      <dgm:prSet/>
      <dgm:spPr/>
      <dgm:t>
        <a:bodyPr/>
        <a:lstStyle/>
        <a:p>
          <a:pPr algn="l"/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BD7135-A38B-4F00-A944-021714DDA6F4}" type="parTrans" cxnId="{E335FA81-BA13-4958-B01B-7552F0AAAA42}">
      <dgm:prSet/>
      <dgm:spPr/>
      <dgm:t>
        <a:bodyPr/>
        <a:lstStyle/>
        <a:p>
          <a:pPr algn="l"/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2B98A5-D5B3-F747-BF7D-C4B0370EC1F0}">
      <dgm:prSet custT="1"/>
      <dgm:spPr>
        <a:solidFill>
          <a:srgbClr val="206F72"/>
        </a:solidFill>
      </dgm:spPr>
      <dgm:t>
        <a:bodyPr/>
        <a:lstStyle/>
        <a:p>
          <a:r>
            <a:rPr lang="en-US" altLang="zh-CN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TCP</a:t>
          </a:r>
          <a:r>
            <a:rPr lang="zh-CN" altLang="en-US" sz="1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客户端和服务器端通信演示</a:t>
          </a:r>
          <a:endParaRPr lang="zh-CN" altLang="en-US" sz="1800" b="1" dirty="0">
            <a:solidFill>
              <a:schemeClr val="accent3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BA898-9E89-B84E-B4E5-9018DA60A55B}" type="sibTrans" cxnId="{0FE03FBC-DD0F-6E44-A03F-BB8C3C7E5D31}">
      <dgm:prSet/>
      <dgm:spPr/>
      <dgm:t>
        <a:bodyPr/>
        <a:lstStyle/>
        <a:p>
          <a:endParaRPr lang="zh-CN" altLang="en-US"/>
        </a:p>
      </dgm:t>
    </dgm:pt>
    <dgm:pt modelId="{72C2892F-0BA9-3941-BBF2-627948B58604}" type="parTrans" cxnId="{0FE03FBC-DD0F-6E44-A03F-BB8C3C7E5D31}">
      <dgm:prSet/>
      <dgm:spPr/>
      <dgm:t>
        <a:bodyPr/>
        <a:lstStyle/>
        <a:p>
          <a:endParaRPr lang="zh-CN" altLang="en-US"/>
        </a:p>
      </dgm:t>
    </dgm:pt>
    <dgm:pt modelId="{B540BBD2-0102-4E30-8C56-89EC2682A0FB}" type="pres">
      <dgm:prSet presAssocID="{75873919-4C09-42DF-B1B4-BCD76B03626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EAF161DE-360A-42DA-BE4A-707A61C7ED7C}" type="pres">
      <dgm:prSet presAssocID="{75873919-4C09-42DF-B1B4-BCD76B03626D}" presName="Name1" presStyleCnt="0"/>
      <dgm:spPr/>
    </dgm:pt>
    <dgm:pt modelId="{F19CC6FF-A449-4E2F-994B-9D794B115AAB}" type="pres">
      <dgm:prSet presAssocID="{75873919-4C09-42DF-B1B4-BCD76B03626D}" presName="cycle" presStyleCnt="0"/>
      <dgm:spPr/>
    </dgm:pt>
    <dgm:pt modelId="{1C59C00C-4B49-41D2-82AB-07E7E9A3BE58}" type="pres">
      <dgm:prSet presAssocID="{75873919-4C09-42DF-B1B4-BCD76B03626D}" presName="srcNode" presStyleLbl="node1" presStyleIdx="0" presStyleCnt="6"/>
      <dgm:spPr/>
    </dgm:pt>
    <dgm:pt modelId="{4A60A3DF-0A74-4C3D-AF9E-2A7F16DA5A56}" type="pres">
      <dgm:prSet presAssocID="{75873919-4C09-42DF-B1B4-BCD76B03626D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B945D14-FC1D-4635-B8BD-67786A59E006}" type="pres">
      <dgm:prSet presAssocID="{75873919-4C09-42DF-B1B4-BCD76B03626D}" presName="extraNode" presStyleLbl="node1" presStyleIdx="0" presStyleCnt="6"/>
      <dgm:spPr/>
    </dgm:pt>
    <dgm:pt modelId="{FB8C7AA6-FC52-4B07-A758-10CB72780B02}" type="pres">
      <dgm:prSet presAssocID="{75873919-4C09-42DF-B1B4-BCD76B03626D}" presName="dstNode" presStyleLbl="node1" presStyleIdx="0" presStyleCnt="6"/>
      <dgm:spPr/>
    </dgm:pt>
    <dgm:pt modelId="{CEF22AD9-7C1D-4568-9DF6-4ABA2E0D9B62}" type="pres">
      <dgm:prSet presAssocID="{F54019AA-702D-4BFB-92D5-1B778FF98397}" presName="text_1" presStyleLbl="node1" presStyleIdx="0" presStyleCnt="6" custLinFactNeighborX="14380" custLinFactNeighborY="-56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E602B1-18E7-447D-8C34-3A6ABC761C28}" type="pres">
      <dgm:prSet presAssocID="{F54019AA-702D-4BFB-92D5-1B778FF98397}" presName="accent_1" presStyleCnt="0"/>
      <dgm:spPr/>
    </dgm:pt>
    <dgm:pt modelId="{9105E374-DD17-4E8F-B268-318D9294AE7F}" type="pres">
      <dgm:prSet presAssocID="{F54019AA-702D-4BFB-92D5-1B778FF98397}" presName="accentRepeatNode" presStyleLbl="solidFgAcc1" presStyleIdx="0" presStyleCnt="6"/>
      <dgm:spPr/>
    </dgm:pt>
    <dgm:pt modelId="{5A04EB58-E25B-5F43-90B8-822F8FDCFABC}" type="pres">
      <dgm:prSet presAssocID="{A64988C6-776B-3648-AFE1-014B80E31B9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F997A9-5DB3-9442-8B71-F8DC26D3C1D6}" type="pres">
      <dgm:prSet presAssocID="{A64988C6-776B-3648-AFE1-014B80E31B92}" presName="accent_2" presStyleCnt="0"/>
      <dgm:spPr/>
    </dgm:pt>
    <dgm:pt modelId="{DC9D0AF0-F8CF-AA47-9987-B39C71B337D9}" type="pres">
      <dgm:prSet presAssocID="{A64988C6-776B-3648-AFE1-014B80E31B92}" presName="accentRepeatNode" presStyleLbl="solidFgAcc1" presStyleIdx="1" presStyleCnt="6"/>
      <dgm:spPr/>
    </dgm:pt>
    <dgm:pt modelId="{0789EC91-743C-ED4E-968B-CA081BF97824}" type="pres">
      <dgm:prSet presAssocID="{AB954DAF-3B86-42DF-AC93-9A3ACCFE8337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F5B476-48E5-6F49-89D2-98ADF4283664}" type="pres">
      <dgm:prSet presAssocID="{AB954DAF-3B86-42DF-AC93-9A3ACCFE8337}" presName="accent_3" presStyleCnt="0"/>
      <dgm:spPr/>
    </dgm:pt>
    <dgm:pt modelId="{CCEEAE64-26CD-4618-9D6C-4CD5EBAFC5D2}" type="pres">
      <dgm:prSet presAssocID="{AB954DAF-3B86-42DF-AC93-9A3ACCFE8337}" presName="accentRepeatNode" presStyleLbl="solidFgAcc1" presStyleIdx="2" presStyleCnt="6"/>
      <dgm:spPr/>
    </dgm:pt>
    <dgm:pt modelId="{7D83DBB0-22E8-D14E-BA83-C178D1824762}" type="pres">
      <dgm:prSet presAssocID="{185F8EE9-36E5-49E0-81B8-72DE3972E527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ADF86A-DBAF-9542-9B93-B572327A9DA2}" type="pres">
      <dgm:prSet presAssocID="{185F8EE9-36E5-49E0-81B8-72DE3972E527}" presName="accent_4" presStyleCnt="0"/>
      <dgm:spPr/>
    </dgm:pt>
    <dgm:pt modelId="{F57D8008-DE1A-416E-A122-BCEBF5C48CDA}" type="pres">
      <dgm:prSet presAssocID="{185F8EE9-36E5-49E0-81B8-72DE3972E527}" presName="accentRepeatNode" presStyleLbl="solidFgAcc1" presStyleIdx="3" presStyleCnt="6"/>
      <dgm:spPr/>
    </dgm:pt>
    <dgm:pt modelId="{4B42339E-FA7D-4194-97A2-8C7846500331}" type="pres">
      <dgm:prSet presAssocID="{B4A99367-04CB-4FE1-BE82-7703D249F098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B08FA-93A6-4D8F-9D73-7E04373AAA8F}" type="pres">
      <dgm:prSet presAssocID="{B4A99367-04CB-4FE1-BE82-7703D249F098}" presName="accent_5" presStyleCnt="0"/>
      <dgm:spPr/>
    </dgm:pt>
    <dgm:pt modelId="{72F4542D-823B-4E7D-8DD2-899C61C24B42}" type="pres">
      <dgm:prSet presAssocID="{B4A99367-04CB-4FE1-BE82-7703D249F098}" presName="accentRepeatNode" presStyleLbl="solidFgAcc1" presStyleIdx="4" presStyleCnt="6"/>
      <dgm:spPr/>
      <dgm:t>
        <a:bodyPr/>
        <a:lstStyle/>
        <a:p>
          <a:endParaRPr lang="zh-CN" altLang="en-US"/>
        </a:p>
      </dgm:t>
    </dgm:pt>
    <dgm:pt modelId="{510EDA36-6021-4F7B-A16D-FCF09B1E8EA2}" type="pres">
      <dgm:prSet presAssocID="{712B98A5-D5B3-F747-BF7D-C4B0370EC1F0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3E380A-1BEE-43A7-A8C9-0F5BD9B8A9EC}" type="pres">
      <dgm:prSet presAssocID="{712B98A5-D5B3-F747-BF7D-C4B0370EC1F0}" presName="accent_6" presStyleCnt="0"/>
      <dgm:spPr/>
    </dgm:pt>
    <dgm:pt modelId="{33587C46-9301-7C40-B37B-B678EF1CE57D}" type="pres">
      <dgm:prSet presAssocID="{712B98A5-D5B3-F747-BF7D-C4B0370EC1F0}" presName="accentRepeatNode" presStyleLbl="solidFgAcc1" presStyleIdx="5" presStyleCnt="6"/>
      <dgm:spPr/>
    </dgm:pt>
  </dgm:ptLst>
  <dgm:cxnLst>
    <dgm:cxn modelId="{6EECD6D2-829F-4730-914C-C15CC2C0BBD1}" type="presOf" srcId="{02586953-0C4A-44D5-A7D6-7D4E41E2AD00}" destId="{4A60A3DF-0A74-4C3D-AF9E-2A7F16DA5A56}" srcOrd="0" destOrd="0" presId="urn:microsoft.com/office/officeart/2008/layout/VerticalCurvedList"/>
    <dgm:cxn modelId="{2A8B4B70-6ED4-F14E-A049-62D938C50A25}" srcId="{75873919-4C09-42DF-B1B4-BCD76B03626D}" destId="{A64988C6-776B-3648-AFE1-014B80E31B92}" srcOrd="1" destOrd="0" parTransId="{9BFBD751-0F65-ED47-8E97-54F2FD45800E}" sibTransId="{40752390-3510-EA45-A281-4748565CE3BD}"/>
    <dgm:cxn modelId="{8C5D085D-0E42-4F91-A3A5-A90F970C85A6}" srcId="{75873919-4C09-42DF-B1B4-BCD76B03626D}" destId="{AB954DAF-3B86-42DF-AC93-9A3ACCFE8337}" srcOrd="2" destOrd="0" parTransId="{46E1B809-8A27-4303-B9CA-7FD239636697}" sibTransId="{50D93A12-B1F1-469B-9BFD-5C102513C1DA}"/>
    <dgm:cxn modelId="{A4AC321B-771A-4C97-8D9B-5A189961B739}" type="presOf" srcId="{F54019AA-702D-4BFB-92D5-1B778FF98397}" destId="{CEF22AD9-7C1D-4568-9DF6-4ABA2E0D9B62}" srcOrd="0" destOrd="0" presId="urn:microsoft.com/office/officeart/2008/layout/VerticalCurvedList"/>
    <dgm:cxn modelId="{DF9B5C22-0AC2-4545-8446-F69C187F9F3A}" srcId="{75873919-4C09-42DF-B1B4-BCD76B03626D}" destId="{F54019AA-702D-4BFB-92D5-1B778FF98397}" srcOrd="0" destOrd="0" parTransId="{094E597E-538E-421F-A610-33CB180FD269}" sibTransId="{02586953-0C4A-44D5-A7D6-7D4E41E2AD00}"/>
    <dgm:cxn modelId="{C84FF2CD-6745-4BE5-8BC9-B36E65DB434B}" type="presOf" srcId="{185F8EE9-36E5-49E0-81B8-72DE3972E527}" destId="{7D83DBB0-22E8-D14E-BA83-C178D1824762}" srcOrd="0" destOrd="0" presId="urn:microsoft.com/office/officeart/2008/layout/VerticalCurvedList"/>
    <dgm:cxn modelId="{DA566803-767D-43AA-9A90-3BD426153A38}" type="presOf" srcId="{AB954DAF-3B86-42DF-AC93-9A3ACCFE8337}" destId="{0789EC91-743C-ED4E-968B-CA081BF97824}" srcOrd="0" destOrd="0" presId="urn:microsoft.com/office/officeart/2008/layout/VerticalCurvedList"/>
    <dgm:cxn modelId="{46EA1CDE-A511-4035-B6AD-314725172FC9}" type="presOf" srcId="{712B98A5-D5B3-F747-BF7D-C4B0370EC1F0}" destId="{510EDA36-6021-4F7B-A16D-FCF09B1E8EA2}" srcOrd="0" destOrd="0" presId="urn:microsoft.com/office/officeart/2008/layout/VerticalCurvedList"/>
    <dgm:cxn modelId="{BFFBE161-CC92-4679-B232-EEADE7EDFDB8}" type="presOf" srcId="{A64988C6-776B-3648-AFE1-014B80E31B92}" destId="{5A04EB58-E25B-5F43-90B8-822F8FDCFABC}" srcOrd="0" destOrd="0" presId="urn:microsoft.com/office/officeart/2008/layout/VerticalCurvedList"/>
    <dgm:cxn modelId="{0FE03FBC-DD0F-6E44-A03F-BB8C3C7E5D31}" srcId="{75873919-4C09-42DF-B1B4-BCD76B03626D}" destId="{712B98A5-D5B3-F747-BF7D-C4B0370EC1F0}" srcOrd="5" destOrd="0" parTransId="{72C2892F-0BA9-3941-BBF2-627948B58604}" sibTransId="{E21BA898-9E89-B84E-B4E5-9018DA60A55B}"/>
    <dgm:cxn modelId="{E1C292DC-FDD0-4C63-A942-6E49DB02B8CE}" type="presOf" srcId="{75873919-4C09-42DF-B1B4-BCD76B03626D}" destId="{B540BBD2-0102-4E30-8C56-89EC2682A0FB}" srcOrd="0" destOrd="0" presId="urn:microsoft.com/office/officeart/2008/layout/VerticalCurvedList"/>
    <dgm:cxn modelId="{B37233F6-45C6-4F88-8A59-B52E8ABC9620}" srcId="{75873919-4C09-42DF-B1B4-BCD76B03626D}" destId="{185F8EE9-36E5-49E0-81B8-72DE3972E527}" srcOrd="3" destOrd="0" parTransId="{851E4B99-30BD-4447-98DF-0B9D70F9D5F8}" sibTransId="{197D980C-AC78-4A27-AA62-2591D3D7B3EC}"/>
    <dgm:cxn modelId="{E335FA81-BA13-4958-B01B-7552F0AAAA42}" srcId="{75873919-4C09-42DF-B1B4-BCD76B03626D}" destId="{B4A99367-04CB-4FE1-BE82-7703D249F098}" srcOrd="4" destOrd="0" parTransId="{E3BD7135-A38B-4F00-A944-021714DDA6F4}" sibTransId="{85FED66D-779F-4399-ABE4-B81C5BE31BA2}"/>
    <dgm:cxn modelId="{FC68EC6F-AC12-4AA9-B8FE-61748A747F08}" type="presOf" srcId="{B4A99367-04CB-4FE1-BE82-7703D249F098}" destId="{4B42339E-FA7D-4194-97A2-8C7846500331}" srcOrd="0" destOrd="0" presId="urn:microsoft.com/office/officeart/2008/layout/VerticalCurvedList"/>
    <dgm:cxn modelId="{59A63B5D-2E32-4D52-889C-EB7816F2DF24}" type="presParOf" srcId="{B540BBD2-0102-4E30-8C56-89EC2682A0FB}" destId="{EAF161DE-360A-42DA-BE4A-707A61C7ED7C}" srcOrd="0" destOrd="0" presId="urn:microsoft.com/office/officeart/2008/layout/VerticalCurvedList"/>
    <dgm:cxn modelId="{FB16E6A4-F042-4561-BB76-1AE0274C12E3}" type="presParOf" srcId="{EAF161DE-360A-42DA-BE4A-707A61C7ED7C}" destId="{F19CC6FF-A449-4E2F-994B-9D794B115AAB}" srcOrd="0" destOrd="0" presId="urn:microsoft.com/office/officeart/2008/layout/VerticalCurvedList"/>
    <dgm:cxn modelId="{C65ABF0C-38CE-4E14-ACFE-D02AB392216E}" type="presParOf" srcId="{F19CC6FF-A449-4E2F-994B-9D794B115AAB}" destId="{1C59C00C-4B49-41D2-82AB-07E7E9A3BE58}" srcOrd="0" destOrd="0" presId="urn:microsoft.com/office/officeart/2008/layout/VerticalCurvedList"/>
    <dgm:cxn modelId="{D8BA21D4-DE26-494C-972F-7F42375F06A0}" type="presParOf" srcId="{F19CC6FF-A449-4E2F-994B-9D794B115AAB}" destId="{4A60A3DF-0A74-4C3D-AF9E-2A7F16DA5A56}" srcOrd="1" destOrd="0" presId="urn:microsoft.com/office/officeart/2008/layout/VerticalCurvedList"/>
    <dgm:cxn modelId="{751C3949-9F4A-41C5-AB0B-8836F7F99B79}" type="presParOf" srcId="{F19CC6FF-A449-4E2F-994B-9D794B115AAB}" destId="{EB945D14-FC1D-4635-B8BD-67786A59E006}" srcOrd="2" destOrd="0" presId="urn:microsoft.com/office/officeart/2008/layout/VerticalCurvedList"/>
    <dgm:cxn modelId="{DB937F88-D6DB-4EFC-8227-2CEB3B7F68BE}" type="presParOf" srcId="{F19CC6FF-A449-4E2F-994B-9D794B115AAB}" destId="{FB8C7AA6-FC52-4B07-A758-10CB72780B02}" srcOrd="3" destOrd="0" presId="urn:microsoft.com/office/officeart/2008/layout/VerticalCurvedList"/>
    <dgm:cxn modelId="{46132CC4-FFD9-4C5A-A809-D16A03121010}" type="presParOf" srcId="{EAF161DE-360A-42DA-BE4A-707A61C7ED7C}" destId="{CEF22AD9-7C1D-4568-9DF6-4ABA2E0D9B62}" srcOrd="1" destOrd="0" presId="urn:microsoft.com/office/officeart/2008/layout/VerticalCurvedList"/>
    <dgm:cxn modelId="{AA90B0A1-13A0-4607-9AB3-EE4D417DE05E}" type="presParOf" srcId="{EAF161DE-360A-42DA-BE4A-707A61C7ED7C}" destId="{F2E602B1-18E7-447D-8C34-3A6ABC761C28}" srcOrd="2" destOrd="0" presId="urn:microsoft.com/office/officeart/2008/layout/VerticalCurvedList"/>
    <dgm:cxn modelId="{6D9017F0-61CA-48F1-AEFB-5B515C8FB67E}" type="presParOf" srcId="{F2E602B1-18E7-447D-8C34-3A6ABC761C28}" destId="{9105E374-DD17-4E8F-B268-318D9294AE7F}" srcOrd="0" destOrd="0" presId="urn:microsoft.com/office/officeart/2008/layout/VerticalCurvedList"/>
    <dgm:cxn modelId="{7053DF5D-C824-4C4B-9132-3395D5FB5037}" type="presParOf" srcId="{EAF161DE-360A-42DA-BE4A-707A61C7ED7C}" destId="{5A04EB58-E25B-5F43-90B8-822F8FDCFABC}" srcOrd="3" destOrd="0" presId="urn:microsoft.com/office/officeart/2008/layout/VerticalCurvedList"/>
    <dgm:cxn modelId="{B8859EF2-19C7-4696-BEBA-259A57EF960D}" type="presParOf" srcId="{EAF161DE-360A-42DA-BE4A-707A61C7ED7C}" destId="{72F997A9-5DB3-9442-8B71-F8DC26D3C1D6}" srcOrd="4" destOrd="0" presId="urn:microsoft.com/office/officeart/2008/layout/VerticalCurvedList"/>
    <dgm:cxn modelId="{3960886D-F6F9-4B49-963D-0557CBB13C90}" type="presParOf" srcId="{72F997A9-5DB3-9442-8B71-F8DC26D3C1D6}" destId="{DC9D0AF0-F8CF-AA47-9987-B39C71B337D9}" srcOrd="0" destOrd="0" presId="urn:microsoft.com/office/officeart/2008/layout/VerticalCurvedList"/>
    <dgm:cxn modelId="{BDE1CC6B-9731-4C4F-AD05-5DCE7925A895}" type="presParOf" srcId="{EAF161DE-360A-42DA-BE4A-707A61C7ED7C}" destId="{0789EC91-743C-ED4E-968B-CA081BF97824}" srcOrd="5" destOrd="0" presId="urn:microsoft.com/office/officeart/2008/layout/VerticalCurvedList"/>
    <dgm:cxn modelId="{D5A78051-95A5-458C-BB9D-56130971A585}" type="presParOf" srcId="{EAF161DE-360A-42DA-BE4A-707A61C7ED7C}" destId="{1BF5B476-48E5-6F49-89D2-98ADF4283664}" srcOrd="6" destOrd="0" presId="urn:microsoft.com/office/officeart/2008/layout/VerticalCurvedList"/>
    <dgm:cxn modelId="{76D8E169-84F7-4566-A45E-957359901CA4}" type="presParOf" srcId="{1BF5B476-48E5-6F49-89D2-98ADF4283664}" destId="{CCEEAE64-26CD-4618-9D6C-4CD5EBAFC5D2}" srcOrd="0" destOrd="0" presId="urn:microsoft.com/office/officeart/2008/layout/VerticalCurvedList"/>
    <dgm:cxn modelId="{299A1C27-5F55-4F8D-B842-88FC6D2EFF18}" type="presParOf" srcId="{EAF161DE-360A-42DA-BE4A-707A61C7ED7C}" destId="{7D83DBB0-22E8-D14E-BA83-C178D1824762}" srcOrd="7" destOrd="0" presId="urn:microsoft.com/office/officeart/2008/layout/VerticalCurvedList"/>
    <dgm:cxn modelId="{F745829C-41D7-4B68-B1F6-9E33B934CB94}" type="presParOf" srcId="{EAF161DE-360A-42DA-BE4A-707A61C7ED7C}" destId="{2DADF86A-DBAF-9542-9B93-B572327A9DA2}" srcOrd="8" destOrd="0" presId="urn:microsoft.com/office/officeart/2008/layout/VerticalCurvedList"/>
    <dgm:cxn modelId="{456E8657-7B60-4164-BD53-2786D2574DFF}" type="presParOf" srcId="{2DADF86A-DBAF-9542-9B93-B572327A9DA2}" destId="{F57D8008-DE1A-416E-A122-BCEBF5C48CDA}" srcOrd="0" destOrd="0" presId="urn:microsoft.com/office/officeart/2008/layout/VerticalCurvedList"/>
    <dgm:cxn modelId="{7149EA08-506B-41FA-B460-2F78490CB508}" type="presParOf" srcId="{EAF161DE-360A-42DA-BE4A-707A61C7ED7C}" destId="{4B42339E-FA7D-4194-97A2-8C7846500331}" srcOrd="9" destOrd="0" presId="urn:microsoft.com/office/officeart/2008/layout/VerticalCurvedList"/>
    <dgm:cxn modelId="{855CCCFE-948B-4B21-AB8A-A1FC09ADC5EF}" type="presParOf" srcId="{EAF161DE-360A-42DA-BE4A-707A61C7ED7C}" destId="{85BB08FA-93A6-4D8F-9D73-7E04373AAA8F}" srcOrd="10" destOrd="0" presId="urn:microsoft.com/office/officeart/2008/layout/VerticalCurvedList"/>
    <dgm:cxn modelId="{36E47365-6522-472E-B28A-5820995FE202}" type="presParOf" srcId="{85BB08FA-93A6-4D8F-9D73-7E04373AAA8F}" destId="{72F4542D-823B-4E7D-8DD2-899C61C24B42}" srcOrd="0" destOrd="0" presId="urn:microsoft.com/office/officeart/2008/layout/VerticalCurvedList"/>
    <dgm:cxn modelId="{0CE79C86-7D27-4B0B-B3A8-120D1C49AB7A}" type="presParOf" srcId="{EAF161DE-360A-42DA-BE4A-707A61C7ED7C}" destId="{510EDA36-6021-4F7B-A16D-FCF09B1E8EA2}" srcOrd="11" destOrd="0" presId="urn:microsoft.com/office/officeart/2008/layout/VerticalCurvedList"/>
    <dgm:cxn modelId="{995C80B1-6C83-4B77-A1D5-CD9F826CDBFA}" type="presParOf" srcId="{EAF161DE-360A-42DA-BE4A-707A61C7ED7C}" destId="{063E380A-1BEE-43A7-A8C9-0F5BD9B8A9EC}" srcOrd="12" destOrd="0" presId="urn:microsoft.com/office/officeart/2008/layout/VerticalCurvedList"/>
    <dgm:cxn modelId="{FA90D07C-ECA0-4DDA-8C52-A5097EBC4C7A}" type="presParOf" srcId="{063E380A-1BEE-43A7-A8C9-0F5BD9B8A9EC}" destId="{33587C46-9301-7C40-B37B-B678EF1CE57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F60C5AB8-14CF-46B3-98AE-7FCDEB9278D3}" type="slidenum">
              <a:rPr lang="en-US" altLang="zh-CN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altLang="zh-CN" sz="800"/>
          </a:p>
        </p:txBody>
      </p:sp>
    </p:spTree>
    <p:extLst>
      <p:ext uri="{BB962C8B-B14F-4D97-AF65-F5344CB8AC3E}">
        <p14:creationId xmlns:p14="http://schemas.microsoft.com/office/powerpoint/2010/main" val="1286782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altLang="zh-CN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altLang="zh-CN" sz="800"/>
              <a:t>Presentation_ID.scr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>
                <a:latin typeface="Arial" charset="0"/>
              </a:defRPr>
            </a:lvl1pPr>
          </a:lstStyle>
          <a:p>
            <a:pPr>
              <a:defRPr/>
            </a:pPr>
            <a:fld id="{225CFB5E-EF52-48CB-92F7-3B6DEBE8E9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663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2700" y="244475"/>
            <a:ext cx="709295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Body Text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775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12429-7529-4D48-934C-4936E5C809DE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2700" y="244475"/>
            <a:ext cx="7092950" cy="3990975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7265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170"/>
            <a:ext cx="3038330" cy="46474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ja-JP" smtClean="0">
                <a:ea typeface="MS UI Gothic" pitchFamily="34" charset="-128"/>
              </a:rPr>
              <a:t>Copyright 2010 Fujitsu Semiconductor Design (Chengdu) Co., Ltd.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D0A1D-F360-4353-8CC7-245CDEDB96EC}" type="slidenum">
              <a:rPr lang="en-US" altLang="ja-JP" smtClean="0">
                <a:ea typeface="MS UI Gothic" pitchFamily="34" charset="-128"/>
              </a:rPr>
              <a:pPr/>
              <a:t>15</a:t>
            </a:fld>
            <a:endParaRPr lang="en-US" altLang="ja-JP" smtClean="0">
              <a:ea typeface="MS UI Gothic" pitchFamily="34" charset="-128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895" y="4415827"/>
            <a:ext cx="5795394" cy="4574702"/>
          </a:xfrm>
          <a:noFill/>
          <a:ln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en-GB" altLang="ja-JP" smtClean="0">
              <a:ea typeface="MS UI 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2949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5CFB5E-EF52-48CB-92F7-3B6DEBE8E92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70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170"/>
            <a:ext cx="3038330" cy="46474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ja-JP" smtClean="0">
                <a:ea typeface="MS UI Gothic" pitchFamily="34" charset="-128"/>
              </a:rPr>
              <a:t>Copyright 2010 Fujitsu Semiconductor Design (Chengdu) Co., Ltd.</a:t>
            </a: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CD45E-E7E6-46AF-8A56-CC770EBF2C54}" type="slidenum">
              <a:rPr lang="en-US" altLang="ja-JP" smtClean="0">
                <a:ea typeface="MS UI Gothic" pitchFamily="34" charset="-128"/>
              </a:rPr>
              <a:pPr/>
              <a:t>17</a:t>
            </a:fld>
            <a:endParaRPr lang="en-US" altLang="ja-JP" smtClean="0">
              <a:ea typeface="MS UI Gothic" pitchFamily="34" charset="-128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895" y="4415827"/>
            <a:ext cx="5795394" cy="4574702"/>
          </a:xfrm>
          <a:noFill/>
          <a:ln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en-GB" altLang="ja-JP" dirty="0" smtClean="0">
              <a:ea typeface="MS UI 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8914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170"/>
            <a:ext cx="3038330" cy="46474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ja-JP" smtClean="0">
                <a:ea typeface="MS UI Gothic" pitchFamily="34" charset="-128"/>
              </a:rPr>
              <a:t>Copyright 2010 Fujitsu Semiconductor Design (Chengdu) Co., Ltd.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E8F469-5B17-4C1C-ADB3-513DE7F05ECB}" type="slidenum">
              <a:rPr lang="en-US" altLang="ja-JP" smtClean="0">
                <a:ea typeface="MS UI Gothic" pitchFamily="34" charset="-128"/>
              </a:rPr>
              <a:pPr/>
              <a:t>21</a:t>
            </a:fld>
            <a:endParaRPr lang="en-US" altLang="ja-JP" smtClean="0">
              <a:ea typeface="MS UI Gothic" pitchFamily="34" charset="-128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895" y="4415827"/>
            <a:ext cx="5795394" cy="4574702"/>
          </a:xfrm>
          <a:noFill/>
          <a:ln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en-GB" altLang="ja-JP" smtClean="0">
              <a:ea typeface="MS UI 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6545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170"/>
            <a:ext cx="3038330" cy="46474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ja-JP" smtClean="0">
                <a:ea typeface="MS UI Gothic" pitchFamily="34" charset="-128"/>
              </a:rPr>
              <a:t>Copyright 2010 Fujitsu Semiconductor Design (Chengdu) Co., Ltd.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F66DC-C85D-4D3E-9F45-868C4A8BA5DE}" type="slidenum">
              <a:rPr lang="en-US" altLang="ja-JP" smtClean="0">
                <a:ea typeface="MS UI Gothic" pitchFamily="34" charset="-128"/>
              </a:rPr>
              <a:pPr/>
              <a:t>22</a:t>
            </a:fld>
            <a:endParaRPr lang="en-US" altLang="ja-JP" smtClean="0">
              <a:ea typeface="MS UI Gothic" pitchFamily="34" charset="-128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895" y="4415827"/>
            <a:ext cx="5795394" cy="4574702"/>
          </a:xfrm>
          <a:noFill/>
          <a:ln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en-GB" altLang="ja-JP" smtClean="0">
              <a:ea typeface="MS UI 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3740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5CFB5E-EF52-48CB-92F7-3B6DEBE8E92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29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5CFB5E-EF52-48CB-92F7-3B6DEBE8E92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14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5CFB5E-EF52-48CB-92F7-3B6DEBE8E92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71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5CFB5E-EF52-48CB-92F7-3B6DEBE8E92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11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170"/>
            <a:ext cx="3038330" cy="46474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ja-JP" smtClean="0"/>
              <a:t>Copyright 2010 Fujitsu Semiconductor Design (Chengdu) Co., Ltd.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411916-A8C2-4B83-81A2-C2D2DF62488A}" type="slidenum">
              <a:rPr lang="en-US" altLang="ja-JP" smtClean="0"/>
              <a:pPr/>
              <a:t>5</a:t>
            </a:fld>
            <a:endParaRPr lang="en-US" altLang="ja-JP" smtClean="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895" y="4415827"/>
            <a:ext cx="5795394" cy="4574702"/>
          </a:xfrm>
          <a:noFill/>
          <a:ln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en-GB" altLang="ja-JP" smtClean="0"/>
          </a:p>
        </p:txBody>
      </p:sp>
    </p:spTree>
    <p:extLst>
      <p:ext uri="{BB962C8B-B14F-4D97-AF65-F5344CB8AC3E}">
        <p14:creationId xmlns:p14="http://schemas.microsoft.com/office/powerpoint/2010/main" val="4947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170"/>
            <a:ext cx="3038330" cy="46474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ja-JP" smtClean="0">
                <a:solidFill>
                  <a:srgbClr val="000000"/>
                </a:solidFill>
                <a:ea typeface="MS UI Gothic" pitchFamily="34" charset="-128"/>
              </a:rPr>
              <a:t>Copyright 2010 Fujitsu Semiconductor Design (Chengdu) Co., Ltd.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D6FBA-6B38-45C6-93D6-72AEDC21B281}" type="slidenum">
              <a:rPr lang="en-US" altLang="ja-JP" smtClean="0">
                <a:solidFill>
                  <a:srgbClr val="000000"/>
                </a:solidFill>
                <a:ea typeface="MS UI Gothic" pitchFamily="34" charset="-128"/>
              </a:rPr>
              <a:pPr/>
              <a:t>6</a:t>
            </a:fld>
            <a:endParaRPr lang="en-US" altLang="ja-JP" smtClean="0">
              <a:solidFill>
                <a:srgbClr val="000000"/>
              </a:solidFill>
              <a:ea typeface="MS UI Gothic" pitchFamily="34" charset="-128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895" y="4415827"/>
            <a:ext cx="5795394" cy="4574702"/>
          </a:xfrm>
          <a:noFill/>
          <a:ln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en-GB" altLang="ja-JP" smtClean="0">
              <a:ea typeface="MS UI 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0661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5CFB5E-EF52-48CB-92F7-3B6DEBE8E92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48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5CFB5E-EF52-48CB-92F7-3B6DEBE8E92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75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830170"/>
            <a:ext cx="3038330" cy="46474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ja-JP" smtClean="0">
                <a:ea typeface="MS UI Gothic" pitchFamily="34" charset="-128"/>
              </a:rPr>
              <a:t>Copyright 2010 Fujitsu Semiconductor Design (Chengdu) Co., Ltd.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3E24D-C299-4B44-9114-B97D06FB0F94}" type="slidenum">
              <a:rPr lang="en-US" altLang="ja-JP" smtClean="0">
                <a:ea typeface="MS UI Gothic" pitchFamily="34" charset="-128"/>
              </a:rPr>
              <a:pPr/>
              <a:t>14</a:t>
            </a:fld>
            <a:endParaRPr lang="en-US" altLang="ja-JP" smtClean="0">
              <a:ea typeface="MS UI Gothic" pitchFamily="34" charset="-128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895" y="4415827"/>
            <a:ext cx="5795394" cy="4574702"/>
          </a:xfrm>
          <a:noFill/>
          <a:ln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en-GB" altLang="ja-JP" smtClean="0">
              <a:ea typeface="MS UI 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149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11566373" y="6624363"/>
            <a:ext cx="322946" cy="2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16552A41-5726-4976-916E-6F273DC479AC}" type="slidenum">
              <a:rPr lang="en-US" altLang="zh-CN" sz="1000">
                <a:solidFill>
                  <a:srgbClr val="C00000"/>
                </a:solidFill>
                <a:ea typeface="宋体" pitchFamily="2" charset="-122"/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altLang="zh-CN" sz="10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867835" y="2557463"/>
            <a:ext cx="5024967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867833" y="4733925"/>
            <a:ext cx="9254067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343472" y="161822"/>
            <a:ext cx="4608512" cy="424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zh-CN" sz="2400" b="0" kern="1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</a:rPr>
              <a:t>成都卓源网络科技有限公司</a:t>
            </a:r>
            <a:endParaRPr lang="zh-CN" alt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52"/>
          <a:stretch/>
        </p:blipFill>
        <p:spPr>
          <a:xfrm>
            <a:off x="862055" y="73927"/>
            <a:ext cx="1272642" cy="5166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343472" y="161822"/>
            <a:ext cx="4608512" cy="424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zh-CN" sz="2400" b="1" kern="1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仿宋" panose="02010609060101010101" pitchFamily="49" charset="-122"/>
              </a:rPr>
              <a:t>成都卓源网络科技有限公司</a:t>
            </a:r>
            <a:endParaRPr lang="zh-CN" altLang="en-US" sz="24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52"/>
          <a:stretch/>
        </p:blipFill>
        <p:spPr>
          <a:xfrm>
            <a:off x="862055" y="73927"/>
            <a:ext cx="1272642" cy="5166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1235" y="304800"/>
            <a:ext cx="2713567" cy="4787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4186" y="304800"/>
            <a:ext cx="7943849" cy="4787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343472" y="161822"/>
            <a:ext cx="4608512" cy="424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zh-CN" sz="2400" b="1" kern="1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仿宋" panose="02010609060101010101" pitchFamily="49" charset="-122"/>
              </a:rPr>
              <a:t>成都卓源网络科技有限公司</a:t>
            </a:r>
            <a:endParaRPr lang="zh-CN" altLang="en-US" sz="24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52"/>
          <a:stretch/>
        </p:blipFill>
        <p:spPr>
          <a:xfrm>
            <a:off x="862055" y="73927"/>
            <a:ext cx="1272642" cy="5166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184" y="304800"/>
            <a:ext cx="10860616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74186" y="1520828"/>
            <a:ext cx="10587567" cy="35718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矩形 3"/>
          <p:cNvSpPr/>
          <p:nvPr userDrawn="1"/>
        </p:nvSpPr>
        <p:spPr>
          <a:xfrm>
            <a:off x="1343472" y="161822"/>
            <a:ext cx="4608512" cy="424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zh-CN" sz="2400" b="1" kern="1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仿宋" panose="02010609060101010101" pitchFamily="49" charset="-122"/>
              </a:rPr>
              <a:t>成都卓源网络科技有限公司</a:t>
            </a:r>
            <a:endParaRPr lang="zh-CN" altLang="en-US" sz="24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52"/>
          <a:stretch/>
        </p:blipFill>
        <p:spPr>
          <a:xfrm>
            <a:off x="862055" y="73927"/>
            <a:ext cx="1272642" cy="5166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186" y="1520828"/>
            <a:ext cx="10587567" cy="4834255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00000"/>
              </a:lnSpc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00000"/>
              </a:lnSpc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00000"/>
              </a:lnSpc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00000"/>
              </a:lnSpc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52"/>
          <a:stretch/>
        </p:blipFill>
        <p:spPr>
          <a:xfrm>
            <a:off x="862055" y="73927"/>
            <a:ext cx="1272642" cy="5166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1343472" y="161822"/>
            <a:ext cx="4608512" cy="424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zh-CN" sz="2400" b="1" kern="1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仿宋" panose="02010609060101010101" pitchFamily="49" charset="-122"/>
              </a:rPr>
              <a:t>成都卓源网络科技有限公司</a:t>
            </a:r>
            <a:endParaRPr lang="zh-CN" altLang="en-US" sz="24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52"/>
          <a:stretch/>
        </p:blipFill>
        <p:spPr>
          <a:xfrm>
            <a:off x="862055" y="73927"/>
            <a:ext cx="1272642" cy="5166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4186" y="1520828"/>
            <a:ext cx="5192183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9567" y="1520828"/>
            <a:ext cx="5192184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343472" y="161822"/>
            <a:ext cx="4608512" cy="424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zh-CN" sz="2400" b="1" kern="1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仿宋" panose="02010609060101010101" pitchFamily="49" charset="-122"/>
              </a:rPr>
              <a:t>成都卓源网络科技有限公司</a:t>
            </a:r>
            <a:endParaRPr lang="zh-CN" altLang="en-US" sz="24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52"/>
          <a:stretch/>
        </p:blipFill>
        <p:spPr>
          <a:xfrm>
            <a:off x="862055" y="73927"/>
            <a:ext cx="1272642" cy="5166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343472" y="161822"/>
            <a:ext cx="4608512" cy="424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zh-CN" sz="2400" b="1" kern="1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仿宋" panose="02010609060101010101" pitchFamily="49" charset="-122"/>
              </a:rPr>
              <a:t>成都卓源网络科技有限公司</a:t>
            </a:r>
            <a:endParaRPr lang="zh-CN" altLang="en-US" sz="24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52"/>
          <a:stretch/>
        </p:blipFill>
        <p:spPr>
          <a:xfrm>
            <a:off x="862055" y="73927"/>
            <a:ext cx="1272642" cy="5166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343472" y="161822"/>
            <a:ext cx="4608512" cy="424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zh-CN" sz="2400" b="1" kern="1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仿宋" panose="02010609060101010101" pitchFamily="49" charset="-122"/>
              </a:rPr>
              <a:t>成都卓源网络科技有限公司</a:t>
            </a:r>
            <a:endParaRPr lang="zh-CN" altLang="en-US" sz="24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52"/>
          <a:stretch/>
        </p:blipFill>
        <p:spPr>
          <a:xfrm>
            <a:off x="862055" y="73927"/>
            <a:ext cx="1272642" cy="5166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343472" y="161822"/>
            <a:ext cx="4608512" cy="424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zh-CN" sz="2400" b="1" kern="1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仿宋" panose="02010609060101010101" pitchFamily="49" charset="-122"/>
              </a:rPr>
              <a:t>成都卓源网络科技有限公司</a:t>
            </a:r>
            <a:endParaRPr lang="zh-CN" altLang="en-US" sz="24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52"/>
          <a:stretch/>
        </p:blipFill>
        <p:spPr>
          <a:xfrm>
            <a:off x="862055" y="73927"/>
            <a:ext cx="1272642" cy="5166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343472" y="161822"/>
            <a:ext cx="4608512" cy="424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zh-CN" sz="2400" b="1" kern="1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仿宋" panose="02010609060101010101" pitchFamily="49" charset="-122"/>
              </a:rPr>
              <a:t>成都卓源网络科技有限公司</a:t>
            </a:r>
            <a:endParaRPr lang="zh-CN" altLang="en-US" sz="24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52"/>
          <a:stretch/>
        </p:blipFill>
        <p:spPr>
          <a:xfrm>
            <a:off x="862055" y="73927"/>
            <a:ext cx="1272642" cy="5166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343472" y="161822"/>
            <a:ext cx="4608512" cy="424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zh-CN" sz="2400" b="1" kern="1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仿宋" panose="02010609060101010101" pitchFamily="49" charset="-122"/>
              </a:rPr>
              <a:t>成都卓源网络科技有限公司</a:t>
            </a:r>
            <a:endParaRPr lang="zh-CN" altLang="en-US" sz="2400" b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52"/>
          <a:stretch/>
        </p:blipFill>
        <p:spPr>
          <a:xfrm>
            <a:off x="862055" y="73927"/>
            <a:ext cx="1272642" cy="51660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874184" y="590536"/>
            <a:ext cx="10860616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Slide Title</a:t>
            </a:r>
          </a:p>
        </p:txBody>
      </p:sp>
      <p:sp>
        <p:nvSpPr>
          <p:cNvPr id="368778" name="Rectangle 6282"/>
          <p:cNvSpPr>
            <a:spLocks noChangeArrowheads="1"/>
          </p:cNvSpPr>
          <p:nvPr/>
        </p:nvSpPr>
        <p:spPr bwMode="auto">
          <a:xfrm>
            <a:off x="11566373" y="6624363"/>
            <a:ext cx="322946" cy="2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E85D3F3-3829-40A9-AB96-D44875C4C379}" type="slidenum">
              <a:rPr lang="en-US" altLang="zh-CN" sz="1000">
                <a:solidFill>
                  <a:srgbClr val="C00000"/>
                </a:solidFill>
                <a:ea typeface="宋体" pitchFamily="2" charset="-122"/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altLang="zh-CN" sz="100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5125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4186" y="1520825"/>
            <a:ext cx="10587567" cy="472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Body Text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1343472" y="161822"/>
            <a:ext cx="4608512" cy="424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zh-CN" sz="2400" b="0" kern="1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ea typeface="仿宋" panose="02010609060101010101" pitchFamily="49" charset="-122"/>
              </a:rPr>
              <a:t>成都卓源网络科技有限公司</a:t>
            </a:r>
            <a:endParaRPr lang="zh-CN" alt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52"/>
          <a:stretch/>
        </p:blipFill>
        <p:spPr>
          <a:xfrm>
            <a:off x="862055" y="73927"/>
            <a:ext cx="1272642" cy="5166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20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0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20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20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 txBox="1">
            <a:spLocks/>
          </p:cNvSpPr>
          <p:nvPr/>
        </p:nvSpPr>
        <p:spPr bwMode="auto">
          <a:xfrm>
            <a:off x="1981200" y="2500309"/>
            <a:ext cx="86868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 smtClean="0">
                <a:latin typeface="黑体" pitchFamily="49" charset="-122"/>
                <a:ea typeface="黑体" pitchFamily="49" charset="-122"/>
              </a:rPr>
              <a:t>TCP/IP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基础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知识介绍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80384" y="4077072"/>
            <a:ext cx="38884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制作人：郑志强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IP</a:t>
            </a:r>
            <a:r>
              <a:rPr lang="zh-CN" altLang="en-US" dirty="0" smtClean="0"/>
              <a:t>数据报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分片举例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数据报解析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1453888"/>
            <a:ext cx="5068958" cy="2520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048" y="4041108"/>
            <a:ext cx="5907038" cy="25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6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TCP</a:t>
            </a:r>
            <a:r>
              <a:rPr lang="zh-CN" altLang="en-US" dirty="0" smtClean="0"/>
              <a:t>数据报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9416" y="4455982"/>
            <a:ext cx="5832647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000000"/>
                </a:solidFill>
              </a:rPr>
              <a:t>协议、源</a:t>
            </a:r>
            <a:r>
              <a:rPr lang="en-US" altLang="zh-CN" sz="1600" dirty="0" smtClean="0">
                <a:solidFill>
                  <a:srgbClr val="000000"/>
                </a:solidFill>
              </a:rPr>
              <a:t>IP</a:t>
            </a:r>
            <a:r>
              <a:rPr lang="zh-CN" altLang="en-US" sz="1600" dirty="0" smtClean="0">
                <a:solidFill>
                  <a:srgbClr val="000000"/>
                </a:solidFill>
              </a:rPr>
              <a:t>、源端口、目的</a:t>
            </a:r>
            <a:r>
              <a:rPr lang="en-US" altLang="zh-CN" sz="1600" dirty="0" smtClean="0">
                <a:solidFill>
                  <a:srgbClr val="000000"/>
                </a:solidFill>
              </a:rPr>
              <a:t>IP</a:t>
            </a:r>
            <a:r>
              <a:rPr lang="zh-CN" altLang="en-US" sz="1600" dirty="0" smtClean="0">
                <a:solidFill>
                  <a:srgbClr val="000000"/>
                </a:solidFill>
              </a:rPr>
              <a:t>、目的端口确定一个</a:t>
            </a:r>
            <a:r>
              <a:rPr lang="en-US" altLang="zh-CN" sz="1600" dirty="0" smtClean="0">
                <a:solidFill>
                  <a:srgbClr val="000000"/>
                </a:solidFill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</a:rPr>
              <a:t>连接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000000"/>
                </a:solidFill>
              </a:rPr>
              <a:t>顺序号：</a:t>
            </a:r>
            <a:r>
              <a:rPr lang="en-US" altLang="zh-CN" sz="1600" dirty="0" smtClean="0">
                <a:solidFill>
                  <a:srgbClr val="000000"/>
                </a:solidFill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</a:rPr>
              <a:t>段所发送的数据部分第一个字节的序号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000000"/>
                </a:solidFill>
              </a:rPr>
              <a:t>确认号：期望收到对方下次发送的数据的第一个字节的序号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000000"/>
                </a:solidFill>
              </a:rPr>
              <a:t>头部长度：单位为</a:t>
            </a:r>
            <a:r>
              <a:rPr lang="en-US" altLang="zh-CN" sz="1600" dirty="0" smtClean="0">
                <a:solidFill>
                  <a:srgbClr val="000000"/>
                </a:solidFill>
              </a:rPr>
              <a:t>4</a:t>
            </a:r>
            <a:r>
              <a:rPr lang="zh-CN" altLang="en-US" sz="1600" dirty="0" smtClean="0">
                <a:solidFill>
                  <a:srgbClr val="000000"/>
                </a:solidFill>
              </a:rPr>
              <a:t>字节，因此</a:t>
            </a:r>
            <a:r>
              <a:rPr lang="en-US" altLang="zh-CN" sz="1600" dirty="0" smtClean="0">
                <a:solidFill>
                  <a:srgbClr val="000000"/>
                </a:solidFill>
              </a:rPr>
              <a:t>TCP</a:t>
            </a:r>
            <a:r>
              <a:rPr lang="zh-CN" altLang="en-US" sz="1600" dirty="0" smtClean="0">
                <a:solidFill>
                  <a:srgbClr val="000000"/>
                </a:solidFill>
              </a:rPr>
              <a:t>首部的最大长度为</a:t>
            </a:r>
            <a:r>
              <a:rPr lang="en-US" altLang="zh-CN" sz="1600" dirty="0" smtClean="0">
                <a:solidFill>
                  <a:srgbClr val="000000"/>
                </a:solidFill>
              </a:rPr>
              <a:t>60</a:t>
            </a:r>
            <a:r>
              <a:rPr lang="zh-CN" altLang="en-US" sz="1600" dirty="0" smtClean="0">
                <a:solidFill>
                  <a:srgbClr val="000000"/>
                </a:solidFill>
              </a:rPr>
              <a:t>字节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000000"/>
                </a:solidFill>
              </a:rPr>
              <a:t>窗口大小：窗口通告值，发送方根据接收方的窗口告值调整窗口大小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1600" dirty="0" smtClean="0">
                <a:solidFill>
                  <a:srgbClr val="000000"/>
                </a:solidFill>
              </a:rPr>
              <a:t>紧急指针：指示紧急数据在报文段中的结束位置此时</a:t>
            </a:r>
            <a:r>
              <a:rPr lang="en-US" altLang="zh-CN" sz="1600" dirty="0" smtClean="0">
                <a:solidFill>
                  <a:srgbClr val="000000"/>
                </a:solidFill>
              </a:rPr>
              <a:t>URG</a:t>
            </a:r>
            <a:r>
              <a:rPr lang="zh-CN" altLang="en-US" sz="1600" dirty="0" smtClean="0">
                <a:solidFill>
                  <a:srgbClr val="000000"/>
                </a:solidFill>
              </a:rPr>
              <a:t>置位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84" y="1459592"/>
            <a:ext cx="10118360" cy="296553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72062" y="4406814"/>
            <a:ext cx="460851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600" dirty="0" smtClean="0"/>
              <a:t>URG</a:t>
            </a:r>
            <a:r>
              <a:rPr lang="zh-CN" altLang="en-US" sz="1600" dirty="0" smtClean="0"/>
              <a:t>：表示紧急指针字段有效</a:t>
            </a:r>
            <a:endParaRPr lang="en-US" altLang="zh-CN" sz="1600" dirty="0" smtClean="0"/>
          </a:p>
          <a:p>
            <a:pPr algn="l">
              <a:lnSpc>
                <a:spcPct val="120000"/>
              </a:lnSpc>
            </a:pPr>
            <a:r>
              <a:rPr lang="en-US" altLang="zh-CN" sz="1600" dirty="0" smtClean="0"/>
              <a:t>ACK</a:t>
            </a:r>
            <a:r>
              <a:rPr lang="zh-CN" altLang="en-US" sz="1600" dirty="0" smtClean="0"/>
              <a:t>：表示确认号字段有效</a:t>
            </a:r>
            <a:endParaRPr lang="en-US" altLang="zh-CN" sz="1600" dirty="0" smtClean="0"/>
          </a:p>
          <a:p>
            <a:pPr algn="l">
              <a:lnSpc>
                <a:spcPct val="120000"/>
              </a:lnSpc>
            </a:pPr>
            <a:r>
              <a:rPr lang="en-US" altLang="zh-CN" sz="1600" dirty="0" smtClean="0"/>
              <a:t>PSH</a:t>
            </a:r>
            <a:r>
              <a:rPr lang="zh-CN" altLang="en-US" sz="1600" dirty="0" smtClean="0"/>
              <a:t>：表示当前报文需要推操作</a:t>
            </a:r>
            <a:endParaRPr lang="en-US" altLang="zh-CN" sz="1600" dirty="0" smtClean="0"/>
          </a:p>
          <a:p>
            <a:pPr algn="l">
              <a:lnSpc>
                <a:spcPct val="120000"/>
              </a:lnSpc>
            </a:pPr>
            <a:r>
              <a:rPr lang="en-US" altLang="zh-CN" sz="1600" dirty="0" smtClean="0"/>
              <a:t>RST</a:t>
            </a:r>
            <a:r>
              <a:rPr lang="zh-CN" altLang="en-US" sz="1600" dirty="0" smtClean="0"/>
              <a:t>：置位表示复位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连接</a:t>
            </a:r>
            <a:endParaRPr lang="en-US" altLang="zh-CN" sz="1600" dirty="0" smtClean="0"/>
          </a:p>
          <a:p>
            <a:pPr algn="l">
              <a:lnSpc>
                <a:spcPct val="120000"/>
              </a:lnSpc>
            </a:pPr>
            <a:r>
              <a:rPr lang="en-US" altLang="zh-CN" sz="1600" dirty="0" smtClean="0"/>
              <a:t>SYN</a:t>
            </a:r>
            <a:r>
              <a:rPr lang="zh-CN" altLang="en-US" sz="1600" dirty="0" smtClean="0"/>
              <a:t>：用于建立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连接时同步序列号</a:t>
            </a:r>
            <a:endParaRPr lang="en-US" altLang="zh-CN" sz="1600" dirty="0" smtClean="0"/>
          </a:p>
          <a:p>
            <a:pPr algn="l">
              <a:lnSpc>
                <a:spcPct val="120000"/>
              </a:lnSpc>
            </a:pPr>
            <a:r>
              <a:rPr lang="en-US" altLang="zh-CN" sz="1600" dirty="0" smtClean="0"/>
              <a:t>FIN</a:t>
            </a:r>
            <a:r>
              <a:rPr lang="zh-CN" altLang="en-US" sz="1600" dirty="0" smtClean="0"/>
              <a:t>：用于释放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连接时标识发送方比特流</a:t>
            </a:r>
            <a:r>
              <a:rPr lang="zh-CN" altLang="en-US" sz="1600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26960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TCP</a:t>
            </a:r>
            <a:r>
              <a:rPr lang="zh-CN" altLang="en-US" dirty="0" smtClean="0"/>
              <a:t>数据报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数据报解析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988840"/>
            <a:ext cx="739882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8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UDP</a:t>
            </a:r>
            <a:r>
              <a:rPr lang="zh-CN" altLang="en-US" dirty="0" smtClean="0"/>
              <a:t>数据包格式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31904" y="1672403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长度：</a:t>
            </a:r>
            <a:r>
              <a:rPr lang="en-US" altLang="zh-CN" sz="1800" dirty="0" smtClean="0"/>
              <a:t>UDP</a:t>
            </a:r>
            <a:r>
              <a:rPr lang="zh-CN" altLang="en-US" sz="1800" dirty="0" smtClean="0"/>
              <a:t>头部和</a:t>
            </a:r>
            <a:r>
              <a:rPr lang="en-US" altLang="zh-CN" sz="1800" dirty="0" smtClean="0"/>
              <a:t>UDP</a:t>
            </a:r>
            <a:r>
              <a:rPr lang="zh-CN" altLang="en-US" sz="1800" dirty="0" smtClean="0"/>
              <a:t>数据的总长度字节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校验和：对</a:t>
            </a:r>
            <a:r>
              <a:rPr lang="en-US" altLang="zh-CN" sz="1800" dirty="0" smtClean="0"/>
              <a:t>UDP</a:t>
            </a:r>
            <a:r>
              <a:rPr lang="zh-CN" altLang="en-US" sz="1800" dirty="0" smtClean="0"/>
              <a:t>头部和</a:t>
            </a:r>
            <a:r>
              <a:rPr lang="en-US" altLang="zh-CN" sz="1800" dirty="0" smtClean="0"/>
              <a:t>UDP</a:t>
            </a:r>
            <a:r>
              <a:rPr lang="zh-CN" altLang="en-US" sz="1800" dirty="0" smtClean="0"/>
              <a:t>数据进行校验</a:t>
            </a:r>
            <a:endParaRPr lang="zh-CN" altLang="en-US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335360" y="3846300"/>
            <a:ext cx="1015312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常见协议对应的端口号：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UDP       DHCP</a:t>
            </a:r>
            <a:r>
              <a:rPr lang="zh-CN" altLang="en-US" sz="1800" dirty="0" smtClean="0"/>
              <a:t>服务器端：</a:t>
            </a:r>
            <a:r>
              <a:rPr lang="en-US" altLang="zh-CN" sz="1800" dirty="0" smtClean="0"/>
              <a:t>67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DHCP</a:t>
            </a:r>
            <a:r>
              <a:rPr lang="zh-CN" altLang="en-US" sz="1800" dirty="0" smtClean="0"/>
              <a:t>客户端：</a:t>
            </a:r>
            <a:r>
              <a:rPr lang="en-US" altLang="zh-CN" sz="1800" dirty="0" smtClean="0"/>
              <a:t>68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DNS</a:t>
            </a:r>
            <a:r>
              <a:rPr lang="zh-CN" altLang="en-US" sz="1800" dirty="0" smtClean="0"/>
              <a:t>服务：</a:t>
            </a:r>
            <a:r>
              <a:rPr lang="en-US" altLang="zh-CN" sz="1800" dirty="0" smtClean="0"/>
              <a:t>53</a:t>
            </a:r>
            <a:endParaRPr lang="en-US" altLang="zh-CN" sz="1800" dirty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TCP        POP3</a:t>
            </a:r>
            <a:r>
              <a:rPr lang="zh-CN" altLang="en-US" sz="1800" dirty="0" smtClean="0"/>
              <a:t>（邮件接收协议）：</a:t>
            </a:r>
            <a:r>
              <a:rPr lang="en-US" altLang="zh-CN" sz="1800" dirty="0" smtClean="0"/>
              <a:t>110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SMTP</a:t>
            </a:r>
            <a:r>
              <a:rPr lang="zh-CN" altLang="en-US" sz="1800" dirty="0" smtClean="0"/>
              <a:t>（邮件传输协议）：</a:t>
            </a:r>
            <a:r>
              <a:rPr lang="en-US" altLang="zh-CN" sz="1800" dirty="0" smtClean="0"/>
              <a:t>25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HTTP</a:t>
            </a:r>
            <a:r>
              <a:rPr lang="zh-CN" altLang="en-US" sz="1800" dirty="0" smtClean="0"/>
              <a:t>服务：</a:t>
            </a:r>
            <a:r>
              <a:rPr lang="en-US" altLang="zh-CN" sz="1800" dirty="0" smtClean="0"/>
              <a:t>80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TCP</a:t>
            </a:r>
            <a:r>
              <a:rPr lang="zh-CN" altLang="en-US" sz="1800" dirty="0" smtClean="0"/>
              <a:t>        </a:t>
            </a:r>
            <a:r>
              <a:rPr lang="en-US" altLang="zh-CN" sz="1800" dirty="0" smtClean="0"/>
              <a:t>FTP</a:t>
            </a:r>
            <a:r>
              <a:rPr lang="zh-CN" altLang="en-US" sz="1800" dirty="0" smtClean="0"/>
              <a:t>：数据传输为</a:t>
            </a:r>
            <a:r>
              <a:rPr lang="en-US" altLang="zh-CN" sz="1800" dirty="0" smtClean="0"/>
              <a:t>20</a:t>
            </a:r>
            <a:r>
              <a:rPr lang="zh-CN" altLang="en-US" sz="1800" dirty="0" smtClean="0"/>
              <a:t>，控制命令传输为</a:t>
            </a:r>
            <a:r>
              <a:rPr lang="en-US" altLang="zh-CN" sz="1800" dirty="0" smtClean="0"/>
              <a:t>21</a:t>
            </a:r>
            <a:r>
              <a:rPr lang="zh-CN" altLang="en-US" sz="1800" dirty="0" smtClean="0"/>
              <a:t>，</a:t>
            </a:r>
            <a:r>
              <a:rPr lang="en-US" altLang="zh-CN" sz="1800" dirty="0"/>
              <a:t>Telnet</a:t>
            </a:r>
            <a:r>
              <a:rPr lang="zh-CN" altLang="en-US" sz="1800" dirty="0"/>
              <a:t>：</a:t>
            </a:r>
            <a:r>
              <a:rPr lang="en-US" altLang="zh-CN" sz="1800" dirty="0" smtClean="0"/>
              <a:t>23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端口号范围为：</a:t>
            </a:r>
            <a:r>
              <a:rPr lang="en-US" altLang="zh-CN" sz="1800" dirty="0" smtClean="0"/>
              <a:t>1~65535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1~1024</a:t>
            </a:r>
            <a:r>
              <a:rPr lang="zh-CN" altLang="en-US" sz="1800" dirty="0" smtClean="0"/>
              <a:t>为熟知端口号，</a:t>
            </a:r>
            <a:r>
              <a:rPr lang="en-US" altLang="zh-CN" sz="1800" dirty="0" smtClean="0"/>
              <a:t>1025~65535</a:t>
            </a:r>
            <a:r>
              <a:rPr lang="zh-CN" altLang="en-US" sz="1800" dirty="0" smtClean="0"/>
              <a:t>称为动态端口</a:t>
            </a: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398028"/>
            <a:ext cx="4320481" cy="24482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2622164"/>
            <a:ext cx="5256584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/>
              <a:t>IP</a:t>
            </a:r>
            <a:r>
              <a:rPr lang="zh-CN" altLang="en-US" dirty="0"/>
              <a:t>地址类型</a:t>
            </a:r>
            <a:endParaRPr lang="en-US" altLang="ja-JP" dirty="0"/>
          </a:p>
        </p:txBody>
      </p:sp>
      <p:sp>
        <p:nvSpPr>
          <p:cNvPr id="7" name="文本框 6"/>
          <p:cNvSpPr txBox="1"/>
          <p:nvPr/>
        </p:nvSpPr>
        <p:spPr>
          <a:xfrm>
            <a:off x="479376" y="5589240"/>
            <a:ext cx="612068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600" dirty="0"/>
              <a:t>IP</a:t>
            </a:r>
            <a:r>
              <a:rPr lang="zh-CN" altLang="en-US" sz="1600" dirty="0"/>
              <a:t>地址</a:t>
            </a:r>
            <a:r>
              <a:rPr lang="en-US" altLang="zh-CN" sz="1600" dirty="0"/>
              <a:t>=</a:t>
            </a:r>
            <a:r>
              <a:rPr lang="zh-CN" altLang="en-US" sz="1600" dirty="0"/>
              <a:t>网络地址</a:t>
            </a:r>
            <a:r>
              <a:rPr lang="en-US" altLang="zh-CN" sz="1600" dirty="0"/>
              <a:t>+</a:t>
            </a:r>
            <a:r>
              <a:rPr lang="zh-CN" altLang="en-US" sz="1600" dirty="0"/>
              <a:t>主机地址</a:t>
            </a:r>
            <a:endParaRPr lang="en-US" altLang="zh-CN" sz="1600" dirty="0" smtClean="0"/>
          </a:p>
          <a:p>
            <a:pPr algn="l">
              <a:lnSpc>
                <a:spcPct val="120000"/>
              </a:lnSpc>
            </a:pPr>
            <a:r>
              <a:rPr lang="zh-CN" altLang="en-US" sz="1600" dirty="0" smtClean="0"/>
              <a:t>网络号全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表示本网络，</a:t>
            </a:r>
            <a:r>
              <a:rPr lang="en-US" altLang="zh-CN" sz="1600" dirty="0" smtClean="0"/>
              <a:t>127.0.0.1</a:t>
            </a:r>
            <a:r>
              <a:rPr lang="zh-CN" altLang="en-US" sz="1600" dirty="0" smtClean="0"/>
              <a:t>为回送地址；</a:t>
            </a:r>
            <a:endParaRPr lang="en-US" altLang="zh-CN" sz="1600" dirty="0" smtClean="0"/>
          </a:p>
          <a:p>
            <a:pPr algn="l">
              <a:lnSpc>
                <a:spcPct val="120000"/>
              </a:lnSpc>
            </a:pPr>
            <a:r>
              <a:rPr lang="zh-CN" altLang="en-US" sz="1600" dirty="0" smtClean="0"/>
              <a:t>主机号全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表示本主机连接到的本网络，全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表示本网络的广播地址</a:t>
            </a:r>
            <a:endParaRPr lang="en-US" altLang="zh-CN" sz="16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428736"/>
            <a:ext cx="11337670" cy="41605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16080" y="5589240"/>
            <a:ext cx="460851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dirty="0" smtClean="0"/>
              <a:t>如果按照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D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E</a:t>
            </a:r>
            <a:r>
              <a:rPr lang="zh-CN" altLang="en-US" sz="1600" dirty="0" smtClean="0"/>
              <a:t>、进行分类，网络数量只有</a:t>
            </a:r>
            <a:r>
              <a:rPr lang="en-US" altLang="zh-CN" sz="1600" dirty="0" smtClean="0"/>
              <a:t>2113362</a:t>
            </a:r>
            <a:r>
              <a:rPr lang="zh-CN" altLang="en-US" sz="1600" dirty="0" smtClean="0"/>
              <a:t>个，不能满足世界范围内的地址需求，故引入了子网。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800" dirty="0" smtClean="0"/>
              <a:t>子网：把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网络划分为更小的网络，称为子网。</a:t>
            </a:r>
            <a:endParaRPr lang="en-US" altLang="zh-CN" sz="1800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/>
              <a:t>子网掩码：一种用来指明一个</a:t>
            </a:r>
            <a:r>
              <a:rPr lang="en-US" altLang="zh-CN" sz="1800" dirty="0"/>
              <a:t>IP</a:t>
            </a:r>
            <a:r>
              <a:rPr lang="zh-CN" altLang="en-US" sz="1800" dirty="0"/>
              <a:t>地址的哪些位标识的是主机所在的子网，以及哪些位标识的是主机的位</a:t>
            </a:r>
            <a:r>
              <a:rPr lang="zh-CN" altLang="en-US" sz="1800" dirty="0" smtClean="0"/>
              <a:t>掩码，子网掩码和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地址一起使用，用来将某个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地址划分网络地址和主机地址两部分。</a:t>
            </a:r>
            <a:endParaRPr lang="en-US" altLang="zh-CN" sz="1800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 smtClean="0"/>
              <a:t>计算方式：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地址与子网掩码按位相与</a:t>
            </a:r>
            <a:endParaRPr lang="en-US" altLang="zh-CN" sz="1800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1800" dirty="0" smtClean="0"/>
              <a:t>例如：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地址为</a:t>
            </a:r>
            <a:r>
              <a:rPr lang="en-US" altLang="zh-CN" sz="1800" dirty="0" smtClean="0"/>
              <a:t>202.112.14.137</a:t>
            </a:r>
            <a:r>
              <a:rPr lang="zh-CN" altLang="en-US" sz="1800" dirty="0" smtClean="0"/>
              <a:t>，子网掩码为</a:t>
            </a:r>
            <a:r>
              <a:rPr lang="en-US" altLang="zh-CN" sz="1800" dirty="0" smtClean="0"/>
              <a:t>255.255.255.224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1800" dirty="0" smtClean="0"/>
              <a:t>202.112.14.137   = 11001010 11100000 00001110 10001001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1800" dirty="0" smtClean="0"/>
              <a:t>255.255.255.224 = 11111111 11111111 11111111 11100000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1800" dirty="0" smtClean="0"/>
              <a:t>   </a:t>
            </a:r>
            <a:r>
              <a:rPr lang="zh-CN" altLang="en-US" sz="1800" dirty="0" smtClean="0"/>
              <a:t>按位相与（</a:t>
            </a:r>
            <a:r>
              <a:rPr lang="en-US" altLang="zh-CN" sz="1800" dirty="0"/>
              <a:t>&amp;</a:t>
            </a:r>
            <a:r>
              <a:rPr lang="zh-CN" altLang="en-US" sz="1800" dirty="0" smtClean="0"/>
              <a:t>） </a:t>
            </a:r>
            <a:r>
              <a:rPr lang="en-US" altLang="zh-CN" sz="1800" dirty="0" smtClean="0"/>
              <a:t>= 11001010 11100000 00001110 10000000 </a:t>
            </a:r>
            <a:r>
              <a:rPr lang="en-US" altLang="zh-CN" sz="1800" dirty="0"/>
              <a:t>= </a:t>
            </a:r>
            <a:r>
              <a:rPr lang="en-US" altLang="zh-CN" sz="1800" dirty="0" smtClean="0"/>
              <a:t>202.112.14.128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1800" dirty="0" smtClean="0"/>
              <a:t>子网地址为</a:t>
            </a:r>
            <a:r>
              <a:rPr lang="en-US" altLang="zh-CN" sz="1800" dirty="0" smtClean="0"/>
              <a:t>202.112.14.137</a:t>
            </a:r>
            <a:endParaRPr lang="en-US" altLang="zh-CN" sz="1800" dirty="0"/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sz="1800" dirty="0" smtClean="0"/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sz="1800" dirty="0" smtClean="0"/>
          </a:p>
        </p:txBody>
      </p:sp>
      <p:sp>
        <p:nvSpPr>
          <p:cNvPr id="9220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 smtClean="0"/>
              <a:t>子网、子网掩码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ARP</a:t>
            </a:r>
            <a:r>
              <a:rPr lang="zh-CN" altLang="en-US" dirty="0" smtClean="0"/>
              <a:t>协议简介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186" y="1520828"/>
            <a:ext cx="10860614" cy="4834255"/>
          </a:xfrm>
        </p:spPr>
        <p:txBody>
          <a:bodyPr/>
          <a:lstStyle/>
          <a:p>
            <a:r>
              <a:rPr lang="en-US" altLang="zh-CN" sz="1600" dirty="0"/>
              <a:t>ARP</a:t>
            </a:r>
            <a:r>
              <a:rPr lang="zh-CN" altLang="en-US" sz="1600" dirty="0"/>
              <a:t>（</a:t>
            </a:r>
            <a:r>
              <a:rPr lang="en-US" altLang="zh-CN" sz="1600" dirty="0"/>
              <a:t>Address Resolution Protocol</a:t>
            </a:r>
            <a:r>
              <a:rPr lang="zh-CN" altLang="en-US" sz="1600" dirty="0"/>
              <a:t>）地址解析协议，是根据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地址获取物理 </a:t>
            </a:r>
            <a:r>
              <a:rPr lang="en-US" altLang="zh-CN" sz="1600" dirty="0"/>
              <a:t>MAC </a:t>
            </a:r>
            <a:r>
              <a:rPr lang="zh-CN" altLang="en-US" sz="1600" dirty="0" smtClean="0"/>
              <a:t>地址</a:t>
            </a:r>
            <a:r>
              <a:rPr lang="zh-CN" altLang="en-US" sz="1600" dirty="0"/>
              <a:t>的一个 </a:t>
            </a:r>
            <a:r>
              <a:rPr lang="en-US" altLang="zh-CN" sz="1600" dirty="0"/>
              <a:t>TCP/IP </a:t>
            </a:r>
            <a:r>
              <a:rPr lang="zh-CN" altLang="en-US" sz="1600" dirty="0"/>
              <a:t>协议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ARP </a:t>
            </a:r>
            <a:r>
              <a:rPr lang="zh-CN" altLang="en-US" sz="1600" dirty="0"/>
              <a:t>高速缓冲表：用来记录 </a:t>
            </a:r>
            <a:r>
              <a:rPr lang="en-US" altLang="zh-CN" sz="1600" dirty="0"/>
              <a:t>IP </a:t>
            </a:r>
            <a:r>
              <a:rPr lang="zh-CN" altLang="en-US" sz="1600" dirty="0"/>
              <a:t>和 主机 </a:t>
            </a:r>
            <a:r>
              <a:rPr lang="en-US" altLang="zh-CN" sz="1600" dirty="0"/>
              <a:t>MAC </a:t>
            </a:r>
            <a:r>
              <a:rPr lang="zh-CN" altLang="en-US" sz="1600" dirty="0"/>
              <a:t>地址</a:t>
            </a:r>
            <a:r>
              <a:rPr lang="zh-CN" altLang="en-US" sz="1600" dirty="0" smtClean="0"/>
              <a:t>的对应关系。会不断更新。</a:t>
            </a:r>
            <a:endParaRPr lang="en-US" altLang="zh-CN" sz="1600" dirty="0" smtClean="0"/>
          </a:p>
          <a:p>
            <a:r>
              <a:rPr lang="zh-CN" altLang="en-US" sz="1600" dirty="0" smtClean="0"/>
              <a:t>功能：通过</a:t>
            </a:r>
            <a:r>
              <a:rPr lang="zh-CN" altLang="en-US" sz="1600" dirty="0"/>
              <a:t>目标设备的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地址，查询目标设备的 </a:t>
            </a:r>
            <a:r>
              <a:rPr lang="en-US" altLang="zh-CN" sz="1600" dirty="0"/>
              <a:t>MAC </a:t>
            </a:r>
            <a:r>
              <a:rPr lang="zh-CN" altLang="en-US" sz="1600" dirty="0"/>
              <a:t>地址，</a:t>
            </a:r>
            <a:r>
              <a:rPr lang="zh-CN" altLang="en-US" sz="1600" dirty="0" smtClean="0"/>
              <a:t>同时维护 </a:t>
            </a:r>
            <a:r>
              <a:rPr lang="en-US" altLang="zh-CN" sz="1600" dirty="0"/>
              <a:t>ARP </a:t>
            </a:r>
            <a:r>
              <a:rPr lang="zh-CN" altLang="en-US" sz="1600" dirty="0"/>
              <a:t>高速缓冲表，以保证通信的顺利进行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ARP</a:t>
            </a:r>
            <a:r>
              <a:rPr lang="zh-CN" altLang="en-US" sz="1600" dirty="0" smtClean="0"/>
              <a:t>分组格式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硬件类型：以太网为</a:t>
            </a:r>
            <a:r>
              <a:rPr lang="en-US" altLang="zh-CN" sz="1600" dirty="0" smtClean="0"/>
              <a:t>1</a:t>
            </a:r>
          </a:p>
          <a:p>
            <a:r>
              <a:rPr lang="zh-CN" altLang="en-US" sz="1600" dirty="0" smtClean="0"/>
              <a:t>协议类型：网络层协议类型，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协议为</a:t>
            </a:r>
            <a:r>
              <a:rPr lang="en-US" altLang="zh-CN" sz="1600" dirty="0" smtClean="0"/>
              <a:t>0x0800</a:t>
            </a:r>
          </a:p>
          <a:p>
            <a:r>
              <a:rPr lang="en-US" altLang="zh-CN" sz="1600" dirty="0" smtClean="0"/>
              <a:t>OP</a:t>
            </a:r>
            <a:r>
              <a:rPr lang="zh-CN" altLang="en-US" sz="1600" dirty="0" smtClean="0"/>
              <a:t>：操作码，</a:t>
            </a:r>
            <a:r>
              <a:rPr lang="en-US" altLang="zh-CN" sz="1600" dirty="0" smtClean="0"/>
              <a:t>ARP</a:t>
            </a:r>
            <a:r>
              <a:rPr lang="zh-CN" altLang="en-US" sz="1600" dirty="0" smtClean="0"/>
              <a:t>请求为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ARP</a:t>
            </a:r>
            <a:r>
              <a:rPr lang="zh-CN" altLang="en-US" sz="1600" dirty="0" smtClean="0"/>
              <a:t>应答为</a:t>
            </a:r>
            <a:r>
              <a:rPr lang="en-US" altLang="zh-CN" sz="1600" dirty="0" smtClean="0"/>
              <a:t>2</a:t>
            </a:r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402" y="2924944"/>
            <a:ext cx="4752975" cy="1895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92" y="2924944"/>
            <a:ext cx="622997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1600" dirty="0" smtClean="0"/>
              <a:t>ICMP </a:t>
            </a:r>
            <a:r>
              <a:rPr lang="zh-CN" altLang="en-US" sz="1600" dirty="0" smtClean="0"/>
              <a:t>是 “</a:t>
            </a:r>
            <a:r>
              <a:rPr lang="en-US" altLang="zh-CN" sz="1600" dirty="0" smtClean="0"/>
              <a:t>Internet Control Message Protocol”</a:t>
            </a:r>
            <a:r>
              <a:rPr lang="zh-CN" altLang="en-US" sz="1600" dirty="0" smtClean="0"/>
              <a:t>（网络控制报文协议）的缩写，用于在 </a:t>
            </a:r>
            <a:r>
              <a:rPr lang="en-US" altLang="zh-CN" sz="1600" dirty="0" smtClean="0"/>
              <a:t>IP </a:t>
            </a:r>
            <a:r>
              <a:rPr lang="zh-CN" altLang="en-US" sz="1600" dirty="0" smtClean="0"/>
              <a:t>主机、路由器之间传递控制消息。</a:t>
            </a:r>
            <a:endParaRPr lang="en-US" altLang="zh-CN" sz="16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600" dirty="0" smtClean="0"/>
              <a:t>控制消息是指网络通不通、主机是否可达、路由是否可用等网络本身的消息。</a:t>
            </a:r>
            <a:endParaRPr lang="en-US" altLang="zh-CN" sz="1600" dirty="0" smtClean="0"/>
          </a:p>
          <a:p>
            <a:pPr eaLnBrk="1" hangingPunct="1">
              <a:lnSpc>
                <a:spcPct val="100000"/>
              </a:lnSpc>
            </a:pPr>
            <a:r>
              <a:rPr lang="en-US" altLang="zh-CN" sz="1600" dirty="0" smtClean="0"/>
              <a:t>ICMP </a:t>
            </a:r>
            <a:r>
              <a:rPr lang="zh-CN" altLang="en-US" sz="1600" dirty="0" smtClean="0"/>
              <a:t>层区分不是很明显，一般划分在 </a:t>
            </a:r>
            <a:r>
              <a:rPr lang="en-US" altLang="zh-CN" sz="1600" dirty="0" smtClean="0"/>
              <a:t>IP </a:t>
            </a:r>
            <a:r>
              <a:rPr lang="zh-CN" altLang="en-US" sz="1600" dirty="0" smtClean="0"/>
              <a:t>层中，通过 </a:t>
            </a:r>
            <a:r>
              <a:rPr lang="en-US" altLang="zh-CN" sz="1600" dirty="0" smtClean="0"/>
              <a:t>IP </a:t>
            </a:r>
            <a:r>
              <a:rPr lang="zh-CN" altLang="en-US" sz="1600" dirty="0" smtClean="0"/>
              <a:t>包来封装</a:t>
            </a:r>
            <a:r>
              <a:rPr lang="en-US" altLang="zh-CN" sz="1600" dirty="0" smtClean="0"/>
              <a:t>ICMP</a:t>
            </a:r>
            <a:r>
              <a:rPr lang="zh-CN" altLang="en-US" sz="1600" dirty="0" smtClean="0"/>
              <a:t>数据 ，在实际传输中数据包的格式一般都是 </a:t>
            </a:r>
            <a:r>
              <a:rPr lang="en-US" altLang="zh-CN" sz="1600" dirty="0" smtClean="0"/>
              <a:t>IP </a:t>
            </a:r>
            <a:r>
              <a:rPr lang="zh-CN" altLang="en-US" sz="1600" dirty="0" smtClean="0"/>
              <a:t>包 </a:t>
            </a:r>
            <a:r>
              <a:rPr lang="en-US" altLang="zh-CN" sz="1600" dirty="0" smtClean="0"/>
              <a:t>+ ICMP</a:t>
            </a:r>
            <a:r>
              <a:rPr lang="zh-CN" altLang="en-US" sz="1600" dirty="0" smtClean="0"/>
              <a:t>包的格式</a:t>
            </a:r>
            <a:endParaRPr lang="en-US" altLang="zh-CN" sz="1600" dirty="0" smtClean="0"/>
          </a:p>
          <a:p>
            <a:pPr eaLnBrk="1" hangingPunct="1">
              <a:lnSpc>
                <a:spcPct val="100000"/>
              </a:lnSpc>
            </a:pPr>
            <a:r>
              <a:rPr lang="en-US" altLang="zh-CN" sz="1600" dirty="0" smtClean="0"/>
              <a:t>ICMP</a:t>
            </a:r>
            <a:r>
              <a:rPr lang="zh-CN" altLang="en-US" sz="1600" dirty="0" smtClean="0"/>
              <a:t>包格式</a:t>
            </a:r>
            <a:endParaRPr lang="en-US" altLang="zh-CN" sz="1600" dirty="0"/>
          </a:p>
          <a:p>
            <a:pPr eaLnBrk="1" hangingPunct="1">
              <a:lnSpc>
                <a:spcPct val="100000"/>
              </a:lnSpc>
            </a:pPr>
            <a:endParaRPr lang="en-US" altLang="zh-CN" sz="1600" dirty="0" smtClean="0"/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zh-CN" sz="1600" dirty="0" smtClean="0"/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zh-CN" sz="1600" dirty="0" smtClean="0"/>
          </a:p>
          <a:p>
            <a:pPr eaLnBrk="1" hangingPunct="1">
              <a:lnSpc>
                <a:spcPct val="10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600" dirty="0" smtClean="0"/>
              <a:t>代码：用来表示</a:t>
            </a:r>
            <a:r>
              <a:rPr lang="en-US" altLang="zh-CN" sz="1600" dirty="0" smtClean="0"/>
              <a:t>ICMP</a:t>
            </a:r>
            <a:r>
              <a:rPr lang="zh-CN" altLang="en-US" sz="1600" dirty="0" smtClean="0"/>
              <a:t>报文类型的少数参数，</a:t>
            </a:r>
            <a:endParaRPr lang="en-US" altLang="zh-CN" sz="1600" dirty="0" smtClean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1600" dirty="0" smtClean="0"/>
              <a:t>例如：代码值为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，表示网络不可达；代码值为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，表示主机不可达</a:t>
            </a:r>
            <a:endParaRPr lang="en-US" altLang="zh-CN" sz="1600" dirty="0" smtClean="0"/>
          </a:p>
          <a:p>
            <a:pPr eaLnBrk="1" hangingPunct="1">
              <a:lnSpc>
                <a:spcPct val="10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100000"/>
              </a:lnSpc>
            </a:pPr>
            <a:endParaRPr lang="zh-CN" altLang="en-US" sz="1600" dirty="0" smtClean="0"/>
          </a:p>
        </p:txBody>
      </p:sp>
      <p:sp>
        <p:nvSpPr>
          <p:cNvPr id="12292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/>
              <a:t>ICMP</a:t>
            </a:r>
            <a:r>
              <a:rPr lang="zh-CN" altLang="en-US" dirty="0" smtClean="0"/>
              <a:t>协议简介</a:t>
            </a:r>
            <a:endParaRPr lang="en-US" altLang="ja-JP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4548493"/>
            <a:ext cx="3600400" cy="21208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6" y="2906291"/>
            <a:ext cx="5616624" cy="15961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27" y="3429000"/>
            <a:ext cx="3979984" cy="1452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DNS</a:t>
            </a:r>
            <a:r>
              <a:rPr lang="zh-CN" altLang="en-US" dirty="0" smtClean="0"/>
              <a:t>协议简介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DNS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Domain Name System</a:t>
            </a:r>
            <a:r>
              <a:rPr lang="zh-CN" altLang="en-US" sz="1800" dirty="0" smtClean="0"/>
              <a:t>）：域名系统，将域名和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地址相互映射的一个分布式数据库</a:t>
            </a:r>
            <a:endParaRPr lang="en-US" altLang="zh-CN" sz="1800" dirty="0" smtClean="0"/>
          </a:p>
          <a:p>
            <a:r>
              <a:rPr lang="zh-CN" altLang="en-US" sz="1800" dirty="0" smtClean="0"/>
              <a:t>采用</a:t>
            </a:r>
            <a:r>
              <a:rPr lang="en-US" altLang="zh-CN" sz="1800" dirty="0" smtClean="0"/>
              <a:t>Client/Sever</a:t>
            </a:r>
            <a:r>
              <a:rPr lang="zh-CN" altLang="en-US" sz="1800" dirty="0" smtClean="0"/>
              <a:t>工作模式</a:t>
            </a:r>
            <a:endParaRPr lang="en-US" altLang="zh-CN" sz="1800" dirty="0" smtClean="0"/>
          </a:p>
          <a:p>
            <a:r>
              <a:rPr lang="en-US" altLang="zh-CN" sz="1800" dirty="0"/>
              <a:t>DNS </a:t>
            </a:r>
            <a:r>
              <a:rPr lang="zh-CN" altLang="en-US" sz="1800" dirty="0"/>
              <a:t>协议运行在 </a:t>
            </a:r>
            <a:r>
              <a:rPr lang="en-US" altLang="zh-CN" sz="1800" dirty="0"/>
              <a:t>UDP </a:t>
            </a:r>
            <a:r>
              <a:rPr lang="zh-CN" altLang="en-US" sz="1800" dirty="0"/>
              <a:t>协议之上，</a:t>
            </a:r>
            <a:r>
              <a:rPr lang="zh-CN" altLang="en-US" sz="1800" dirty="0" smtClean="0"/>
              <a:t>使用端口</a:t>
            </a:r>
            <a:r>
              <a:rPr lang="zh-CN" altLang="en-US" sz="1800" dirty="0"/>
              <a:t>号 </a:t>
            </a:r>
            <a:r>
              <a:rPr lang="en-US" altLang="zh-CN" sz="1800" dirty="0" smtClean="0"/>
              <a:t>53</a:t>
            </a:r>
          </a:p>
          <a:p>
            <a:r>
              <a:rPr lang="zh-CN" altLang="en-US" sz="1800" dirty="0" smtClean="0"/>
              <a:t>过程图解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2780928"/>
            <a:ext cx="655379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DHCP</a:t>
            </a:r>
            <a:r>
              <a:rPr lang="zh-CN" altLang="en-US" dirty="0" smtClean="0"/>
              <a:t>协议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DHCP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Dynamic Host Configuration Protocol</a:t>
            </a:r>
            <a:r>
              <a:rPr lang="zh-CN" altLang="en-US" dirty="0" smtClean="0"/>
              <a:t>）：动态主机配置协议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Client/Sever</a:t>
            </a:r>
            <a:r>
              <a:rPr lang="zh-CN" altLang="en-US" dirty="0" smtClean="0"/>
              <a:t>工作模式</a:t>
            </a:r>
            <a:endParaRPr lang="en-US" altLang="zh-CN" dirty="0" smtClean="0"/>
          </a:p>
          <a:p>
            <a:r>
              <a:rPr lang="zh-CN" altLang="en-US" dirty="0" smtClean="0"/>
              <a:t>为主机提供配置参数、自动分配可重复利用的网络地址</a:t>
            </a:r>
            <a:endParaRPr lang="en-US" altLang="zh-CN" dirty="0" smtClean="0"/>
          </a:p>
          <a:p>
            <a:r>
              <a:rPr lang="en-US" altLang="zh-CN" dirty="0"/>
              <a:t>DHCP</a:t>
            </a:r>
            <a:r>
              <a:rPr lang="en-US" altLang="zh-CN" dirty="0" smtClean="0"/>
              <a:t> </a:t>
            </a:r>
            <a:r>
              <a:rPr lang="zh-CN" altLang="en-US" dirty="0"/>
              <a:t>协议运行在 </a:t>
            </a:r>
            <a:r>
              <a:rPr lang="en-US" altLang="zh-CN" dirty="0"/>
              <a:t>UDP </a:t>
            </a:r>
            <a:r>
              <a:rPr lang="zh-CN" altLang="en-US" dirty="0"/>
              <a:t>协议之上</a:t>
            </a:r>
            <a:r>
              <a:rPr lang="zh-CN" altLang="en-US" dirty="0" smtClean="0"/>
              <a:t>，服务器端口</a:t>
            </a:r>
            <a:r>
              <a:rPr lang="zh-CN" altLang="en-US" dirty="0"/>
              <a:t>号 </a:t>
            </a:r>
            <a:r>
              <a:rPr lang="en-US" altLang="zh-CN" dirty="0" smtClean="0"/>
              <a:t>67</a:t>
            </a:r>
            <a:r>
              <a:rPr lang="zh-CN" altLang="en-US" dirty="0" smtClean="0"/>
              <a:t>，客户端口号</a:t>
            </a:r>
            <a:r>
              <a:rPr lang="en-US" altLang="zh-CN" dirty="0" smtClean="0"/>
              <a:t>68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87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06F72"/>
                </a:solidFill>
              </a:rPr>
              <a:t>报告提纲</a:t>
            </a:r>
          </a:p>
        </p:txBody>
      </p:sp>
      <p:graphicFrame>
        <p:nvGraphicFramePr>
          <p:cNvPr id="8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79490"/>
              </p:ext>
            </p:extLst>
          </p:nvPr>
        </p:nvGraphicFramePr>
        <p:xfrm>
          <a:off x="2999656" y="1412776"/>
          <a:ext cx="6840760" cy="483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010390" y="1658496"/>
            <a:ext cx="57606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3E67A4"/>
                </a:solidFill>
              </a:rPr>
              <a:t>1</a:t>
            </a:r>
            <a:endParaRPr lang="zh-CN" altLang="en-US" b="1" dirty="0">
              <a:solidFill>
                <a:srgbClr val="3E67A4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14140" y="3214205"/>
            <a:ext cx="57606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3E67A4"/>
                </a:solidFill>
              </a:rPr>
              <a:t>3</a:t>
            </a:r>
            <a:endParaRPr lang="zh-CN" altLang="en-US" b="1" dirty="0">
              <a:solidFill>
                <a:srgbClr val="3E67A4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58089" y="2474263"/>
            <a:ext cx="57606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3E67A4"/>
                </a:solidFill>
              </a:rPr>
              <a:t>2</a:t>
            </a:r>
            <a:endParaRPr lang="zh-CN" altLang="en-US" b="1" dirty="0">
              <a:solidFill>
                <a:srgbClr val="3E67A4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14140" y="3999569"/>
            <a:ext cx="57606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3E67A4"/>
                </a:solidFill>
              </a:rPr>
              <a:t>4</a:t>
            </a:r>
            <a:endParaRPr lang="zh-CN" altLang="en-US" b="1" dirty="0">
              <a:solidFill>
                <a:srgbClr val="3E67A4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7578" y="4777615"/>
            <a:ext cx="57606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3E67A4"/>
                </a:solidFill>
              </a:rPr>
              <a:t>5</a:t>
            </a:r>
            <a:endParaRPr lang="zh-CN" altLang="en-US" b="1" dirty="0">
              <a:solidFill>
                <a:srgbClr val="3E67A4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38076" y="5562979"/>
            <a:ext cx="576064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3E67A4"/>
                </a:solidFill>
              </a:rPr>
              <a:t>6</a:t>
            </a:r>
            <a:endParaRPr lang="zh-CN" altLang="en-US" b="1" dirty="0">
              <a:solidFill>
                <a:srgbClr val="3E67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4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Ping</a:t>
            </a:r>
            <a:r>
              <a:rPr lang="zh-CN" altLang="en-US" dirty="0"/>
              <a:t>过程演示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Ping</a:t>
            </a:r>
            <a:r>
              <a:rPr lang="zh-CN" altLang="en-US" sz="1600" dirty="0" smtClean="0"/>
              <a:t>命令是为了检查网络的连接状况而使用的网络工具之一，用来检测数据包到达目的主机的可能性。</a:t>
            </a:r>
            <a:endParaRPr lang="en-US" altLang="zh-CN" sz="1600" dirty="0" smtClean="0"/>
          </a:p>
          <a:p>
            <a:r>
              <a:rPr lang="zh-CN" altLang="en-US" sz="1600" dirty="0" smtClean="0"/>
              <a:t>原理：使用</a:t>
            </a:r>
            <a:r>
              <a:rPr lang="en-US" altLang="zh-CN" sz="1600" dirty="0" smtClean="0"/>
              <a:t>ICMP</a:t>
            </a:r>
            <a:r>
              <a:rPr lang="zh-CN" altLang="en-US" sz="1600" dirty="0" smtClean="0"/>
              <a:t>协议的回送请求、回送应答。客户端发送回送请求给服务器，服务器返回一个</a:t>
            </a:r>
            <a:r>
              <a:rPr lang="en-US" altLang="zh-CN" sz="1600" dirty="0" smtClean="0"/>
              <a:t>ICMP</a:t>
            </a:r>
            <a:r>
              <a:rPr lang="zh-CN" altLang="en-US" sz="1600" dirty="0" smtClean="0"/>
              <a:t>回应应答。</a:t>
            </a:r>
            <a:endParaRPr lang="en-US" altLang="zh-CN" sz="1600" dirty="0" smtClean="0"/>
          </a:p>
          <a:p>
            <a:r>
              <a:rPr lang="en-US" altLang="zh-CN" sz="1600" dirty="0" smtClean="0"/>
              <a:t>Ping</a:t>
            </a:r>
            <a:r>
              <a:rPr lang="zh-CN" altLang="en-US" sz="1600" dirty="0" smtClean="0"/>
              <a:t>过程图解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84" y="2564904"/>
            <a:ext cx="6733984" cy="34777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954" y="2578244"/>
            <a:ext cx="3724275" cy="346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76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/>
            <a:r>
              <a:rPr lang="en-US" altLang="zh-CN" dirty="0" smtClean="0"/>
              <a:t>Ping</a:t>
            </a:r>
            <a:r>
              <a:rPr lang="zh-CN" altLang="en-US" dirty="0" smtClean="0"/>
              <a:t>过程分析</a:t>
            </a:r>
            <a:endParaRPr lang="en-US" altLang="ja-JP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4186" y="1520828"/>
            <a:ext cx="10694422" cy="48342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首先开发板要解析百度的域名，获取到百度主机的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地址，涉及到 </a:t>
            </a:r>
            <a:r>
              <a:rPr lang="en-US" altLang="zh-CN" sz="1600" dirty="0"/>
              <a:t>DNS </a:t>
            </a:r>
            <a:r>
              <a:rPr lang="zh-CN" altLang="en-US" sz="1600" dirty="0"/>
              <a:t>协议，传输层用的是 </a:t>
            </a:r>
            <a:r>
              <a:rPr lang="en-US" altLang="zh-CN" sz="1600" dirty="0"/>
              <a:t>UDP </a:t>
            </a:r>
            <a:r>
              <a:rPr lang="zh-CN" altLang="en-US" sz="1600" dirty="0"/>
              <a:t>协议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DNS </a:t>
            </a:r>
            <a:r>
              <a:rPr lang="zh-CN" altLang="en-US" sz="1600" dirty="0"/>
              <a:t>主机利用 </a:t>
            </a:r>
            <a:r>
              <a:rPr lang="en-US" altLang="zh-CN" sz="1600" dirty="0"/>
              <a:t>UDP </a:t>
            </a:r>
            <a:r>
              <a:rPr lang="zh-CN" altLang="en-US" sz="1600" dirty="0"/>
              <a:t>协议，回复百度的 </a:t>
            </a:r>
            <a:r>
              <a:rPr lang="en-US" altLang="zh-CN" sz="1600" dirty="0"/>
              <a:t>IP </a:t>
            </a:r>
            <a:r>
              <a:rPr lang="zh-CN" altLang="en-US" sz="1600" dirty="0"/>
              <a:t>地址给开发</a:t>
            </a:r>
            <a:r>
              <a:rPr lang="zh-CN" altLang="en-US" sz="1600" dirty="0" smtClean="0"/>
              <a:t>板。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现在开发板要发送 </a:t>
            </a:r>
            <a:r>
              <a:rPr lang="en-US" altLang="zh-CN" sz="1600" dirty="0"/>
              <a:t>Ping </a:t>
            </a:r>
            <a:r>
              <a:rPr lang="zh-CN" altLang="en-US" sz="1600" dirty="0"/>
              <a:t>请求包给百度主机，但是发现百度主机 </a:t>
            </a:r>
            <a:r>
              <a:rPr lang="en-US" altLang="zh-CN" sz="1600" dirty="0"/>
              <a:t>IP </a:t>
            </a:r>
            <a:r>
              <a:rPr lang="zh-CN" altLang="en-US" sz="1600" dirty="0" smtClean="0"/>
              <a:t>地址</a:t>
            </a:r>
            <a:r>
              <a:rPr lang="zh-CN" altLang="en-US" sz="1600" dirty="0"/>
              <a:t>与自己不在同一网段，因此要发送 </a:t>
            </a:r>
            <a:r>
              <a:rPr lang="en-US" altLang="zh-CN" sz="1600" dirty="0"/>
              <a:t>Ping </a:t>
            </a:r>
            <a:r>
              <a:rPr lang="zh-CN" altLang="en-US" sz="1600" dirty="0"/>
              <a:t>请求包给默认网关。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要发送给默认网关的时候，忽然发现并没有默认网关对应的 </a:t>
            </a:r>
            <a:r>
              <a:rPr lang="en-US" altLang="zh-CN" sz="1600" dirty="0"/>
              <a:t>MAC </a:t>
            </a:r>
            <a:r>
              <a:rPr lang="zh-CN" altLang="en-US" sz="1600" dirty="0"/>
              <a:t>地址，因此发送一个 </a:t>
            </a:r>
            <a:r>
              <a:rPr lang="en-US" altLang="zh-CN" sz="1600" dirty="0"/>
              <a:t>ARP </a:t>
            </a:r>
            <a:r>
              <a:rPr lang="zh-CN" altLang="en-US" sz="1600" dirty="0"/>
              <a:t>广播包，如果交换机存储了默认网关的 </a:t>
            </a:r>
            <a:r>
              <a:rPr lang="en-US" altLang="zh-CN" sz="1600" dirty="0"/>
              <a:t>MAC </a:t>
            </a:r>
            <a:r>
              <a:rPr lang="zh-CN" altLang="en-US" sz="1600" dirty="0"/>
              <a:t>地址，就直接告诉开发板默认网关的 </a:t>
            </a:r>
            <a:r>
              <a:rPr lang="en-US" altLang="zh-CN" sz="1600" dirty="0"/>
              <a:t>MAC </a:t>
            </a:r>
            <a:r>
              <a:rPr lang="zh-CN" altLang="en-US" sz="1600" dirty="0"/>
              <a:t>地址，否则就会向所有端口发送</a:t>
            </a:r>
            <a:r>
              <a:rPr lang="en-US" altLang="zh-CN" sz="1600" dirty="0"/>
              <a:t>ARP</a:t>
            </a:r>
            <a:r>
              <a:rPr lang="zh-CN" altLang="en-US" sz="1600" dirty="0"/>
              <a:t>广播，直到路由</a:t>
            </a:r>
            <a:r>
              <a:rPr lang="en-US" altLang="zh-CN" sz="1600" dirty="0"/>
              <a:t>1</a:t>
            </a:r>
            <a:r>
              <a:rPr lang="zh-CN" altLang="en-US" sz="1600" dirty="0"/>
              <a:t>收到了报文后，立即响应，单播自己的 </a:t>
            </a:r>
            <a:r>
              <a:rPr lang="en-US" altLang="zh-CN" sz="1600" dirty="0"/>
              <a:t>MAC </a:t>
            </a:r>
            <a:r>
              <a:rPr lang="zh-CN" altLang="en-US" sz="1600" dirty="0"/>
              <a:t>地址给开发板。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这样开发板就可以把 </a:t>
            </a:r>
            <a:r>
              <a:rPr lang="en-US" altLang="zh-CN" sz="1600" dirty="0"/>
              <a:t>Ping </a:t>
            </a:r>
            <a:r>
              <a:rPr lang="zh-CN" altLang="en-US" sz="1600" dirty="0"/>
              <a:t>包发送给默认网关（路由</a:t>
            </a:r>
            <a:r>
              <a:rPr lang="en-US" altLang="zh-CN" sz="1600" dirty="0"/>
              <a:t>1</a:t>
            </a:r>
            <a:r>
              <a:rPr lang="zh-CN" altLang="en-US" sz="1600" dirty="0"/>
              <a:t>）了。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然后路由</a:t>
            </a:r>
            <a:r>
              <a:rPr lang="en-US" altLang="zh-CN" sz="1600" dirty="0"/>
              <a:t>1 </a:t>
            </a:r>
            <a:r>
              <a:rPr lang="zh-CN" altLang="en-US" sz="1600" dirty="0"/>
              <a:t>经过路由协议，经过一个个路由的转发，最后发送到了百度的主机上。百度主机检测到 </a:t>
            </a:r>
            <a:r>
              <a:rPr lang="en-US" altLang="zh-CN" sz="1600" dirty="0"/>
              <a:t>IP </a:t>
            </a:r>
            <a:r>
              <a:rPr lang="zh-CN" altLang="en-US" sz="1600" dirty="0"/>
              <a:t>是自己的 </a:t>
            </a:r>
            <a:r>
              <a:rPr lang="en-US" altLang="zh-CN" sz="1600" dirty="0"/>
              <a:t>IP</a:t>
            </a:r>
            <a:r>
              <a:rPr lang="zh-CN" altLang="en-US" sz="1600" dirty="0"/>
              <a:t>，接收并处理 </a:t>
            </a:r>
            <a:r>
              <a:rPr lang="en-US" altLang="zh-CN" sz="1600" dirty="0"/>
              <a:t>Ping </a:t>
            </a:r>
            <a:r>
              <a:rPr lang="zh-CN" altLang="en-US" sz="1600" dirty="0"/>
              <a:t>请求，接着百度主机发送一个 </a:t>
            </a:r>
            <a:r>
              <a:rPr lang="en-US" altLang="zh-CN" sz="1600" dirty="0"/>
              <a:t>Ping </a:t>
            </a:r>
            <a:r>
              <a:rPr lang="zh-CN" altLang="en-US" sz="1600" dirty="0"/>
              <a:t>回应报文给开发板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algn="ctr" eaLnBrk="1" hangingPunct="1"/>
            <a:r>
              <a:rPr lang="en-US" altLang="zh-CN" dirty="0" smtClean="0"/>
              <a:t>TCP</a:t>
            </a:r>
            <a:r>
              <a:rPr lang="zh-CN" altLang="en-US" dirty="0" smtClean="0"/>
              <a:t>客户端和服务器端通信演示</a:t>
            </a:r>
            <a:endParaRPr lang="en-US" altLang="ja-JP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TCP</a:t>
            </a:r>
            <a:r>
              <a:rPr lang="zh-CN" altLang="en-US" sz="1600" dirty="0" smtClean="0"/>
              <a:t>（传输控制协议）：提供一种面向连接的、可靠的传输层协议（即数据无误、数据无丢失、数据无失序、数据无重复到达的通信）。</a:t>
            </a:r>
            <a:endParaRPr lang="en-US" altLang="zh-CN" sz="1600" dirty="0" smtClean="0"/>
          </a:p>
          <a:p>
            <a:r>
              <a:rPr lang="en-US" altLang="zh-CN" sz="1600" dirty="0" smtClean="0"/>
              <a:t>TCP</a:t>
            </a:r>
            <a:r>
              <a:rPr lang="zh-CN" altLang="en-US" sz="1600" dirty="0" smtClean="0"/>
              <a:t>三次握手过程                                                              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四次挥手过程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2492895"/>
            <a:ext cx="4248472" cy="378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56" y="2492894"/>
            <a:ext cx="4147024" cy="3676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5"/>
          <p:cNvSpPr>
            <a:spLocks noChangeArrowheads="1"/>
          </p:cNvSpPr>
          <p:nvPr/>
        </p:nvSpPr>
        <p:spPr bwMode="auto">
          <a:xfrm flipV="1">
            <a:off x="-1" y="-1"/>
            <a:ext cx="147160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 flipV="1">
            <a:off x="-1" y="-1"/>
            <a:ext cx="147160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 flipV="1">
            <a:off x="-1" y="-1"/>
            <a:ext cx="147160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 flipV="1">
            <a:off x="-1" y="-1"/>
            <a:ext cx="147160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 flipV="1">
            <a:off x="-1" y="-1"/>
            <a:ext cx="147160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 flipV="1">
            <a:off x="-1" y="-1"/>
            <a:ext cx="147160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77299" y="1462109"/>
            <a:ext cx="215822" cy="1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 eaLnBrk="1" hangingPunct="1"/>
            <a:endParaRPr lang="zh-CN" altLang="en-US" sz="75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77299" y="1462109"/>
            <a:ext cx="215822" cy="1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 eaLnBrk="1" hangingPunct="1"/>
            <a:endParaRPr lang="zh-CN" altLang="en-US" sz="750"/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577299" y="1462109"/>
            <a:ext cx="215822" cy="1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幼圆" charset="0"/>
              </a:defRPr>
            </a:lvl9pPr>
          </a:lstStyle>
          <a:p>
            <a:pPr eaLnBrk="1" hangingPunct="1"/>
            <a:endParaRPr lang="zh-CN" altLang="en-US" sz="750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0" y="1252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</a:pPr>
            <a:endParaRPr lang="zh-CN" altLang="en-US" sz="1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27848" y="1844824"/>
            <a:ext cx="2880320" cy="142192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9600" b="1" cap="all" dirty="0">
                <a:ln/>
                <a:solidFill>
                  <a:srgbClr val="1F7073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隶书" pitchFamily="49" charset="-122"/>
                <a:ea typeface="隶书" pitchFamily="49" charset="-122"/>
              </a:rPr>
              <a:t>谢谢</a:t>
            </a:r>
          </a:p>
        </p:txBody>
      </p:sp>
      <p:sp>
        <p:nvSpPr>
          <p:cNvPr id="21" name="矩形 20"/>
          <p:cNvSpPr/>
          <p:nvPr/>
        </p:nvSpPr>
        <p:spPr>
          <a:xfrm>
            <a:off x="3629767" y="4305870"/>
            <a:ext cx="5099473" cy="8402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spc="50" dirty="0">
                <a:ln w="11430"/>
                <a:solidFill>
                  <a:srgbClr val="1F707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请</a:t>
            </a:r>
            <a:r>
              <a:rPr lang="zh-CN" altLang="en-US" sz="5400" b="1" spc="50" dirty="0" smtClean="0">
                <a:ln w="11430"/>
                <a:solidFill>
                  <a:srgbClr val="1F707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各位批评</a:t>
            </a:r>
            <a:r>
              <a:rPr lang="zh-CN" altLang="en-US" sz="5400" b="1" spc="50" dirty="0">
                <a:ln w="11430"/>
                <a:solidFill>
                  <a:srgbClr val="1F707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指正</a:t>
            </a:r>
          </a:p>
        </p:txBody>
      </p:sp>
    </p:spTree>
    <p:extLst>
      <p:ext uri="{BB962C8B-B14F-4D97-AF65-F5344CB8AC3E}">
        <p14:creationId xmlns:p14="http://schemas.microsoft.com/office/powerpoint/2010/main" val="186688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网络协议分层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186" y="1520828"/>
            <a:ext cx="10860614" cy="4834255"/>
          </a:xfrm>
        </p:spPr>
        <p:txBody>
          <a:bodyPr/>
          <a:lstStyle/>
          <a:p>
            <a:r>
              <a:rPr lang="en-US" altLang="zh-CN" dirty="0" smtClean="0"/>
              <a:t>ISO</a:t>
            </a:r>
            <a:r>
              <a:rPr lang="zh-CN" altLang="en-US" dirty="0" smtClean="0"/>
              <a:t>：国际标准化组织</a:t>
            </a:r>
            <a:endParaRPr lang="en-US" altLang="zh-CN" dirty="0" smtClean="0"/>
          </a:p>
          <a:p>
            <a:r>
              <a:rPr lang="en-US" altLang="zh-CN" dirty="0" smtClean="0"/>
              <a:t>OSI</a:t>
            </a:r>
            <a:r>
              <a:rPr lang="zh-CN" altLang="en-US" dirty="0" smtClean="0"/>
              <a:t>：开放系统互联</a:t>
            </a:r>
            <a:endParaRPr lang="en-US" altLang="zh-CN" dirty="0" smtClean="0"/>
          </a:p>
          <a:p>
            <a:r>
              <a:rPr lang="zh-CN" altLang="en-US" dirty="0" smtClean="0"/>
              <a:t>层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：描述了所有需求的有效的通讯过程，并把这些过程逻辑上的组叫做层</a:t>
            </a:r>
            <a:endParaRPr lang="en-US" altLang="zh-CN" dirty="0" smtClean="0"/>
          </a:p>
          <a:p>
            <a:r>
              <a:rPr lang="zh-CN" altLang="en-US" dirty="0" smtClean="0"/>
              <a:t>分层的优点：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促进标准化工作，允许各个供应商进行开发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各层间相互独立，把网络操作分成低复杂单元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灵活性好，某一层变化不会影响到其它层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各层间通过一个接口在相邻层上下通信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TCP/IP</a:t>
            </a:r>
            <a:r>
              <a:rPr lang="zh-CN" altLang="en-US" dirty="0" smtClean="0"/>
              <a:t>协议栈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55440" y="5481286"/>
            <a:ext cx="9721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OSI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网络体系标准被广泛认可，但并没有被广泛应用，广泛应用的网络体系结构是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TCP/IP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模型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TCP/IP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先有协议，后提出模型；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OSI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提出模型，没有协议栈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76" y="1428736"/>
            <a:ext cx="10639800" cy="4163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800" dirty="0" smtClean="0"/>
              <a:t>PDU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protocol data unit</a:t>
            </a:r>
            <a:r>
              <a:rPr lang="zh-CN" altLang="en-US" sz="1800" dirty="0" smtClean="0"/>
              <a:t>）：每一层使用自己层的协议和别的系统的对用层相互通信，协议层的协议在对等层之间交换的信息叫协议数据单元</a:t>
            </a:r>
            <a:endParaRPr lang="en-US" altLang="zh-CN" sz="1800" dirty="0" smtClean="0"/>
          </a:p>
          <a:p>
            <a:pPr eaLnBrk="1" hangingPunct="1"/>
            <a:r>
              <a:rPr lang="zh-CN" altLang="en-US" sz="1800" dirty="0" smtClean="0"/>
              <a:t>上层：</a:t>
            </a:r>
            <a:r>
              <a:rPr lang="en-US" altLang="zh-CN" sz="1800" dirty="0" smtClean="0"/>
              <a:t>message</a:t>
            </a:r>
          </a:p>
          <a:p>
            <a:pPr eaLnBrk="1" hangingPunct="1"/>
            <a:r>
              <a:rPr lang="zh-CN" altLang="en-US" sz="1800" dirty="0"/>
              <a:t>传输</a:t>
            </a:r>
            <a:r>
              <a:rPr lang="zh-CN" altLang="en-US" sz="1800" dirty="0" smtClean="0"/>
              <a:t>层：</a:t>
            </a:r>
            <a:r>
              <a:rPr lang="en-US" altLang="zh-CN" sz="1800" dirty="0" smtClean="0"/>
              <a:t>segment</a:t>
            </a:r>
          </a:p>
          <a:p>
            <a:pPr eaLnBrk="1" hangingPunct="1"/>
            <a:r>
              <a:rPr lang="zh-CN" altLang="en-US" sz="1800" dirty="0" smtClean="0"/>
              <a:t>网络层：</a:t>
            </a:r>
            <a:r>
              <a:rPr lang="en-US" altLang="zh-CN" sz="1800" dirty="0" smtClean="0"/>
              <a:t>packet</a:t>
            </a:r>
          </a:p>
          <a:p>
            <a:pPr eaLnBrk="1" hangingPunct="1"/>
            <a:r>
              <a:rPr lang="zh-CN" altLang="en-US" sz="1800" dirty="0" smtClean="0"/>
              <a:t>数据链路层：</a:t>
            </a:r>
            <a:r>
              <a:rPr lang="en-US" altLang="zh-CN" sz="1800" dirty="0" smtClean="0"/>
              <a:t>frame</a:t>
            </a:r>
          </a:p>
          <a:p>
            <a:pPr eaLnBrk="1" hangingPunct="1"/>
            <a:r>
              <a:rPr lang="zh-CN" altLang="en-US" sz="1800" dirty="0" smtClean="0"/>
              <a:t>物理层：</a:t>
            </a:r>
            <a:r>
              <a:rPr lang="en-US" altLang="zh-CN" sz="1800" dirty="0" smtClean="0"/>
              <a:t>bit</a:t>
            </a:r>
          </a:p>
          <a:p>
            <a:pPr eaLnBrk="1" hangingPunct="1"/>
            <a:r>
              <a:rPr lang="zh-CN" altLang="en-US" sz="1800" dirty="0" smtClean="0"/>
              <a:t>封装：数据要通过网络进行传输，要从高层一层一层的向下传送，如果一个主机要传送数据到别的主机，先把数据装到一个特殊协议报头中，这个过程叫封装</a:t>
            </a:r>
            <a:endParaRPr lang="en-US" altLang="zh-CN" sz="1800" dirty="0" smtClean="0"/>
          </a:p>
          <a:p>
            <a:pPr eaLnBrk="1" hangingPunct="1"/>
            <a:r>
              <a:rPr lang="zh-CN" altLang="en-US" sz="1800" dirty="0" smtClean="0"/>
              <a:t>封装分为：切片和加控制信息</a:t>
            </a:r>
            <a:endParaRPr lang="en-US" altLang="zh-CN" sz="1800" dirty="0" smtClean="0"/>
          </a:p>
          <a:p>
            <a:pPr eaLnBrk="1" hangingPunct="1"/>
            <a:r>
              <a:rPr lang="zh-CN" altLang="en-US" sz="1800" dirty="0"/>
              <a:t>解</a:t>
            </a:r>
            <a:r>
              <a:rPr lang="zh-CN" altLang="en-US" sz="1800" dirty="0" smtClean="0"/>
              <a:t>封装：上述的逆向过程</a:t>
            </a:r>
            <a:endParaRPr lang="en-US" altLang="ja-JP" sz="1800" dirty="0" smtClean="0"/>
          </a:p>
        </p:txBody>
      </p:sp>
      <p:sp>
        <p:nvSpPr>
          <p:cNvPr id="6148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/>
              <a:t>PDU</a:t>
            </a:r>
            <a:r>
              <a:rPr lang="zh-CN" altLang="en-US" dirty="0"/>
              <a:t>和封装、解封装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封装过程</a:t>
            </a:r>
            <a:endParaRPr lang="en-US" altLang="ja-JP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1428736"/>
            <a:ext cx="8318160" cy="48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解封装过程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422786"/>
            <a:ext cx="8534184" cy="494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6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以太网帧（</a:t>
            </a:r>
            <a:r>
              <a:rPr lang="en-US" altLang="zh-CN" dirty="0" smtClean="0"/>
              <a:t>Ethernet II Frame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02798" y="2924944"/>
            <a:ext cx="9945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00"/>
                </a:solidFill>
              </a:rPr>
              <a:t>D-MAC</a:t>
            </a:r>
            <a:r>
              <a:rPr lang="zh-CN" altLang="en-US" sz="1800" dirty="0" smtClean="0">
                <a:solidFill>
                  <a:srgbClr val="000000"/>
                </a:solidFill>
              </a:rPr>
              <a:t>：目的</a:t>
            </a:r>
            <a:r>
              <a:rPr lang="en-US" altLang="zh-CN" sz="1800" dirty="0" smtClean="0">
                <a:solidFill>
                  <a:srgbClr val="000000"/>
                </a:solidFill>
              </a:rPr>
              <a:t>MAC</a:t>
            </a:r>
            <a:r>
              <a:rPr lang="zh-CN" altLang="en-US" sz="1800" dirty="0" smtClean="0">
                <a:solidFill>
                  <a:srgbClr val="000000"/>
                </a:solidFill>
              </a:rPr>
              <a:t>地址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00"/>
                </a:solidFill>
              </a:rPr>
              <a:t>S-MAC</a:t>
            </a:r>
            <a:r>
              <a:rPr lang="zh-CN" altLang="en-US" sz="1800" dirty="0" smtClean="0">
                <a:solidFill>
                  <a:srgbClr val="000000"/>
                </a:solidFill>
              </a:rPr>
              <a:t>：源</a:t>
            </a:r>
            <a:r>
              <a:rPr lang="en-US" altLang="zh-CN" sz="1800" dirty="0" smtClean="0">
                <a:solidFill>
                  <a:srgbClr val="000000"/>
                </a:solidFill>
              </a:rPr>
              <a:t>MAC</a:t>
            </a:r>
            <a:r>
              <a:rPr lang="zh-CN" altLang="en-US" sz="1800" dirty="0" smtClean="0">
                <a:solidFill>
                  <a:srgbClr val="000000"/>
                </a:solidFill>
              </a:rPr>
              <a:t>地址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000000"/>
                </a:solidFill>
              </a:rPr>
              <a:t>类型域：表示帧里面上层协议数据的类型，</a:t>
            </a:r>
            <a:r>
              <a:rPr lang="en-US" altLang="zh-CN" sz="1800" dirty="0" smtClean="0">
                <a:solidFill>
                  <a:srgbClr val="000000"/>
                </a:solidFill>
              </a:rPr>
              <a:t>0x0800</a:t>
            </a:r>
            <a:r>
              <a:rPr lang="zh-CN" altLang="en-US" sz="1800" dirty="0" smtClean="0">
                <a:solidFill>
                  <a:srgbClr val="000000"/>
                </a:solidFill>
              </a:rPr>
              <a:t>代表</a:t>
            </a:r>
            <a:r>
              <a:rPr lang="en-US" altLang="zh-CN" sz="1800" dirty="0" smtClean="0">
                <a:solidFill>
                  <a:srgbClr val="000000"/>
                </a:solidFill>
              </a:rPr>
              <a:t>IP</a:t>
            </a:r>
            <a:r>
              <a:rPr lang="zh-CN" altLang="en-US" sz="1800" dirty="0">
                <a:solidFill>
                  <a:srgbClr val="000000"/>
                </a:solidFill>
              </a:rPr>
              <a:t>协议</a:t>
            </a:r>
            <a:r>
              <a:rPr lang="zh-CN" altLang="en-US" sz="1800" dirty="0" smtClean="0">
                <a:solidFill>
                  <a:srgbClr val="000000"/>
                </a:solidFill>
              </a:rPr>
              <a:t>帧，</a:t>
            </a:r>
            <a:r>
              <a:rPr lang="en-US" altLang="zh-CN" sz="1800" dirty="0" smtClean="0">
                <a:solidFill>
                  <a:srgbClr val="000000"/>
                </a:solidFill>
              </a:rPr>
              <a:t>0x0806</a:t>
            </a:r>
            <a:r>
              <a:rPr lang="zh-CN" altLang="en-US" sz="1800" dirty="0" smtClean="0">
                <a:solidFill>
                  <a:srgbClr val="000000"/>
                </a:solidFill>
              </a:rPr>
              <a:t>代表</a:t>
            </a:r>
            <a:r>
              <a:rPr lang="en-US" altLang="zh-CN" sz="1800" dirty="0" smtClean="0">
                <a:solidFill>
                  <a:srgbClr val="000000"/>
                </a:solidFill>
              </a:rPr>
              <a:t>ARP</a:t>
            </a:r>
            <a:r>
              <a:rPr lang="zh-CN" altLang="en-US" sz="1800" dirty="0" smtClean="0">
                <a:solidFill>
                  <a:srgbClr val="000000"/>
                </a:solidFill>
              </a:rPr>
              <a:t>协议帧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00"/>
                </a:solidFill>
              </a:rPr>
              <a:t>CRC</a:t>
            </a:r>
            <a:r>
              <a:rPr lang="zh-CN" altLang="en-US" sz="1800" dirty="0" smtClean="0">
                <a:solidFill>
                  <a:srgbClr val="000000"/>
                </a:solidFill>
              </a:rPr>
              <a:t>：</a:t>
            </a:r>
            <a:r>
              <a:rPr lang="zh-CN" altLang="en-US" sz="1800" dirty="0">
                <a:solidFill>
                  <a:srgbClr val="000000"/>
                </a:solidFill>
              </a:rPr>
              <a:t>帧校验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84" y="1585586"/>
            <a:ext cx="9974344" cy="11825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98" y="4679270"/>
            <a:ext cx="9686313" cy="124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IP</a:t>
            </a:r>
            <a:r>
              <a:rPr lang="zh-CN" altLang="en-US" dirty="0" smtClean="0"/>
              <a:t>数据报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8849" y="4302224"/>
            <a:ext cx="7536290" cy="2396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dirty="0" smtClean="0"/>
              <a:t>版本号：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代表</a:t>
            </a:r>
            <a:r>
              <a:rPr lang="en-US" altLang="zh-CN" sz="1400" dirty="0" smtClean="0"/>
              <a:t>IPv4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pPr algn="l">
              <a:lnSpc>
                <a:spcPct val="120000"/>
              </a:lnSpc>
            </a:pPr>
            <a:r>
              <a:rPr lang="zh-CN" altLang="en-US" sz="1400" dirty="0"/>
              <a:t>头</a:t>
            </a:r>
            <a:r>
              <a:rPr lang="zh-CN" altLang="en-US" sz="1400" dirty="0" smtClean="0"/>
              <a:t>长度：报头的长度，值为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字节的倍数，故首部长度最大为</a:t>
            </a:r>
            <a:r>
              <a:rPr lang="en-US" altLang="zh-CN" sz="1400" dirty="0" smtClean="0"/>
              <a:t>60</a:t>
            </a:r>
            <a:r>
              <a:rPr lang="zh-CN" altLang="en-US" sz="1400" dirty="0" smtClean="0"/>
              <a:t>字节</a:t>
            </a:r>
            <a:endParaRPr lang="en-US" altLang="zh-CN" sz="1400" dirty="0" smtClean="0"/>
          </a:p>
          <a:p>
            <a:pPr algn="l">
              <a:lnSpc>
                <a:spcPct val="120000"/>
              </a:lnSpc>
            </a:pPr>
            <a:r>
              <a:rPr lang="zh-CN" altLang="en-US" sz="1400" dirty="0" smtClean="0"/>
              <a:t>服务类型：暂未使用</a:t>
            </a:r>
            <a:endParaRPr lang="en-US" altLang="zh-CN" sz="1400" dirty="0" smtClean="0"/>
          </a:p>
          <a:p>
            <a:pPr algn="l">
              <a:lnSpc>
                <a:spcPct val="120000"/>
              </a:lnSpc>
            </a:pPr>
            <a:r>
              <a:rPr lang="zh-CN" altLang="en-US" sz="1400" dirty="0" smtClean="0"/>
              <a:t>总长度：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数据报的长度（报头区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数据区），单位为字节，故总长度最大为</a:t>
            </a:r>
            <a:r>
              <a:rPr lang="en-US" altLang="zh-CN" sz="1400" dirty="0" smtClean="0"/>
              <a:t>65535</a:t>
            </a:r>
            <a:r>
              <a:rPr lang="zh-CN" altLang="en-US" sz="1400" dirty="0" smtClean="0"/>
              <a:t>字节，但总长度不能超过最大传输单元</a:t>
            </a:r>
            <a:r>
              <a:rPr lang="en-US" altLang="zh-CN" sz="1400" dirty="0" smtClean="0"/>
              <a:t>MTU</a:t>
            </a:r>
          </a:p>
          <a:p>
            <a:pPr algn="l">
              <a:lnSpc>
                <a:spcPct val="120000"/>
              </a:lnSpc>
            </a:pPr>
            <a:r>
              <a:rPr lang="zh-CN" altLang="en-US" sz="1400" dirty="0" smtClean="0"/>
              <a:t>标识：一个计数器，用来产生数据报的标识</a:t>
            </a:r>
            <a:endParaRPr lang="en-US" altLang="zh-CN" sz="1400" dirty="0" smtClean="0"/>
          </a:p>
          <a:p>
            <a:pPr algn="l">
              <a:lnSpc>
                <a:spcPct val="120000"/>
              </a:lnSpc>
            </a:pPr>
            <a:r>
              <a:rPr lang="zh-CN" altLang="en-US" sz="1400" dirty="0" smtClean="0"/>
              <a:t>标志：占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位，最低位</a:t>
            </a:r>
            <a:r>
              <a:rPr lang="en-US" altLang="zh-CN" sz="1400" dirty="0" smtClean="0"/>
              <a:t>MF</a:t>
            </a:r>
            <a:r>
              <a:rPr lang="zh-CN" altLang="en-US" sz="1400" dirty="0" smtClean="0"/>
              <a:t>，为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表示还有分片，中间为</a:t>
            </a:r>
            <a:r>
              <a:rPr lang="en-US" altLang="zh-CN" sz="1400" dirty="0" smtClean="0"/>
              <a:t>DF</a:t>
            </a:r>
            <a:r>
              <a:rPr lang="zh-CN" altLang="en-US" sz="1400" dirty="0" smtClean="0"/>
              <a:t>，为</a:t>
            </a:r>
            <a:r>
              <a:rPr lang="en-US" altLang="zh-CN" sz="1400" dirty="0" smtClean="0"/>
              <a:t>0,</a:t>
            </a:r>
            <a:r>
              <a:rPr lang="zh-CN" altLang="en-US" sz="1400" dirty="0" smtClean="0"/>
              <a:t>表示允许分片</a:t>
            </a:r>
            <a:endParaRPr lang="en-US" altLang="zh-CN" sz="1400" dirty="0" smtClean="0"/>
          </a:p>
          <a:p>
            <a:pPr algn="l">
              <a:lnSpc>
                <a:spcPct val="120000"/>
              </a:lnSpc>
            </a:pPr>
            <a:r>
              <a:rPr lang="zh-CN" altLang="en-US" sz="1400" dirty="0"/>
              <a:t>片</a:t>
            </a:r>
            <a:r>
              <a:rPr lang="zh-CN" altLang="en-US" sz="1400" dirty="0" smtClean="0"/>
              <a:t>偏移：较长的分组在分片后，某片在原分组中的相对位置，单位为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字节</a:t>
            </a:r>
            <a:endParaRPr lang="en-US" altLang="zh-CN" sz="1400" dirty="0" smtClean="0"/>
          </a:p>
          <a:p>
            <a:pPr algn="l">
              <a:lnSpc>
                <a:spcPct val="120000"/>
              </a:lnSpc>
            </a:pPr>
            <a:r>
              <a:rPr lang="en-US" altLang="zh-CN" sz="1400" dirty="0" smtClean="0"/>
              <a:t>TTL</a:t>
            </a:r>
            <a:r>
              <a:rPr lang="zh-CN" altLang="en-US" sz="1400" dirty="0" smtClean="0"/>
              <a:t>：生存时间，数据报可以经过的最大路由器数</a:t>
            </a:r>
            <a:endParaRPr lang="zh-CN" altLang="en-US" sz="1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4669"/>
              </p:ext>
            </p:extLst>
          </p:nvPr>
        </p:nvGraphicFramePr>
        <p:xfrm>
          <a:off x="8400256" y="4293096"/>
          <a:ext cx="2622100" cy="2303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999"/>
                <a:gridCol w="418599"/>
                <a:gridCol w="1398502"/>
              </a:tblGrid>
              <a:tr h="1714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上层协议标识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十进制编号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协议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说明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保留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ICMP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网际控制报文协议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822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IGMP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网际组管理协议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GGP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网关</a:t>
                      </a:r>
                      <a:r>
                        <a:rPr lang="en-US" altLang="zh-CN" sz="1100" u="none" strike="noStrike" dirty="0">
                          <a:effectLst/>
                        </a:rPr>
                        <a:t>-</a:t>
                      </a:r>
                      <a:r>
                        <a:rPr lang="zh-CN" altLang="en-US" sz="1100" u="none" strike="noStrike" dirty="0">
                          <a:effectLst/>
                        </a:rPr>
                        <a:t>网关管理协议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未分配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传输控制协议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EGP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外部网关协议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IGP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内部网关协议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NVP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网络声音协议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UDP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用户数据报协议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0" y="1428736"/>
            <a:ext cx="9506725" cy="286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t_2006_Cisco White Template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23213</TotalTime>
  <Pages>28</Pages>
  <Words>1828</Words>
  <Application>Microsoft Office PowerPoint</Application>
  <PresentationFormat>宽屏</PresentationFormat>
  <Paragraphs>207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 Unicode MS</vt:lpstr>
      <vt:lpstr>ＭＳ Ｐゴシック</vt:lpstr>
      <vt:lpstr>MS UI Gothic</vt:lpstr>
      <vt:lpstr>仿宋</vt:lpstr>
      <vt:lpstr>黑体</vt:lpstr>
      <vt:lpstr>隶书</vt:lpstr>
      <vt:lpstr>宋体</vt:lpstr>
      <vt:lpstr>微软雅黑</vt:lpstr>
      <vt:lpstr>幼圆</vt:lpstr>
      <vt:lpstr>Arial</vt:lpstr>
      <vt:lpstr>Times New Roman</vt:lpstr>
      <vt:lpstr>Wingdings</vt:lpstr>
      <vt:lpstr>Oct_2006_Cisco White Template</vt:lpstr>
      <vt:lpstr>PowerPoint 演示文稿</vt:lpstr>
      <vt:lpstr>报告提纲</vt:lpstr>
      <vt:lpstr>网络协议分层</vt:lpstr>
      <vt:lpstr>TCP/IP协议栈</vt:lpstr>
      <vt:lpstr>PDU和封装、解封装</vt:lpstr>
      <vt:lpstr>封装过程</vt:lpstr>
      <vt:lpstr>解封装过程</vt:lpstr>
      <vt:lpstr>以太网帧（Ethernet II Frame）</vt:lpstr>
      <vt:lpstr>IP数据报</vt:lpstr>
      <vt:lpstr>IP数据报</vt:lpstr>
      <vt:lpstr>TCP数据报</vt:lpstr>
      <vt:lpstr>TCP数据报</vt:lpstr>
      <vt:lpstr>UDP数据包格式</vt:lpstr>
      <vt:lpstr>IP地址类型</vt:lpstr>
      <vt:lpstr>子网、子网掩码</vt:lpstr>
      <vt:lpstr>ARP协议简介</vt:lpstr>
      <vt:lpstr>ICMP协议简介</vt:lpstr>
      <vt:lpstr>DNS协议简介</vt:lpstr>
      <vt:lpstr>DHCP协议简介</vt:lpstr>
      <vt:lpstr>Ping过程演示</vt:lpstr>
      <vt:lpstr>Ping过程分析</vt:lpstr>
      <vt:lpstr>TCP客户端和服务器端通信演示</vt:lpstr>
      <vt:lpstr>PowerPoint 演示文稿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Begin: Assign Information Classification</dc:title>
  <dc:subject>Guide for Creating Powerpoint Presentations</dc:subject>
  <dc:creator>Cisco Systems, Inc.</dc:creator>
  <cp:lastModifiedBy>Join</cp:lastModifiedBy>
  <cp:revision>2176</cp:revision>
  <cp:lastPrinted>1999-01-27T00:54:54Z</cp:lastPrinted>
  <dcterms:created xsi:type="dcterms:W3CDTF">2006-10-03T22:23:10Z</dcterms:created>
  <dcterms:modified xsi:type="dcterms:W3CDTF">2018-11-15T05:49:58Z</dcterms:modified>
</cp:coreProperties>
</file>