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6"/>
  </p:notesMasterIdLst>
  <p:sldIdLst>
    <p:sldId id="256" r:id="rId3"/>
    <p:sldId id="283" r:id="rId4"/>
    <p:sldId id="285" r:id="rId5"/>
    <p:sldId id="286" r:id="rId6"/>
    <p:sldId id="291" r:id="rId7"/>
    <p:sldId id="287" r:id="rId8"/>
    <p:sldId id="292" r:id="rId9"/>
    <p:sldId id="288" r:id="rId10"/>
    <p:sldId id="289" r:id="rId11"/>
    <p:sldId id="290" r:id="rId12"/>
    <p:sldId id="293" r:id="rId13"/>
    <p:sldId id="294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4902" autoAdjust="0"/>
  </p:normalViewPr>
  <p:slideViewPr>
    <p:cSldViewPr snapToGrid="0" snapToObjects="1">
      <p:cViewPr varScale="1">
        <p:scale>
          <a:sx n="72" d="100"/>
          <a:sy n="72" d="100"/>
        </p:scale>
        <p:origin x="-14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2B94B-DF70-6743-B894-D068E661E40A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3EBBD-C546-FC48-B7B3-0C656D97E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EBBD-C546-FC48-B7B3-0C656D97E2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756016"/>
      </p:ext>
    </p:extLst>
  </p:cSld>
  <p:clrMapOvr>
    <a:masterClrMapping/>
  </p:clrMapOvr>
  <p:transition xmlns:p14="http://schemas.microsoft.com/office/powerpoint/2010/main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728771"/>
      </p:ext>
    </p:extLst>
  </p:cSld>
  <p:clrMapOvr>
    <a:masterClrMapping/>
  </p:clrMapOvr>
  <p:transition xmlns:p14="http://schemas.microsoft.com/office/powerpoint/2010/main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016013"/>
      </p:ext>
    </p:extLst>
  </p:cSld>
  <p:clrMapOvr>
    <a:masterClrMapping/>
  </p:clrMapOvr>
  <p:transition xmlns:p14="http://schemas.microsoft.com/office/powerpoint/2010/main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010898"/>
      </p:ext>
    </p:extLst>
  </p:cSld>
  <p:clrMapOvr>
    <a:masterClrMapping/>
  </p:clrMapOvr>
  <p:transition xmlns:p14="http://schemas.microsoft.com/office/powerpoint/2010/main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232686"/>
      </p:ext>
    </p:extLst>
  </p:cSld>
  <p:clrMapOvr>
    <a:masterClrMapping/>
  </p:clrMapOvr>
  <p:transition xmlns:p14="http://schemas.microsoft.com/office/powerpoint/2010/main"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45359"/>
      </p:ext>
    </p:extLst>
  </p:cSld>
  <p:clrMapOvr>
    <a:masterClrMapping/>
  </p:clrMapOvr>
  <p:transition xmlns:p14="http://schemas.microsoft.com/office/powerpoint/2010/main"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326093"/>
      </p:ext>
    </p:extLst>
  </p:cSld>
  <p:clrMapOvr>
    <a:masterClrMapping/>
  </p:clrMapOvr>
  <p:transition xmlns:p14="http://schemas.microsoft.com/office/powerpoint/2010/main"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945275"/>
      </p:ext>
    </p:extLst>
  </p:cSld>
  <p:clrMapOvr>
    <a:masterClrMapping/>
  </p:clrMapOvr>
  <p:transition xmlns:p14="http://schemas.microsoft.com/office/powerpoint/2010/main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657593"/>
      </p:ext>
    </p:extLst>
  </p:cSld>
  <p:clrMapOvr>
    <a:masterClrMapping/>
  </p:clrMapOvr>
  <p:transition xmlns:p14="http://schemas.microsoft.com/office/powerpoint/2010/main"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415490"/>
      </p:ext>
    </p:extLst>
  </p:cSld>
  <p:clrMapOvr>
    <a:masterClrMapping/>
  </p:clrMapOvr>
  <p:transition xmlns:p14="http://schemas.microsoft.com/office/powerpoint/2010/main"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6/5/16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567791"/>
      </p:ext>
    </p:extLst>
  </p:cSld>
  <p:clrMapOvr>
    <a:masterClrMapping/>
  </p:clrMapOvr>
  <p:transition xmlns:p14="http://schemas.microsoft.com/office/powerpoint/2010/main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slide" Target="../slides/slide1.xml"/><Relationship Id="rId14" Type="http://schemas.openxmlformats.org/officeDocument/2006/relationships/slide" Target="../slides/slide1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3028" y="274638"/>
            <a:ext cx="5863772" cy="99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667"/>
            <a:ext cx="8229600" cy="451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118F-A228-524E-9229-061730BBF60C}" type="datetimeFigureOut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45CF-2D69-B140-9107-24EC2A5D69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482" y="82550"/>
            <a:ext cx="2553546" cy="12890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13656" y="1451429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58679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" action="ppaction://noaction"/>
              </a:rPr>
              <a:t>Home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285075"/>
            <a:ext cx="646445" cy="9765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Last modified: </a:t>
            </a:r>
            <a:fld id="{33A4DECE-A19E-AA4D-859B-2D2D3D6CA95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6/5/16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77715" y="179588"/>
            <a:ext cx="62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G</a:t>
            </a:r>
            <a:endParaRPr lang="en-US" sz="54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38850" y="404513"/>
            <a:ext cx="17097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Calibri"/>
              </a:rPr>
              <a:t>iftbook</a:t>
            </a:r>
            <a:endParaRPr lang="en-US" sz="4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Calibri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291375" y="892269"/>
            <a:ext cx="254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prstClr val="black"/>
                </a:solidFill>
                <a:latin typeface="Calibri"/>
              </a:rPr>
              <a:t>leews@comp.nus.edu.sg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1071" y="892269"/>
            <a:ext cx="84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90"/>
                </a:solidFill>
                <a:latin typeface="Calibri"/>
                <a:hlinkClick r:id="rId13" action="ppaction://hlinksldjump"/>
              </a:rPr>
              <a:t>logout</a:t>
            </a:r>
            <a:endParaRPr lang="en-US" i="1" dirty="0">
              <a:solidFill>
                <a:srgbClr val="000090"/>
              </a:solidFill>
              <a:latin typeface="Calibri"/>
            </a:endParaRPr>
          </a:p>
        </p:txBody>
      </p:sp>
      <p:sp>
        <p:nvSpPr>
          <p:cNvPr id="20" name="TextBox 19">
            <a:hlinkClick r:id="" action="ppaction://hlinkshowjump?jump=firstslide"/>
          </p:cNvPr>
          <p:cNvSpPr txBox="1"/>
          <p:nvPr userDrawn="1"/>
        </p:nvSpPr>
        <p:spPr>
          <a:xfrm>
            <a:off x="1568566" y="1457959"/>
            <a:ext cx="10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rId14" action="ppaction://hlinksldjump"/>
              </a:rPr>
              <a:t>Wish List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>
            <a:hlinkClick r:id="" action="ppaction://hlinkshowjump?jump=firstslide"/>
          </p:cNvPr>
          <p:cNvSpPr txBox="1"/>
          <p:nvPr userDrawn="1"/>
        </p:nvSpPr>
        <p:spPr>
          <a:xfrm>
            <a:off x="2718789" y="1457959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  <a:hlinkClick r:id="" action="ppaction://noaction"/>
              </a:rPr>
              <a:t>Search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38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://www.comp.nus.edu.sg/~leews/GAEtutorial.zi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dschool.stanford.edu/dgif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[Picture 2]" descr="Welcome to the Virtual Crash Course in Desig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73" y="2305744"/>
            <a:ext cx="6917030" cy="32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054" y="1339807"/>
            <a:ext cx="4711868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Design Thinking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1559" y="4821572"/>
            <a:ext cx="4411580" cy="147249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Lee Wee Sun</a:t>
            </a:r>
          </a:p>
          <a:p>
            <a:r>
              <a:rPr lang="en-US" dirty="0" smtClean="0"/>
              <a:t>School of Computing</a:t>
            </a:r>
          </a:p>
          <a:p>
            <a:r>
              <a:rPr lang="en-US" dirty="0" smtClean="0"/>
              <a:t>National University of Singapore</a:t>
            </a:r>
          </a:p>
          <a:p>
            <a:endParaRPr lang="en-US" dirty="0" smtClean="0"/>
          </a:p>
          <a:p>
            <a:r>
              <a:rPr lang="en-US" dirty="0" err="1" smtClean="0"/>
              <a:t>leews@comp.nus.edu.sg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4521" y="6378731"/>
            <a:ext cx="70363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This presentation can be found at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http://www.comp.nus.edu.sg/~leews/LiftOff.zip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and 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14800" y="1608667"/>
            <a:ext cx="4571999" cy="45174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Prototype is a simplified realization of the idea</a:t>
            </a:r>
          </a:p>
          <a:p>
            <a:pPr lvl="1"/>
            <a:r>
              <a:rPr lang="en-US" dirty="0" smtClean="0"/>
              <a:t>Brings clarity</a:t>
            </a:r>
          </a:p>
          <a:p>
            <a:pPr lvl="1"/>
            <a:r>
              <a:rPr lang="en-US" dirty="0" smtClean="0"/>
              <a:t>Test: use prototype to get feedback from user</a:t>
            </a:r>
          </a:p>
          <a:p>
            <a:pPr lvl="1"/>
            <a:r>
              <a:rPr lang="en-US" dirty="0" smtClean="0"/>
              <a:t>Fail quickly and cheaply</a:t>
            </a:r>
          </a:p>
          <a:p>
            <a:r>
              <a:rPr lang="en-US" dirty="0" smtClean="0"/>
              <a:t>For web app, simple to prototype, e.g. using PowerPoint</a:t>
            </a:r>
          </a:p>
          <a:p>
            <a:pPr lvl="1"/>
            <a:r>
              <a:rPr lang="en-US" dirty="0" smtClean="0"/>
              <a:t>Demo: Create link to next slide </a:t>
            </a:r>
          </a:p>
          <a:p>
            <a:endParaRPr lang="en-US" dirty="0"/>
          </a:p>
        </p:txBody>
      </p:sp>
      <p:pic>
        <p:nvPicPr>
          <p:cNvPr id="9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9" r="3900"/>
          <a:stretch/>
        </p:blipFill>
        <p:spPr bwMode="auto">
          <a:xfrm>
            <a:off x="515335" y="1532841"/>
            <a:ext cx="342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hlinkClick r:id="" action="ppaction://hlinkshowjump?jump=nextslide"/>
          </p:cNvPr>
          <p:cNvSpPr/>
          <p:nvPr/>
        </p:nvSpPr>
        <p:spPr>
          <a:xfrm>
            <a:off x="6011333" y="5611738"/>
            <a:ext cx="897467" cy="376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854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 link in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667"/>
            <a:ext cx="2015732" cy="898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Select </a:t>
            </a:r>
            <a:br>
              <a:rPr lang="en-US" sz="2800" dirty="0" smtClean="0"/>
            </a:br>
            <a:r>
              <a:rPr lang="en-US" sz="2800" dirty="0" smtClean="0"/>
              <a:t>-&gt; </a:t>
            </a:r>
            <a:r>
              <a:rPr lang="en-US" sz="2800" b="1" dirty="0" smtClean="0">
                <a:solidFill>
                  <a:srgbClr val="000090"/>
                </a:solidFill>
              </a:rPr>
              <a:t>Insert </a:t>
            </a:r>
            <a:br>
              <a:rPr lang="en-US" sz="2800" b="1" dirty="0" smtClean="0">
                <a:solidFill>
                  <a:srgbClr val="000090"/>
                </a:solidFill>
              </a:rPr>
            </a:br>
            <a:r>
              <a:rPr lang="en-US" sz="2800" dirty="0" smtClean="0"/>
              <a:t>-&gt; </a:t>
            </a:r>
            <a:r>
              <a:rPr lang="en-US" sz="2800" b="1" dirty="0" smtClean="0">
                <a:solidFill>
                  <a:srgbClr val="000090"/>
                </a:solidFill>
              </a:rPr>
              <a:t>Hyperlink</a:t>
            </a:r>
            <a:endParaRPr lang="en-US" sz="2800" b="1" dirty="0">
              <a:solidFill>
                <a:srgbClr val="0000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32" y="1738001"/>
            <a:ext cx="6457939" cy="48105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79536" y="3125057"/>
            <a:ext cx="952413" cy="601616"/>
          </a:xfrm>
          <a:prstGeom prst="ellipse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1069" y="4814919"/>
            <a:ext cx="952413" cy="601616"/>
          </a:xfrm>
          <a:prstGeom prst="ellipse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9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pairs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you have decided your app, explore further during the session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you have not decided, use something you are familiar with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Improving your life in NUS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Expand beyond NUS to the Smart Nation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[Picture 2]" descr="Welcome to the Virtual Crash Course in Desig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42" y="1515026"/>
            <a:ext cx="5178498" cy="24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SG" dirty="0"/>
          </a:p>
        </p:txBody>
      </p:sp>
      <p:sp>
        <p:nvSpPr>
          <p:cNvPr id="4" name="[Content Placeholder 3]"/>
          <p:cNvSpPr>
            <a:spLocks noGrp="1"/>
          </p:cNvSpPr>
          <p:nvPr>
            <p:ph idx="1"/>
          </p:nvPr>
        </p:nvSpPr>
        <p:spPr>
          <a:xfrm>
            <a:off x="457200" y="3962399"/>
            <a:ext cx="8229600" cy="2163763"/>
          </a:xfrm>
        </p:spPr>
        <p:txBody>
          <a:bodyPr/>
          <a:lstStyle/>
          <a:p>
            <a:r>
              <a:rPr lang="en-US" dirty="0" smtClean="0"/>
              <a:t>A substantial portion of the material comes from the virtual crash course in design </a:t>
            </a:r>
            <a:r>
              <a:rPr lang="en-US" dirty="0"/>
              <a:t>thinking </a:t>
            </a:r>
            <a:r>
              <a:rPr lang="en-US" dirty="0">
                <a:hlinkClick r:id="rId3"/>
              </a:rPr>
              <a:t>https://dschool.stanford.edu/dgift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68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Thinking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39" y="2356319"/>
            <a:ext cx="7734387" cy="3502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Design thinking is a methodology that matches </a:t>
            </a:r>
            <a:r>
              <a:rPr lang="en-US" b="1" dirty="0" smtClean="0">
                <a:solidFill>
                  <a:srgbClr val="000090"/>
                </a:solidFill>
              </a:rPr>
              <a:t>people’s needs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000090"/>
                </a:solidFill>
              </a:rPr>
              <a:t>technology</a:t>
            </a:r>
            <a:r>
              <a:rPr lang="en-US" dirty="0" smtClean="0"/>
              <a:t> </a:t>
            </a:r>
            <a:r>
              <a:rPr lang="en-US" dirty="0"/>
              <a:t>for successful innovation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340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Six stages of design thinking</a:t>
            </a:r>
            <a:endParaRPr lang="en-US" dirty="0"/>
          </a:p>
        </p:txBody>
      </p:sp>
      <p:pic>
        <p:nvPicPr>
          <p:cNvPr id="4" name="[Picture 2]" descr="Welcome to the Virtual Crash Course in Design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2" y="2254456"/>
            <a:ext cx="8638545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6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72491"/>
          <a:stretch/>
        </p:blipFill>
        <p:spPr bwMode="auto">
          <a:xfrm>
            <a:off x="257232" y="1532841"/>
            <a:ext cx="2376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105" y="1608667"/>
            <a:ext cx="5405694" cy="25488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Observe</a:t>
            </a:r>
          </a:p>
          <a:p>
            <a:pPr lvl="1"/>
            <a:r>
              <a:rPr lang="en-US" dirty="0" smtClean="0"/>
              <a:t>See human </a:t>
            </a:r>
            <a:r>
              <a:rPr lang="en-US" dirty="0" err="1" smtClean="0"/>
              <a:t>behaviour</a:t>
            </a:r>
            <a:r>
              <a:rPr lang="en-US" dirty="0" smtClean="0"/>
              <a:t> in the natural environment</a:t>
            </a:r>
          </a:p>
          <a:p>
            <a:r>
              <a:rPr lang="en-US" dirty="0" smtClean="0"/>
              <a:t>Engage</a:t>
            </a:r>
          </a:p>
          <a:p>
            <a:pPr lvl="1"/>
            <a:r>
              <a:rPr lang="en-US" dirty="0" smtClean="0"/>
              <a:t>Interact with and interview users</a:t>
            </a:r>
          </a:p>
          <a:p>
            <a:r>
              <a:rPr lang="en-US" dirty="0" smtClean="0"/>
              <a:t>Immerse</a:t>
            </a:r>
          </a:p>
          <a:p>
            <a:pPr lvl="1"/>
            <a:r>
              <a:rPr lang="en-US" dirty="0" smtClean="0"/>
              <a:t>Get personal 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033" y="4668557"/>
            <a:ext cx="28201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Think like an anthropologist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5986" y="4157509"/>
            <a:ext cx="5405694" cy="257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Empathy tools</a:t>
            </a:r>
          </a:p>
          <a:p>
            <a:pPr lvl="1"/>
            <a:r>
              <a:rPr lang="en-US" dirty="0" smtClean="0"/>
              <a:t>Don’t judge, question everything, be curious, find patterns</a:t>
            </a:r>
          </a:p>
          <a:p>
            <a:pPr lvl="1"/>
            <a:r>
              <a:rPr lang="en-US" dirty="0" smtClean="0"/>
              <a:t>Try to engage extreme users</a:t>
            </a:r>
          </a:p>
          <a:p>
            <a:pPr lvl="1"/>
            <a:r>
              <a:rPr lang="en-US" dirty="0" smtClean="0"/>
              <a:t>Interview: ask why, encourage stories, look for inconsistencies, pay attention to body language and emotion, don’t suggest answers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0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72491"/>
          <a:stretch/>
        </p:blipFill>
        <p:spPr bwMode="auto">
          <a:xfrm>
            <a:off x="257232" y="1532841"/>
            <a:ext cx="2376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105" y="1608667"/>
            <a:ext cx="5405694" cy="48598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Example</a:t>
            </a:r>
            <a:r>
              <a:rPr lang="en-US" dirty="0"/>
              <a:t>: Let’s say we are interested in getting more </a:t>
            </a:r>
            <a:r>
              <a:rPr lang="en-US" dirty="0" err="1"/>
              <a:t>SoC</a:t>
            </a:r>
            <a:r>
              <a:rPr lang="en-US" dirty="0"/>
              <a:t> students to start up companies</a:t>
            </a:r>
            <a:r>
              <a:rPr lang="en-US" dirty="0" smtClean="0"/>
              <a:t>. Possible Observations</a:t>
            </a:r>
            <a:endParaRPr lang="en-US" dirty="0"/>
          </a:p>
          <a:p>
            <a:r>
              <a:rPr lang="en-US" dirty="0" smtClean="0"/>
              <a:t>Risk </a:t>
            </a:r>
            <a:r>
              <a:rPr lang="en-US" dirty="0"/>
              <a:t>averse, prefer small sure thing rather than uncertain thing with high potential </a:t>
            </a:r>
            <a:r>
              <a:rPr lang="en-US" dirty="0" smtClean="0"/>
              <a:t>reward</a:t>
            </a:r>
          </a:p>
          <a:p>
            <a:r>
              <a:rPr lang="en-US" dirty="0" smtClean="0"/>
              <a:t>Place </a:t>
            </a:r>
            <a:r>
              <a:rPr lang="en-US" dirty="0"/>
              <a:t>lots of importance on </a:t>
            </a:r>
            <a:r>
              <a:rPr lang="en-US" dirty="0" smtClean="0"/>
              <a:t>grades</a:t>
            </a:r>
          </a:p>
          <a:p>
            <a:r>
              <a:rPr lang="en-US" dirty="0" smtClean="0"/>
              <a:t>Fear failure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033" y="4668557"/>
            <a:ext cx="28201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Think like an anthropologist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73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0864" y="1608667"/>
            <a:ext cx="5435936" cy="4517496"/>
          </a:xfrm>
        </p:spPr>
        <p:txBody>
          <a:bodyPr>
            <a:normAutofit/>
          </a:bodyPr>
          <a:lstStyle/>
          <a:p>
            <a:r>
              <a:rPr lang="en-US" dirty="0" smtClean="0"/>
              <a:t>Capture the finding into needs and insights</a:t>
            </a:r>
          </a:p>
          <a:p>
            <a:pPr lvl="1"/>
            <a:r>
              <a:rPr lang="en-US" b="1" dirty="0" smtClean="0">
                <a:solidFill>
                  <a:srgbClr val="000090"/>
                </a:solidFill>
              </a:rPr>
              <a:t>Needs</a:t>
            </a:r>
            <a:r>
              <a:rPr lang="en-US" dirty="0" smtClean="0"/>
              <a:t>: verbs, what users are trying to do</a:t>
            </a:r>
          </a:p>
          <a:p>
            <a:pPr lvl="1"/>
            <a:r>
              <a:rPr lang="en-US" b="1" dirty="0" smtClean="0">
                <a:solidFill>
                  <a:srgbClr val="000090"/>
                </a:solidFill>
              </a:rPr>
              <a:t>Insights</a:t>
            </a:r>
            <a:r>
              <a:rPr lang="en-US" dirty="0" smtClean="0"/>
              <a:t>: Knowledge that is useful for design</a:t>
            </a:r>
          </a:p>
          <a:p>
            <a:r>
              <a:rPr lang="en-US" dirty="0" smtClean="0"/>
              <a:t>Look for contradictions, surprises, tensions, strange </a:t>
            </a:r>
            <a:r>
              <a:rPr lang="en-US" dirty="0" err="1" smtClean="0"/>
              <a:t>behaviour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r="55056"/>
          <a:stretch/>
        </p:blipFill>
        <p:spPr bwMode="auto">
          <a:xfrm>
            <a:off x="595712" y="1532841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0864" y="1608667"/>
            <a:ext cx="5435936" cy="45174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Startup Example:</a:t>
            </a:r>
          </a:p>
          <a:p>
            <a:pPr lvl="1"/>
            <a:r>
              <a:rPr lang="en-US" dirty="0"/>
              <a:t>Needs: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learn</a:t>
            </a:r>
            <a:r>
              <a:rPr lang="en-US" dirty="0" smtClean="0"/>
              <a:t> </a:t>
            </a:r>
            <a:r>
              <a:rPr lang="en-US" dirty="0"/>
              <a:t>how to build </a:t>
            </a:r>
            <a:r>
              <a:rPr lang="en-US" dirty="0" smtClean="0"/>
              <a:t>things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tolerate</a:t>
            </a:r>
            <a:r>
              <a:rPr lang="en-US" dirty="0" smtClean="0"/>
              <a:t> failure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enjoy</a:t>
            </a:r>
            <a:r>
              <a:rPr lang="en-US" dirty="0" smtClean="0"/>
              <a:t> </a:t>
            </a:r>
            <a:r>
              <a:rPr lang="en-US" dirty="0"/>
              <a:t>creating </a:t>
            </a:r>
            <a:r>
              <a:rPr lang="en-US" dirty="0" smtClean="0"/>
              <a:t>change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/>
              <a:t>Insights: </a:t>
            </a:r>
            <a:endParaRPr lang="en-US" dirty="0" smtClean="0"/>
          </a:p>
          <a:p>
            <a:pPr lvl="2"/>
            <a:r>
              <a:rPr lang="en-US" dirty="0" smtClean="0"/>
              <a:t>Courses </a:t>
            </a:r>
            <a:r>
              <a:rPr lang="en-US" dirty="0"/>
              <a:t>teach techniques but no opportunity to put knowledge together to build complete </a:t>
            </a:r>
            <a:r>
              <a:rPr lang="en-US" dirty="0" smtClean="0"/>
              <a:t>product.</a:t>
            </a:r>
          </a:p>
          <a:p>
            <a:pPr lvl="2"/>
            <a:r>
              <a:rPr lang="en-US" dirty="0" smtClean="0"/>
              <a:t>Student </a:t>
            </a:r>
            <a:r>
              <a:rPr lang="en-US" dirty="0"/>
              <a:t>ability mostly judged </a:t>
            </a:r>
            <a:r>
              <a:rPr lang="en-US" dirty="0" smtClean="0"/>
              <a:t>from exams. 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8" r="55056"/>
          <a:stretch/>
        </p:blipFill>
        <p:spPr bwMode="auto">
          <a:xfrm>
            <a:off x="595712" y="1532841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908" y="1608667"/>
            <a:ext cx="5178891" cy="45174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From the needs and insights, state your </a:t>
            </a:r>
            <a:r>
              <a:rPr lang="en-US" b="1" dirty="0" smtClean="0">
                <a:solidFill>
                  <a:srgbClr val="000090"/>
                </a:solidFill>
              </a:rPr>
              <a:t>point of view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eaningful challenge to take on</a:t>
            </a:r>
          </a:p>
          <a:p>
            <a:pPr lvl="1"/>
            <a:r>
              <a:rPr lang="en-US" dirty="0" smtClean="0"/>
              <a:t>How to change people’s lives</a:t>
            </a:r>
          </a:p>
          <a:p>
            <a:pPr lvl="1"/>
            <a:r>
              <a:rPr lang="en-US" dirty="0" smtClean="0"/>
              <a:t>What assumption are you going to disrupt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Brainstorm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90"/>
                </a:solidFill>
              </a:rPr>
              <a:t>How Might We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Select ideas</a:t>
            </a:r>
          </a:p>
          <a:p>
            <a:pPr lvl="1"/>
            <a:r>
              <a:rPr lang="en-US" dirty="0" smtClean="0"/>
              <a:t>Keep multiple ideas: most rational, most delightful, long shot, etc.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[Picture 2]" descr="Welcome to the Virtual Crash Course in Design Thin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0" r="37784"/>
          <a:stretch/>
        </p:blipFill>
        <p:spPr bwMode="auto">
          <a:xfrm>
            <a:off x="636452" y="1532841"/>
            <a:ext cx="1980000" cy="408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599779"/>
            <a:ext cx="3203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Example POV</a:t>
            </a:r>
            <a:r>
              <a:rPr lang="en-US" dirty="0"/>
              <a:t>: Every </a:t>
            </a:r>
            <a:r>
              <a:rPr lang="en-US" dirty="0" err="1" smtClean="0"/>
              <a:t>SoC</a:t>
            </a:r>
            <a:r>
              <a:rPr lang="en-US" dirty="0" smtClean="0"/>
              <a:t> student should have</a:t>
            </a:r>
            <a:r>
              <a:rPr lang="en-US" dirty="0"/>
              <a:t> </a:t>
            </a:r>
            <a:r>
              <a:rPr lang="en-US" dirty="0" smtClean="0"/>
              <a:t>discovered </a:t>
            </a:r>
            <a:r>
              <a:rPr lang="en-US" dirty="0"/>
              <a:t>a need, developed </a:t>
            </a:r>
            <a:r>
              <a:rPr lang="en-US" dirty="0" smtClean="0"/>
              <a:t>an application</a:t>
            </a:r>
            <a:r>
              <a:rPr lang="en-US" dirty="0"/>
              <a:t>, tried (maybe failed) to get users for it, and </a:t>
            </a:r>
            <a:r>
              <a:rPr lang="en-US" dirty="0" smtClean="0"/>
              <a:t>got rewarded </a:t>
            </a:r>
            <a:r>
              <a:rPr lang="en-US" dirty="0"/>
              <a:t>outside of grades</a:t>
            </a:r>
          </a:p>
        </p:txBody>
      </p:sp>
    </p:spTree>
    <p:extLst>
      <p:ext uri="{BB962C8B-B14F-4D97-AF65-F5344CB8AC3E}">
        <p14:creationId xmlns:p14="http://schemas.microsoft.com/office/powerpoint/2010/main" val="132182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Might We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961468" cy="43613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Amp up the good</a:t>
            </a:r>
          </a:p>
          <a:p>
            <a:pPr lvl="1"/>
            <a:r>
              <a:rPr lang="en-US" dirty="0" smtClean="0"/>
              <a:t>HMW exploit students’ focus on grades?</a:t>
            </a:r>
          </a:p>
          <a:p>
            <a:r>
              <a:rPr lang="en-US" dirty="0" smtClean="0"/>
              <a:t>Remove the bad</a:t>
            </a:r>
          </a:p>
          <a:p>
            <a:pPr lvl="1"/>
            <a:r>
              <a:rPr lang="en-US" dirty="0" smtClean="0"/>
              <a:t>HMW reduce fear of failure?</a:t>
            </a:r>
          </a:p>
          <a:p>
            <a:r>
              <a:rPr lang="en-US" dirty="0" smtClean="0"/>
              <a:t>Explore the opposite</a:t>
            </a:r>
          </a:p>
          <a:p>
            <a:pPr lvl="1"/>
            <a:r>
              <a:rPr lang="en-US" dirty="0" smtClean="0"/>
              <a:t>HMW make failure a badge of </a:t>
            </a:r>
            <a:r>
              <a:rPr lang="en-US" dirty="0" err="1" smtClean="0"/>
              <a:t>honour</a:t>
            </a:r>
            <a:r>
              <a:rPr lang="en-US" dirty="0" smtClean="0"/>
              <a:t>?</a:t>
            </a:r>
          </a:p>
          <a:p>
            <a:r>
              <a:rPr lang="en-US" dirty="0" smtClean="0"/>
              <a:t>Question an assumption</a:t>
            </a:r>
          </a:p>
          <a:p>
            <a:pPr lvl="1"/>
            <a:r>
              <a:rPr lang="en-US" dirty="0" smtClean="0"/>
              <a:t>HMW avoid teaching students?</a:t>
            </a:r>
          </a:p>
          <a:p>
            <a:r>
              <a:rPr lang="en-US" dirty="0" smtClean="0"/>
              <a:t>Change a status quo</a:t>
            </a:r>
          </a:p>
          <a:p>
            <a:pPr lvl="1"/>
            <a:r>
              <a:rPr lang="en-US" dirty="0" smtClean="0"/>
              <a:t>HMW recognize students for other form of excellence?</a:t>
            </a:r>
          </a:p>
          <a:p>
            <a:r>
              <a:rPr lang="en-US" dirty="0" smtClean="0"/>
              <a:t>Create an analogy from need</a:t>
            </a:r>
          </a:p>
          <a:p>
            <a:pPr lvl="1"/>
            <a:r>
              <a:rPr lang="en-US" dirty="0" smtClean="0"/>
              <a:t>HMW make </a:t>
            </a:r>
            <a:r>
              <a:rPr lang="en-US" dirty="0" err="1" smtClean="0"/>
              <a:t>SoC</a:t>
            </a:r>
            <a:r>
              <a:rPr lang="en-US" dirty="0" smtClean="0"/>
              <a:t> like Silicon Valley?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418666" y="1535113"/>
            <a:ext cx="3268134" cy="639762"/>
          </a:xfrm>
        </p:spPr>
        <p:txBody>
          <a:bodyPr/>
          <a:lstStyle/>
          <a:p>
            <a:r>
              <a:rPr lang="en-US" dirty="0" smtClean="0"/>
              <a:t>Brainstorm Rules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418666" y="2174875"/>
            <a:ext cx="3268133" cy="23463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Defer </a:t>
            </a:r>
            <a:r>
              <a:rPr lang="en-US" dirty="0" err="1" smtClean="0"/>
              <a:t>judgement</a:t>
            </a:r>
            <a:r>
              <a:rPr lang="en-US" dirty="0" smtClean="0"/>
              <a:t> – never get critical!</a:t>
            </a:r>
          </a:p>
          <a:p>
            <a:r>
              <a:rPr lang="en-US" dirty="0" smtClean="0"/>
              <a:t>Get as many ideas as possible</a:t>
            </a:r>
          </a:p>
          <a:p>
            <a:r>
              <a:rPr lang="en-US" dirty="0" smtClean="0"/>
              <a:t>Build on ideas of others</a:t>
            </a:r>
          </a:p>
          <a:p>
            <a:r>
              <a:rPr lang="en-US" dirty="0" smtClean="0"/>
              <a:t>Use visual aid</a:t>
            </a:r>
          </a:p>
          <a:p>
            <a:r>
              <a:rPr lang="en-US" dirty="0" smtClean="0"/>
              <a:t>Encourage crazy ideas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6722" y="4693735"/>
            <a:ext cx="3203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Example POV</a:t>
            </a:r>
            <a:r>
              <a:rPr lang="en-US" dirty="0"/>
              <a:t>: Every </a:t>
            </a:r>
            <a:r>
              <a:rPr lang="en-US" dirty="0" err="1" smtClean="0"/>
              <a:t>SoC</a:t>
            </a:r>
            <a:r>
              <a:rPr lang="en-US" dirty="0" smtClean="0"/>
              <a:t> student should have</a:t>
            </a:r>
            <a:r>
              <a:rPr lang="en-US" dirty="0"/>
              <a:t> </a:t>
            </a:r>
            <a:r>
              <a:rPr lang="en-US" dirty="0" smtClean="0"/>
              <a:t>discovered </a:t>
            </a:r>
            <a:r>
              <a:rPr lang="en-US" dirty="0"/>
              <a:t>a need, developed </a:t>
            </a:r>
            <a:r>
              <a:rPr lang="en-US" dirty="0" smtClean="0"/>
              <a:t>an application</a:t>
            </a:r>
            <a:r>
              <a:rPr lang="en-US" dirty="0"/>
              <a:t>, tried (maybe failed) to get users for it, and </a:t>
            </a:r>
            <a:r>
              <a:rPr lang="en-US" dirty="0" smtClean="0"/>
              <a:t>got rewarded </a:t>
            </a:r>
            <a:r>
              <a:rPr lang="en-US" dirty="0"/>
              <a:t>outside of grades</a:t>
            </a:r>
          </a:p>
        </p:txBody>
      </p:sp>
    </p:spTree>
    <p:extLst>
      <p:ext uri="{BB962C8B-B14F-4D97-AF65-F5344CB8AC3E}">
        <p14:creationId xmlns:p14="http://schemas.microsoft.com/office/powerpoint/2010/main" val="36380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9619</TotalTime>
  <Words>580</Words>
  <Application>Microsoft Macintosh PowerPoint</Application>
  <PresentationFormat>On-screen Show (4:3)</PresentationFormat>
  <Paragraphs>95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2_Office Theme</vt:lpstr>
      <vt:lpstr>Design Thinking</vt:lpstr>
      <vt:lpstr>Design Thinking</vt:lpstr>
      <vt:lpstr>PowerPoint Presentation</vt:lpstr>
      <vt:lpstr>Empathize</vt:lpstr>
      <vt:lpstr>PowerPoint Presentation</vt:lpstr>
      <vt:lpstr>Define</vt:lpstr>
      <vt:lpstr>PowerPoint Presentation</vt:lpstr>
      <vt:lpstr>Ideate</vt:lpstr>
      <vt:lpstr>PowerPoint Presentation</vt:lpstr>
      <vt:lpstr>Prototype and Test</vt:lpstr>
      <vt:lpstr>How to create a link in Powerpoint</vt:lpstr>
      <vt:lpstr>Practice Session</vt:lpstr>
      <vt:lpstr>Acknowledgements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Intelligence for Games</dc:title>
  <dc:creator>Lee Wee Sun</dc:creator>
  <cp:lastModifiedBy>Lee Wee Sun</cp:lastModifiedBy>
  <cp:revision>122</cp:revision>
  <dcterms:created xsi:type="dcterms:W3CDTF">2010-02-01T06:43:22Z</dcterms:created>
  <dcterms:modified xsi:type="dcterms:W3CDTF">2016-05-06T11:23:22Z</dcterms:modified>
</cp:coreProperties>
</file>