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</p:sldMasterIdLst>
  <p:notesMasterIdLst>
    <p:notesMasterId r:id="rId8"/>
  </p:notesMasterIdLst>
  <p:sldIdLst>
    <p:sldId id="256" r:id="rId3"/>
    <p:sldId id="258" r:id="rId4"/>
    <p:sldId id="257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D99"/>
    <a:srgbClr val="566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880" y="9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54509-A595-BD4D-8D86-8511553806BE}" type="datetimeFigureOut">
              <a:rPr lang="en-US" smtClean="0"/>
              <a:t>20/4/16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67530-6E3B-984A-B4C7-E3047B7DF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67530-6E3B-984A-B4C7-E3047B7DF8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4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43789"/>
      </p:ext>
    </p:extLst>
  </p:cSld>
  <p:clrMapOvr>
    <a:masterClrMapping/>
  </p:clrMapOvr>
  <p:transition xmlns:p14="http://schemas.microsoft.com/office/powerpoint/2010/main"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00614"/>
      </p:ext>
    </p:extLst>
  </p:cSld>
  <p:clrMapOvr>
    <a:masterClrMapping/>
  </p:clrMapOvr>
  <p:transition xmlns:p14="http://schemas.microsoft.com/office/powerpoint/2010/main"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73212"/>
      </p:ext>
    </p:extLst>
  </p:cSld>
  <p:clrMapOvr>
    <a:masterClrMapping/>
  </p:clrMapOvr>
  <p:transition xmlns:p14="http://schemas.microsoft.com/office/powerpoint/2010/main"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84987"/>
      </p:ext>
    </p:extLst>
  </p:cSld>
  <p:clrMapOvr>
    <a:masterClrMapping/>
  </p:clrMapOvr>
  <p:transition xmlns:p14="http://schemas.microsoft.com/office/powerpoint/2010/main"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81766"/>
      </p:ext>
    </p:extLst>
  </p:cSld>
  <p:clrMapOvr>
    <a:masterClrMapping/>
  </p:clrMapOvr>
  <p:transition xmlns:p14="http://schemas.microsoft.com/office/powerpoint/2010/main"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20/4/16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01951"/>
      </p:ext>
    </p:extLst>
  </p:cSld>
  <p:clrMapOvr>
    <a:masterClrMapping/>
  </p:clrMapOvr>
  <p:transition xmlns:p14="http://schemas.microsoft.com/office/powerpoint/2010/main"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0207"/>
      </p:ext>
    </p:extLst>
  </p:cSld>
  <p:clrMapOvr>
    <a:masterClrMapping/>
  </p:clrMapOvr>
  <p:transition xmlns:p14="http://schemas.microsoft.com/office/powerpoint/2010/main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3034"/>
      </p:ext>
    </p:extLst>
  </p:cSld>
  <p:clrMapOvr>
    <a:masterClrMapping/>
  </p:clrMapOvr>
  <p:transition xmlns:p14="http://schemas.microsoft.com/office/powerpoint/2010/main"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20/4/16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20024"/>
      </p:ext>
    </p:extLst>
  </p:cSld>
  <p:clrMapOvr>
    <a:masterClrMapping/>
  </p:clrMapOvr>
  <p:transition xmlns:p14="http://schemas.microsoft.com/office/powerpoint/2010/main"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3187"/>
      </p:ext>
    </p:extLst>
  </p:cSld>
  <p:clrMapOvr>
    <a:masterClrMapping/>
  </p:clrMapOvr>
  <p:transition xmlns:p14="http://schemas.microsoft.com/office/powerpoint/2010/main"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04515"/>
      </p:ext>
    </p:extLst>
  </p:cSld>
  <p:clrMapOvr>
    <a:masterClrMapping/>
  </p:clrMapOvr>
  <p:transition xmlns:p14="http://schemas.microsoft.com/office/powerpoint/2010/main"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00894"/>
      </p:ext>
    </p:extLst>
  </p:cSld>
  <p:clrMapOvr>
    <a:masterClrMapping/>
  </p:clrMapOvr>
  <p:transition xmlns:p14="http://schemas.microsoft.com/office/powerpoint/2010/main"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07685"/>
      </p:ext>
    </p:extLst>
  </p:cSld>
  <p:clrMapOvr>
    <a:masterClrMapping/>
  </p:clrMapOvr>
  <p:transition xmlns:p14="http://schemas.microsoft.com/office/powerpoint/2010/main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20/4/16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20/4/16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slide" Target="../slides/slide2.xml"/><Relationship Id="rId15" Type="http://schemas.openxmlformats.org/officeDocument/2006/relationships/image" Target="../media/image1.png"/><Relationship Id="rId16" Type="http://schemas.openxmlformats.org/officeDocument/2006/relationships/slide" Target="../slides/slide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slide" Target="../slides/slide2.xml"/><Relationship Id="rId15" Type="http://schemas.openxmlformats.org/officeDocument/2006/relationships/slide" Target="../slides/slide4.xml"/><Relationship Id="rId16" Type="http://schemas.openxmlformats.org/officeDocument/2006/relationships/slide" Target="../slides/slide5.xml"/><Relationship Id="rId17" Type="http://schemas.openxmlformats.org/officeDocument/2006/relationships/slide" Target="../slides/slid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457200" y="1461055"/>
            <a:ext cx="8229600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3038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>
            <a:hlinkClick r:id="" action="ppaction://hlinkshowjump?jump=firstslide"/>
          </p:cNvPr>
          <p:cNvSpPr txBox="1"/>
          <p:nvPr userDrawn="1"/>
        </p:nvSpPr>
        <p:spPr>
          <a:xfrm>
            <a:off x="586790" y="1461055"/>
            <a:ext cx="726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558ED5"/>
                </a:solidFill>
                <a:hlinkClick r:id="" action="ppaction://hlinkshowjump?jump=firstslide"/>
              </a:rPr>
              <a:t>Home</a:t>
            </a:r>
            <a:endParaRPr lang="en-US" sz="1600" i="1" dirty="0">
              <a:solidFill>
                <a:srgbClr val="558ED5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457200" y="285075"/>
            <a:ext cx="646445" cy="9765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Last modified: </a:t>
            </a:r>
            <a:fld id="{33A4DECE-A19E-AA4D-859B-2D2D3D6CA956}" type="datetimeFigureOut">
              <a:rPr lang="en-US" smtClean="0"/>
              <a:pPr/>
              <a:t>20/4/16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39425" y="179588"/>
            <a:ext cx="5025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50449" y="342553"/>
            <a:ext cx="20459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ightHaze</a:t>
            </a:r>
            <a:endParaRPr lang="en-US" sz="4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10" name="Picture 9" descr="google.png">
            <a:hlinkClick r:id="rId14" action="ppaction://hlinksldjump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205" y="961798"/>
            <a:ext cx="304800" cy="3048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474248" y="1461055"/>
            <a:ext cx="79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558ED5"/>
                </a:solidFill>
                <a:hlinkClick r:id="rId16" action="ppaction://hlinksldjump"/>
              </a:rPr>
              <a:t>Pledge</a:t>
            </a:r>
            <a:endParaRPr lang="en-US" sz="1600" i="1" dirty="0">
              <a:solidFill>
                <a:srgbClr val="558ED5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39000" y="950518"/>
            <a:ext cx="109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Login with</a:t>
            </a:r>
            <a:endParaRPr lang="en-US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457200" y="1461055"/>
            <a:ext cx="8229600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3038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86790" y="1461055"/>
            <a:ext cx="726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558ED5"/>
                </a:solidFill>
                <a:hlinkClick r:id="rId14" action="ppaction://hlinksldjump"/>
              </a:rPr>
              <a:t>Home</a:t>
            </a:r>
            <a:endParaRPr lang="en-US" sz="1600" i="1" dirty="0">
              <a:solidFill>
                <a:srgbClr val="558ED5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457200" y="285075"/>
            <a:ext cx="646445" cy="9765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Last modified: </a:t>
            </a:r>
            <a:fld id="{33A4DECE-A19E-AA4D-859B-2D2D3D6CA956}" type="datetimeFigureOut">
              <a:rPr lang="en-US" smtClean="0"/>
              <a:pPr/>
              <a:t>20/4/16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39425" y="179588"/>
            <a:ext cx="5025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50449" y="342553"/>
            <a:ext cx="20459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ightHaze</a:t>
            </a:r>
            <a:endParaRPr lang="en-US" sz="4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474248" y="1461055"/>
            <a:ext cx="79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558ED5"/>
                </a:solidFill>
                <a:hlinkClick r:id="rId15" action="ppaction://hlinksldjump"/>
              </a:rPr>
              <a:t>Pledge</a:t>
            </a:r>
            <a:endParaRPr lang="en-US" sz="1600" i="1" dirty="0">
              <a:solidFill>
                <a:srgbClr val="558ED5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422910" y="1461055"/>
            <a:ext cx="1031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558ED5"/>
                </a:solidFill>
                <a:hlinkClick r:id="rId16" action="ppaction://hlinksldjump"/>
              </a:rPr>
              <a:t>Reminder</a:t>
            </a:r>
            <a:endParaRPr lang="en-US" sz="1600" i="1" dirty="0">
              <a:solidFill>
                <a:srgbClr val="558ED5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291375" y="892269"/>
            <a:ext cx="254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leews@comp.nus.edu.sg</a:t>
            </a:r>
            <a:endParaRPr lang="en-US" i="1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841071" y="892269"/>
            <a:ext cx="84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90"/>
                </a:solidFill>
                <a:hlinkClick r:id="rId17" action="ppaction://hlinksldjump"/>
              </a:rPr>
              <a:t>logout</a:t>
            </a:r>
            <a:endParaRPr lang="en-US" i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4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5181" r="18"/>
          <a:stretch/>
        </p:blipFill>
        <p:spPr>
          <a:xfrm>
            <a:off x="516756" y="2022808"/>
            <a:ext cx="5220000" cy="45177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36563" y="2046268"/>
            <a:ext cx="2661654" cy="440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Frustrated with the never ending haze? Want to do your part to fight the haze?</a:t>
            </a:r>
          </a:p>
          <a:p>
            <a:endParaRPr lang="en-US" sz="1400" i="1" dirty="0"/>
          </a:p>
          <a:p>
            <a:r>
              <a:rPr lang="en-US" sz="1400" i="1" dirty="0"/>
              <a:t>Make a pledge to buy products that are certified for sustainability. Do your part to reduce the demand for non-sustainable products.</a:t>
            </a:r>
          </a:p>
          <a:p>
            <a:endParaRPr lang="en-US" sz="1400" i="1" dirty="0"/>
          </a:p>
          <a:p>
            <a:r>
              <a:rPr lang="en-US" sz="1400" i="1" dirty="0"/>
              <a:t>Make your pledge public on Facebook so that all people within 6 degrees of separation follow suit and take collective action.</a:t>
            </a:r>
          </a:p>
          <a:p>
            <a:endParaRPr lang="en-US" sz="1400" i="1" dirty="0"/>
          </a:p>
          <a:p>
            <a:r>
              <a:rPr lang="en-US" sz="1400" i="1" dirty="0"/>
              <a:t>Log in and sign up to send yourself a reminder each time the PSI exceed your pre-specified tolerance</a:t>
            </a:r>
            <a:r>
              <a:rPr lang="en-US" sz="1400" i="1" dirty="0" smtClean="0"/>
              <a:t>.</a:t>
            </a:r>
          </a:p>
          <a:p>
            <a:endParaRPr lang="en-US" sz="1400" i="1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5181" r="18"/>
          <a:stretch/>
        </p:blipFill>
        <p:spPr>
          <a:xfrm>
            <a:off x="516756" y="2022808"/>
            <a:ext cx="5220000" cy="45177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6563" y="2046268"/>
            <a:ext cx="2661654" cy="440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Frustrated with the never ending haze? Want to do your part to fight the haze?</a:t>
            </a:r>
          </a:p>
          <a:p>
            <a:endParaRPr lang="en-US" sz="1400" i="1" dirty="0"/>
          </a:p>
          <a:p>
            <a:r>
              <a:rPr lang="en-US" sz="1400" i="1" dirty="0"/>
              <a:t>Make a pledge to buy products that are certified for sustainability. Do your part to reduce the demand for non-sustainable products.</a:t>
            </a:r>
          </a:p>
          <a:p>
            <a:endParaRPr lang="en-US" sz="1400" i="1" dirty="0"/>
          </a:p>
          <a:p>
            <a:r>
              <a:rPr lang="en-US" sz="1400" i="1" dirty="0"/>
              <a:t>Make your pledge public on Facebook so that all people within 6 degrees of separation follow suit and take collective action.</a:t>
            </a:r>
          </a:p>
          <a:p>
            <a:endParaRPr lang="en-US" sz="1400" i="1" dirty="0"/>
          </a:p>
          <a:p>
            <a:r>
              <a:rPr lang="en-US" sz="1400" i="1" dirty="0"/>
              <a:t>Log in and sign up to send yourself a reminder each time the PSI exceed your pre-specified tolerance</a:t>
            </a:r>
            <a:r>
              <a:rPr lang="en-US" sz="1400" i="1" dirty="0" smtClean="0"/>
              <a:t>.</a:t>
            </a:r>
          </a:p>
          <a:p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526186716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740334" y="5116462"/>
            <a:ext cx="554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To fight the haze, I pledge to buy products certified for sustainability whenever there are choices.</a:t>
            </a:r>
            <a:endParaRPr lang="en-US" sz="1400" i="1" dirty="0"/>
          </a:p>
        </p:txBody>
      </p:sp>
      <p:pic>
        <p:nvPicPr>
          <p:cNvPr id="2" name="Picture 1" descr="smog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09" b="31910"/>
          <a:stretch/>
        </p:blipFill>
        <p:spPr>
          <a:xfrm>
            <a:off x="1740334" y="2182462"/>
            <a:ext cx="5669860" cy="2934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289634" y="5752610"/>
            <a:ext cx="2692900" cy="458985"/>
            <a:chOff x="2861206" y="5706713"/>
            <a:chExt cx="2692900" cy="458985"/>
          </a:xfrm>
        </p:grpSpPr>
        <p:sp>
          <p:nvSpPr>
            <p:cNvPr id="3" name="Rectangle 2"/>
            <p:cNvSpPr/>
            <p:nvPr/>
          </p:nvSpPr>
          <p:spPr>
            <a:xfrm>
              <a:off x="2861206" y="5706713"/>
              <a:ext cx="428415" cy="458985"/>
            </a:xfrm>
            <a:prstGeom prst="rect">
              <a:avLst/>
            </a:prstGeom>
            <a:solidFill>
              <a:srgbClr val="56649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f</a:t>
              </a:r>
              <a:endParaRPr lang="en-US" sz="2800" b="1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289622" y="5706713"/>
              <a:ext cx="2264484" cy="458985"/>
            </a:xfrm>
            <a:prstGeom prst="rect">
              <a:avLst/>
            </a:prstGeom>
            <a:solidFill>
              <a:srgbClr val="505D9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Share on Facebook</a:t>
              </a:r>
              <a:endParaRPr lang="en-US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0247" y="6491670"/>
            <a:ext cx="5631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58ED5"/>
                </a:solidFill>
              </a:rPr>
              <a:t>Image </a:t>
            </a:r>
            <a:r>
              <a:rPr lang="en-US" sz="1200" dirty="0" smtClean="0">
                <a:solidFill>
                  <a:srgbClr val="558ED5"/>
                </a:solidFill>
              </a:rPr>
              <a:t>credit: </a:t>
            </a:r>
            <a:r>
              <a:rPr lang="en-US" sz="1200" dirty="0">
                <a:solidFill>
                  <a:srgbClr val="558ED5"/>
                </a:solidFill>
              </a:rPr>
              <a:t>https://</a:t>
            </a:r>
            <a:r>
              <a:rPr lang="en-US" sz="1200" dirty="0" err="1">
                <a:solidFill>
                  <a:srgbClr val="558ED5"/>
                </a:solidFill>
              </a:rPr>
              <a:t>commons.wikimedia.org</a:t>
            </a:r>
            <a:r>
              <a:rPr lang="en-US" sz="1200" dirty="0">
                <a:solidFill>
                  <a:srgbClr val="558ED5"/>
                </a:solidFill>
              </a:rPr>
              <a:t>/wiki/</a:t>
            </a:r>
            <a:r>
              <a:rPr lang="en-US" sz="1200" dirty="0" err="1">
                <a:solidFill>
                  <a:srgbClr val="558ED5"/>
                </a:solidFill>
              </a:rPr>
              <a:t>File:TOMS_indonesia_smog_lrg.jpg</a:t>
            </a:r>
            <a:endParaRPr lang="en-US" sz="1200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457045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og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09" b="31910"/>
          <a:stretch/>
        </p:blipFill>
        <p:spPr>
          <a:xfrm>
            <a:off x="1740334" y="2182462"/>
            <a:ext cx="5669860" cy="2934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289634" y="5752610"/>
            <a:ext cx="2692900" cy="458985"/>
            <a:chOff x="2861206" y="5706713"/>
            <a:chExt cx="2692900" cy="458985"/>
          </a:xfrm>
        </p:grpSpPr>
        <p:sp>
          <p:nvSpPr>
            <p:cNvPr id="3" name="Rectangle 2"/>
            <p:cNvSpPr/>
            <p:nvPr/>
          </p:nvSpPr>
          <p:spPr>
            <a:xfrm>
              <a:off x="2861206" y="5706713"/>
              <a:ext cx="428415" cy="458985"/>
            </a:xfrm>
            <a:prstGeom prst="rect">
              <a:avLst/>
            </a:prstGeom>
            <a:solidFill>
              <a:srgbClr val="56649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f</a:t>
              </a:r>
              <a:endParaRPr lang="en-US" sz="2800" b="1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289622" y="5706713"/>
              <a:ext cx="2264484" cy="458985"/>
            </a:xfrm>
            <a:prstGeom prst="rect">
              <a:avLst/>
            </a:prstGeom>
            <a:solidFill>
              <a:srgbClr val="505D9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Share on Facebook</a:t>
              </a:r>
              <a:endParaRPr lang="en-US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0247" y="6491670"/>
            <a:ext cx="5631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58ED5"/>
                </a:solidFill>
              </a:rPr>
              <a:t>Image </a:t>
            </a:r>
            <a:r>
              <a:rPr lang="en-US" sz="1200" dirty="0" smtClean="0">
                <a:solidFill>
                  <a:srgbClr val="558ED5"/>
                </a:solidFill>
              </a:rPr>
              <a:t>credit: </a:t>
            </a:r>
            <a:r>
              <a:rPr lang="en-US" sz="1200" dirty="0">
                <a:solidFill>
                  <a:srgbClr val="558ED5"/>
                </a:solidFill>
              </a:rPr>
              <a:t>https://</a:t>
            </a:r>
            <a:r>
              <a:rPr lang="en-US" sz="1200" dirty="0" err="1">
                <a:solidFill>
                  <a:srgbClr val="558ED5"/>
                </a:solidFill>
              </a:rPr>
              <a:t>commons.wikimedia.org</a:t>
            </a:r>
            <a:r>
              <a:rPr lang="en-US" sz="1200" dirty="0">
                <a:solidFill>
                  <a:srgbClr val="558ED5"/>
                </a:solidFill>
              </a:rPr>
              <a:t>/wiki/</a:t>
            </a:r>
            <a:r>
              <a:rPr lang="en-US" sz="1200" dirty="0" err="1">
                <a:solidFill>
                  <a:srgbClr val="558ED5"/>
                </a:solidFill>
              </a:rPr>
              <a:t>File:TOMS_indonesia_smog_lrg.jpg</a:t>
            </a:r>
            <a:endParaRPr lang="en-US" sz="1200" dirty="0">
              <a:solidFill>
                <a:srgbClr val="558ED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40334" y="5116462"/>
            <a:ext cx="554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To fight the haze, I pledge to buy products certified for sustainability whenever there are choices.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762568151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hlinkClick r:id="" action="ppaction://noaction"/>
          </p:cNvPr>
          <p:cNvSpPr/>
          <p:nvPr/>
        </p:nvSpPr>
        <p:spPr>
          <a:xfrm>
            <a:off x="721238" y="3425035"/>
            <a:ext cx="1360039" cy="2930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kern="1200" dirty="0" smtClean="0">
                <a:solidFill>
                  <a:schemeClr val="bg1"/>
                </a:solidFill>
              </a:rPr>
              <a:t>Submit</a:t>
            </a:r>
            <a:endParaRPr lang="en-US" b="1" kern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865" y="2105040"/>
            <a:ext cx="7750840" cy="1158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i="1" dirty="0" smtClean="0">
                <a:solidFill>
                  <a:srgbClr val="558ED5"/>
                </a:solidFill>
              </a:rPr>
              <a:t>Send me an email reminder of my pledge each time the PSI in Singapore exceeds</a:t>
            </a:r>
            <a:br>
              <a:rPr lang="en-US" i="1" dirty="0" smtClean="0">
                <a:solidFill>
                  <a:srgbClr val="558ED5"/>
                </a:solidFill>
              </a:rPr>
            </a:br>
            <a:r>
              <a:rPr lang="en-US" i="1" dirty="0" smtClean="0">
                <a:solidFill>
                  <a:srgbClr val="558ED5"/>
                </a:solidFill>
              </a:rPr>
              <a:t>                 for                  consecutive days.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2042" y="2569468"/>
            <a:ext cx="680020" cy="33578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27732" y="2569468"/>
            <a:ext cx="680020" cy="33578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9391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9999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9999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9157</TotalTime>
  <Words>255</Words>
  <Application>Microsoft Macintosh PowerPoint</Application>
  <PresentationFormat>On-screen Show (4:3)</PresentationFormat>
  <Paragraphs>25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Computing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Lee Wee Sun</dc:creator>
  <cp:lastModifiedBy>Lee Wee Sun</cp:lastModifiedBy>
  <cp:revision>55</cp:revision>
  <dcterms:created xsi:type="dcterms:W3CDTF">2013-03-29T10:09:16Z</dcterms:created>
  <dcterms:modified xsi:type="dcterms:W3CDTF">2016-04-20T13:03:36Z</dcterms:modified>
</cp:coreProperties>
</file>