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4" r:id="rId2"/>
    <p:sldMasterId id="2147483697" r:id="rId3"/>
    <p:sldMasterId id="2147483672" r:id="rId4"/>
  </p:sldMasterIdLst>
  <p:notesMasterIdLst>
    <p:notesMasterId r:id="rId43"/>
  </p:notesMasterIdLst>
  <p:sldIdLst>
    <p:sldId id="256" r:id="rId5"/>
    <p:sldId id="301" r:id="rId6"/>
    <p:sldId id="259" r:id="rId7"/>
    <p:sldId id="260" r:id="rId8"/>
    <p:sldId id="285" r:id="rId9"/>
    <p:sldId id="261" r:id="rId10"/>
    <p:sldId id="262" r:id="rId11"/>
    <p:sldId id="286" r:id="rId12"/>
    <p:sldId id="263" r:id="rId13"/>
    <p:sldId id="264" r:id="rId14"/>
    <p:sldId id="287" r:id="rId15"/>
    <p:sldId id="266" r:id="rId16"/>
    <p:sldId id="302" r:id="rId17"/>
    <p:sldId id="288" r:id="rId18"/>
    <p:sldId id="303" r:id="rId19"/>
    <p:sldId id="267" r:id="rId20"/>
    <p:sldId id="304" r:id="rId21"/>
    <p:sldId id="305" r:id="rId22"/>
    <p:sldId id="307" r:id="rId23"/>
    <p:sldId id="306" r:id="rId24"/>
    <p:sldId id="272" r:id="rId25"/>
    <p:sldId id="297" r:id="rId26"/>
    <p:sldId id="308" r:id="rId27"/>
    <p:sldId id="290" r:id="rId28"/>
    <p:sldId id="309" r:id="rId29"/>
    <p:sldId id="275" r:id="rId30"/>
    <p:sldId id="291" r:id="rId31"/>
    <p:sldId id="310" r:id="rId32"/>
    <p:sldId id="292" r:id="rId33"/>
    <p:sldId id="311" r:id="rId34"/>
    <p:sldId id="312" r:id="rId35"/>
    <p:sldId id="313" r:id="rId36"/>
    <p:sldId id="314" r:id="rId37"/>
    <p:sldId id="295" r:id="rId38"/>
    <p:sldId id="284" r:id="rId39"/>
    <p:sldId id="283" r:id="rId40"/>
    <p:sldId id="300" r:id="rId41"/>
    <p:sldId id="282"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604" autoAdjust="0"/>
  </p:normalViewPr>
  <p:slideViewPr>
    <p:cSldViewPr snapToGrid="0" snapToObjects="1">
      <p:cViewPr varScale="1">
        <p:scale>
          <a:sx n="78" d="100"/>
          <a:sy n="78" d="100"/>
        </p:scale>
        <p:origin x="-149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32B94B-DF70-6743-B894-D068E661E40A}" type="datetimeFigureOut">
              <a:rPr lang="en-US" smtClean="0"/>
              <a:pPr/>
              <a:t>22/4/16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F3EBBD-C546-FC48-B7B3-0C656D97E2B1}" type="slidenum">
              <a:rPr lang="en-US" smtClean="0"/>
              <a:pPr/>
              <a:t>‹#›</a:t>
            </a:fld>
            <a:endParaRPr lang="en-US"/>
          </a:p>
        </p:txBody>
      </p:sp>
    </p:spTree>
    <p:extLst>
      <p:ext uri="{BB962C8B-B14F-4D97-AF65-F5344CB8AC3E}">
        <p14:creationId xmlns:p14="http://schemas.microsoft.com/office/powerpoint/2010/main" val="19475761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67530-6E3B-984A-B4C7-E3047B7DF8AE}" type="slidenum">
              <a:rPr lang="en-US" smtClean="0"/>
              <a:t>15</a:t>
            </a:fld>
            <a:endParaRPr lang="en-US"/>
          </a:p>
        </p:txBody>
      </p:sp>
    </p:spTree>
    <p:extLst>
      <p:ext uri="{BB962C8B-B14F-4D97-AF65-F5344CB8AC3E}">
        <p14:creationId xmlns:p14="http://schemas.microsoft.com/office/powerpoint/2010/main" val="306764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3D118F-A228-524E-9229-061730BBF60C}" type="datetimeFigureOut">
              <a:rPr lang="en-US" smtClean="0"/>
              <a:pPr/>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345CF-2D69-B140-9107-24EC2A5D69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D118F-A228-524E-9229-061730BBF60C}" type="datetimeFigureOut">
              <a:rPr lang="en-US" smtClean="0"/>
              <a:pPr/>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345CF-2D69-B140-9107-24EC2A5D69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D118F-A228-524E-9229-061730BBF60C}" type="datetimeFigureOut">
              <a:rPr lang="en-US" smtClean="0"/>
              <a:pPr/>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345CF-2D69-B140-9107-24EC2A5D69A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112414624"/>
      </p:ext>
    </p:extLst>
  </p:cSld>
  <p:clrMapOvr>
    <a:masterClrMapping/>
  </p:clrMapOvr>
  <p:transition xmlns:p14="http://schemas.microsoft.com/office/powerpoint/2010/mai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495933598"/>
      </p:ext>
    </p:extLst>
  </p:cSld>
  <p:clrMapOvr>
    <a:masterClrMapping/>
  </p:clrMapOvr>
  <p:transition xmlns:p14="http://schemas.microsoft.com/office/powerpoint/2010/mai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1164"/>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4047694432"/>
      </p:ext>
    </p:extLst>
  </p:cSld>
  <p:clrMapOvr>
    <a:masterClrMapping/>
  </p:clrMapOvr>
  <p:transition xmlns:p14="http://schemas.microsoft.com/office/powerpoint/2010/mai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3215149771"/>
      </p:ext>
    </p:extLst>
  </p:cSld>
  <p:clrMapOvr>
    <a:masterClrMapping/>
  </p:clrMapOvr>
  <p:transition xmlns:p14="http://schemas.microsoft.com/office/powerpoint/2010/mai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1164"/>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32237240"/>
      </p:ext>
    </p:extLst>
  </p:cSld>
  <p:clrMapOvr>
    <a:masterClrMapping/>
  </p:clrMapOvr>
  <p:transition xmlns:p14="http://schemas.microsoft.com/office/powerpoint/2010/mai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1164"/>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3968039965"/>
      </p:ext>
    </p:extLst>
  </p:cSld>
  <p:clrMapOvr>
    <a:masterClrMapping/>
  </p:clrMapOvr>
  <p:transition xmlns:p14="http://schemas.microsoft.com/office/powerpoint/2010/mai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1164"/>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1706362"/>
      </p:ext>
    </p:extLst>
  </p:cSld>
  <p:clrMapOvr>
    <a:masterClrMapping/>
  </p:clrMapOvr>
  <p:transition xmlns:p14="http://schemas.microsoft.com/office/powerpoint/2010/mai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2459111438"/>
      </p:ext>
    </p:extLst>
  </p:cSld>
  <p:clrMapOvr>
    <a:masterClrMapping/>
  </p:clrMapOvr>
  <p:transition xmlns:p14="http://schemas.microsoft.com/office/powerpoint/2010/mai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D118F-A228-524E-9229-061730BBF60C}" type="datetimeFigureOut">
              <a:rPr lang="en-US" smtClean="0"/>
              <a:pPr/>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345CF-2D69-B140-9107-24EC2A5D69A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2129615307"/>
      </p:ext>
    </p:extLst>
  </p:cSld>
  <p:clrMapOvr>
    <a:masterClrMapping/>
  </p:clrMapOvr>
  <p:transition xmlns:p14="http://schemas.microsoft.com/office/powerpoint/2010/mai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366659036"/>
      </p:ext>
    </p:extLst>
  </p:cSld>
  <p:clrMapOvr>
    <a:masterClrMapping/>
  </p:clrMapOvr>
  <p:transition xmlns:p14="http://schemas.microsoft.com/office/powerpoint/2010/mai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1164"/>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3948662200"/>
      </p:ext>
    </p:extLst>
  </p:cSld>
  <p:clrMapOvr>
    <a:masterClrMapping/>
  </p:clrMapOvr>
  <p:transition xmlns:p14="http://schemas.microsoft.com/office/powerpoint/2010/mai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625854356"/>
      </p:ext>
    </p:extLst>
  </p:cSld>
  <p:clrMapOvr>
    <a:masterClrMapping/>
  </p:clrMapOvr>
  <p:transition xmlns:p14="http://schemas.microsoft.com/office/powerpoint/2010/mai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470548707"/>
      </p:ext>
    </p:extLst>
  </p:cSld>
  <p:clrMapOvr>
    <a:masterClrMapping/>
  </p:clrMapOvr>
  <p:transition xmlns:p14="http://schemas.microsoft.com/office/powerpoint/2010/main"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1374820169"/>
      </p:ext>
    </p:extLst>
  </p:cSld>
  <p:clrMapOvr>
    <a:masterClrMapping/>
  </p:clrMapOvr>
  <p:transition xmlns:p14="http://schemas.microsoft.com/office/powerpoint/2010/mai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1164"/>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715765440"/>
      </p:ext>
    </p:extLst>
  </p:cSld>
  <p:clrMapOvr>
    <a:masterClrMapping/>
  </p:clrMapOvr>
  <p:transition xmlns:p14="http://schemas.microsoft.com/office/powerpoint/2010/mai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2195595920"/>
      </p:ext>
    </p:extLst>
  </p:cSld>
  <p:clrMapOvr>
    <a:masterClrMapping/>
  </p:clrMapOvr>
  <p:transition xmlns:p14="http://schemas.microsoft.com/office/powerpoint/2010/mai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1164"/>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2730052435"/>
      </p:ext>
    </p:extLst>
  </p:cSld>
  <p:clrMapOvr>
    <a:masterClrMapping/>
  </p:clrMapOvr>
  <p:transition xmlns:p14="http://schemas.microsoft.com/office/powerpoint/2010/main"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1164"/>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2316018756"/>
      </p:ext>
    </p:extLst>
  </p:cSld>
  <p:clrMapOvr>
    <a:masterClrMapping/>
  </p:clrMapOvr>
  <p:transition xmlns:p14="http://schemas.microsoft.com/office/powerpoint/2010/mai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3D118F-A228-524E-9229-061730BBF60C}" type="datetimeFigureOut">
              <a:rPr lang="en-US" smtClean="0"/>
              <a:pPr/>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345CF-2D69-B140-9107-24EC2A5D69A0}"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1164"/>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3409617233"/>
      </p:ext>
    </p:extLst>
  </p:cSld>
  <p:clrMapOvr>
    <a:masterClrMapping/>
  </p:clrMapOvr>
  <p:transition xmlns:p14="http://schemas.microsoft.com/office/powerpoint/2010/main"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3306051337"/>
      </p:ext>
    </p:extLst>
  </p:cSld>
  <p:clrMapOvr>
    <a:masterClrMapping/>
  </p:clrMapOvr>
  <p:transition xmlns:p14="http://schemas.microsoft.com/office/powerpoint/2010/main"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1047447240"/>
      </p:ext>
    </p:extLst>
  </p:cSld>
  <p:clrMapOvr>
    <a:masterClrMapping/>
  </p:clrMapOvr>
  <p:transition xmlns:p14="http://schemas.microsoft.com/office/powerpoint/2010/main" advClick="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3875726598"/>
      </p:ext>
    </p:extLst>
  </p:cSld>
  <p:clrMapOvr>
    <a:masterClrMapping/>
  </p:clrMapOvr>
  <p:transition xmlns:p14="http://schemas.microsoft.com/office/powerpoint/2010/main" advClick="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1164"/>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2264510184"/>
      </p:ext>
    </p:extLst>
  </p:cSld>
  <p:clrMapOvr>
    <a:masterClrMapping/>
  </p:clrMapOvr>
  <p:transition xmlns:p14="http://schemas.microsoft.com/office/powerpoint/2010/main" advClick="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pPr/>
              <a:t>22/4/16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pPr/>
              <a:t>‹#›</a:t>
            </a:fld>
            <a:endParaRPr lang="en-US"/>
          </a:p>
        </p:txBody>
      </p:sp>
    </p:spTree>
    <p:extLst>
      <p:ext uri="{BB962C8B-B14F-4D97-AF65-F5344CB8AC3E}">
        <p14:creationId xmlns:p14="http://schemas.microsoft.com/office/powerpoint/2010/main" val="3467805713"/>
      </p:ext>
    </p:extLst>
  </p:cSld>
  <p:clrMapOvr>
    <a:masterClrMapping/>
  </p:clrMapOvr>
  <p:transition xmlns:p14="http://schemas.microsoft.com/office/powerpoint/2010/main" advClick="0"/>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solidFill>
                  <a:prstClr val="black"/>
                </a:solidFill>
                <a:latin typeface="Calibri"/>
              </a:rPr>
              <a:pPr/>
              <a:t>22/4/16</a:t>
            </a:fld>
            <a:endParaRPr lang="en-US">
              <a:solidFill>
                <a:prstClr val="black"/>
              </a:solidFill>
              <a:latin typeface="Calibri"/>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latin typeface="Calibri"/>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98756016"/>
      </p:ext>
    </p:extLst>
  </p:cSld>
  <p:clrMapOvr>
    <a:masterClrMapping/>
  </p:clrMapOvr>
  <p:transition xmlns:p14="http://schemas.microsoft.com/office/powerpoint/2010/main" advClick="0"/>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1164"/>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solidFill>
                  <a:prstClr val="black"/>
                </a:solidFill>
                <a:latin typeface="Calibri"/>
              </a:rPr>
              <a:pPr/>
              <a:t>22/4/16</a:t>
            </a:fld>
            <a:endParaRPr lang="en-US">
              <a:solidFill>
                <a:prstClr val="black"/>
              </a:solidFill>
              <a:latin typeface="Calibri"/>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latin typeface="Calibri"/>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018728771"/>
      </p:ext>
    </p:extLst>
  </p:cSld>
  <p:clrMapOvr>
    <a:masterClrMapping/>
  </p:clrMapOvr>
  <p:transition xmlns:p14="http://schemas.microsoft.com/office/powerpoint/2010/main" advClick="0"/>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solidFill>
                  <a:prstClr val="black"/>
                </a:solidFill>
                <a:latin typeface="Calibri"/>
              </a:rPr>
              <a:pPr/>
              <a:t>22/4/16</a:t>
            </a:fld>
            <a:endParaRPr lang="en-US">
              <a:solidFill>
                <a:prstClr val="black"/>
              </a:solidFill>
              <a:latin typeface="Calibri"/>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latin typeface="Calibri"/>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563016013"/>
      </p:ext>
    </p:extLst>
  </p:cSld>
  <p:clrMapOvr>
    <a:masterClrMapping/>
  </p:clrMapOvr>
  <p:transition xmlns:p14="http://schemas.microsoft.com/office/powerpoint/2010/main" advClick="0"/>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1164"/>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solidFill>
                  <a:prstClr val="black"/>
                </a:solidFill>
                <a:latin typeface="Calibri"/>
              </a:rPr>
              <a:pPr/>
              <a:t>22/4/16</a:t>
            </a:fld>
            <a:endParaRPr lang="en-US">
              <a:solidFill>
                <a:prstClr val="black"/>
              </a:solidFill>
              <a:latin typeface="Calibri"/>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latin typeface="Calibri"/>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01010898"/>
      </p:ext>
    </p:extLst>
  </p:cSld>
  <p:clrMapOvr>
    <a:masterClrMapping/>
  </p:clrMapOvr>
  <p:transition xmlns:p14="http://schemas.microsoft.com/office/powerpoint/2010/mai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3D118F-A228-524E-9229-061730BBF60C}" type="datetimeFigureOut">
              <a:rPr lang="en-US" smtClean="0"/>
              <a:pPr/>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345CF-2D69-B140-9107-24EC2A5D69A0}"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1164"/>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solidFill>
                  <a:prstClr val="black"/>
                </a:solidFill>
                <a:latin typeface="Calibri"/>
              </a:rPr>
              <a:pPr/>
              <a:t>22/4/16</a:t>
            </a:fld>
            <a:endParaRPr lang="en-US">
              <a:solidFill>
                <a:prstClr val="black"/>
              </a:solidFill>
              <a:latin typeface="Calibri"/>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latin typeface="Calibri"/>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75232686"/>
      </p:ext>
    </p:extLst>
  </p:cSld>
  <p:clrMapOvr>
    <a:masterClrMapping/>
  </p:clrMapOvr>
  <p:transition xmlns:p14="http://schemas.microsoft.com/office/powerpoint/2010/main" advClick="0"/>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1164"/>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solidFill>
                  <a:prstClr val="black"/>
                </a:solidFill>
                <a:latin typeface="Calibri"/>
              </a:rPr>
              <a:pPr/>
              <a:t>22/4/16</a:t>
            </a:fld>
            <a:endParaRPr lang="en-US">
              <a:solidFill>
                <a:prstClr val="black"/>
              </a:solidFill>
              <a:latin typeface="Calibri"/>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latin typeface="Calibri"/>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522545359"/>
      </p:ext>
    </p:extLst>
  </p:cSld>
  <p:clrMapOvr>
    <a:masterClrMapping/>
  </p:clrMapOvr>
  <p:transition xmlns:p14="http://schemas.microsoft.com/office/powerpoint/2010/main" advClick="0"/>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solidFill>
                  <a:prstClr val="black"/>
                </a:solidFill>
                <a:latin typeface="Calibri"/>
              </a:rPr>
              <a:pPr/>
              <a:t>22/4/16</a:t>
            </a:fld>
            <a:endParaRPr lang="en-US">
              <a:solidFill>
                <a:prstClr val="black"/>
              </a:solidFill>
              <a:latin typeface="Calibri"/>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latin typeface="Calibri"/>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695326093"/>
      </p:ext>
    </p:extLst>
  </p:cSld>
  <p:clrMapOvr>
    <a:masterClrMapping/>
  </p:clrMapOvr>
  <p:transition xmlns:p14="http://schemas.microsoft.com/office/powerpoint/2010/main" advClick="0"/>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solidFill>
                  <a:prstClr val="black"/>
                </a:solidFill>
                <a:latin typeface="Calibri"/>
              </a:rPr>
              <a:pPr/>
              <a:t>22/4/16</a:t>
            </a:fld>
            <a:endParaRPr lang="en-US">
              <a:solidFill>
                <a:prstClr val="black"/>
              </a:solidFill>
              <a:latin typeface="Calibri"/>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latin typeface="Calibri"/>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66945275"/>
      </p:ext>
    </p:extLst>
  </p:cSld>
  <p:clrMapOvr>
    <a:masterClrMapping/>
  </p:clrMapOvr>
  <p:transition xmlns:p14="http://schemas.microsoft.com/office/powerpoint/2010/main" advClick="0"/>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solidFill>
                  <a:prstClr val="black"/>
                </a:solidFill>
                <a:latin typeface="Calibri"/>
              </a:rPr>
              <a:pPr/>
              <a:t>22/4/16</a:t>
            </a:fld>
            <a:endParaRPr lang="en-US">
              <a:solidFill>
                <a:prstClr val="black"/>
              </a:solidFill>
              <a:latin typeface="Calibri"/>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latin typeface="Calibri"/>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627657593"/>
      </p:ext>
    </p:extLst>
  </p:cSld>
  <p:clrMapOvr>
    <a:masterClrMapping/>
  </p:clrMapOvr>
  <p:transition xmlns:p14="http://schemas.microsoft.com/office/powerpoint/2010/main" advClick="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1164"/>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solidFill>
                  <a:prstClr val="black"/>
                </a:solidFill>
                <a:latin typeface="Calibri"/>
              </a:rPr>
              <a:pPr/>
              <a:t>22/4/16</a:t>
            </a:fld>
            <a:endParaRPr lang="en-US">
              <a:solidFill>
                <a:prstClr val="black"/>
              </a:solidFill>
              <a:latin typeface="Calibri"/>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latin typeface="Calibri"/>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26415490"/>
      </p:ext>
    </p:extLst>
  </p:cSld>
  <p:clrMapOvr>
    <a:masterClrMapping/>
  </p:clrMapOvr>
  <p:transition xmlns:p14="http://schemas.microsoft.com/office/powerpoint/2010/main" advClick="0"/>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A4DECE-A19E-AA4D-859B-2D2D3D6CA956}" type="datetimeFigureOut">
              <a:rPr lang="en-US" smtClean="0">
                <a:solidFill>
                  <a:prstClr val="black"/>
                </a:solidFill>
                <a:latin typeface="Calibri"/>
              </a:rPr>
              <a:pPr/>
              <a:t>22/4/16</a:t>
            </a:fld>
            <a:endParaRPr lang="en-US">
              <a:solidFill>
                <a:prstClr val="black"/>
              </a:solidFill>
              <a:latin typeface="Calibri"/>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latin typeface="Calibri"/>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D143CC3-FBA9-5F40-8B8A-EDA88FBCAC4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569567791"/>
      </p:ext>
    </p:extLst>
  </p:cSld>
  <p:clrMapOvr>
    <a:masterClrMapping/>
  </p:clrMapOvr>
  <p:transition xmlns:p14="http://schemas.microsoft.com/office/powerpoint/2010/mai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3D118F-A228-524E-9229-061730BBF60C}" type="datetimeFigureOut">
              <a:rPr lang="en-US" smtClean="0"/>
              <a:pPr/>
              <a:t>22/4/16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9345CF-2D69-B140-9107-24EC2A5D69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3D118F-A228-524E-9229-061730BBF60C}" type="datetimeFigureOut">
              <a:rPr lang="en-US" smtClean="0"/>
              <a:pPr/>
              <a:t>22/4/16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9345CF-2D69-B140-9107-24EC2A5D69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D118F-A228-524E-9229-061730BBF60C}" type="datetimeFigureOut">
              <a:rPr lang="en-US" smtClean="0"/>
              <a:pPr/>
              <a:t>22/4/16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9345CF-2D69-B140-9107-24EC2A5D69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D118F-A228-524E-9229-061730BBF60C}" type="datetimeFigureOut">
              <a:rPr lang="en-US" smtClean="0"/>
              <a:pPr/>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345CF-2D69-B140-9107-24EC2A5D69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D118F-A228-524E-9229-061730BBF60C}" type="datetimeFigureOut">
              <a:rPr lang="en-US" smtClean="0"/>
              <a:pPr/>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345CF-2D69-B140-9107-24EC2A5D69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4" Type="http://schemas.openxmlformats.org/officeDocument/2006/relationships/slide" Target="../slides/slide2.xml"/><Relationship Id="rId15" Type="http://schemas.openxmlformats.org/officeDocument/2006/relationships/image" Target="../media/image2.png"/><Relationship Id="rId16" Type="http://schemas.openxmlformats.org/officeDocument/2006/relationships/slide" Target="../slides/slid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4" Type="http://schemas.openxmlformats.org/officeDocument/2006/relationships/slide" Target="../slides/slide2.xml"/><Relationship Id="rId15" Type="http://schemas.openxmlformats.org/officeDocument/2006/relationships/slide" Target="../slides/slide4.xml"/><Relationship Id="rId16" Type="http://schemas.openxmlformats.org/officeDocument/2006/relationships/slide" Target="../slides/slide3.xml"/><Relationship Id="rId17" Type="http://schemas.openxmlformats.org/officeDocument/2006/relationships/slide" Target="../slides/slide1.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theme" Target="../theme/theme4.xml"/><Relationship Id="rId13" Type="http://schemas.openxmlformats.org/officeDocument/2006/relationships/slide" Target="../slides/slide7.xml"/><Relationship Id="rId14" Type="http://schemas.openxmlformats.org/officeDocument/2006/relationships/slide" Target="../slides/slide1.xml"/><Relationship Id="rId15" Type="http://schemas.openxmlformats.org/officeDocument/2006/relationships/slide" Target="../slides/slide3.xml"/><Relationship Id="rId16" Type="http://schemas.openxmlformats.org/officeDocument/2006/relationships/slide" Target="../slides/slid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23028" y="274638"/>
            <a:ext cx="5863772" cy="995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8667"/>
            <a:ext cx="8229600" cy="451749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D118F-A228-524E-9229-061730BBF60C}" type="datetimeFigureOut">
              <a:rPr lang="en-US" smtClean="0"/>
              <a:pPr/>
              <a:t>22/4/16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345CF-2D69-B140-9107-24EC2A5D69A0}" type="slidenum">
              <a:rPr lang="en-US" smtClean="0"/>
              <a:pPr/>
              <a:t>‹#›</a:t>
            </a:fld>
            <a:endParaRPr lang="en-US"/>
          </a:p>
        </p:txBody>
      </p:sp>
      <p:pic>
        <p:nvPicPr>
          <p:cNvPr id="11" name="Picture 10"/>
          <p:cNvPicPr>
            <a:picLocks noChangeAspect="1"/>
          </p:cNvPicPr>
          <p:nvPr/>
        </p:nvPicPr>
        <p:blipFill>
          <a:blip r:embed="rId13"/>
          <a:stretch>
            <a:fillRect/>
          </a:stretch>
        </p:blipFill>
        <p:spPr>
          <a:xfrm>
            <a:off x="269482" y="82550"/>
            <a:ext cx="2553546" cy="1289050"/>
          </a:xfrm>
          <a:prstGeom prst="rect">
            <a:avLst/>
          </a:prstGeom>
        </p:spPr>
      </p:pic>
      <p:cxnSp>
        <p:nvCxnSpPr>
          <p:cNvPr id="12" name="Straight Connector 11"/>
          <p:cNvCxnSpPr/>
          <p:nvPr userDrawn="1"/>
        </p:nvCxnSpPr>
        <p:spPr>
          <a:xfrm>
            <a:off x="413656" y="1451429"/>
            <a:ext cx="82296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Rounded Rectangle 14"/>
          <p:cNvSpPr/>
          <p:nvPr userDrawn="1"/>
        </p:nvSpPr>
        <p:spPr>
          <a:xfrm>
            <a:off x="457200" y="1461055"/>
            <a:ext cx="8229600" cy="369332"/>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830387"/>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Box 11">
            <a:hlinkClick r:id="" action="ppaction://hlinkshowjump?jump=firstslide"/>
          </p:cNvPr>
          <p:cNvSpPr txBox="1"/>
          <p:nvPr userDrawn="1"/>
        </p:nvSpPr>
        <p:spPr>
          <a:xfrm>
            <a:off x="586790" y="1461055"/>
            <a:ext cx="726869" cy="338554"/>
          </a:xfrm>
          <a:prstGeom prst="rect">
            <a:avLst/>
          </a:prstGeom>
          <a:noFill/>
        </p:spPr>
        <p:txBody>
          <a:bodyPr wrap="none" rtlCol="0">
            <a:spAutoFit/>
          </a:bodyPr>
          <a:lstStyle/>
          <a:p>
            <a:r>
              <a:rPr lang="en-US" sz="1600" i="1" dirty="0" smtClean="0">
                <a:solidFill>
                  <a:srgbClr val="558ED5"/>
                </a:solidFill>
                <a:hlinkClick r:id="" action="ppaction://hlinkshowjump?jump=firstslide"/>
              </a:rPr>
              <a:t>Home</a:t>
            </a:r>
            <a:endParaRPr lang="en-US" sz="1600" i="1" dirty="0">
              <a:solidFill>
                <a:srgbClr val="558ED5"/>
              </a:solidFill>
            </a:endParaRPr>
          </a:p>
        </p:txBody>
      </p:sp>
      <p:sp>
        <p:nvSpPr>
          <p:cNvPr id="14" name="Rounded Rectangle 13"/>
          <p:cNvSpPr/>
          <p:nvPr userDrawn="1"/>
        </p:nvSpPr>
        <p:spPr>
          <a:xfrm>
            <a:off x="457200" y="285075"/>
            <a:ext cx="646445" cy="976526"/>
          </a:xfrm>
          <a:prstGeom prst="round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Last modified: </a:t>
            </a:r>
            <a:fld id="{33A4DECE-A19E-AA4D-859B-2D2D3D6CA956}" type="datetimeFigureOut">
              <a:rPr lang="en-US" smtClean="0"/>
              <a:pPr/>
              <a:t>22/4/16</a:t>
            </a:fld>
            <a:endParaRPr lang="en-US" dirty="0"/>
          </a:p>
        </p:txBody>
      </p:sp>
      <p:sp>
        <p:nvSpPr>
          <p:cNvPr id="2" name="Rectangle 1"/>
          <p:cNvSpPr/>
          <p:nvPr userDrawn="1"/>
        </p:nvSpPr>
        <p:spPr>
          <a:xfrm>
            <a:off x="539425" y="179588"/>
            <a:ext cx="502511"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Rectangle 3"/>
          <p:cNvSpPr/>
          <p:nvPr userDrawn="1"/>
        </p:nvSpPr>
        <p:spPr>
          <a:xfrm>
            <a:off x="1050449" y="342553"/>
            <a:ext cx="2045903" cy="707886"/>
          </a:xfrm>
          <a:prstGeom prst="rect">
            <a:avLst/>
          </a:prstGeom>
          <a:noFill/>
        </p:spPr>
        <p:txBody>
          <a:bodyPr wrap="none" lIns="91440" tIns="45720" rIns="91440" bIns="45720">
            <a:spAutoFit/>
          </a:bodyPr>
          <a:lstStyle/>
          <a:p>
            <a:pPr algn="ctr"/>
            <a:r>
              <a:rPr lang="en-US" sz="4000" b="1" cap="none" spc="0"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ightHaze</a:t>
            </a:r>
            <a:endParaRPr lang="en-US" sz="40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pic>
        <p:nvPicPr>
          <p:cNvPr id="10" name="Picture 9" descr="google.png">
            <a:hlinkClick r:id="rId14" action="ppaction://hlinksldjump"/>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17205" y="961798"/>
            <a:ext cx="304800" cy="304800"/>
          </a:xfrm>
          <a:prstGeom prst="rect">
            <a:avLst/>
          </a:prstGeom>
        </p:spPr>
      </p:pic>
      <p:sp>
        <p:nvSpPr>
          <p:cNvPr id="13" name="TextBox 12"/>
          <p:cNvSpPr txBox="1"/>
          <p:nvPr userDrawn="1"/>
        </p:nvSpPr>
        <p:spPr>
          <a:xfrm>
            <a:off x="1474248" y="1461055"/>
            <a:ext cx="793494" cy="338554"/>
          </a:xfrm>
          <a:prstGeom prst="rect">
            <a:avLst/>
          </a:prstGeom>
          <a:noFill/>
        </p:spPr>
        <p:txBody>
          <a:bodyPr wrap="none" rtlCol="0">
            <a:spAutoFit/>
          </a:bodyPr>
          <a:lstStyle/>
          <a:p>
            <a:r>
              <a:rPr lang="en-US" sz="1600" i="1" dirty="0" smtClean="0">
                <a:solidFill>
                  <a:srgbClr val="558ED5"/>
                </a:solidFill>
                <a:hlinkClick r:id="rId16" action="ppaction://hlinksldjump"/>
              </a:rPr>
              <a:t>Pledge</a:t>
            </a:r>
            <a:endParaRPr lang="en-US" sz="1600" i="1" dirty="0">
              <a:solidFill>
                <a:srgbClr val="558ED5"/>
              </a:solidFill>
            </a:endParaRPr>
          </a:p>
        </p:txBody>
      </p:sp>
      <p:sp>
        <p:nvSpPr>
          <p:cNvPr id="5" name="TextBox 4"/>
          <p:cNvSpPr txBox="1"/>
          <p:nvPr userDrawn="1"/>
        </p:nvSpPr>
        <p:spPr>
          <a:xfrm>
            <a:off x="7239000" y="950518"/>
            <a:ext cx="1097463" cy="338554"/>
          </a:xfrm>
          <a:prstGeom prst="rect">
            <a:avLst/>
          </a:prstGeom>
          <a:noFill/>
        </p:spPr>
        <p:txBody>
          <a:bodyPr wrap="none" rtlCol="0">
            <a:spAutoFit/>
          </a:bodyPr>
          <a:lstStyle/>
          <a:p>
            <a:r>
              <a:rPr lang="en-US" sz="1600" i="1" dirty="0" smtClean="0">
                <a:solidFill>
                  <a:schemeClr val="accent1">
                    <a:lumMod val="75000"/>
                  </a:schemeClr>
                </a:solidFill>
              </a:rPr>
              <a:t>Login with</a:t>
            </a:r>
            <a:endParaRPr lang="en-US" sz="1600" i="1" dirty="0">
              <a:solidFill>
                <a:schemeClr val="accent1">
                  <a:lumMod val="75000"/>
                </a:schemeClr>
              </a:solidFill>
            </a:endParaRPr>
          </a:p>
        </p:txBody>
      </p:sp>
    </p:spTree>
    <p:extLst>
      <p:ext uri="{BB962C8B-B14F-4D97-AF65-F5344CB8AC3E}">
        <p14:creationId xmlns:p14="http://schemas.microsoft.com/office/powerpoint/2010/main" val="40168355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xmlns:p14="http://schemas.microsoft.com/office/powerpoint/2010/main" advClick="0"/>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Rounded Rectangle 14"/>
          <p:cNvSpPr/>
          <p:nvPr userDrawn="1"/>
        </p:nvSpPr>
        <p:spPr>
          <a:xfrm>
            <a:off x="457200" y="1461055"/>
            <a:ext cx="8229600" cy="369332"/>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830387"/>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Box 11"/>
          <p:cNvSpPr txBox="1"/>
          <p:nvPr userDrawn="1"/>
        </p:nvSpPr>
        <p:spPr>
          <a:xfrm>
            <a:off x="586790" y="1461055"/>
            <a:ext cx="726869" cy="338554"/>
          </a:xfrm>
          <a:prstGeom prst="rect">
            <a:avLst/>
          </a:prstGeom>
          <a:noFill/>
        </p:spPr>
        <p:txBody>
          <a:bodyPr wrap="none" rtlCol="0">
            <a:spAutoFit/>
          </a:bodyPr>
          <a:lstStyle/>
          <a:p>
            <a:r>
              <a:rPr lang="en-US" sz="1600" i="1" dirty="0" smtClean="0">
                <a:solidFill>
                  <a:srgbClr val="558ED5"/>
                </a:solidFill>
                <a:hlinkClick r:id="rId14" action="ppaction://hlinksldjump"/>
              </a:rPr>
              <a:t>Home</a:t>
            </a:r>
            <a:endParaRPr lang="en-US" sz="1600" i="1" dirty="0">
              <a:solidFill>
                <a:srgbClr val="558ED5"/>
              </a:solidFill>
            </a:endParaRPr>
          </a:p>
        </p:txBody>
      </p:sp>
      <p:sp>
        <p:nvSpPr>
          <p:cNvPr id="14" name="Rounded Rectangle 13"/>
          <p:cNvSpPr/>
          <p:nvPr userDrawn="1"/>
        </p:nvSpPr>
        <p:spPr>
          <a:xfrm>
            <a:off x="457200" y="285075"/>
            <a:ext cx="646445" cy="976526"/>
          </a:xfrm>
          <a:prstGeom prst="round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Last modified: </a:t>
            </a:r>
            <a:fld id="{33A4DECE-A19E-AA4D-859B-2D2D3D6CA956}" type="datetimeFigureOut">
              <a:rPr lang="en-US" smtClean="0"/>
              <a:pPr/>
              <a:t>22/4/16</a:t>
            </a:fld>
            <a:endParaRPr lang="en-US" dirty="0"/>
          </a:p>
        </p:txBody>
      </p:sp>
      <p:sp>
        <p:nvSpPr>
          <p:cNvPr id="2" name="Rectangle 1"/>
          <p:cNvSpPr/>
          <p:nvPr userDrawn="1"/>
        </p:nvSpPr>
        <p:spPr>
          <a:xfrm>
            <a:off x="539425" y="179588"/>
            <a:ext cx="502511"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Rectangle 3"/>
          <p:cNvSpPr/>
          <p:nvPr userDrawn="1"/>
        </p:nvSpPr>
        <p:spPr>
          <a:xfrm>
            <a:off x="1050449" y="342553"/>
            <a:ext cx="2045903" cy="707886"/>
          </a:xfrm>
          <a:prstGeom prst="rect">
            <a:avLst/>
          </a:prstGeom>
          <a:noFill/>
        </p:spPr>
        <p:txBody>
          <a:bodyPr wrap="none" lIns="91440" tIns="45720" rIns="91440" bIns="45720">
            <a:spAutoFit/>
          </a:bodyPr>
          <a:lstStyle/>
          <a:p>
            <a:pPr algn="ctr"/>
            <a:r>
              <a:rPr lang="en-US" sz="4000" b="1" cap="none" spc="0"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ightHaze</a:t>
            </a:r>
            <a:endParaRPr lang="en-US" sz="40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3" name="TextBox 12"/>
          <p:cNvSpPr txBox="1"/>
          <p:nvPr userDrawn="1"/>
        </p:nvSpPr>
        <p:spPr>
          <a:xfrm>
            <a:off x="1474248" y="1461055"/>
            <a:ext cx="793494" cy="338554"/>
          </a:xfrm>
          <a:prstGeom prst="rect">
            <a:avLst/>
          </a:prstGeom>
          <a:noFill/>
        </p:spPr>
        <p:txBody>
          <a:bodyPr wrap="none" rtlCol="0">
            <a:spAutoFit/>
          </a:bodyPr>
          <a:lstStyle/>
          <a:p>
            <a:r>
              <a:rPr lang="en-US" sz="1600" i="1" dirty="0" smtClean="0">
                <a:solidFill>
                  <a:srgbClr val="558ED5"/>
                </a:solidFill>
                <a:hlinkClick r:id="rId15" action="ppaction://hlinksldjump"/>
              </a:rPr>
              <a:t>Pledge</a:t>
            </a:r>
            <a:endParaRPr lang="en-US" sz="1600" i="1" dirty="0">
              <a:solidFill>
                <a:srgbClr val="558ED5"/>
              </a:solidFill>
            </a:endParaRPr>
          </a:p>
        </p:txBody>
      </p:sp>
      <p:sp>
        <p:nvSpPr>
          <p:cNvPr id="17" name="TextBox 16"/>
          <p:cNvSpPr txBox="1"/>
          <p:nvPr userDrawn="1"/>
        </p:nvSpPr>
        <p:spPr>
          <a:xfrm>
            <a:off x="2422910" y="1461055"/>
            <a:ext cx="1031540" cy="338554"/>
          </a:xfrm>
          <a:prstGeom prst="rect">
            <a:avLst/>
          </a:prstGeom>
          <a:noFill/>
        </p:spPr>
        <p:txBody>
          <a:bodyPr wrap="none" rtlCol="0">
            <a:spAutoFit/>
          </a:bodyPr>
          <a:lstStyle/>
          <a:p>
            <a:r>
              <a:rPr lang="en-US" sz="1600" i="1" dirty="0" smtClean="0">
                <a:solidFill>
                  <a:srgbClr val="558ED5"/>
                </a:solidFill>
                <a:hlinkClick r:id="rId16" action="ppaction://hlinksldjump"/>
              </a:rPr>
              <a:t>Reminder</a:t>
            </a:r>
            <a:endParaRPr lang="en-US" sz="1600" i="1" dirty="0">
              <a:solidFill>
                <a:srgbClr val="558ED5"/>
              </a:solidFill>
            </a:endParaRPr>
          </a:p>
        </p:txBody>
      </p:sp>
      <p:sp>
        <p:nvSpPr>
          <p:cNvPr id="18" name="TextBox 17"/>
          <p:cNvSpPr txBox="1"/>
          <p:nvPr userDrawn="1"/>
        </p:nvSpPr>
        <p:spPr>
          <a:xfrm>
            <a:off x="5291375" y="892269"/>
            <a:ext cx="2549696" cy="369332"/>
          </a:xfrm>
          <a:prstGeom prst="rect">
            <a:avLst/>
          </a:prstGeom>
          <a:noFill/>
        </p:spPr>
        <p:txBody>
          <a:bodyPr wrap="none" rtlCol="0">
            <a:spAutoFit/>
          </a:bodyPr>
          <a:lstStyle/>
          <a:p>
            <a:r>
              <a:rPr lang="en-US" i="1" dirty="0" err="1" smtClean="0"/>
              <a:t>leews@comp.nus.edu.sg</a:t>
            </a:r>
            <a:endParaRPr lang="en-US" i="1" dirty="0"/>
          </a:p>
        </p:txBody>
      </p:sp>
      <p:sp>
        <p:nvSpPr>
          <p:cNvPr id="19" name="TextBox 18"/>
          <p:cNvSpPr txBox="1"/>
          <p:nvPr userDrawn="1"/>
        </p:nvSpPr>
        <p:spPr>
          <a:xfrm>
            <a:off x="7841071" y="892269"/>
            <a:ext cx="845729" cy="369332"/>
          </a:xfrm>
          <a:prstGeom prst="rect">
            <a:avLst/>
          </a:prstGeom>
          <a:noFill/>
        </p:spPr>
        <p:txBody>
          <a:bodyPr wrap="none" rtlCol="0">
            <a:spAutoFit/>
          </a:bodyPr>
          <a:lstStyle/>
          <a:p>
            <a:r>
              <a:rPr lang="en-US" i="1" dirty="0" smtClean="0">
                <a:solidFill>
                  <a:srgbClr val="000090"/>
                </a:solidFill>
                <a:hlinkClick r:id="rId17" action="ppaction://hlinksldjump"/>
              </a:rPr>
              <a:t>logout</a:t>
            </a:r>
            <a:endParaRPr lang="en-US" i="1" dirty="0">
              <a:solidFill>
                <a:srgbClr val="000090"/>
              </a:solidFill>
            </a:endParaRPr>
          </a:p>
        </p:txBody>
      </p:sp>
    </p:spTree>
    <p:extLst>
      <p:ext uri="{BB962C8B-B14F-4D97-AF65-F5344CB8AC3E}">
        <p14:creationId xmlns:p14="http://schemas.microsoft.com/office/powerpoint/2010/main" val="247872137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ransition xmlns:p14="http://schemas.microsoft.com/office/powerpoint/2010/main" advClick="0"/>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Rounded Rectangle 14"/>
          <p:cNvSpPr/>
          <p:nvPr userDrawn="1"/>
        </p:nvSpPr>
        <p:spPr>
          <a:xfrm>
            <a:off x="457200" y="1461055"/>
            <a:ext cx="8229600" cy="369332"/>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
        <p:nvSpPr>
          <p:cNvPr id="3" name="Text Placeholder 2"/>
          <p:cNvSpPr>
            <a:spLocks noGrp="1"/>
          </p:cNvSpPr>
          <p:nvPr>
            <p:ph type="body" idx="1"/>
          </p:nvPr>
        </p:nvSpPr>
        <p:spPr>
          <a:xfrm>
            <a:off x="457200" y="1830387"/>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Box 11">
            <a:hlinkClick r:id="" action="ppaction://hlinkshowjump?jump=firstslide"/>
          </p:cNvPr>
          <p:cNvSpPr txBox="1"/>
          <p:nvPr userDrawn="1"/>
        </p:nvSpPr>
        <p:spPr>
          <a:xfrm>
            <a:off x="586790" y="1461055"/>
            <a:ext cx="749461" cy="369332"/>
          </a:xfrm>
          <a:prstGeom prst="rect">
            <a:avLst/>
          </a:prstGeom>
          <a:noFill/>
        </p:spPr>
        <p:txBody>
          <a:bodyPr wrap="none" rtlCol="0">
            <a:spAutoFit/>
          </a:bodyPr>
          <a:lstStyle/>
          <a:p>
            <a:r>
              <a:rPr lang="en-US" dirty="0" smtClean="0">
                <a:solidFill>
                  <a:prstClr val="black"/>
                </a:solidFill>
                <a:latin typeface="Calibri"/>
                <a:hlinkClick r:id="rId13" action="ppaction://hlinksldjump"/>
              </a:rPr>
              <a:t>Home</a:t>
            </a:r>
            <a:endParaRPr lang="en-US" dirty="0">
              <a:solidFill>
                <a:prstClr val="black"/>
              </a:solidFill>
              <a:latin typeface="Calibri"/>
            </a:endParaRPr>
          </a:p>
        </p:txBody>
      </p:sp>
      <p:sp>
        <p:nvSpPr>
          <p:cNvPr id="14" name="Rounded Rectangle 13"/>
          <p:cNvSpPr/>
          <p:nvPr userDrawn="1"/>
        </p:nvSpPr>
        <p:spPr>
          <a:xfrm>
            <a:off x="457200" y="285075"/>
            <a:ext cx="646445" cy="976526"/>
          </a:xfrm>
          <a:prstGeom prst="round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b="1" dirty="0">
              <a:ln w="900" cmpd="sng">
                <a:solidFill>
                  <a:srgbClr val="4F81BD">
                    <a:satMod val="190000"/>
                    <a:alpha val="55000"/>
                  </a:srgbClr>
                </a:solidFill>
                <a:prstDash val="solid"/>
              </a:ln>
              <a:solidFill>
                <a:srgbClr val="4F81BD">
                  <a:satMod val="200000"/>
                  <a:tint val="3000"/>
                </a:srgbClr>
              </a:solidFill>
              <a:effectLst>
                <a:innerShdw blurRad="101600" dist="76200" dir="5400000">
                  <a:srgbClr val="4F81BD">
                    <a:satMod val="190000"/>
                    <a:tint val="100000"/>
                    <a:alpha val="74000"/>
                  </a:srgbClr>
                </a:innerShdw>
              </a:effectLst>
              <a:latin typeface="Calibri"/>
            </a:endParaRPr>
          </a:p>
        </p:txBody>
      </p:sp>
      <p:sp>
        <p:nvSpPr>
          <p:cNvPr id="1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solidFill>
                  <a:prstClr val="black">
                    <a:tint val="75000"/>
                  </a:prstClr>
                </a:solidFill>
                <a:latin typeface="Calibri"/>
              </a:rPr>
              <a:t>Last modified: </a:t>
            </a:r>
            <a:fld id="{33A4DECE-A19E-AA4D-859B-2D2D3D6CA956}" type="datetimeFigureOut">
              <a:rPr lang="en-US" smtClean="0">
                <a:solidFill>
                  <a:prstClr val="black">
                    <a:tint val="75000"/>
                  </a:prstClr>
                </a:solidFill>
                <a:latin typeface="Calibri"/>
              </a:rPr>
              <a:pPr/>
              <a:t>22/4/16</a:t>
            </a:fld>
            <a:endParaRPr lang="en-US" dirty="0">
              <a:solidFill>
                <a:prstClr val="black">
                  <a:tint val="75000"/>
                </a:prstClr>
              </a:solidFill>
              <a:latin typeface="Calibri"/>
            </a:endParaRPr>
          </a:p>
        </p:txBody>
      </p:sp>
      <p:sp>
        <p:nvSpPr>
          <p:cNvPr id="2" name="Rectangle 1"/>
          <p:cNvSpPr/>
          <p:nvPr userDrawn="1"/>
        </p:nvSpPr>
        <p:spPr>
          <a:xfrm>
            <a:off x="477715" y="179588"/>
            <a:ext cx="625930"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rgbClr val="4F81BD">
                        <a:tint val="75000"/>
                        <a:shade val="75000"/>
                        <a:satMod val="170000"/>
                      </a:srgbClr>
                    </a:gs>
                    <a:gs pos="49000">
                      <a:srgbClr val="4F81BD">
                        <a:tint val="88000"/>
                        <a:shade val="65000"/>
                        <a:satMod val="172000"/>
                      </a:srgbClr>
                    </a:gs>
                    <a:gs pos="50000">
                      <a:srgbClr val="4F81BD">
                        <a:shade val="65000"/>
                        <a:satMod val="130000"/>
                      </a:srgbClr>
                    </a:gs>
                    <a:gs pos="92000">
                      <a:srgbClr val="4F81BD">
                        <a:shade val="50000"/>
                        <a:satMod val="120000"/>
                      </a:srgbClr>
                    </a:gs>
                    <a:gs pos="100000">
                      <a:srgbClr val="4F81BD">
                        <a:shade val="48000"/>
                        <a:satMod val="120000"/>
                      </a:srgbClr>
                    </a:gs>
                  </a:gsLst>
                  <a:lin ang="5400000"/>
                </a:gradFill>
                <a:effectLst>
                  <a:reflection blurRad="12700" stA="50000" endPos="50000" dist="5000" dir="5400000" sy="-100000" rotWithShape="0"/>
                </a:effectLst>
                <a:latin typeface="Calibri"/>
              </a:rPr>
              <a:t>G</a:t>
            </a:r>
            <a:endParaRPr lang="en-US" sz="5400" b="1" cap="all" dirty="0">
              <a:ln w="0"/>
              <a:gradFill flip="none">
                <a:gsLst>
                  <a:gs pos="0">
                    <a:srgbClr val="4F81BD">
                      <a:tint val="75000"/>
                      <a:shade val="75000"/>
                      <a:satMod val="170000"/>
                    </a:srgbClr>
                  </a:gs>
                  <a:gs pos="49000">
                    <a:srgbClr val="4F81BD">
                      <a:tint val="88000"/>
                      <a:shade val="65000"/>
                      <a:satMod val="172000"/>
                    </a:srgbClr>
                  </a:gs>
                  <a:gs pos="50000">
                    <a:srgbClr val="4F81BD">
                      <a:shade val="65000"/>
                      <a:satMod val="130000"/>
                    </a:srgbClr>
                  </a:gs>
                  <a:gs pos="92000">
                    <a:srgbClr val="4F81BD">
                      <a:shade val="50000"/>
                      <a:satMod val="120000"/>
                    </a:srgbClr>
                  </a:gs>
                  <a:gs pos="100000">
                    <a:srgbClr val="4F81BD">
                      <a:shade val="48000"/>
                      <a:satMod val="120000"/>
                    </a:srgbClr>
                  </a:gs>
                </a:gsLst>
                <a:lin ang="5400000"/>
              </a:gradFill>
              <a:effectLst>
                <a:reflection blurRad="12700" stA="50000" endPos="50000" dist="5000" dir="5400000" sy="-100000" rotWithShape="0"/>
              </a:effectLst>
              <a:latin typeface="Calibri"/>
            </a:endParaRPr>
          </a:p>
        </p:txBody>
      </p:sp>
      <p:sp>
        <p:nvSpPr>
          <p:cNvPr id="4" name="Rectangle 3"/>
          <p:cNvSpPr/>
          <p:nvPr userDrawn="1"/>
        </p:nvSpPr>
        <p:spPr>
          <a:xfrm>
            <a:off x="1038850" y="404513"/>
            <a:ext cx="1709773" cy="707886"/>
          </a:xfrm>
          <a:prstGeom prst="rect">
            <a:avLst/>
          </a:prstGeom>
          <a:noFill/>
        </p:spPr>
        <p:txBody>
          <a:bodyPr wrap="none" lIns="91440" tIns="45720" rIns="91440" bIns="45720">
            <a:spAutoFit/>
          </a:bodyPr>
          <a:lstStyle/>
          <a:p>
            <a:pPr algn="ctr"/>
            <a:r>
              <a:rPr lang="en-US" sz="4000" b="1" dirty="0" err="1" smtClean="0">
                <a:ln w="900" cmpd="sng">
                  <a:solidFill>
                    <a:srgbClr val="4F81BD">
                      <a:satMod val="190000"/>
                      <a:alpha val="55000"/>
                    </a:srgbClr>
                  </a:solidFill>
                  <a:prstDash val="solid"/>
                </a:ln>
                <a:solidFill>
                  <a:srgbClr val="4F81BD">
                    <a:satMod val="200000"/>
                    <a:tint val="3000"/>
                  </a:srgbClr>
                </a:solidFill>
                <a:effectLst>
                  <a:innerShdw blurRad="101600" dist="76200" dir="5400000">
                    <a:srgbClr val="4F81BD">
                      <a:satMod val="190000"/>
                      <a:tint val="100000"/>
                      <a:alpha val="74000"/>
                    </a:srgbClr>
                  </a:innerShdw>
                </a:effectLst>
                <a:latin typeface="Calibri"/>
              </a:rPr>
              <a:t>iftbook</a:t>
            </a:r>
            <a:endParaRPr lang="en-US" sz="4000" b="1" dirty="0">
              <a:ln w="900" cmpd="sng">
                <a:solidFill>
                  <a:srgbClr val="4F81BD">
                    <a:satMod val="190000"/>
                    <a:alpha val="55000"/>
                  </a:srgbClr>
                </a:solidFill>
                <a:prstDash val="solid"/>
              </a:ln>
              <a:solidFill>
                <a:srgbClr val="4F81BD">
                  <a:satMod val="200000"/>
                  <a:tint val="3000"/>
                </a:srgbClr>
              </a:solidFill>
              <a:effectLst>
                <a:innerShdw blurRad="101600" dist="76200" dir="5400000">
                  <a:srgbClr val="4F81BD">
                    <a:satMod val="190000"/>
                    <a:tint val="100000"/>
                    <a:alpha val="74000"/>
                  </a:srgbClr>
                </a:innerShdw>
              </a:effectLst>
              <a:latin typeface="Calibri"/>
            </a:endParaRPr>
          </a:p>
        </p:txBody>
      </p:sp>
      <p:sp>
        <p:nvSpPr>
          <p:cNvPr id="5" name="TextBox 4"/>
          <p:cNvSpPr txBox="1"/>
          <p:nvPr userDrawn="1"/>
        </p:nvSpPr>
        <p:spPr>
          <a:xfrm>
            <a:off x="5291375" y="892269"/>
            <a:ext cx="2549696" cy="369332"/>
          </a:xfrm>
          <a:prstGeom prst="rect">
            <a:avLst/>
          </a:prstGeom>
          <a:noFill/>
        </p:spPr>
        <p:txBody>
          <a:bodyPr wrap="none" rtlCol="0">
            <a:spAutoFit/>
          </a:bodyPr>
          <a:lstStyle/>
          <a:p>
            <a:r>
              <a:rPr lang="en-US" i="1" dirty="0" err="1" smtClean="0">
                <a:solidFill>
                  <a:prstClr val="black"/>
                </a:solidFill>
                <a:latin typeface="Calibri"/>
              </a:rPr>
              <a:t>leews@comp.nus.edu.sg</a:t>
            </a:r>
            <a:endParaRPr lang="en-US" i="1" dirty="0">
              <a:solidFill>
                <a:prstClr val="black"/>
              </a:solidFill>
              <a:latin typeface="Calibri"/>
            </a:endParaRPr>
          </a:p>
        </p:txBody>
      </p:sp>
      <p:sp>
        <p:nvSpPr>
          <p:cNvPr id="19" name="TextBox 18"/>
          <p:cNvSpPr txBox="1"/>
          <p:nvPr userDrawn="1"/>
        </p:nvSpPr>
        <p:spPr>
          <a:xfrm>
            <a:off x="7841071" y="892269"/>
            <a:ext cx="845729" cy="369332"/>
          </a:xfrm>
          <a:prstGeom prst="rect">
            <a:avLst/>
          </a:prstGeom>
          <a:noFill/>
        </p:spPr>
        <p:txBody>
          <a:bodyPr wrap="none" rtlCol="0">
            <a:spAutoFit/>
          </a:bodyPr>
          <a:lstStyle/>
          <a:p>
            <a:r>
              <a:rPr lang="en-US" i="1" dirty="0" smtClean="0">
                <a:solidFill>
                  <a:srgbClr val="000090"/>
                </a:solidFill>
                <a:latin typeface="Calibri"/>
                <a:hlinkClick r:id="rId14" action="ppaction://hlinksldjump"/>
              </a:rPr>
              <a:t>logout</a:t>
            </a:r>
            <a:endParaRPr lang="en-US" i="1" dirty="0">
              <a:solidFill>
                <a:srgbClr val="000090"/>
              </a:solidFill>
              <a:latin typeface="Calibri"/>
            </a:endParaRPr>
          </a:p>
        </p:txBody>
      </p:sp>
      <p:sp>
        <p:nvSpPr>
          <p:cNvPr id="20" name="TextBox 19">
            <a:hlinkClick r:id="" action="ppaction://hlinkshowjump?jump=firstslide"/>
          </p:cNvPr>
          <p:cNvSpPr txBox="1"/>
          <p:nvPr userDrawn="1"/>
        </p:nvSpPr>
        <p:spPr>
          <a:xfrm>
            <a:off x="1568566" y="1457959"/>
            <a:ext cx="1024364" cy="369332"/>
          </a:xfrm>
          <a:prstGeom prst="rect">
            <a:avLst/>
          </a:prstGeom>
          <a:noFill/>
        </p:spPr>
        <p:txBody>
          <a:bodyPr wrap="none" rtlCol="0">
            <a:spAutoFit/>
          </a:bodyPr>
          <a:lstStyle/>
          <a:p>
            <a:r>
              <a:rPr lang="en-US" dirty="0" smtClean="0">
                <a:solidFill>
                  <a:prstClr val="black"/>
                </a:solidFill>
                <a:latin typeface="Calibri"/>
                <a:hlinkClick r:id="rId15" action="ppaction://hlinksldjump"/>
              </a:rPr>
              <a:t>Wish List</a:t>
            </a:r>
            <a:endParaRPr lang="en-US" dirty="0">
              <a:solidFill>
                <a:prstClr val="black"/>
              </a:solidFill>
              <a:latin typeface="Calibri"/>
            </a:endParaRPr>
          </a:p>
        </p:txBody>
      </p:sp>
      <p:sp>
        <p:nvSpPr>
          <p:cNvPr id="21" name="TextBox 20">
            <a:hlinkClick r:id="" action="ppaction://hlinkshowjump?jump=firstslide"/>
          </p:cNvPr>
          <p:cNvSpPr txBox="1"/>
          <p:nvPr userDrawn="1"/>
        </p:nvSpPr>
        <p:spPr>
          <a:xfrm>
            <a:off x="2718789" y="1457959"/>
            <a:ext cx="815510" cy="369332"/>
          </a:xfrm>
          <a:prstGeom prst="rect">
            <a:avLst/>
          </a:prstGeom>
          <a:noFill/>
        </p:spPr>
        <p:txBody>
          <a:bodyPr wrap="none" rtlCol="0">
            <a:spAutoFit/>
          </a:bodyPr>
          <a:lstStyle/>
          <a:p>
            <a:r>
              <a:rPr lang="en-US" dirty="0" smtClean="0">
                <a:solidFill>
                  <a:prstClr val="black"/>
                </a:solidFill>
                <a:latin typeface="Calibri"/>
                <a:hlinkClick r:id="rId16" action="ppaction://hlinksldjump"/>
              </a:rPr>
              <a:t>Search</a:t>
            </a:r>
            <a:endParaRPr lang="en-US" dirty="0">
              <a:solidFill>
                <a:prstClr val="black"/>
              </a:solidFill>
              <a:latin typeface="Calibri"/>
            </a:endParaRPr>
          </a:p>
        </p:txBody>
      </p:sp>
    </p:spTree>
    <p:extLst>
      <p:ext uri="{BB962C8B-B14F-4D97-AF65-F5344CB8AC3E}">
        <p14:creationId xmlns:p14="http://schemas.microsoft.com/office/powerpoint/2010/main" val="15823801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advClick="0"/>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witter.github.io/bootstrap/getting-started.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ata.gov.s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s.google.com/appengine/docs/python/gettingstartedpython27/uploadin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ighthazepledge.appspot.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s.google.com/appengine/docs/python/gettingstartedpython27/devenvironment" TargetMode="External"/><Relationship Id="rId4" Type="http://schemas.openxmlformats.org/officeDocument/2006/relationships/hyperlink" Target="http://www.comp.nus.edu.sg/~leews/GAEtutorial.zip" TargetMode="External"/><Relationship Id="rId1" Type="http://schemas.openxmlformats.org/officeDocument/2006/relationships/slideLayout" Target="../slideLayouts/slideLayout2.xml"/><Relationship Id="rId2" Type="http://schemas.openxmlformats.org/officeDocument/2006/relationships/hyperlink" Target="https://developers.google.com/appengine/docs/python/gettingstartedpython27/introduc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ppeng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30" y="1867248"/>
            <a:ext cx="4025900" cy="4178300"/>
          </a:xfrm>
          <a:prstGeom prst="rect">
            <a:avLst/>
          </a:prstGeom>
        </p:spPr>
      </p:pic>
      <p:sp>
        <p:nvSpPr>
          <p:cNvPr id="2" name="Title 1"/>
          <p:cNvSpPr>
            <a:spLocks noGrp="1"/>
          </p:cNvSpPr>
          <p:nvPr>
            <p:ph type="ctrTitle"/>
          </p:nvPr>
        </p:nvSpPr>
        <p:spPr>
          <a:xfrm>
            <a:off x="3930316" y="2416175"/>
            <a:ext cx="4711868" cy="1470025"/>
          </a:xfrm>
        </p:spPr>
        <p:txBody>
          <a:bodyPr>
            <a:normAutofit/>
          </a:bodyPr>
          <a:lstStyle/>
          <a:p>
            <a:r>
              <a:rPr lang="en-US" dirty="0" smtClean="0">
                <a:solidFill>
                  <a:srgbClr val="000090"/>
                </a:solidFill>
              </a:rPr>
              <a:t>Orbital</a:t>
            </a:r>
            <a:br>
              <a:rPr lang="en-US" dirty="0" smtClean="0">
                <a:solidFill>
                  <a:srgbClr val="000090"/>
                </a:solidFill>
              </a:rPr>
            </a:br>
            <a:r>
              <a:rPr lang="en-US" sz="3100" dirty="0" smtClean="0"/>
              <a:t>Google App Engine Tutorial</a:t>
            </a:r>
            <a:endParaRPr lang="en-US" sz="3100" dirty="0"/>
          </a:p>
        </p:txBody>
      </p:sp>
      <p:sp>
        <p:nvSpPr>
          <p:cNvPr id="3" name="Subtitle 2"/>
          <p:cNvSpPr>
            <a:spLocks noGrp="1"/>
          </p:cNvSpPr>
          <p:nvPr>
            <p:ph type="subTitle" idx="1"/>
          </p:nvPr>
        </p:nvSpPr>
        <p:spPr>
          <a:xfrm>
            <a:off x="4046620" y="4366832"/>
            <a:ext cx="4411580" cy="1472494"/>
          </a:xfrm>
        </p:spPr>
        <p:txBody>
          <a:bodyPr>
            <a:normAutofit fontScale="55000" lnSpcReduction="20000"/>
          </a:bodyPr>
          <a:lstStyle/>
          <a:p>
            <a:r>
              <a:rPr lang="en-US" dirty="0" smtClean="0"/>
              <a:t>Lee Wee Sun</a:t>
            </a:r>
          </a:p>
          <a:p>
            <a:r>
              <a:rPr lang="en-US" dirty="0" smtClean="0"/>
              <a:t>School of Computing</a:t>
            </a:r>
          </a:p>
          <a:p>
            <a:r>
              <a:rPr lang="en-US" dirty="0" smtClean="0"/>
              <a:t>National University of Singapore</a:t>
            </a:r>
          </a:p>
          <a:p>
            <a:endParaRPr lang="en-US" dirty="0" smtClean="0"/>
          </a:p>
          <a:p>
            <a:r>
              <a:rPr lang="en-US" dirty="0" err="1" smtClean="0"/>
              <a:t>leews@comp.nus.edu.sg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8666"/>
            <a:ext cx="8229600" cy="2298358"/>
          </a:xfrm>
        </p:spPr>
        <p:txBody>
          <a:bodyPr>
            <a:normAutofit lnSpcReduction="10000"/>
          </a:bodyPr>
          <a:lstStyle/>
          <a:p>
            <a:r>
              <a:rPr lang="en-US" dirty="0" smtClean="0"/>
              <a:t>Look at the file </a:t>
            </a:r>
            <a:r>
              <a:rPr lang="en-US" dirty="0" err="1" smtClean="0">
                <a:solidFill>
                  <a:srgbClr val="000090"/>
                </a:solidFill>
              </a:rPr>
              <a:t>front.html</a:t>
            </a:r>
            <a:endParaRPr lang="en-US" dirty="0" smtClean="0">
              <a:solidFill>
                <a:schemeClr val="tx1">
                  <a:lumMod val="95000"/>
                  <a:lumOff val="5000"/>
                </a:schemeClr>
              </a:solidFill>
            </a:endParaRPr>
          </a:p>
          <a:p>
            <a:pPr lvl="1"/>
            <a:r>
              <a:rPr lang="en-US" dirty="0" smtClean="0">
                <a:solidFill>
                  <a:schemeClr val="tx1">
                    <a:lumMod val="95000"/>
                    <a:lumOff val="5000"/>
                  </a:schemeClr>
                </a:solidFill>
              </a:rPr>
              <a:t>Use </a:t>
            </a:r>
            <a:r>
              <a:rPr lang="en-US" dirty="0" err="1" smtClean="0">
                <a:solidFill>
                  <a:schemeClr val="tx1">
                    <a:lumMod val="95000"/>
                    <a:lumOff val="5000"/>
                  </a:schemeClr>
                </a:solidFill>
              </a:rPr>
              <a:t>stylesheet</a:t>
            </a:r>
            <a:r>
              <a:rPr lang="en-US" dirty="0" smtClean="0">
                <a:solidFill>
                  <a:schemeClr val="tx1">
                    <a:lumMod val="95000"/>
                    <a:lumOff val="5000"/>
                  </a:schemeClr>
                </a:solidFill>
              </a:rPr>
              <a:t> from </a:t>
            </a:r>
            <a:r>
              <a:rPr lang="en-US" dirty="0" smtClean="0">
                <a:solidFill>
                  <a:srgbClr val="000090"/>
                </a:solidFill>
              </a:rPr>
              <a:t>Twitter Bootstrap</a:t>
            </a:r>
          </a:p>
          <a:p>
            <a:pPr lvl="2"/>
            <a:r>
              <a:rPr lang="en-US" dirty="0">
                <a:solidFill>
                  <a:schemeClr val="tx1">
                    <a:lumMod val="95000"/>
                    <a:lumOff val="5000"/>
                  </a:schemeClr>
                </a:solidFill>
              </a:rPr>
              <a:t>Documentation: </a:t>
            </a:r>
            <a:r>
              <a:rPr lang="en-US" dirty="0">
                <a:solidFill>
                  <a:srgbClr val="000090"/>
                </a:solidFill>
                <a:hlinkClick r:id="rId2"/>
              </a:rPr>
              <a:t>http://twitter.github.io/bootstrap/getting-</a:t>
            </a:r>
            <a:r>
              <a:rPr lang="en-US" dirty="0" smtClean="0">
                <a:solidFill>
                  <a:srgbClr val="000090"/>
                </a:solidFill>
                <a:hlinkClick r:id="rId2"/>
              </a:rPr>
              <a:t>started.html</a:t>
            </a:r>
            <a:endParaRPr lang="en-US" dirty="0">
              <a:solidFill>
                <a:srgbClr val="000090"/>
              </a:solidFill>
            </a:endParaRPr>
          </a:p>
          <a:p>
            <a:pPr lvl="1"/>
            <a:r>
              <a:rPr lang="en-US" dirty="0" smtClean="0">
                <a:solidFill>
                  <a:schemeClr val="tx1">
                    <a:lumMod val="95000"/>
                    <a:lumOff val="5000"/>
                  </a:schemeClr>
                </a:solidFill>
              </a:rPr>
              <a:t>Our own </a:t>
            </a:r>
            <a:r>
              <a:rPr lang="en-US" dirty="0" err="1" smtClean="0">
                <a:solidFill>
                  <a:schemeClr val="tx1">
                    <a:lumMod val="95000"/>
                    <a:lumOff val="5000"/>
                  </a:schemeClr>
                </a:solidFill>
              </a:rPr>
              <a:t>stylesheet</a:t>
            </a:r>
            <a:r>
              <a:rPr lang="en-US" dirty="0" smtClean="0">
                <a:solidFill>
                  <a:schemeClr val="tx1">
                    <a:lumMod val="95000"/>
                    <a:lumOff val="5000"/>
                  </a:schemeClr>
                </a:solidFill>
              </a:rPr>
              <a:t> in </a:t>
            </a:r>
            <a:r>
              <a:rPr lang="en-US" dirty="0" smtClean="0">
                <a:solidFill>
                  <a:srgbClr val="000090"/>
                </a:solidFill>
              </a:rPr>
              <a:t>/</a:t>
            </a:r>
            <a:r>
              <a:rPr lang="en-US" dirty="0" err="1" smtClean="0">
                <a:solidFill>
                  <a:srgbClr val="000090"/>
                </a:solidFill>
              </a:rPr>
              <a:t>stylesheets</a:t>
            </a:r>
            <a:r>
              <a:rPr lang="en-US" dirty="0" smtClean="0">
                <a:solidFill>
                  <a:srgbClr val="000090"/>
                </a:solidFill>
              </a:rPr>
              <a:t>/</a:t>
            </a:r>
            <a:r>
              <a:rPr lang="en-US" dirty="0" err="1" smtClean="0">
                <a:solidFill>
                  <a:srgbClr val="000090"/>
                </a:solidFill>
              </a:rPr>
              <a:t>main.css</a:t>
            </a:r>
            <a:endParaRPr lang="en-US" dirty="0" smtClean="0">
              <a:solidFill>
                <a:srgbClr val="000090"/>
              </a:solidFill>
            </a:endParaRPr>
          </a:p>
          <a:p>
            <a:pPr lvl="1"/>
            <a:endParaRPr lang="en-US" dirty="0" smtClean="0">
              <a:solidFill>
                <a:srgbClr val="000090"/>
              </a:solidFill>
            </a:endParaRPr>
          </a:p>
        </p:txBody>
      </p:sp>
      <p:sp>
        <p:nvSpPr>
          <p:cNvPr id="4" name="TextBox 3"/>
          <p:cNvSpPr txBox="1"/>
          <p:nvPr/>
        </p:nvSpPr>
        <p:spPr>
          <a:xfrm>
            <a:off x="880560" y="3994439"/>
            <a:ext cx="7738016" cy="163121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a:t> </a:t>
            </a:r>
            <a:r>
              <a:rPr lang="en-US" sz="2000" dirty="0"/>
              <a:t>&lt;head&gt;</a:t>
            </a:r>
          </a:p>
          <a:p>
            <a:r>
              <a:rPr lang="en-US" sz="2000" dirty="0"/>
              <a:t>    &lt;title&gt; </a:t>
            </a:r>
            <a:r>
              <a:rPr lang="en-US" sz="2000" dirty="0" err="1" smtClean="0"/>
              <a:t>FightHaze</a:t>
            </a:r>
            <a:r>
              <a:rPr lang="en-US" sz="2000" dirty="0" smtClean="0"/>
              <a:t>&lt;</a:t>
            </a:r>
            <a:r>
              <a:rPr lang="en-US" sz="2000" dirty="0"/>
              <a:t>/title&gt;</a:t>
            </a:r>
          </a:p>
          <a:p>
            <a:r>
              <a:rPr lang="en-US" sz="2000" dirty="0" smtClean="0"/>
              <a:t>    &lt;</a:t>
            </a:r>
            <a:r>
              <a:rPr lang="en-US" sz="2000" dirty="0"/>
              <a:t>link </a:t>
            </a:r>
            <a:r>
              <a:rPr lang="en-US" sz="2000" dirty="0" err="1"/>
              <a:t>href</a:t>
            </a:r>
            <a:r>
              <a:rPr lang="en-US" sz="2000" dirty="0"/>
              <a:t>="../bootstrap/</a:t>
            </a:r>
            <a:r>
              <a:rPr lang="en-US" sz="2000" dirty="0" err="1"/>
              <a:t>css</a:t>
            </a:r>
            <a:r>
              <a:rPr lang="en-US" sz="2000" dirty="0"/>
              <a:t>/</a:t>
            </a:r>
            <a:r>
              <a:rPr lang="en-US" sz="2000" b="1" dirty="0" err="1">
                <a:solidFill>
                  <a:srgbClr val="000090"/>
                </a:solidFill>
              </a:rPr>
              <a:t>bootstrap.css</a:t>
            </a:r>
            <a:r>
              <a:rPr lang="en-US" sz="2000" dirty="0"/>
              <a:t>" </a:t>
            </a:r>
            <a:r>
              <a:rPr lang="en-US" sz="2000" dirty="0" err="1"/>
              <a:t>rel</a:t>
            </a:r>
            <a:r>
              <a:rPr lang="en-US" sz="2000" dirty="0"/>
              <a:t>="</a:t>
            </a:r>
            <a:r>
              <a:rPr lang="en-US" sz="2000" dirty="0" err="1" smtClean="0"/>
              <a:t>stylesheet</a:t>
            </a:r>
            <a:r>
              <a:rPr lang="en-US" sz="2000" dirty="0" smtClean="0"/>
              <a:t>”&gt;</a:t>
            </a:r>
          </a:p>
          <a:p>
            <a:r>
              <a:rPr lang="en-US" sz="2000" dirty="0"/>
              <a:t> </a:t>
            </a:r>
            <a:r>
              <a:rPr lang="en-US" sz="2000" dirty="0" smtClean="0"/>
              <a:t>   &lt;</a:t>
            </a:r>
            <a:r>
              <a:rPr lang="en-US" sz="2000" dirty="0"/>
              <a:t>link type="text/</a:t>
            </a:r>
            <a:r>
              <a:rPr lang="en-US" sz="2000" dirty="0" err="1"/>
              <a:t>css</a:t>
            </a:r>
            <a:r>
              <a:rPr lang="en-US" sz="2000" dirty="0"/>
              <a:t>" </a:t>
            </a:r>
            <a:r>
              <a:rPr lang="en-US" sz="2000" dirty="0" err="1"/>
              <a:t>rel</a:t>
            </a:r>
            <a:r>
              <a:rPr lang="en-US" sz="2000" dirty="0"/>
              <a:t>="</a:t>
            </a:r>
            <a:r>
              <a:rPr lang="en-US" sz="2000" dirty="0" err="1"/>
              <a:t>stylesheet</a:t>
            </a:r>
            <a:r>
              <a:rPr lang="en-US" sz="2000" dirty="0"/>
              <a:t>" </a:t>
            </a:r>
            <a:r>
              <a:rPr lang="en-US" sz="2000" dirty="0" err="1"/>
              <a:t>href</a:t>
            </a:r>
            <a:r>
              <a:rPr lang="en-US" sz="2000" dirty="0"/>
              <a:t>="</a:t>
            </a:r>
            <a:r>
              <a:rPr lang="en-US" sz="2000" b="1" dirty="0">
                <a:solidFill>
                  <a:srgbClr val="000090"/>
                </a:solidFill>
              </a:rPr>
              <a:t>../</a:t>
            </a:r>
            <a:r>
              <a:rPr lang="en-US" sz="2000" b="1" dirty="0" err="1">
                <a:solidFill>
                  <a:srgbClr val="000090"/>
                </a:solidFill>
              </a:rPr>
              <a:t>stylesheets</a:t>
            </a:r>
            <a:r>
              <a:rPr lang="en-US" sz="2000" b="1" dirty="0">
                <a:solidFill>
                  <a:srgbClr val="000090"/>
                </a:solidFill>
              </a:rPr>
              <a:t>/</a:t>
            </a:r>
            <a:r>
              <a:rPr lang="en-US" sz="2000" b="1" dirty="0" err="1">
                <a:solidFill>
                  <a:srgbClr val="000090"/>
                </a:solidFill>
              </a:rPr>
              <a:t>main.css</a:t>
            </a:r>
            <a:r>
              <a:rPr lang="en-US" sz="2000" dirty="0"/>
              <a:t>"&gt;</a:t>
            </a:r>
          </a:p>
          <a:p>
            <a:r>
              <a:rPr lang="en-US" sz="2000" dirty="0"/>
              <a:t>  &lt;/head&gt;</a:t>
            </a:r>
          </a:p>
        </p:txBody>
      </p:sp>
      <p:sp>
        <p:nvSpPr>
          <p:cNvPr id="5" name="Rounded Rectangle 4"/>
          <p:cNvSpPr/>
          <p:nvPr/>
        </p:nvSpPr>
        <p:spPr>
          <a:xfrm>
            <a:off x="1742086" y="5967745"/>
            <a:ext cx="6583871" cy="497007"/>
          </a:xfrm>
          <a:prstGeom prst="roundRect">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Exercise: Change the size of the logo and the height of  the top bar</a:t>
            </a:r>
            <a:endParaRPr lang="en-US" dirty="0"/>
          </a:p>
        </p:txBody>
      </p:sp>
    </p:spTree>
    <p:extLst>
      <p:ext uri="{BB962C8B-B14F-4D97-AF65-F5344CB8AC3E}">
        <p14:creationId xmlns:p14="http://schemas.microsoft.com/office/powerpoint/2010/main" val="24185670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Login</a:t>
            </a:r>
            <a:endParaRPr lang="en-US" dirty="0"/>
          </a:p>
        </p:txBody>
      </p:sp>
    </p:spTree>
    <p:extLst>
      <p:ext uri="{BB962C8B-B14F-4D97-AF65-F5344CB8AC3E}">
        <p14:creationId xmlns:p14="http://schemas.microsoft.com/office/powerpoint/2010/main" val="301956521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using Google API</a:t>
            </a:r>
            <a:endParaRPr lang="en-US" dirty="0"/>
          </a:p>
        </p:txBody>
      </p:sp>
      <p:sp>
        <p:nvSpPr>
          <p:cNvPr id="3" name="Content Placeholder 2"/>
          <p:cNvSpPr>
            <a:spLocks noGrp="1"/>
          </p:cNvSpPr>
          <p:nvPr>
            <p:ph idx="1"/>
          </p:nvPr>
        </p:nvSpPr>
        <p:spPr>
          <a:xfrm>
            <a:off x="457200" y="1608667"/>
            <a:ext cx="8229600" cy="890648"/>
          </a:xfrm>
        </p:spPr>
        <p:txBody>
          <a:bodyPr>
            <a:normAutofit fontScale="92500" lnSpcReduction="20000"/>
          </a:bodyPr>
          <a:lstStyle/>
          <a:p>
            <a:r>
              <a:rPr lang="en-US" dirty="0" smtClean="0"/>
              <a:t>Look at configuration file </a:t>
            </a:r>
            <a:r>
              <a:rPr lang="en-US" dirty="0" err="1" smtClean="0">
                <a:solidFill>
                  <a:srgbClr val="000090"/>
                </a:solidFill>
              </a:rPr>
              <a:t>app.yaml</a:t>
            </a:r>
            <a:r>
              <a:rPr lang="en-US" dirty="0" smtClean="0">
                <a:solidFill>
                  <a:srgbClr val="000090"/>
                </a:solidFill>
              </a:rPr>
              <a:t> </a:t>
            </a:r>
            <a:r>
              <a:rPr lang="en-US" dirty="0" smtClean="0"/>
              <a:t>in </a:t>
            </a:r>
            <a:r>
              <a:rPr lang="en-US" dirty="0" smtClean="0">
                <a:solidFill>
                  <a:srgbClr val="000090"/>
                </a:solidFill>
              </a:rPr>
              <a:t>front</a:t>
            </a:r>
            <a:r>
              <a:rPr lang="en-US" dirty="0" smtClean="0"/>
              <a:t> directory</a:t>
            </a:r>
            <a:endParaRPr lang="en-US" dirty="0"/>
          </a:p>
        </p:txBody>
      </p:sp>
      <p:sp>
        <p:nvSpPr>
          <p:cNvPr id="4" name="TextBox 3"/>
          <p:cNvSpPr txBox="1"/>
          <p:nvPr/>
        </p:nvSpPr>
        <p:spPr>
          <a:xfrm>
            <a:off x="745831" y="2425957"/>
            <a:ext cx="3769475" cy="406265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dirty="0"/>
              <a:t>h</a:t>
            </a:r>
            <a:r>
              <a:rPr lang="en-US" sz="2000" dirty="0" smtClean="0"/>
              <a:t>andlers:</a:t>
            </a:r>
            <a:endParaRPr lang="en-US" sz="2000" dirty="0"/>
          </a:p>
          <a:p>
            <a:r>
              <a:rPr lang="en-US" sz="2000" dirty="0"/>
              <a:t>- </a:t>
            </a:r>
            <a:r>
              <a:rPr lang="en-US" sz="2000" dirty="0" err="1"/>
              <a:t>url</a:t>
            </a:r>
            <a:r>
              <a:rPr lang="en-US" sz="2000" dirty="0"/>
              <a:t>: /</a:t>
            </a:r>
            <a:r>
              <a:rPr lang="en-US" sz="2000" dirty="0" err="1"/>
              <a:t>stylesheets</a:t>
            </a:r>
            <a:endParaRPr lang="en-US" sz="2000" dirty="0"/>
          </a:p>
          <a:p>
            <a:r>
              <a:rPr lang="en-US" sz="2000" dirty="0"/>
              <a:t>  </a:t>
            </a:r>
            <a:r>
              <a:rPr lang="en-US" sz="2000" dirty="0" err="1"/>
              <a:t>static_dir</a:t>
            </a:r>
            <a:r>
              <a:rPr lang="en-US" sz="2000" dirty="0"/>
              <a:t>: </a:t>
            </a:r>
            <a:r>
              <a:rPr lang="en-US" sz="2000" dirty="0" err="1"/>
              <a:t>stylesheets</a:t>
            </a:r>
            <a:endParaRPr lang="en-US" sz="2000" dirty="0"/>
          </a:p>
          <a:p>
            <a:endParaRPr lang="en-US" sz="2000" dirty="0"/>
          </a:p>
          <a:p>
            <a:r>
              <a:rPr lang="en-US" sz="2000" dirty="0"/>
              <a:t>- </a:t>
            </a:r>
            <a:r>
              <a:rPr lang="en-US" sz="2000" dirty="0" err="1"/>
              <a:t>url</a:t>
            </a:r>
            <a:r>
              <a:rPr lang="en-US" sz="2000" dirty="0"/>
              <a:t>: /images</a:t>
            </a:r>
          </a:p>
          <a:p>
            <a:r>
              <a:rPr lang="en-US" sz="2000" dirty="0"/>
              <a:t>  </a:t>
            </a:r>
            <a:r>
              <a:rPr lang="en-US" sz="2000" dirty="0" err="1"/>
              <a:t>static_dir</a:t>
            </a:r>
            <a:r>
              <a:rPr lang="en-US" sz="2000" dirty="0"/>
              <a:t>: images</a:t>
            </a:r>
          </a:p>
          <a:p>
            <a:endParaRPr lang="en-US" sz="2000" dirty="0"/>
          </a:p>
          <a:p>
            <a:r>
              <a:rPr lang="en-US" sz="2000" dirty="0"/>
              <a:t>- </a:t>
            </a:r>
            <a:r>
              <a:rPr lang="en-US" sz="2000" dirty="0" err="1"/>
              <a:t>url</a:t>
            </a:r>
            <a:r>
              <a:rPr lang="en-US" sz="2000" dirty="0"/>
              <a:t>: /scripts</a:t>
            </a:r>
          </a:p>
          <a:p>
            <a:r>
              <a:rPr lang="en-US" sz="2000" dirty="0"/>
              <a:t>  </a:t>
            </a:r>
            <a:r>
              <a:rPr lang="en-US" sz="2000" dirty="0" err="1"/>
              <a:t>static_dir</a:t>
            </a:r>
            <a:r>
              <a:rPr lang="en-US" sz="2000" dirty="0"/>
              <a:t>: scripts</a:t>
            </a:r>
          </a:p>
          <a:p>
            <a:endParaRPr lang="en-US" sz="2000" dirty="0"/>
          </a:p>
          <a:p>
            <a:r>
              <a:rPr lang="en-US" sz="2000" dirty="0"/>
              <a:t># Twitter Bootstrap</a:t>
            </a:r>
          </a:p>
          <a:p>
            <a:r>
              <a:rPr lang="en-US" sz="2000" dirty="0"/>
              <a:t>- </a:t>
            </a:r>
            <a:r>
              <a:rPr lang="en-US" sz="2000" dirty="0" err="1"/>
              <a:t>url</a:t>
            </a:r>
            <a:r>
              <a:rPr lang="en-US" sz="2000" dirty="0"/>
              <a:t>: /bootstrap</a:t>
            </a:r>
          </a:p>
          <a:p>
            <a:r>
              <a:rPr lang="en-US" sz="2000" dirty="0"/>
              <a:t>  </a:t>
            </a:r>
            <a:r>
              <a:rPr lang="en-US" sz="2000" dirty="0" err="1"/>
              <a:t>static_dir</a:t>
            </a:r>
            <a:r>
              <a:rPr lang="en-US" sz="2000" dirty="0"/>
              <a:t>: bootstrap</a:t>
            </a:r>
          </a:p>
        </p:txBody>
      </p:sp>
      <p:sp>
        <p:nvSpPr>
          <p:cNvPr id="5" name="TextBox 4"/>
          <p:cNvSpPr txBox="1"/>
          <p:nvPr/>
        </p:nvSpPr>
        <p:spPr>
          <a:xfrm>
            <a:off x="4957962" y="2499315"/>
            <a:ext cx="3318537" cy="375487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dirty="0"/>
              <a:t># Handler for front page</a:t>
            </a:r>
          </a:p>
          <a:p>
            <a:r>
              <a:rPr lang="en-US" sz="2000" dirty="0"/>
              <a:t>- </a:t>
            </a:r>
            <a:r>
              <a:rPr lang="en-US" sz="2000" dirty="0" err="1"/>
              <a:t>url</a:t>
            </a:r>
            <a:r>
              <a:rPr lang="en-US" sz="2000" dirty="0"/>
              <a:t>: /</a:t>
            </a:r>
          </a:p>
          <a:p>
            <a:r>
              <a:rPr lang="en-US" sz="2000" dirty="0"/>
              <a:t>  script: </a:t>
            </a:r>
            <a:r>
              <a:rPr lang="en-US" sz="2000" dirty="0" err="1" smtClean="0"/>
              <a:t>fighthaze.app</a:t>
            </a:r>
            <a:endParaRPr lang="en-US" sz="2000" dirty="0"/>
          </a:p>
          <a:p>
            <a:endParaRPr lang="en-US" sz="2000" dirty="0"/>
          </a:p>
          <a:p>
            <a:r>
              <a:rPr lang="en-US" sz="2000" dirty="0"/>
              <a:t># All other pages require login</a:t>
            </a:r>
          </a:p>
          <a:p>
            <a:r>
              <a:rPr lang="en-US" sz="2000" dirty="0"/>
              <a:t>- </a:t>
            </a:r>
            <a:r>
              <a:rPr lang="en-US" sz="2000" dirty="0" err="1"/>
              <a:t>url</a:t>
            </a:r>
            <a:r>
              <a:rPr lang="en-US" sz="2000" dirty="0"/>
              <a:t>: /.*</a:t>
            </a:r>
          </a:p>
          <a:p>
            <a:r>
              <a:rPr lang="en-US" sz="2000" dirty="0"/>
              <a:t>  script: </a:t>
            </a:r>
            <a:r>
              <a:rPr lang="en-US" sz="2000" dirty="0" err="1" smtClean="0"/>
              <a:t>fighthaze.app</a:t>
            </a:r>
            <a:endParaRPr lang="en-US" sz="2000" dirty="0"/>
          </a:p>
          <a:p>
            <a:r>
              <a:rPr lang="en-US" sz="2000" dirty="0"/>
              <a:t>  login: required</a:t>
            </a:r>
          </a:p>
          <a:p>
            <a:endParaRPr lang="en-US" sz="2000" dirty="0"/>
          </a:p>
          <a:p>
            <a:r>
              <a:rPr lang="en-US" sz="2000" dirty="0"/>
              <a:t>libraries:</a:t>
            </a:r>
          </a:p>
          <a:p>
            <a:r>
              <a:rPr lang="en-US" sz="2000" dirty="0"/>
              <a:t>- name: jinja2</a:t>
            </a:r>
          </a:p>
          <a:p>
            <a:r>
              <a:rPr lang="en-US" sz="2000" dirty="0"/>
              <a:t>  version: latest</a:t>
            </a:r>
          </a:p>
        </p:txBody>
      </p:sp>
      <p:sp>
        <p:nvSpPr>
          <p:cNvPr id="6" name="Rounded Rectangular Callout 5"/>
          <p:cNvSpPr/>
          <p:nvPr/>
        </p:nvSpPr>
        <p:spPr>
          <a:xfrm>
            <a:off x="6789563" y="5585352"/>
            <a:ext cx="2228169" cy="407000"/>
          </a:xfrm>
          <a:prstGeom prst="wedgeRoundRectCallout">
            <a:avLst>
              <a:gd name="adj1" fmla="val -60184"/>
              <a:gd name="adj2" fmla="val -9036"/>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Use Jinja2 templates</a:t>
            </a:r>
            <a:endParaRPr lang="en-US" dirty="0"/>
          </a:p>
        </p:txBody>
      </p:sp>
      <p:sp>
        <p:nvSpPr>
          <p:cNvPr id="7" name="Rounded Rectangular Callout 6"/>
          <p:cNvSpPr/>
          <p:nvPr/>
        </p:nvSpPr>
        <p:spPr>
          <a:xfrm>
            <a:off x="6434667" y="2842152"/>
            <a:ext cx="2583065" cy="442915"/>
          </a:xfrm>
          <a:prstGeom prst="wedgeRoundRectCallout">
            <a:avLst>
              <a:gd name="adj1" fmla="val -60184"/>
              <a:gd name="adj2" fmla="val -9036"/>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b="1" dirty="0" smtClean="0"/>
              <a:t>Login</a:t>
            </a:r>
            <a:r>
              <a:rPr lang="en-US" dirty="0" smtClean="0"/>
              <a:t> not required for ‘/’</a:t>
            </a:r>
            <a:endParaRPr lang="en-US" dirty="0"/>
          </a:p>
        </p:txBody>
      </p:sp>
      <p:sp>
        <p:nvSpPr>
          <p:cNvPr id="8" name="Rounded Rectangular Callout 7"/>
          <p:cNvSpPr/>
          <p:nvPr/>
        </p:nvSpPr>
        <p:spPr>
          <a:xfrm>
            <a:off x="6308399" y="4078285"/>
            <a:ext cx="2709333" cy="442915"/>
          </a:xfrm>
          <a:prstGeom prst="wedgeRoundRectCallout">
            <a:avLst>
              <a:gd name="adj1" fmla="val -62806"/>
              <a:gd name="adj2" fmla="val -5213"/>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b="1" dirty="0" smtClean="0"/>
              <a:t>Login</a:t>
            </a:r>
            <a:r>
              <a:rPr lang="en-US" dirty="0" smtClean="0"/>
              <a:t> required for all else</a:t>
            </a:r>
            <a:endParaRPr lang="en-US" dirty="0"/>
          </a:p>
        </p:txBody>
      </p:sp>
      <p:sp>
        <p:nvSpPr>
          <p:cNvPr id="9" name="Rounded Rectangular Callout 8"/>
          <p:cNvSpPr/>
          <p:nvPr/>
        </p:nvSpPr>
        <p:spPr>
          <a:xfrm>
            <a:off x="3164144" y="3218534"/>
            <a:ext cx="1351162" cy="1761066"/>
          </a:xfrm>
          <a:prstGeom prst="wedgeRoundRectCallout">
            <a:avLst>
              <a:gd name="adj1" fmla="val 81324"/>
              <a:gd name="adj2" fmla="val 5358"/>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Order is important. “/.*” should be placed last</a:t>
            </a:r>
            <a:endParaRPr lang="en-US" dirty="0"/>
          </a:p>
        </p:txBody>
      </p:sp>
      <p:sp>
        <p:nvSpPr>
          <p:cNvPr id="11" name="Rounded Rectangular Callout 10"/>
          <p:cNvSpPr/>
          <p:nvPr/>
        </p:nvSpPr>
        <p:spPr>
          <a:xfrm>
            <a:off x="196564" y="3640667"/>
            <a:ext cx="1254985" cy="880534"/>
          </a:xfrm>
          <a:prstGeom prst="wedgeRoundRectCallout">
            <a:avLst>
              <a:gd name="adj1" fmla="val 28908"/>
              <a:gd name="adj2" fmla="val -80800"/>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Look in directory</a:t>
            </a:r>
            <a:endParaRPr lang="en-US" dirty="0"/>
          </a:p>
        </p:txBody>
      </p:sp>
    </p:spTree>
    <p:extLst>
      <p:ext uri="{BB962C8B-B14F-4D97-AF65-F5344CB8AC3E}">
        <p14:creationId xmlns:p14="http://schemas.microsoft.com/office/powerpoint/2010/main" val="15664730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l="15181" r="18"/>
          <a:stretch/>
        </p:blipFill>
        <p:spPr>
          <a:xfrm>
            <a:off x="516756" y="2022808"/>
            <a:ext cx="5220000" cy="4517731"/>
          </a:xfrm>
          <a:prstGeom prst="rect">
            <a:avLst/>
          </a:prstGeom>
        </p:spPr>
      </p:pic>
      <p:sp>
        <p:nvSpPr>
          <p:cNvPr id="14" name="TextBox 13"/>
          <p:cNvSpPr txBox="1"/>
          <p:nvPr/>
        </p:nvSpPr>
        <p:spPr>
          <a:xfrm>
            <a:off x="6036563" y="2046268"/>
            <a:ext cx="2661654" cy="4401204"/>
          </a:xfrm>
          <a:prstGeom prst="rect">
            <a:avLst/>
          </a:prstGeom>
          <a:noFill/>
        </p:spPr>
        <p:txBody>
          <a:bodyPr wrap="square" rtlCol="0">
            <a:spAutoFit/>
          </a:bodyPr>
          <a:lstStyle/>
          <a:p>
            <a:r>
              <a:rPr lang="en-US" sz="1400" i="1" dirty="0"/>
              <a:t>Frustrated with the never ending haze? Want to do your part to fight the haze?</a:t>
            </a:r>
          </a:p>
          <a:p>
            <a:endParaRPr lang="en-US" sz="1400" i="1" dirty="0"/>
          </a:p>
          <a:p>
            <a:r>
              <a:rPr lang="en-US" sz="1400" i="1" dirty="0"/>
              <a:t>Make a pledge to buy products that are certified for sustainability. Do your part to reduce the demand for non-sustainable products.</a:t>
            </a:r>
          </a:p>
          <a:p>
            <a:endParaRPr lang="en-US" sz="1400" i="1" dirty="0"/>
          </a:p>
          <a:p>
            <a:r>
              <a:rPr lang="en-US" sz="1400" i="1" dirty="0"/>
              <a:t>Make your pledge public on Facebook so that all people within 6 degrees of separation follow suit and take collective action.</a:t>
            </a:r>
          </a:p>
          <a:p>
            <a:endParaRPr lang="en-US" sz="1400" i="1" dirty="0"/>
          </a:p>
          <a:p>
            <a:r>
              <a:rPr lang="en-US" sz="1400" i="1" dirty="0"/>
              <a:t>Log in and sign up to send yourself a reminder each time the PSI exceed your pre-specified tolerance</a:t>
            </a:r>
            <a:r>
              <a:rPr lang="en-US" sz="1400" i="1" dirty="0" smtClean="0"/>
              <a:t>.</a:t>
            </a:r>
          </a:p>
          <a:p>
            <a:endParaRPr lang="en-US" sz="1400" i="1" dirty="0"/>
          </a:p>
        </p:txBody>
      </p:sp>
      <p:sp>
        <p:nvSpPr>
          <p:cNvPr id="6" name="Rounded Rectangular Callout 5"/>
          <p:cNvSpPr/>
          <p:nvPr/>
        </p:nvSpPr>
        <p:spPr>
          <a:xfrm>
            <a:off x="660400" y="1049866"/>
            <a:ext cx="6993467" cy="1430597"/>
          </a:xfrm>
          <a:prstGeom prst="wedgeRoundRectCallout">
            <a:avLst>
              <a:gd name="adj1" fmla="val 59597"/>
              <a:gd name="adj2" fmla="val -40332"/>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b="1" dirty="0" smtClean="0">
                <a:solidFill>
                  <a:schemeClr val="accent6">
                    <a:lumMod val="50000"/>
                  </a:schemeClr>
                </a:solidFill>
              </a:rPr>
              <a:t>&lt;</a:t>
            </a:r>
            <a:r>
              <a:rPr lang="en-US" b="1" dirty="0">
                <a:solidFill>
                  <a:schemeClr val="accent6">
                    <a:lumMod val="50000"/>
                  </a:schemeClr>
                </a:solidFill>
              </a:rPr>
              <a:t>a </a:t>
            </a:r>
            <a:r>
              <a:rPr lang="en-US" b="1" dirty="0" err="1">
                <a:solidFill>
                  <a:schemeClr val="accent6">
                    <a:lumMod val="50000"/>
                  </a:schemeClr>
                </a:solidFill>
              </a:rPr>
              <a:t>href</a:t>
            </a:r>
            <a:r>
              <a:rPr lang="en-US" b="1" dirty="0" smtClean="0">
                <a:solidFill>
                  <a:schemeClr val="accent6">
                    <a:lumMod val="50000"/>
                  </a:schemeClr>
                </a:solidFill>
              </a:rPr>
              <a:t>=”/</a:t>
            </a:r>
            <a:r>
              <a:rPr lang="en-US" b="1" dirty="0" err="1" smtClean="0">
                <a:solidFill>
                  <a:schemeClr val="accent6">
                    <a:lumMod val="50000"/>
                  </a:schemeClr>
                </a:solidFill>
              </a:rPr>
              <a:t>fighthaze</a:t>
            </a:r>
            <a:r>
              <a:rPr lang="en-US" b="1" dirty="0" smtClean="0">
                <a:solidFill>
                  <a:schemeClr val="accent6">
                    <a:lumMod val="50000"/>
                  </a:schemeClr>
                </a:solidFill>
              </a:rPr>
              <a:t>"</a:t>
            </a:r>
            <a:r>
              <a:rPr lang="en-US" b="1" dirty="0">
                <a:solidFill>
                  <a:schemeClr val="accent6">
                    <a:lumMod val="50000"/>
                  </a:schemeClr>
                </a:solidFill>
              </a:rPr>
              <a:t>&gt;&lt;</a:t>
            </a:r>
            <a:r>
              <a:rPr lang="en-US" b="1" dirty="0" err="1">
                <a:solidFill>
                  <a:schemeClr val="accent6">
                    <a:lumMod val="50000"/>
                  </a:schemeClr>
                </a:solidFill>
              </a:rPr>
              <a:t>img</a:t>
            </a:r>
            <a:r>
              <a:rPr lang="en-US" b="1" dirty="0">
                <a:solidFill>
                  <a:schemeClr val="accent6">
                    <a:lumMod val="50000"/>
                  </a:schemeClr>
                </a:solidFill>
              </a:rPr>
              <a:t> </a:t>
            </a:r>
            <a:r>
              <a:rPr lang="en-US" b="1" dirty="0" err="1">
                <a:solidFill>
                  <a:schemeClr val="accent6">
                    <a:lumMod val="50000"/>
                  </a:schemeClr>
                </a:solidFill>
              </a:rPr>
              <a:t>src</a:t>
            </a:r>
            <a:r>
              <a:rPr lang="en-US" b="1" dirty="0">
                <a:solidFill>
                  <a:schemeClr val="accent6">
                    <a:lumMod val="50000"/>
                  </a:schemeClr>
                </a:solidFill>
              </a:rPr>
              <a:t>="../images/</a:t>
            </a:r>
            <a:r>
              <a:rPr lang="en-US" b="1" dirty="0" err="1">
                <a:solidFill>
                  <a:schemeClr val="accent6">
                    <a:lumMod val="50000"/>
                  </a:schemeClr>
                </a:solidFill>
              </a:rPr>
              <a:t>google.png</a:t>
            </a:r>
            <a:r>
              <a:rPr lang="en-US" b="1" dirty="0">
                <a:solidFill>
                  <a:schemeClr val="accent6">
                    <a:lumMod val="50000"/>
                  </a:schemeClr>
                </a:solidFill>
              </a:rPr>
              <a:t>"&gt;&lt;/a</a:t>
            </a:r>
            <a:r>
              <a:rPr lang="en-US" b="1" dirty="0" smtClean="0">
                <a:solidFill>
                  <a:schemeClr val="accent6">
                    <a:lumMod val="50000"/>
                  </a:schemeClr>
                </a:solidFill>
              </a:rPr>
              <a:t>&gt;</a:t>
            </a:r>
            <a:endParaRPr lang="en-US" b="1" dirty="0">
              <a:solidFill>
                <a:schemeClr val="accent6">
                  <a:lumMod val="50000"/>
                </a:schemeClr>
              </a:solidFill>
            </a:endParaRPr>
          </a:p>
          <a:p>
            <a:r>
              <a:rPr lang="en-US" dirty="0"/>
              <a:t>	</a:t>
            </a:r>
            <a:endParaRPr lang="en-US" dirty="0" smtClean="0"/>
          </a:p>
          <a:p>
            <a:r>
              <a:rPr lang="en-US" dirty="0" smtClean="0"/>
              <a:t>Recall “/” does not require login, all others including “/</a:t>
            </a:r>
            <a:r>
              <a:rPr lang="en-US" dirty="0" err="1" smtClean="0"/>
              <a:t>fighthaze</a:t>
            </a:r>
            <a:r>
              <a:rPr lang="en-US" dirty="0" smtClean="0"/>
              <a:t>” requires login</a:t>
            </a:r>
            <a:endParaRPr lang="en-US" dirty="0"/>
          </a:p>
        </p:txBody>
      </p:sp>
    </p:spTree>
    <p:extLst>
      <p:ext uri="{BB962C8B-B14F-4D97-AF65-F5344CB8AC3E}">
        <p14:creationId xmlns:p14="http://schemas.microsoft.com/office/powerpoint/2010/main" val="11673114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Passing Parameters to Templates</a:t>
            </a:r>
            <a:endParaRPr lang="en-US" dirty="0"/>
          </a:p>
        </p:txBody>
      </p:sp>
    </p:spTree>
    <p:extLst>
      <p:ext uri="{BB962C8B-B14F-4D97-AF65-F5344CB8AC3E}">
        <p14:creationId xmlns:p14="http://schemas.microsoft.com/office/powerpoint/2010/main" val="4226862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srcRect l="15181" r="18"/>
          <a:stretch/>
        </p:blipFill>
        <p:spPr>
          <a:xfrm>
            <a:off x="516756" y="2022808"/>
            <a:ext cx="5220000" cy="4517731"/>
          </a:xfrm>
          <a:prstGeom prst="rect">
            <a:avLst/>
          </a:prstGeom>
        </p:spPr>
      </p:pic>
      <p:sp>
        <p:nvSpPr>
          <p:cNvPr id="6" name="TextBox 5"/>
          <p:cNvSpPr txBox="1"/>
          <p:nvPr/>
        </p:nvSpPr>
        <p:spPr>
          <a:xfrm>
            <a:off x="6036563" y="2046268"/>
            <a:ext cx="2661654" cy="4401204"/>
          </a:xfrm>
          <a:prstGeom prst="rect">
            <a:avLst/>
          </a:prstGeom>
          <a:noFill/>
        </p:spPr>
        <p:txBody>
          <a:bodyPr wrap="square" rtlCol="0">
            <a:spAutoFit/>
          </a:bodyPr>
          <a:lstStyle/>
          <a:p>
            <a:r>
              <a:rPr lang="en-US" sz="1400" i="1" dirty="0"/>
              <a:t>Frustrated with the never ending haze? Want to do your part to fight the haze?</a:t>
            </a:r>
          </a:p>
          <a:p>
            <a:endParaRPr lang="en-US" sz="1400" i="1" dirty="0"/>
          </a:p>
          <a:p>
            <a:r>
              <a:rPr lang="en-US" sz="1400" i="1" dirty="0"/>
              <a:t>Make a pledge to buy products that are certified for sustainability. Do your part to reduce the demand for non-sustainable products.</a:t>
            </a:r>
          </a:p>
          <a:p>
            <a:endParaRPr lang="en-US" sz="1400" i="1" dirty="0"/>
          </a:p>
          <a:p>
            <a:r>
              <a:rPr lang="en-US" sz="1400" i="1" dirty="0"/>
              <a:t>Make your pledge public on Facebook so that all people within 6 degrees of separation follow suit and take collective action.</a:t>
            </a:r>
          </a:p>
          <a:p>
            <a:endParaRPr lang="en-US" sz="1400" i="1" dirty="0"/>
          </a:p>
          <a:p>
            <a:r>
              <a:rPr lang="en-US" sz="1400" i="1" dirty="0"/>
              <a:t>Log in and sign up to send yourself a reminder each time the PSI exceed your pre-specified tolerance</a:t>
            </a:r>
            <a:r>
              <a:rPr lang="en-US" sz="1400" i="1" dirty="0" smtClean="0"/>
              <a:t>.</a:t>
            </a:r>
          </a:p>
          <a:p>
            <a:endParaRPr lang="en-US" sz="1400" i="1" dirty="0"/>
          </a:p>
        </p:txBody>
      </p:sp>
      <p:sp>
        <p:nvSpPr>
          <p:cNvPr id="7" name="Rounded Rectangular Callout 6"/>
          <p:cNvSpPr/>
          <p:nvPr/>
        </p:nvSpPr>
        <p:spPr>
          <a:xfrm>
            <a:off x="2169687" y="635082"/>
            <a:ext cx="2804719" cy="414784"/>
          </a:xfrm>
          <a:prstGeom prst="wedgeRoundRectCallout">
            <a:avLst>
              <a:gd name="adj1" fmla="val 61644"/>
              <a:gd name="adj2" fmla="val 49969"/>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How to get nickname here?</a:t>
            </a:r>
            <a:endParaRPr lang="en-US" dirty="0"/>
          </a:p>
        </p:txBody>
      </p:sp>
      <p:sp>
        <p:nvSpPr>
          <p:cNvPr id="8" name="TextBox 7"/>
          <p:cNvSpPr txBox="1"/>
          <p:nvPr/>
        </p:nvSpPr>
        <p:spPr>
          <a:xfrm>
            <a:off x="813770" y="1339412"/>
            <a:ext cx="7738885" cy="52014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t>from </a:t>
            </a:r>
            <a:r>
              <a:rPr lang="en-US" dirty="0" err="1"/>
              <a:t>google.appengine.api</a:t>
            </a:r>
            <a:r>
              <a:rPr lang="en-US" dirty="0"/>
              <a:t> </a:t>
            </a:r>
            <a:r>
              <a:rPr lang="en-US" b="1" dirty="0">
                <a:solidFill>
                  <a:srgbClr val="000090"/>
                </a:solidFill>
              </a:rPr>
              <a:t>import </a:t>
            </a:r>
            <a:r>
              <a:rPr lang="en-US" b="1" dirty="0" smtClean="0">
                <a:solidFill>
                  <a:srgbClr val="000090"/>
                </a:solidFill>
              </a:rPr>
              <a:t>users</a:t>
            </a:r>
          </a:p>
          <a:p>
            <a:endParaRPr lang="en-US" dirty="0"/>
          </a:p>
          <a:p>
            <a:r>
              <a:rPr lang="en-US" dirty="0" smtClean="0"/>
              <a:t>class </a:t>
            </a:r>
            <a:r>
              <a:rPr lang="en-US" dirty="0" err="1" smtClean="0"/>
              <a:t>MainPageUser</a:t>
            </a:r>
            <a:r>
              <a:rPr lang="en-US" dirty="0" smtClean="0"/>
              <a:t>(</a:t>
            </a:r>
            <a:r>
              <a:rPr lang="en-US" dirty="0"/>
              <a:t>webapp2.RequestHandler):</a:t>
            </a:r>
          </a:p>
          <a:p>
            <a:r>
              <a:rPr lang="en-US" dirty="0"/>
              <a:t>  """ Front page for those logged in """</a:t>
            </a:r>
          </a:p>
          <a:p>
            <a:r>
              <a:rPr lang="en-US" dirty="0"/>
              <a:t>  </a:t>
            </a:r>
            <a:r>
              <a:rPr lang="en-US" dirty="0" err="1"/>
              <a:t>def</a:t>
            </a:r>
            <a:r>
              <a:rPr lang="en-US" dirty="0"/>
              <a:t> get(self):</a:t>
            </a:r>
          </a:p>
          <a:p>
            <a:r>
              <a:rPr lang="en-US" dirty="0"/>
              <a:t>    user = </a:t>
            </a:r>
            <a:r>
              <a:rPr lang="en-US" dirty="0" err="1"/>
              <a:t>users.get_current_user</a:t>
            </a:r>
            <a:r>
              <a:rPr lang="en-US" dirty="0"/>
              <a:t>()</a:t>
            </a:r>
          </a:p>
          <a:p>
            <a:r>
              <a:rPr lang="en-US" dirty="0"/>
              <a:t>    if user:  # signed in already</a:t>
            </a:r>
          </a:p>
          <a:p>
            <a:r>
              <a:rPr lang="en-US" dirty="0"/>
              <a:t>      </a:t>
            </a:r>
            <a:r>
              <a:rPr lang="en-US" b="1" dirty="0" err="1">
                <a:solidFill>
                  <a:srgbClr val="000090"/>
                </a:solidFill>
              </a:rPr>
              <a:t>template_values</a:t>
            </a:r>
            <a:r>
              <a:rPr lang="en-US" dirty="0"/>
              <a:t> = {</a:t>
            </a:r>
          </a:p>
          <a:p>
            <a:r>
              <a:rPr lang="en-US" dirty="0"/>
              <a:t>        '</a:t>
            </a:r>
            <a:r>
              <a:rPr lang="en-US" dirty="0" err="1" smtClean="0"/>
              <a:t>user_nickname</a:t>
            </a:r>
            <a:r>
              <a:rPr lang="en-US" dirty="0" smtClean="0"/>
              <a:t>'</a:t>
            </a:r>
            <a:r>
              <a:rPr lang="en-US" dirty="0"/>
              <a:t>: </a:t>
            </a:r>
            <a:r>
              <a:rPr lang="en-US" dirty="0" err="1"/>
              <a:t>users.get_current_user</a:t>
            </a:r>
            <a:r>
              <a:rPr lang="en-US" dirty="0"/>
              <a:t>().email(),</a:t>
            </a:r>
          </a:p>
          <a:p>
            <a:r>
              <a:rPr lang="en-US" dirty="0"/>
              <a:t>        'logout': </a:t>
            </a:r>
            <a:r>
              <a:rPr lang="en-US" dirty="0" err="1"/>
              <a:t>users.create_logout_url</a:t>
            </a:r>
            <a:r>
              <a:rPr lang="en-US" dirty="0"/>
              <a:t>(</a:t>
            </a:r>
            <a:r>
              <a:rPr lang="en-US" dirty="0" err="1"/>
              <a:t>self.request.host_url</a:t>
            </a:r>
            <a:r>
              <a:rPr lang="en-US" dirty="0"/>
              <a:t>),</a:t>
            </a:r>
          </a:p>
          <a:p>
            <a:r>
              <a:rPr lang="en-US" dirty="0"/>
              <a:t>        } </a:t>
            </a:r>
          </a:p>
          <a:p>
            <a:r>
              <a:rPr lang="en-US" dirty="0"/>
              <a:t>      template = </a:t>
            </a:r>
            <a:r>
              <a:rPr lang="en-US" dirty="0" err="1"/>
              <a:t>jinja_environment.get_template</a:t>
            </a:r>
            <a:r>
              <a:rPr lang="en-US" dirty="0"/>
              <a:t>('</a:t>
            </a:r>
            <a:r>
              <a:rPr lang="en-US" b="1" dirty="0" err="1" smtClean="0">
                <a:solidFill>
                  <a:srgbClr val="000090"/>
                </a:solidFill>
              </a:rPr>
              <a:t>front.html</a:t>
            </a:r>
            <a:r>
              <a:rPr lang="en-US" dirty="0"/>
              <a:t>')</a:t>
            </a:r>
          </a:p>
          <a:p>
            <a:r>
              <a:rPr lang="en-US" dirty="0"/>
              <a:t>      </a:t>
            </a:r>
            <a:r>
              <a:rPr lang="en-US" dirty="0" err="1"/>
              <a:t>self.response.out.write</a:t>
            </a:r>
            <a:r>
              <a:rPr lang="en-US" dirty="0"/>
              <a:t>(</a:t>
            </a:r>
            <a:r>
              <a:rPr lang="en-US" dirty="0" err="1"/>
              <a:t>template.render</a:t>
            </a:r>
            <a:r>
              <a:rPr lang="en-US" dirty="0"/>
              <a:t>(</a:t>
            </a:r>
            <a:r>
              <a:rPr lang="en-US" b="1" dirty="0" err="1">
                <a:solidFill>
                  <a:srgbClr val="000090"/>
                </a:solidFill>
              </a:rPr>
              <a:t>template_values</a:t>
            </a:r>
            <a:r>
              <a:rPr lang="en-US" dirty="0"/>
              <a:t>))</a:t>
            </a:r>
          </a:p>
          <a:p>
            <a:r>
              <a:rPr lang="en-US" dirty="0"/>
              <a:t>    else:</a:t>
            </a:r>
          </a:p>
          <a:p>
            <a:r>
              <a:rPr lang="en-US" sz="2000" dirty="0"/>
              <a:t>      </a:t>
            </a:r>
            <a:r>
              <a:rPr lang="en-US" sz="2000" dirty="0" err="1"/>
              <a:t>self.redirect</a:t>
            </a:r>
            <a:r>
              <a:rPr lang="en-US" sz="2000" dirty="0"/>
              <a:t>(</a:t>
            </a:r>
            <a:r>
              <a:rPr lang="en-US" sz="2000" dirty="0" err="1"/>
              <a:t>self.request.host_url</a:t>
            </a:r>
            <a:r>
              <a:rPr lang="en-US" sz="2000" dirty="0" smtClean="0"/>
              <a:t>)</a:t>
            </a:r>
          </a:p>
          <a:p>
            <a:endParaRPr lang="en-US" sz="2000" dirty="0"/>
          </a:p>
          <a:p>
            <a:r>
              <a:rPr lang="en-US" sz="2000" dirty="0"/>
              <a:t>app = webapp2.WSGIApplication([</a:t>
            </a:r>
            <a:r>
              <a:rPr lang="en-US" sz="2000" dirty="0" smtClean="0"/>
              <a:t>(’/</a:t>
            </a:r>
            <a:r>
              <a:rPr lang="en-US" sz="2000" dirty="0" err="1" smtClean="0"/>
              <a:t>fighthaze</a:t>
            </a:r>
            <a:r>
              <a:rPr lang="en-US" sz="2000" dirty="0" smtClean="0"/>
              <a:t>'</a:t>
            </a:r>
            <a:r>
              <a:rPr lang="en-US" sz="2000" dirty="0"/>
              <a:t>, </a:t>
            </a:r>
            <a:r>
              <a:rPr lang="en-US" sz="2000" dirty="0" err="1" smtClean="0"/>
              <a:t>MainPageUser</a:t>
            </a:r>
            <a:r>
              <a:rPr lang="en-US" sz="2000" dirty="0" smtClean="0"/>
              <a:t>)]</a:t>
            </a:r>
            <a:r>
              <a:rPr lang="en-US" sz="2000" dirty="0"/>
              <a:t>,</a:t>
            </a:r>
          </a:p>
          <a:p>
            <a:r>
              <a:rPr lang="en-US" sz="2000" dirty="0"/>
              <a:t>                              debug=True)</a:t>
            </a:r>
          </a:p>
        </p:txBody>
      </p:sp>
      <p:sp>
        <p:nvSpPr>
          <p:cNvPr id="9" name="Rounded Rectangular Callout 8"/>
          <p:cNvSpPr/>
          <p:nvPr/>
        </p:nvSpPr>
        <p:spPr>
          <a:xfrm>
            <a:off x="5342222" y="2508805"/>
            <a:ext cx="2804719" cy="710353"/>
          </a:xfrm>
          <a:prstGeom prst="wedgeRoundRectCallout">
            <a:avLst>
              <a:gd name="adj1" fmla="val -123262"/>
              <a:gd name="adj2" fmla="val 96292"/>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Pass </a:t>
            </a:r>
            <a:r>
              <a:rPr lang="en-US" b="1" dirty="0" smtClean="0"/>
              <a:t>key: value </a:t>
            </a:r>
            <a:r>
              <a:rPr lang="en-US" dirty="0" smtClean="0"/>
              <a:t>pairs to template</a:t>
            </a:r>
            <a:endParaRPr lang="en-US" dirty="0"/>
          </a:p>
        </p:txBody>
      </p:sp>
      <p:sp>
        <p:nvSpPr>
          <p:cNvPr id="11" name="Rounded Rectangular Callout 10"/>
          <p:cNvSpPr/>
          <p:nvPr/>
        </p:nvSpPr>
        <p:spPr>
          <a:xfrm>
            <a:off x="5494623" y="1324694"/>
            <a:ext cx="1899204" cy="459256"/>
          </a:xfrm>
          <a:prstGeom prst="wedgeRoundRectCallout">
            <a:avLst>
              <a:gd name="adj1" fmla="val -89355"/>
              <a:gd name="adj2" fmla="val 3245"/>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a:t>U</a:t>
            </a:r>
            <a:r>
              <a:rPr lang="en-US" dirty="0" smtClean="0"/>
              <a:t>ser information</a:t>
            </a:r>
            <a:endParaRPr lang="en-US" dirty="0"/>
          </a:p>
        </p:txBody>
      </p:sp>
    </p:spTree>
    <p:extLst>
      <p:ext uri="{BB962C8B-B14F-4D97-AF65-F5344CB8AC3E}">
        <p14:creationId xmlns:p14="http://schemas.microsoft.com/office/powerpoint/2010/main" val="34441687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30388"/>
            <a:ext cx="8229600" cy="4525962"/>
          </a:xfrm>
        </p:spPr>
        <p:txBody>
          <a:bodyPr/>
          <a:lstStyle/>
          <a:p>
            <a:r>
              <a:rPr lang="en-US" dirty="0" smtClean="0"/>
              <a:t>In </a:t>
            </a:r>
            <a:r>
              <a:rPr lang="en-US" dirty="0" err="1" smtClean="0">
                <a:solidFill>
                  <a:srgbClr val="000090"/>
                </a:solidFill>
              </a:rPr>
              <a:t>front.html</a:t>
            </a:r>
            <a:endParaRPr lang="en-US" dirty="0">
              <a:solidFill>
                <a:srgbClr val="000090"/>
              </a:solidFill>
            </a:endParaRPr>
          </a:p>
        </p:txBody>
      </p:sp>
      <p:sp>
        <p:nvSpPr>
          <p:cNvPr id="4" name="TextBox 3"/>
          <p:cNvSpPr txBox="1"/>
          <p:nvPr/>
        </p:nvSpPr>
        <p:spPr>
          <a:xfrm>
            <a:off x="246956" y="2570698"/>
            <a:ext cx="8714032" cy="32316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dirty="0"/>
              <a:t> </a:t>
            </a:r>
            <a:r>
              <a:rPr lang="en-US" sz="2000" dirty="0"/>
              <a:t>&lt;!-- Top bar --&gt; </a:t>
            </a:r>
          </a:p>
          <a:p>
            <a:r>
              <a:rPr lang="en-US" sz="2000" dirty="0"/>
              <a:t>      &lt;div class="row-fluid top-container"&gt;  </a:t>
            </a:r>
          </a:p>
          <a:p>
            <a:r>
              <a:rPr lang="en-US" sz="2000" dirty="0"/>
              <a:t>	&lt;div class="span5"&gt;</a:t>
            </a:r>
          </a:p>
          <a:p>
            <a:r>
              <a:rPr lang="en-US" sz="2000" dirty="0"/>
              <a:t>	  &lt;</a:t>
            </a:r>
            <a:r>
              <a:rPr lang="en-US" sz="2000" dirty="0" err="1"/>
              <a:t>img</a:t>
            </a:r>
            <a:r>
              <a:rPr lang="en-US" sz="2000" dirty="0"/>
              <a:t> class="logo" </a:t>
            </a:r>
            <a:r>
              <a:rPr lang="en-US" sz="2000" dirty="0" err="1"/>
              <a:t>src</a:t>
            </a:r>
            <a:r>
              <a:rPr lang="en-US" sz="2000" dirty="0"/>
              <a:t>="../images/</a:t>
            </a:r>
            <a:r>
              <a:rPr lang="en-US" sz="2000" dirty="0" err="1"/>
              <a:t>logo.png</a:t>
            </a:r>
            <a:r>
              <a:rPr lang="en-US" sz="2000" dirty="0"/>
              <a:t>"&gt;</a:t>
            </a:r>
          </a:p>
          <a:p>
            <a:r>
              <a:rPr lang="en-US" sz="2000" dirty="0"/>
              <a:t>	&lt;/div&gt;</a:t>
            </a:r>
          </a:p>
          <a:p>
            <a:r>
              <a:rPr lang="en-US" sz="2000" dirty="0"/>
              <a:t>	&lt;div class="</a:t>
            </a:r>
            <a:r>
              <a:rPr lang="en-US" sz="2000" dirty="0" smtClean="0"/>
              <a:t>span3 offset9 </a:t>
            </a:r>
            <a:r>
              <a:rPr lang="en-US" sz="2000" dirty="0" err="1"/>
              <a:t>signin</a:t>
            </a:r>
            <a:r>
              <a:rPr lang="en-US" sz="2000" dirty="0"/>
              <a:t>-align"&gt;</a:t>
            </a:r>
          </a:p>
          <a:p>
            <a:r>
              <a:rPr lang="en-US" sz="2000" dirty="0"/>
              <a:t>	  &lt;span&gt; </a:t>
            </a:r>
            <a:r>
              <a:rPr lang="en-US" sz="2000" b="1" dirty="0">
                <a:solidFill>
                  <a:srgbClr val="000090"/>
                </a:solidFill>
              </a:rPr>
              <a:t>{{ </a:t>
            </a:r>
            <a:r>
              <a:rPr lang="en-US" sz="2000" b="1" dirty="0" err="1" smtClean="0">
                <a:solidFill>
                  <a:srgbClr val="000090"/>
                </a:solidFill>
              </a:rPr>
              <a:t>user_nickname</a:t>
            </a:r>
            <a:r>
              <a:rPr lang="en-US" sz="2000" b="1" dirty="0" smtClean="0">
                <a:solidFill>
                  <a:srgbClr val="000090"/>
                </a:solidFill>
              </a:rPr>
              <a:t> </a:t>
            </a:r>
            <a:r>
              <a:rPr lang="en-US" sz="2000" b="1" dirty="0">
                <a:solidFill>
                  <a:srgbClr val="000090"/>
                </a:solidFill>
              </a:rPr>
              <a:t>}} </a:t>
            </a:r>
            <a:r>
              <a:rPr lang="en-US" sz="2000" dirty="0"/>
              <a:t>&lt;a </a:t>
            </a:r>
            <a:r>
              <a:rPr lang="en-US" sz="2000" dirty="0" err="1"/>
              <a:t>href</a:t>
            </a:r>
            <a:r>
              <a:rPr lang="en-US" sz="2000" dirty="0"/>
              <a:t>="</a:t>
            </a:r>
            <a:r>
              <a:rPr lang="en-US" sz="2000" b="1" dirty="0">
                <a:solidFill>
                  <a:srgbClr val="000090"/>
                </a:solidFill>
              </a:rPr>
              <a:t>{{ logout }}</a:t>
            </a:r>
            <a:r>
              <a:rPr lang="en-US" sz="2000" dirty="0"/>
              <a:t>"&gt;logout&lt;/a&gt;&lt;/span&gt;</a:t>
            </a:r>
          </a:p>
          <a:p>
            <a:r>
              <a:rPr lang="en-US" sz="2000" dirty="0"/>
              <a:t>	&lt;/div&gt;</a:t>
            </a:r>
          </a:p>
          <a:p>
            <a:r>
              <a:rPr lang="en-US" sz="2000" dirty="0"/>
              <a:t>      &lt;/div&gt;</a:t>
            </a:r>
          </a:p>
          <a:p>
            <a:r>
              <a:rPr lang="en-US" sz="2000" dirty="0"/>
              <a:t>      &lt;!-- End of top bar --&gt;</a:t>
            </a:r>
          </a:p>
        </p:txBody>
      </p:sp>
      <p:sp>
        <p:nvSpPr>
          <p:cNvPr id="5" name="Rounded Rectangular Callout 4"/>
          <p:cNvSpPr/>
          <p:nvPr/>
        </p:nvSpPr>
        <p:spPr>
          <a:xfrm>
            <a:off x="6138629" y="2215521"/>
            <a:ext cx="2804719" cy="1101017"/>
          </a:xfrm>
          <a:prstGeom prst="wedgeRoundRectCallout">
            <a:avLst>
              <a:gd name="adj1" fmla="val -16343"/>
              <a:gd name="adj2" fmla="val -128096"/>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Keys passed to Jinja2 template and converted into values</a:t>
            </a:r>
            <a:endParaRPr lang="en-US" dirty="0"/>
          </a:p>
        </p:txBody>
      </p:sp>
    </p:spTree>
    <p:extLst>
      <p:ext uri="{BB962C8B-B14F-4D97-AF65-F5344CB8AC3E}">
        <p14:creationId xmlns:p14="http://schemas.microsoft.com/office/powerpoint/2010/main" val="267452726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3196665"/>
            <a:ext cx="7772400" cy="1470025"/>
          </a:xfrm>
        </p:spPr>
        <p:txBody>
          <a:bodyPr/>
          <a:lstStyle/>
          <a:p>
            <a:r>
              <a:rPr lang="en-US" b="0" dirty="0" smtClean="0"/>
              <a:t>Conditionals in Jinja2</a:t>
            </a:r>
            <a:endParaRPr lang="en-US" b="0" dirty="0"/>
          </a:p>
        </p:txBody>
      </p:sp>
    </p:spTree>
    <p:extLst>
      <p:ext uri="{BB962C8B-B14F-4D97-AF65-F5344CB8AC3E}">
        <p14:creationId xmlns:p14="http://schemas.microsoft.com/office/powerpoint/2010/main" val="2099772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30388"/>
            <a:ext cx="8229600" cy="4525962"/>
          </a:xfrm>
        </p:spPr>
        <p:txBody>
          <a:bodyPr/>
          <a:lstStyle/>
          <a:p>
            <a:r>
              <a:rPr lang="en-US" dirty="0" smtClean="0"/>
              <a:t>In </a:t>
            </a:r>
            <a:r>
              <a:rPr lang="en-US" dirty="0" err="1" smtClean="0">
                <a:solidFill>
                  <a:srgbClr val="000090"/>
                </a:solidFill>
              </a:rPr>
              <a:t>front.html</a:t>
            </a:r>
            <a:endParaRPr lang="en-US" dirty="0">
              <a:solidFill>
                <a:srgbClr val="000090"/>
              </a:solidFill>
            </a:endParaRPr>
          </a:p>
        </p:txBody>
      </p:sp>
      <p:sp>
        <p:nvSpPr>
          <p:cNvPr id="4" name="TextBox 3"/>
          <p:cNvSpPr txBox="1"/>
          <p:nvPr/>
        </p:nvSpPr>
        <p:spPr>
          <a:xfrm>
            <a:off x="246956" y="2429578"/>
            <a:ext cx="8714032" cy="427809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dirty="0"/>
              <a:t> </a:t>
            </a:r>
            <a:r>
              <a:rPr lang="en-US" sz="1600" dirty="0"/>
              <a:t>&lt;!-- Top bar --&gt; </a:t>
            </a:r>
          </a:p>
          <a:p>
            <a:r>
              <a:rPr lang="en-US" sz="1600" dirty="0"/>
              <a:t>      &lt;div class="row-fluid top-container"&gt;  </a:t>
            </a:r>
          </a:p>
          <a:p>
            <a:r>
              <a:rPr lang="en-US" sz="1600" dirty="0"/>
              <a:t>	&lt;div class="span5"&gt;</a:t>
            </a:r>
          </a:p>
          <a:p>
            <a:r>
              <a:rPr lang="en-US" sz="1600" dirty="0"/>
              <a:t>	  &lt;</a:t>
            </a:r>
            <a:r>
              <a:rPr lang="en-US" sz="1600" dirty="0" err="1"/>
              <a:t>img</a:t>
            </a:r>
            <a:r>
              <a:rPr lang="en-US" sz="1600" dirty="0"/>
              <a:t> class="logo" </a:t>
            </a:r>
            <a:r>
              <a:rPr lang="en-US" sz="1600" dirty="0" err="1"/>
              <a:t>src</a:t>
            </a:r>
            <a:r>
              <a:rPr lang="en-US" sz="1600" dirty="0"/>
              <a:t>="../images/</a:t>
            </a:r>
            <a:r>
              <a:rPr lang="en-US" sz="1600" dirty="0" err="1"/>
              <a:t>logo.png</a:t>
            </a:r>
            <a:r>
              <a:rPr lang="en-US" sz="1600" dirty="0"/>
              <a:t>"&gt;</a:t>
            </a:r>
          </a:p>
          <a:p>
            <a:r>
              <a:rPr lang="en-US" sz="1600" dirty="0"/>
              <a:t>	&lt;/div</a:t>
            </a:r>
            <a:r>
              <a:rPr lang="en-US" sz="1600" dirty="0" smtClean="0"/>
              <a:t>&gt;</a:t>
            </a:r>
          </a:p>
          <a:p>
            <a:r>
              <a:rPr lang="en-US" sz="1600" dirty="0"/>
              <a:t>	</a:t>
            </a:r>
            <a:r>
              <a:rPr lang="en-US" sz="1600" dirty="0">
                <a:solidFill>
                  <a:srgbClr val="000090"/>
                </a:solidFill>
              </a:rPr>
              <a:t>{% if </a:t>
            </a:r>
            <a:r>
              <a:rPr lang="en-US" sz="1600" dirty="0" err="1">
                <a:solidFill>
                  <a:srgbClr val="000090"/>
                </a:solidFill>
              </a:rPr>
              <a:t>user_nickname</a:t>
            </a:r>
            <a:r>
              <a:rPr lang="en-US" sz="1600" dirty="0">
                <a:solidFill>
                  <a:srgbClr val="000090"/>
                </a:solidFill>
              </a:rPr>
              <a:t> %}</a:t>
            </a:r>
          </a:p>
          <a:p>
            <a:r>
              <a:rPr lang="en-US" sz="1600" dirty="0"/>
              <a:t>	&lt;div class="</a:t>
            </a:r>
            <a:r>
              <a:rPr lang="en-US" sz="1600" dirty="0" smtClean="0"/>
              <a:t>span3 offset9 </a:t>
            </a:r>
            <a:r>
              <a:rPr lang="en-US" sz="1600" dirty="0" err="1"/>
              <a:t>signin</a:t>
            </a:r>
            <a:r>
              <a:rPr lang="en-US" sz="1600" dirty="0"/>
              <a:t>-align"&gt;</a:t>
            </a:r>
          </a:p>
          <a:p>
            <a:r>
              <a:rPr lang="en-US" sz="1600" dirty="0"/>
              <a:t>	  &lt;span&gt; </a:t>
            </a:r>
            <a:r>
              <a:rPr lang="en-US" sz="1600" b="1" dirty="0">
                <a:solidFill>
                  <a:srgbClr val="000090"/>
                </a:solidFill>
              </a:rPr>
              <a:t>{{ </a:t>
            </a:r>
            <a:r>
              <a:rPr lang="en-US" sz="1600" b="1" dirty="0" err="1" smtClean="0">
                <a:solidFill>
                  <a:srgbClr val="000090"/>
                </a:solidFill>
              </a:rPr>
              <a:t>user_nickname</a:t>
            </a:r>
            <a:r>
              <a:rPr lang="en-US" sz="1600" b="1" dirty="0" smtClean="0">
                <a:solidFill>
                  <a:srgbClr val="000090"/>
                </a:solidFill>
              </a:rPr>
              <a:t> </a:t>
            </a:r>
            <a:r>
              <a:rPr lang="en-US" sz="1600" b="1" dirty="0">
                <a:solidFill>
                  <a:srgbClr val="000090"/>
                </a:solidFill>
              </a:rPr>
              <a:t>}} </a:t>
            </a:r>
            <a:r>
              <a:rPr lang="en-US" sz="1600" dirty="0"/>
              <a:t>&lt;a </a:t>
            </a:r>
            <a:r>
              <a:rPr lang="en-US" sz="1600" dirty="0" err="1"/>
              <a:t>href</a:t>
            </a:r>
            <a:r>
              <a:rPr lang="en-US" sz="1600" dirty="0"/>
              <a:t>="</a:t>
            </a:r>
            <a:r>
              <a:rPr lang="en-US" sz="1600" b="1" dirty="0">
                <a:solidFill>
                  <a:srgbClr val="000090"/>
                </a:solidFill>
              </a:rPr>
              <a:t>{{ logout }}</a:t>
            </a:r>
            <a:r>
              <a:rPr lang="en-US" sz="1600" dirty="0"/>
              <a:t>"&gt;logout&lt;/a&gt;&lt;/span&gt;</a:t>
            </a:r>
          </a:p>
          <a:p>
            <a:r>
              <a:rPr lang="en-US" sz="1600" dirty="0"/>
              <a:t>	&lt;/div</a:t>
            </a:r>
            <a:r>
              <a:rPr lang="en-US" sz="1600" dirty="0" smtClean="0"/>
              <a:t>&gt;</a:t>
            </a:r>
          </a:p>
          <a:p>
            <a:r>
              <a:rPr lang="en-US" sz="1600" dirty="0"/>
              <a:t>	</a:t>
            </a:r>
            <a:r>
              <a:rPr lang="en-US" sz="1600" dirty="0" smtClean="0">
                <a:solidFill>
                  <a:srgbClr val="000090"/>
                </a:solidFill>
              </a:rPr>
              <a:t>{</a:t>
            </a:r>
            <a:r>
              <a:rPr lang="en-US" sz="1600" dirty="0">
                <a:solidFill>
                  <a:srgbClr val="000090"/>
                </a:solidFill>
              </a:rPr>
              <a:t>% else %}</a:t>
            </a:r>
          </a:p>
          <a:p>
            <a:r>
              <a:rPr lang="en-US" sz="1600" dirty="0"/>
              <a:t>        </a:t>
            </a:r>
            <a:r>
              <a:rPr lang="en-US" sz="1600" dirty="0" smtClean="0"/>
              <a:t>	&lt;</a:t>
            </a:r>
            <a:r>
              <a:rPr lang="en-US" sz="1600" dirty="0"/>
              <a:t>div class="span3 offset9 </a:t>
            </a:r>
            <a:r>
              <a:rPr lang="en-US" sz="1600" dirty="0" err="1"/>
              <a:t>signin</a:t>
            </a:r>
            <a:r>
              <a:rPr lang="en-US" sz="1600" dirty="0"/>
              <a:t>-align"&gt;</a:t>
            </a:r>
          </a:p>
          <a:p>
            <a:r>
              <a:rPr lang="en-US" sz="1600" dirty="0"/>
              <a:t>          </a:t>
            </a:r>
            <a:r>
              <a:rPr lang="en-US" sz="1600" dirty="0" smtClean="0"/>
              <a:t>  &lt;</a:t>
            </a:r>
            <a:r>
              <a:rPr lang="en-US" sz="1600" dirty="0"/>
              <a:t>span&gt; Login with &lt;a </a:t>
            </a:r>
            <a:r>
              <a:rPr lang="en-US" sz="1600" dirty="0" err="1"/>
              <a:t>href</a:t>
            </a:r>
            <a:r>
              <a:rPr lang="en-US" sz="1600" dirty="0"/>
              <a:t>="/</a:t>
            </a:r>
            <a:r>
              <a:rPr lang="en-US" sz="1600" dirty="0" err="1"/>
              <a:t>fighthaze</a:t>
            </a:r>
            <a:r>
              <a:rPr lang="en-US" sz="1600" dirty="0"/>
              <a:t>"&gt;&lt;</a:t>
            </a:r>
            <a:r>
              <a:rPr lang="en-US" sz="1600" dirty="0" err="1"/>
              <a:t>img</a:t>
            </a:r>
            <a:r>
              <a:rPr lang="en-US" sz="1600" dirty="0"/>
              <a:t> </a:t>
            </a:r>
            <a:r>
              <a:rPr lang="en-US" sz="1600" dirty="0" err="1"/>
              <a:t>src</a:t>
            </a:r>
            <a:r>
              <a:rPr lang="en-US" sz="1600" dirty="0"/>
              <a:t>="../images/</a:t>
            </a:r>
            <a:r>
              <a:rPr lang="en-US" sz="1600" dirty="0" err="1"/>
              <a:t>google.png</a:t>
            </a:r>
            <a:r>
              <a:rPr lang="en-US" sz="1600" dirty="0"/>
              <a:t>"&gt;&lt;/a&gt;&lt;/span&gt;</a:t>
            </a:r>
          </a:p>
          <a:p>
            <a:r>
              <a:rPr lang="en-US" sz="1600" dirty="0"/>
              <a:t>        </a:t>
            </a:r>
            <a:r>
              <a:rPr lang="en-US" sz="1600" dirty="0" smtClean="0"/>
              <a:t>	&lt;</a:t>
            </a:r>
            <a:r>
              <a:rPr lang="en-US" sz="1600" dirty="0"/>
              <a:t>/div</a:t>
            </a:r>
            <a:r>
              <a:rPr lang="en-US" sz="1600" dirty="0" smtClean="0"/>
              <a:t>&gt;</a:t>
            </a:r>
          </a:p>
          <a:p>
            <a:r>
              <a:rPr lang="en-US" sz="1600" dirty="0"/>
              <a:t>	</a:t>
            </a:r>
            <a:r>
              <a:rPr lang="en-US" sz="1600" dirty="0" smtClean="0">
                <a:solidFill>
                  <a:srgbClr val="000090"/>
                </a:solidFill>
              </a:rPr>
              <a:t>{</a:t>
            </a:r>
            <a:r>
              <a:rPr lang="en-US" sz="1600" dirty="0">
                <a:solidFill>
                  <a:srgbClr val="000090"/>
                </a:solidFill>
              </a:rPr>
              <a:t>% </a:t>
            </a:r>
            <a:r>
              <a:rPr lang="en-US" sz="1600" dirty="0" err="1">
                <a:solidFill>
                  <a:srgbClr val="000090"/>
                </a:solidFill>
              </a:rPr>
              <a:t>endif</a:t>
            </a:r>
            <a:r>
              <a:rPr lang="en-US" sz="1600" dirty="0">
                <a:solidFill>
                  <a:srgbClr val="000090"/>
                </a:solidFill>
              </a:rPr>
              <a:t> %}</a:t>
            </a:r>
          </a:p>
          <a:p>
            <a:r>
              <a:rPr lang="en-US" sz="1600" dirty="0"/>
              <a:t>      &lt;/div&gt;</a:t>
            </a:r>
          </a:p>
          <a:p>
            <a:r>
              <a:rPr lang="en-US" sz="1600" dirty="0"/>
              <a:t>      &lt;!-- End of top bar --&gt;</a:t>
            </a:r>
          </a:p>
        </p:txBody>
      </p:sp>
      <p:sp>
        <p:nvSpPr>
          <p:cNvPr id="5" name="Rounded Rectangular Callout 4"/>
          <p:cNvSpPr/>
          <p:nvPr/>
        </p:nvSpPr>
        <p:spPr>
          <a:xfrm>
            <a:off x="5549895" y="2429578"/>
            <a:ext cx="3135533" cy="1801670"/>
          </a:xfrm>
          <a:prstGeom prst="wedgeRoundRectCallout">
            <a:avLst>
              <a:gd name="adj1" fmla="val -132948"/>
              <a:gd name="adj2" fmla="val 30527"/>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Using conditional, show nickname if logged in, login prompt otherwise.</a:t>
            </a:r>
          </a:p>
          <a:p>
            <a:endParaRPr lang="en-US" dirty="0"/>
          </a:p>
          <a:p>
            <a:r>
              <a:rPr lang="en-US" dirty="0" smtClean="0"/>
              <a:t>Can also do loops in Jinja2. See documentation.</a:t>
            </a:r>
            <a:endParaRPr lang="en-US" dirty="0"/>
          </a:p>
        </p:txBody>
      </p:sp>
      <p:sp>
        <p:nvSpPr>
          <p:cNvPr id="2" name="Oval 1"/>
          <p:cNvSpPr/>
          <p:nvPr/>
        </p:nvSpPr>
        <p:spPr>
          <a:xfrm>
            <a:off x="4922788" y="533117"/>
            <a:ext cx="3919417" cy="12972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13033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3196665"/>
            <a:ext cx="7772400" cy="1470025"/>
          </a:xfrm>
        </p:spPr>
        <p:txBody>
          <a:bodyPr/>
          <a:lstStyle/>
          <a:p>
            <a:r>
              <a:rPr lang="en-US" b="0" dirty="0" smtClean="0"/>
              <a:t>Exercise</a:t>
            </a:r>
            <a:endParaRPr lang="en-US" b="0" dirty="0"/>
          </a:p>
        </p:txBody>
      </p:sp>
    </p:spTree>
    <p:extLst>
      <p:ext uri="{BB962C8B-B14F-4D97-AF65-F5344CB8AC3E}">
        <p14:creationId xmlns:p14="http://schemas.microsoft.com/office/powerpoint/2010/main" val="560950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l="15181" r="18"/>
          <a:stretch/>
        </p:blipFill>
        <p:spPr>
          <a:xfrm>
            <a:off x="516756" y="2022808"/>
            <a:ext cx="5220000" cy="4517731"/>
          </a:xfrm>
          <a:prstGeom prst="rect">
            <a:avLst/>
          </a:prstGeom>
        </p:spPr>
      </p:pic>
      <p:sp>
        <p:nvSpPr>
          <p:cNvPr id="14" name="TextBox 13"/>
          <p:cNvSpPr txBox="1"/>
          <p:nvPr/>
        </p:nvSpPr>
        <p:spPr>
          <a:xfrm>
            <a:off x="6036563" y="2046268"/>
            <a:ext cx="2661654" cy="4401204"/>
          </a:xfrm>
          <a:prstGeom prst="rect">
            <a:avLst/>
          </a:prstGeom>
          <a:noFill/>
        </p:spPr>
        <p:txBody>
          <a:bodyPr wrap="square" rtlCol="0">
            <a:spAutoFit/>
          </a:bodyPr>
          <a:lstStyle/>
          <a:p>
            <a:r>
              <a:rPr lang="en-US" sz="1400" i="1" dirty="0"/>
              <a:t>Frustrated with the never ending haze? Want to do your part to fight the haze?</a:t>
            </a:r>
          </a:p>
          <a:p>
            <a:endParaRPr lang="en-US" sz="1400" i="1" dirty="0"/>
          </a:p>
          <a:p>
            <a:r>
              <a:rPr lang="en-US" sz="1400" i="1" dirty="0"/>
              <a:t>Make a pledge to buy products that are certified for sustainability. Do your part to reduce the demand for non-sustainable products.</a:t>
            </a:r>
          </a:p>
          <a:p>
            <a:endParaRPr lang="en-US" sz="1400" i="1" dirty="0"/>
          </a:p>
          <a:p>
            <a:r>
              <a:rPr lang="en-US" sz="1400" i="1" dirty="0"/>
              <a:t>Make your pledge public on Facebook so that all people within 6 degrees of separation follow suit and take collective action.</a:t>
            </a:r>
          </a:p>
          <a:p>
            <a:endParaRPr lang="en-US" sz="1400" i="1" dirty="0"/>
          </a:p>
          <a:p>
            <a:r>
              <a:rPr lang="en-US" sz="1400" i="1" dirty="0"/>
              <a:t>Log in and sign up to send yourself a reminder each time the PSI exceed your pre-specified tolerance</a:t>
            </a:r>
            <a:r>
              <a:rPr lang="en-US" sz="1400" i="1" dirty="0" smtClean="0"/>
              <a:t>.</a:t>
            </a:r>
          </a:p>
          <a:p>
            <a:endParaRPr lang="en-US" sz="1400" i="1" dirty="0"/>
          </a:p>
        </p:txBody>
      </p:sp>
      <p:sp>
        <p:nvSpPr>
          <p:cNvPr id="9" name="[17dc497f-cf06-40b9-87cb-3ce12f7a98c6]"/>
          <p:cNvSpPr/>
          <p:nvPr/>
        </p:nvSpPr>
        <p:spPr>
          <a:xfrm>
            <a:off x="2712237" y="5468704"/>
            <a:ext cx="4640589" cy="995452"/>
          </a:xfrm>
          <a:prstGeom prst="roundRect">
            <a:avLst/>
          </a:prstGeom>
          <a:ln/>
        </p:spPr>
        <p:style>
          <a:lnRef idx="1">
            <a:schemeClr val="accent3"/>
          </a:lnRef>
          <a:fillRef idx="3">
            <a:schemeClr val="accent3"/>
          </a:fillRef>
          <a:effectRef idx="2">
            <a:schemeClr val="accent3"/>
          </a:effectRef>
          <a:fontRef idx="minor">
            <a:schemeClr val="lt1"/>
          </a:fontRef>
        </p:style>
        <p:txBody>
          <a:bodyPr/>
          <a:lstStyle/>
          <a:p>
            <a:r>
              <a:rPr lang="en-US" sz="2000" dirty="0" smtClean="0">
                <a:solidFill>
                  <a:srgbClr val="000090"/>
                </a:solidFill>
              </a:rPr>
              <a:t>By the end of this tutorial, we would have built most components of this app …</a:t>
            </a:r>
            <a:endParaRPr lang="en-US" sz="2000" dirty="0">
              <a:solidFill>
                <a:srgbClr val="000090"/>
              </a:solidFill>
            </a:endParaRPr>
          </a:p>
        </p:txBody>
      </p:sp>
    </p:spTree>
    <p:extLst>
      <p:ext uri="{BB962C8B-B14F-4D97-AF65-F5344CB8AC3E}">
        <p14:creationId xmlns:p14="http://schemas.microsoft.com/office/powerpoint/2010/main" val="10108456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mog.jpg"/>
          <p:cNvPicPr>
            <a:picLocks noChangeAspect="1"/>
          </p:cNvPicPr>
          <p:nvPr/>
        </p:nvPicPr>
        <p:blipFill rotWithShape="1">
          <a:blip r:embed="rId2">
            <a:extLst>
              <a:ext uri="{28A0092B-C50C-407E-A947-70E740481C1C}">
                <a14:useLocalDpi xmlns:a14="http://schemas.microsoft.com/office/drawing/2010/main" val="0"/>
              </a:ext>
            </a:extLst>
          </a:blip>
          <a:srcRect t="-909" b="31910"/>
          <a:stretch/>
        </p:blipFill>
        <p:spPr>
          <a:xfrm>
            <a:off x="1740334" y="2182462"/>
            <a:ext cx="5669860" cy="2934000"/>
          </a:xfrm>
          <a:prstGeom prst="rect">
            <a:avLst/>
          </a:prstGeom>
        </p:spPr>
      </p:pic>
      <p:grpSp>
        <p:nvGrpSpPr>
          <p:cNvPr id="5" name="Group 4"/>
          <p:cNvGrpSpPr/>
          <p:nvPr/>
        </p:nvGrpSpPr>
        <p:grpSpPr>
          <a:xfrm>
            <a:off x="3289634" y="5752610"/>
            <a:ext cx="2692900" cy="458985"/>
            <a:chOff x="2861206" y="5706713"/>
            <a:chExt cx="2692900" cy="458985"/>
          </a:xfrm>
        </p:grpSpPr>
        <p:sp>
          <p:nvSpPr>
            <p:cNvPr id="3" name="Rectangle 2"/>
            <p:cNvSpPr/>
            <p:nvPr/>
          </p:nvSpPr>
          <p:spPr>
            <a:xfrm>
              <a:off x="2861206" y="5706713"/>
              <a:ext cx="428415" cy="458985"/>
            </a:xfrm>
            <a:prstGeom prst="rect">
              <a:avLst/>
            </a:prstGeom>
            <a:solidFill>
              <a:srgbClr val="56649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t>f</a:t>
              </a:r>
              <a:endParaRPr lang="en-US" sz="2800" b="1" dirty="0"/>
            </a:p>
          </p:txBody>
        </p:sp>
        <p:sp>
          <p:nvSpPr>
            <p:cNvPr id="4" name="Rectangle 3"/>
            <p:cNvSpPr/>
            <p:nvPr/>
          </p:nvSpPr>
          <p:spPr>
            <a:xfrm>
              <a:off x="3289622" y="5706713"/>
              <a:ext cx="2264484" cy="458985"/>
            </a:xfrm>
            <a:prstGeom prst="rect">
              <a:avLst/>
            </a:prstGeom>
            <a:solidFill>
              <a:srgbClr val="505D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Share on Facebook</a:t>
              </a:r>
              <a:endParaRPr lang="en-US" b="1" dirty="0"/>
            </a:p>
          </p:txBody>
        </p:sp>
      </p:grpSp>
      <p:sp>
        <p:nvSpPr>
          <p:cNvPr id="6" name="TextBox 5"/>
          <p:cNvSpPr txBox="1"/>
          <p:nvPr/>
        </p:nvSpPr>
        <p:spPr>
          <a:xfrm>
            <a:off x="1790247" y="6491670"/>
            <a:ext cx="5631094" cy="276999"/>
          </a:xfrm>
          <a:prstGeom prst="rect">
            <a:avLst/>
          </a:prstGeom>
          <a:noFill/>
        </p:spPr>
        <p:txBody>
          <a:bodyPr wrap="none" rtlCol="0">
            <a:spAutoFit/>
          </a:bodyPr>
          <a:lstStyle/>
          <a:p>
            <a:r>
              <a:rPr lang="en-US" sz="1200" dirty="0">
                <a:solidFill>
                  <a:srgbClr val="558ED5"/>
                </a:solidFill>
              </a:rPr>
              <a:t>Image </a:t>
            </a:r>
            <a:r>
              <a:rPr lang="en-US" sz="1200" dirty="0" smtClean="0">
                <a:solidFill>
                  <a:srgbClr val="558ED5"/>
                </a:solidFill>
              </a:rPr>
              <a:t>credit: </a:t>
            </a:r>
            <a:r>
              <a:rPr lang="en-US" sz="1200" dirty="0">
                <a:solidFill>
                  <a:srgbClr val="558ED5"/>
                </a:solidFill>
              </a:rPr>
              <a:t>https://</a:t>
            </a:r>
            <a:r>
              <a:rPr lang="en-US" sz="1200" dirty="0" err="1">
                <a:solidFill>
                  <a:srgbClr val="558ED5"/>
                </a:solidFill>
              </a:rPr>
              <a:t>commons.wikimedia.org</a:t>
            </a:r>
            <a:r>
              <a:rPr lang="en-US" sz="1200" dirty="0">
                <a:solidFill>
                  <a:srgbClr val="558ED5"/>
                </a:solidFill>
              </a:rPr>
              <a:t>/wiki/</a:t>
            </a:r>
            <a:r>
              <a:rPr lang="en-US" sz="1200" dirty="0" err="1">
                <a:solidFill>
                  <a:srgbClr val="558ED5"/>
                </a:solidFill>
              </a:rPr>
              <a:t>File:TOMS_indonesia_smog_lrg.jpg</a:t>
            </a:r>
            <a:endParaRPr lang="en-US" sz="1200" dirty="0">
              <a:solidFill>
                <a:srgbClr val="558ED5"/>
              </a:solidFill>
            </a:endParaRPr>
          </a:p>
        </p:txBody>
      </p:sp>
      <p:sp>
        <p:nvSpPr>
          <p:cNvPr id="8" name="TextBox 7"/>
          <p:cNvSpPr txBox="1"/>
          <p:nvPr/>
        </p:nvSpPr>
        <p:spPr>
          <a:xfrm>
            <a:off x="1740334" y="5116462"/>
            <a:ext cx="5546301" cy="523220"/>
          </a:xfrm>
          <a:prstGeom prst="rect">
            <a:avLst/>
          </a:prstGeom>
          <a:noFill/>
        </p:spPr>
        <p:txBody>
          <a:bodyPr wrap="square" rtlCol="0">
            <a:spAutoFit/>
          </a:bodyPr>
          <a:lstStyle/>
          <a:p>
            <a:r>
              <a:rPr lang="en-US" sz="1400" i="1" dirty="0"/>
              <a:t>To fight the haze, I pledge to buy products certified for sustainability whenever there are choices.</a:t>
            </a:r>
          </a:p>
        </p:txBody>
      </p:sp>
      <p:sp>
        <p:nvSpPr>
          <p:cNvPr id="9" name="TextBox 8"/>
          <p:cNvSpPr txBox="1"/>
          <p:nvPr/>
        </p:nvSpPr>
        <p:spPr>
          <a:xfrm>
            <a:off x="911135" y="2962932"/>
            <a:ext cx="7391867" cy="35394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b="1" dirty="0" smtClean="0">
                <a:solidFill>
                  <a:srgbClr val="000090"/>
                </a:solidFill>
              </a:rPr>
              <a:t>Exercise</a:t>
            </a:r>
            <a:r>
              <a:rPr lang="en-US" sz="2800" dirty="0" smtClean="0"/>
              <a:t>: The template </a:t>
            </a:r>
            <a:r>
              <a:rPr lang="en-US" sz="2800" b="1" dirty="0" err="1" smtClean="0">
                <a:solidFill>
                  <a:srgbClr val="000090"/>
                </a:solidFill>
              </a:rPr>
              <a:t>pledge.html</a:t>
            </a:r>
            <a:r>
              <a:rPr lang="en-US" sz="2800" dirty="0" smtClean="0"/>
              <a:t> needs to be rendered as shown. </a:t>
            </a:r>
          </a:p>
          <a:p>
            <a:pPr marL="342900" indent="-342900">
              <a:buFont typeface="+mj-lt"/>
              <a:buAutoNum type="arabicPeriod"/>
            </a:pPr>
            <a:r>
              <a:rPr lang="en-US" sz="2800" dirty="0" smtClean="0"/>
              <a:t>Complete the handler Pledge in </a:t>
            </a:r>
            <a:r>
              <a:rPr lang="en-US" sz="2800" dirty="0" err="1" smtClean="0"/>
              <a:t>fighthaze.py</a:t>
            </a:r>
            <a:r>
              <a:rPr lang="en-US" sz="2800" dirty="0" smtClean="0"/>
              <a:t> </a:t>
            </a:r>
          </a:p>
          <a:p>
            <a:pPr marL="342900" indent="-342900">
              <a:buFont typeface="+mj-lt"/>
              <a:buAutoNum type="arabicPeriod"/>
            </a:pPr>
            <a:r>
              <a:rPr lang="en-US" sz="2800" dirty="0" smtClean="0"/>
              <a:t>In </a:t>
            </a:r>
            <a:r>
              <a:rPr lang="en-US" sz="2800" dirty="0" err="1" smtClean="0"/>
              <a:t>pledge.html</a:t>
            </a:r>
            <a:r>
              <a:rPr lang="en-US" sz="2800" dirty="0" smtClean="0"/>
              <a:t>, the code currently displays the login prompt instead of the user nickname. Modify the file to show the user nickname if the user is logged in and the login prompt otherwise</a:t>
            </a:r>
          </a:p>
        </p:txBody>
      </p:sp>
    </p:spTree>
    <p:extLst>
      <p:ext uri="{BB962C8B-B14F-4D97-AF65-F5344CB8AC3E}">
        <p14:creationId xmlns:p14="http://schemas.microsoft.com/office/powerpoint/2010/main" val="3609140147"/>
      </p:ext>
    </p:extLst>
  </p:cSld>
  <p:clrMapOvr>
    <a:masterClrMapping/>
  </p:clrMapOvr>
  <p:transition xmlns:p14="http://schemas.microsoft.com/office/powerpoint/2010/main" advClick="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So Far …</a:t>
            </a:r>
            <a:endParaRPr lang="en-US" dirty="0"/>
          </a:p>
        </p:txBody>
      </p:sp>
      <p:sp>
        <p:nvSpPr>
          <p:cNvPr id="5" name="Content Placeholder 4"/>
          <p:cNvSpPr>
            <a:spLocks noGrp="1"/>
          </p:cNvSpPr>
          <p:nvPr>
            <p:ph idx="1"/>
          </p:nvPr>
        </p:nvSpPr>
        <p:spPr>
          <a:xfrm>
            <a:off x="457200" y="1640027"/>
            <a:ext cx="8229600" cy="4517496"/>
          </a:xfrm>
        </p:spPr>
        <p:txBody>
          <a:bodyPr/>
          <a:lstStyle/>
          <a:p>
            <a:r>
              <a:rPr lang="en-US" dirty="0" smtClean="0"/>
              <a:t>Jinja2 template allows HTML to be written in different files</a:t>
            </a:r>
          </a:p>
          <a:p>
            <a:r>
              <a:rPr lang="en-US" dirty="0" smtClean="0"/>
              <a:t>Set </a:t>
            </a:r>
            <a:r>
              <a:rPr lang="en-US" b="1" dirty="0" smtClean="0">
                <a:solidFill>
                  <a:srgbClr val="000090"/>
                </a:solidFill>
              </a:rPr>
              <a:t>login: required </a:t>
            </a:r>
            <a:r>
              <a:rPr lang="en-US" dirty="0" smtClean="0"/>
              <a:t>in </a:t>
            </a:r>
            <a:r>
              <a:rPr lang="en-US" dirty="0" err="1" smtClean="0">
                <a:solidFill>
                  <a:srgbClr val="000090"/>
                </a:solidFill>
              </a:rPr>
              <a:t>app.yaml</a:t>
            </a:r>
            <a:r>
              <a:rPr lang="en-US" dirty="0" smtClean="0"/>
              <a:t> to require login. Google login provided</a:t>
            </a:r>
          </a:p>
          <a:p>
            <a:r>
              <a:rPr lang="en-US" dirty="0" smtClean="0"/>
              <a:t>Parameters can be passed to Jinja2 template in the form of </a:t>
            </a:r>
            <a:r>
              <a:rPr lang="en-US" b="1" dirty="0" smtClean="0">
                <a:solidFill>
                  <a:srgbClr val="000090"/>
                </a:solidFill>
              </a:rPr>
              <a:t>key: value</a:t>
            </a:r>
            <a:r>
              <a:rPr lang="en-US" dirty="0" smtClean="0"/>
              <a:t> pairs</a:t>
            </a:r>
          </a:p>
          <a:p>
            <a:r>
              <a:rPr lang="en-US" dirty="0" smtClean="0"/>
              <a:t>Can use </a:t>
            </a:r>
            <a:r>
              <a:rPr lang="en-US" dirty="0" smtClean="0">
                <a:solidFill>
                  <a:srgbClr val="000090"/>
                </a:solidFill>
              </a:rPr>
              <a:t>conditionals</a:t>
            </a:r>
            <a:r>
              <a:rPr lang="en-US" dirty="0" smtClean="0"/>
              <a:t> and </a:t>
            </a:r>
            <a:r>
              <a:rPr lang="en-US" dirty="0" smtClean="0">
                <a:solidFill>
                  <a:srgbClr val="000090"/>
                </a:solidFill>
              </a:rPr>
              <a:t>loops</a:t>
            </a:r>
            <a:r>
              <a:rPr lang="en-US" dirty="0" smtClean="0"/>
              <a:t> in Jinja2</a:t>
            </a:r>
          </a:p>
          <a:p>
            <a:endParaRPr lang="en-US" dirty="0"/>
          </a:p>
        </p:txBody>
      </p:sp>
    </p:spTree>
    <p:extLst>
      <p:ext uri="{BB962C8B-B14F-4D97-AF65-F5344CB8AC3E}">
        <p14:creationId xmlns:p14="http://schemas.microsoft.com/office/powerpoint/2010/main" val="6065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Create a Form</a:t>
            </a:r>
            <a:endParaRPr lang="en-US" dirty="0"/>
          </a:p>
        </p:txBody>
      </p:sp>
    </p:spTree>
    <p:extLst>
      <p:ext uri="{BB962C8B-B14F-4D97-AF65-F5344CB8AC3E}">
        <p14:creationId xmlns:p14="http://schemas.microsoft.com/office/powerpoint/2010/main" val="3381469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hlinkClick r:id="" action="ppaction://noaction"/>
          </p:cNvPr>
          <p:cNvSpPr/>
          <p:nvPr/>
        </p:nvSpPr>
        <p:spPr>
          <a:xfrm>
            <a:off x="721238" y="3425035"/>
            <a:ext cx="1360039" cy="293078"/>
          </a:xfrm>
          <a:prstGeom prst="roundRect">
            <a:avLst/>
          </a:prstGeom>
          <a:gradFill flip="none" rotWithShape="1">
            <a:gsLst>
              <a:gs pos="0">
                <a:schemeClr val="accent6">
                  <a:lumMod val="75000"/>
                </a:schemeClr>
              </a:gs>
              <a:gs pos="100000">
                <a:schemeClr val="accent2">
                  <a:lumMod val="75000"/>
                </a:schemeClr>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kern="1200" dirty="0" smtClean="0">
                <a:solidFill>
                  <a:schemeClr val="bg1"/>
                </a:solidFill>
              </a:rPr>
              <a:t>Submit</a:t>
            </a:r>
            <a:endParaRPr lang="en-US" b="1" kern="1200" dirty="0">
              <a:solidFill>
                <a:schemeClr val="bg1"/>
              </a:solidFill>
            </a:endParaRPr>
          </a:p>
        </p:txBody>
      </p:sp>
      <p:sp>
        <p:nvSpPr>
          <p:cNvPr id="11" name="TextBox 10"/>
          <p:cNvSpPr txBox="1"/>
          <p:nvPr/>
        </p:nvSpPr>
        <p:spPr>
          <a:xfrm>
            <a:off x="541865" y="2105040"/>
            <a:ext cx="7750840" cy="1158779"/>
          </a:xfrm>
          <a:prstGeom prst="rect">
            <a:avLst/>
          </a:prstGeom>
          <a:noFill/>
        </p:spPr>
        <p:txBody>
          <a:bodyPr wrap="none" rtlCol="0">
            <a:spAutoFit/>
          </a:bodyPr>
          <a:lstStyle/>
          <a:p>
            <a:pPr>
              <a:lnSpc>
                <a:spcPct val="130000"/>
              </a:lnSpc>
            </a:pPr>
            <a:r>
              <a:rPr lang="en-US" i="1" dirty="0" smtClean="0">
                <a:solidFill>
                  <a:srgbClr val="558ED5"/>
                </a:solidFill>
              </a:rPr>
              <a:t>Send me an email reminder of my pledge each time the PSI in Singapore exceeds</a:t>
            </a:r>
            <a:br>
              <a:rPr lang="en-US" i="1" dirty="0" smtClean="0">
                <a:solidFill>
                  <a:srgbClr val="558ED5"/>
                </a:solidFill>
              </a:rPr>
            </a:br>
            <a:r>
              <a:rPr lang="en-US" i="1" dirty="0" smtClean="0">
                <a:solidFill>
                  <a:srgbClr val="558ED5"/>
                </a:solidFill>
              </a:rPr>
              <a:t>                 for                  consecutive days.</a:t>
            </a:r>
            <a:r>
              <a:rPr lang="en-US" dirty="0" smtClean="0"/>
              <a:t/>
            </a:r>
            <a:br>
              <a:rPr lang="en-US" dirty="0" smtClean="0"/>
            </a:br>
            <a:endParaRPr lang="en-US" dirty="0"/>
          </a:p>
        </p:txBody>
      </p:sp>
      <p:sp>
        <p:nvSpPr>
          <p:cNvPr id="9" name="Rectangle 8"/>
          <p:cNvSpPr/>
          <p:nvPr/>
        </p:nvSpPr>
        <p:spPr>
          <a:xfrm>
            <a:off x="692042" y="2569468"/>
            <a:ext cx="680020" cy="33578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27732" y="2569468"/>
            <a:ext cx="680020" cy="33578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65309" y="278647"/>
            <a:ext cx="7805179" cy="286232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In the file </a:t>
            </a:r>
            <a:r>
              <a:rPr lang="en-US" b="1" dirty="0" err="1" smtClean="0">
                <a:solidFill>
                  <a:srgbClr val="000090"/>
                </a:solidFill>
              </a:rPr>
              <a:t>reminder.html</a:t>
            </a:r>
            <a:r>
              <a:rPr lang="en-US" dirty="0" smtClean="0"/>
              <a:t>, we can find the form </a:t>
            </a:r>
          </a:p>
          <a:p>
            <a:endParaRPr lang="en-US" dirty="0" smtClean="0"/>
          </a:p>
          <a:p>
            <a:r>
              <a:rPr lang="en-US" dirty="0"/>
              <a:t> &lt;form action="/reminder" method="post"&gt;</a:t>
            </a:r>
          </a:p>
          <a:p>
            <a:r>
              <a:rPr lang="en-US" dirty="0"/>
              <a:t>        &lt;</a:t>
            </a:r>
            <a:r>
              <a:rPr lang="en-US" dirty="0" err="1"/>
              <a:t>fieldset</a:t>
            </a:r>
            <a:r>
              <a:rPr lang="en-US" dirty="0"/>
              <a:t>&gt;</a:t>
            </a:r>
          </a:p>
          <a:p>
            <a:r>
              <a:rPr lang="en-US" dirty="0" smtClean="0"/>
              <a:t>	&lt;</a:t>
            </a:r>
            <a:r>
              <a:rPr lang="en-US" dirty="0"/>
              <a:t>p&gt; Send me an email reminder of my pledge each time the PSI in Singapore </a:t>
            </a:r>
          </a:p>
          <a:p>
            <a:r>
              <a:rPr lang="en-US" dirty="0" smtClean="0"/>
              <a:t>	exceeds </a:t>
            </a:r>
            <a:r>
              <a:rPr lang="en-US" dirty="0"/>
              <a:t>&lt;input class="input-small" type="number" name="</a:t>
            </a:r>
            <a:r>
              <a:rPr lang="en-US" dirty="0" err="1" smtClean="0"/>
              <a:t>psilimit</a:t>
            </a:r>
            <a:r>
              <a:rPr lang="en-US" dirty="0" smtClean="0"/>
              <a:t>”&gt; </a:t>
            </a:r>
            <a:r>
              <a:rPr lang="en-US" dirty="0"/>
              <a:t>for </a:t>
            </a:r>
            <a:r>
              <a:rPr lang="en-US" dirty="0" smtClean="0"/>
              <a:t/>
            </a:r>
            <a:br>
              <a:rPr lang="en-US" dirty="0" smtClean="0"/>
            </a:br>
            <a:r>
              <a:rPr lang="en-US" dirty="0" smtClean="0"/>
              <a:t>	&lt;</a:t>
            </a:r>
            <a:r>
              <a:rPr lang="en-US" dirty="0"/>
              <a:t>input class="input-</a:t>
            </a:r>
            <a:r>
              <a:rPr lang="en-US" dirty="0" smtClean="0"/>
              <a:t>small” name</a:t>
            </a:r>
            <a:r>
              <a:rPr lang="en-US" dirty="0"/>
              <a:t>="</a:t>
            </a:r>
            <a:r>
              <a:rPr lang="en-US" dirty="0" err="1" smtClean="0"/>
              <a:t>daylimit</a:t>
            </a:r>
            <a:r>
              <a:rPr lang="en-US" dirty="0" smtClean="0"/>
              <a:t>”&gt; </a:t>
            </a:r>
            <a:r>
              <a:rPr lang="en-US" dirty="0"/>
              <a:t>consecutive days.&lt;/p&gt;</a:t>
            </a:r>
          </a:p>
          <a:p>
            <a:r>
              <a:rPr lang="en-US" dirty="0"/>
              <a:t>          &lt;p&gt;&lt;input type="submit" value="Edit"&gt;&lt;/p</a:t>
            </a:r>
            <a:r>
              <a:rPr lang="en-US" dirty="0" smtClean="0"/>
              <a:t>&gt;</a:t>
            </a:r>
          </a:p>
          <a:p>
            <a:r>
              <a:rPr lang="en-US" dirty="0" smtClean="0"/>
              <a:t>…</a:t>
            </a:r>
            <a:endParaRPr lang="en-US" dirty="0"/>
          </a:p>
          <a:p>
            <a:endParaRPr lang="en-US" dirty="0" smtClean="0"/>
          </a:p>
        </p:txBody>
      </p:sp>
      <p:sp>
        <p:nvSpPr>
          <p:cNvPr id="14" name="Rounded Rectangular Callout 13"/>
          <p:cNvSpPr/>
          <p:nvPr/>
        </p:nvSpPr>
        <p:spPr>
          <a:xfrm>
            <a:off x="5882081" y="437641"/>
            <a:ext cx="2804719" cy="1119555"/>
          </a:xfrm>
          <a:prstGeom prst="wedgeRoundRectCallout">
            <a:avLst>
              <a:gd name="adj1" fmla="val -96307"/>
              <a:gd name="adj2" fmla="val 10060"/>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Need to write handler with post method to get data from this form</a:t>
            </a:r>
            <a:endParaRPr lang="en-US" dirty="0"/>
          </a:p>
        </p:txBody>
      </p:sp>
      <p:sp>
        <p:nvSpPr>
          <p:cNvPr id="15" name="TextBox 14"/>
          <p:cNvSpPr txBox="1"/>
          <p:nvPr/>
        </p:nvSpPr>
        <p:spPr>
          <a:xfrm>
            <a:off x="565309" y="3054078"/>
            <a:ext cx="7391867" cy="34163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In the file </a:t>
            </a:r>
            <a:r>
              <a:rPr lang="en-US" b="1" dirty="0" err="1" smtClean="0">
                <a:solidFill>
                  <a:srgbClr val="000090"/>
                </a:solidFill>
              </a:rPr>
              <a:t>fighthaze.py</a:t>
            </a:r>
            <a:r>
              <a:rPr lang="en-US" dirty="0" smtClean="0"/>
              <a:t>, we can find the handler</a:t>
            </a:r>
          </a:p>
          <a:p>
            <a:endParaRPr lang="en-US" dirty="0"/>
          </a:p>
          <a:p>
            <a:r>
              <a:rPr lang="en-US" dirty="0" smtClean="0"/>
              <a:t>Class Reminder(</a:t>
            </a:r>
            <a:r>
              <a:rPr lang="en-US" dirty="0"/>
              <a:t>webapp2.RequestHandler)</a:t>
            </a:r>
            <a:r>
              <a:rPr lang="en-US" dirty="0" smtClean="0"/>
              <a:t>:</a:t>
            </a:r>
          </a:p>
          <a:p>
            <a:r>
              <a:rPr lang="en-US" dirty="0"/>
              <a:t> </a:t>
            </a:r>
            <a:r>
              <a:rPr lang="en-US" dirty="0" smtClean="0"/>
              <a:t>   </a:t>
            </a:r>
            <a:r>
              <a:rPr lang="en-US" dirty="0" err="1" smtClean="0"/>
              <a:t>def</a:t>
            </a:r>
            <a:r>
              <a:rPr lang="en-US" dirty="0" smtClean="0"/>
              <a:t> get(self):</a:t>
            </a:r>
          </a:p>
          <a:p>
            <a:r>
              <a:rPr lang="en-US" dirty="0" smtClean="0"/>
              <a:t>    …</a:t>
            </a:r>
            <a:endParaRPr lang="en-US" dirty="0"/>
          </a:p>
          <a:p>
            <a:r>
              <a:rPr lang="en-US" dirty="0"/>
              <a:t>    </a:t>
            </a:r>
            <a:r>
              <a:rPr lang="en-US" dirty="0" err="1"/>
              <a:t>def</a:t>
            </a:r>
            <a:r>
              <a:rPr lang="en-US" dirty="0"/>
              <a:t> post(self):</a:t>
            </a:r>
          </a:p>
          <a:p>
            <a:r>
              <a:rPr lang="en-US" dirty="0"/>
              <a:t>	</a:t>
            </a:r>
            <a:r>
              <a:rPr lang="en-US" dirty="0" smtClean="0"/>
              <a:t>…</a:t>
            </a:r>
          </a:p>
          <a:p>
            <a:r>
              <a:rPr lang="en-US" dirty="0" smtClean="0"/>
              <a:t>	 </a:t>
            </a:r>
            <a:r>
              <a:rPr lang="en-US" dirty="0" err="1"/>
              <a:t>person.psi_limit</a:t>
            </a:r>
            <a:r>
              <a:rPr lang="en-US" dirty="0"/>
              <a:t> = </a:t>
            </a:r>
            <a:r>
              <a:rPr lang="en-US" dirty="0" err="1"/>
              <a:t>self.request.get_range</a:t>
            </a:r>
            <a:r>
              <a:rPr lang="en-US" dirty="0"/>
              <a:t>('</a:t>
            </a:r>
            <a:r>
              <a:rPr lang="en-US" dirty="0" err="1"/>
              <a:t>psilimit</a:t>
            </a:r>
            <a:r>
              <a:rPr lang="en-US" dirty="0"/>
              <a:t>')</a:t>
            </a:r>
          </a:p>
          <a:p>
            <a:r>
              <a:rPr lang="en-US" dirty="0"/>
              <a:t>          </a:t>
            </a:r>
            <a:r>
              <a:rPr lang="en-US" dirty="0" err="1" smtClean="0"/>
              <a:t>person.day_limit</a:t>
            </a:r>
            <a:r>
              <a:rPr lang="en-US" dirty="0" smtClean="0"/>
              <a:t> </a:t>
            </a:r>
            <a:r>
              <a:rPr lang="en-US" dirty="0"/>
              <a:t>= </a:t>
            </a:r>
            <a:r>
              <a:rPr lang="en-US" dirty="0" err="1"/>
              <a:t>self.request.get_range</a:t>
            </a:r>
            <a:r>
              <a:rPr lang="en-US" dirty="0"/>
              <a:t>('</a:t>
            </a:r>
            <a:r>
              <a:rPr lang="en-US" dirty="0" err="1"/>
              <a:t>daylimit</a:t>
            </a:r>
            <a:r>
              <a:rPr lang="en-US" dirty="0"/>
              <a:t>')</a:t>
            </a:r>
          </a:p>
          <a:p>
            <a:r>
              <a:rPr lang="en-US" dirty="0"/>
              <a:t>          </a:t>
            </a:r>
            <a:r>
              <a:rPr lang="en-US" dirty="0" err="1" smtClean="0"/>
              <a:t>person.put</a:t>
            </a:r>
            <a:r>
              <a:rPr lang="en-US" dirty="0"/>
              <a:t>(</a:t>
            </a:r>
            <a:r>
              <a:rPr lang="en-US" dirty="0" smtClean="0"/>
              <a:t>)</a:t>
            </a:r>
          </a:p>
          <a:p>
            <a:endParaRPr lang="en-US" dirty="0"/>
          </a:p>
          <a:p>
            <a:r>
              <a:rPr lang="en-US" dirty="0"/>
              <a:t>app = webapp2.WSGIApplication([</a:t>
            </a:r>
            <a:r>
              <a:rPr lang="en-US" dirty="0" smtClean="0"/>
              <a:t>(’/reminder'</a:t>
            </a:r>
            <a:r>
              <a:rPr lang="en-US" dirty="0"/>
              <a:t>, </a:t>
            </a:r>
            <a:r>
              <a:rPr lang="en-US" dirty="0" smtClean="0"/>
              <a:t>Reminder))</a:t>
            </a:r>
            <a:endParaRPr lang="en-US" dirty="0"/>
          </a:p>
        </p:txBody>
      </p:sp>
      <p:sp>
        <p:nvSpPr>
          <p:cNvPr id="16" name="Curved Right Arrow 15"/>
          <p:cNvSpPr/>
          <p:nvPr/>
        </p:nvSpPr>
        <p:spPr>
          <a:xfrm rot="10800000">
            <a:off x="6011122" y="3516722"/>
            <a:ext cx="1122213" cy="2953676"/>
          </a:xfrm>
          <a:prstGeom prst="curvedRightArrow">
            <a:avLst>
              <a:gd name="adj1" fmla="val 25000"/>
              <a:gd name="adj2" fmla="val 52390"/>
              <a:gd name="adj3" fmla="val 25000"/>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Alternate Process 16"/>
          <p:cNvSpPr/>
          <p:nvPr/>
        </p:nvSpPr>
        <p:spPr>
          <a:xfrm>
            <a:off x="7274438" y="4594213"/>
            <a:ext cx="1724545" cy="1256535"/>
          </a:xfrm>
          <a:prstGeom prst="flowChartAlternateProcess">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Handler</a:t>
            </a:r>
          </a:p>
          <a:p>
            <a:pPr algn="ctr"/>
            <a:r>
              <a:rPr lang="en-US" dirty="0">
                <a:solidFill>
                  <a:schemeClr val="tx1"/>
                </a:solidFill>
              </a:rPr>
              <a:t>m</a:t>
            </a:r>
            <a:r>
              <a:rPr lang="en-US" dirty="0" smtClean="0">
                <a:solidFill>
                  <a:schemeClr val="tx1"/>
                </a:solidFill>
              </a:rPr>
              <a:t>apped to </a:t>
            </a:r>
            <a:br>
              <a:rPr lang="en-US" dirty="0" smtClean="0">
                <a:solidFill>
                  <a:schemeClr val="tx1"/>
                </a:solidFill>
              </a:rPr>
            </a:br>
            <a:r>
              <a:rPr lang="en-US" dirty="0" smtClean="0">
                <a:solidFill>
                  <a:schemeClr val="tx1"/>
                </a:solidFill>
              </a:rPr>
              <a:t>/reminder</a:t>
            </a:r>
            <a:endParaRPr lang="en-US" dirty="0">
              <a:solidFill>
                <a:schemeClr val="tx1"/>
              </a:solidFill>
            </a:endParaRPr>
          </a:p>
        </p:txBody>
      </p:sp>
      <p:sp>
        <p:nvSpPr>
          <p:cNvPr id="18" name="Rounded Rectangular Callout 17"/>
          <p:cNvSpPr/>
          <p:nvPr/>
        </p:nvSpPr>
        <p:spPr>
          <a:xfrm>
            <a:off x="2924119" y="4323809"/>
            <a:ext cx="1430528" cy="438429"/>
          </a:xfrm>
          <a:prstGeom prst="wedgeRoundRectCallout">
            <a:avLst>
              <a:gd name="adj1" fmla="val -93230"/>
              <a:gd name="adj2" fmla="val 1065"/>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Post request</a:t>
            </a:r>
            <a:endParaRPr lang="en-US" dirty="0"/>
          </a:p>
        </p:txBody>
      </p:sp>
      <p:sp>
        <p:nvSpPr>
          <p:cNvPr id="19" name="Rounded Rectangular Callout 18"/>
          <p:cNvSpPr/>
          <p:nvPr/>
        </p:nvSpPr>
        <p:spPr>
          <a:xfrm>
            <a:off x="2298285" y="5850748"/>
            <a:ext cx="2461184" cy="438429"/>
          </a:xfrm>
          <a:prstGeom prst="wedgeRoundRectCallout">
            <a:avLst>
              <a:gd name="adj1" fmla="val -59156"/>
              <a:gd name="adj2" fmla="val -202382"/>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err="1" smtClean="0"/>
              <a:t>Datastore</a:t>
            </a:r>
            <a:r>
              <a:rPr lang="en-US" dirty="0" smtClean="0"/>
              <a:t> object field</a:t>
            </a:r>
            <a:endParaRPr lang="en-US" dirty="0"/>
          </a:p>
        </p:txBody>
      </p:sp>
      <p:sp>
        <p:nvSpPr>
          <p:cNvPr id="20" name="Oval 19"/>
          <p:cNvSpPr/>
          <p:nvPr/>
        </p:nvSpPr>
        <p:spPr>
          <a:xfrm>
            <a:off x="4237818" y="1773056"/>
            <a:ext cx="1043301" cy="626517"/>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67822" y="5104118"/>
            <a:ext cx="1043301" cy="626517"/>
          </a:xfrm>
          <a:prstGeom prst="ellipse">
            <a:avLst/>
          </a:prstGeom>
          <a:noFill/>
          <a:ln w="25400">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77017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ssolv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dissolv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dissolv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Model</a:t>
            </a:r>
            <a:endParaRPr lang="en-US" dirty="0"/>
          </a:p>
        </p:txBody>
      </p:sp>
    </p:spTree>
    <p:extLst>
      <p:ext uri="{BB962C8B-B14F-4D97-AF65-F5344CB8AC3E}">
        <p14:creationId xmlns:p14="http://schemas.microsoft.com/office/powerpoint/2010/main" val="207872124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hlinkClick r:id="" action="ppaction://noaction"/>
          </p:cNvPr>
          <p:cNvSpPr/>
          <p:nvPr/>
        </p:nvSpPr>
        <p:spPr>
          <a:xfrm>
            <a:off x="721238" y="3425035"/>
            <a:ext cx="1360039" cy="293078"/>
          </a:xfrm>
          <a:prstGeom prst="roundRect">
            <a:avLst/>
          </a:prstGeom>
          <a:gradFill flip="none" rotWithShape="1">
            <a:gsLst>
              <a:gs pos="0">
                <a:schemeClr val="accent6">
                  <a:lumMod val="75000"/>
                </a:schemeClr>
              </a:gs>
              <a:gs pos="100000">
                <a:schemeClr val="accent2">
                  <a:lumMod val="75000"/>
                </a:schemeClr>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kern="1200" dirty="0" smtClean="0">
                <a:solidFill>
                  <a:schemeClr val="bg1"/>
                </a:solidFill>
              </a:rPr>
              <a:t>Submit</a:t>
            </a:r>
            <a:endParaRPr lang="en-US" b="1" kern="1200" dirty="0">
              <a:solidFill>
                <a:schemeClr val="bg1"/>
              </a:solidFill>
            </a:endParaRPr>
          </a:p>
        </p:txBody>
      </p:sp>
      <p:sp>
        <p:nvSpPr>
          <p:cNvPr id="11" name="TextBox 10"/>
          <p:cNvSpPr txBox="1"/>
          <p:nvPr/>
        </p:nvSpPr>
        <p:spPr>
          <a:xfrm>
            <a:off x="541865" y="2105040"/>
            <a:ext cx="7750840" cy="1158779"/>
          </a:xfrm>
          <a:prstGeom prst="rect">
            <a:avLst/>
          </a:prstGeom>
          <a:noFill/>
        </p:spPr>
        <p:txBody>
          <a:bodyPr wrap="none" rtlCol="0">
            <a:spAutoFit/>
          </a:bodyPr>
          <a:lstStyle/>
          <a:p>
            <a:pPr>
              <a:lnSpc>
                <a:spcPct val="130000"/>
              </a:lnSpc>
            </a:pPr>
            <a:r>
              <a:rPr lang="en-US" i="1" dirty="0" smtClean="0">
                <a:solidFill>
                  <a:srgbClr val="558ED5"/>
                </a:solidFill>
              </a:rPr>
              <a:t>Send me an email reminder of my pledge each time the PSI in Singapore exceeds</a:t>
            </a:r>
            <a:br>
              <a:rPr lang="en-US" i="1" dirty="0" smtClean="0">
                <a:solidFill>
                  <a:srgbClr val="558ED5"/>
                </a:solidFill>
              </a:rPr>
            </a:br>
            <a:r>
              <a:rPr lang="en-US" i="1" dirty="0" smtClean="0">
                <a:solidFill>
                  <a:srgbClr val="558ED5"/>
                </a:solidFill>
              </a:rPr>
              <a:t>                 for                  consecutive days.</a:t>
            </a:r>
            <a:r>
              <a:rPr lang="en-US" dirty="0" smtClean="0"/>
              <a:t/>
            </a:r>
            <a:br>
              <a:rPr lang="en-US" dirty="0" smtClean="0"/>
            </a:br>
            <a:endParaRPr lang="en-US" dirty="0"/>
          </a:p>
        </p:txBody>
      </p:sp>
      <p:sp>
        <p:nvSpPr>
          <p:cNvPr id="9" name="Rectangle 8"/>
          <p:cNvSpPr/>
          <p:nvPr/>
        </p:nvSpPr>
        <p:spPr>
          <a:xfrm>
            <a:off x="692042" y="2569468"/>
            <a:ext cx="680020" cy="33578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27732" y="2569468"/>
            <a:ext cx="680020" cy="33578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975718" y="4492967"/>
            <a:ext cx="7262701"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457200" indent="-457200">
              <a:buFont typeface="Arial"/>
              <a:buChar char="•"/>
            </a:pPr>
            <a:r>
              <a:rPr lang="en-US" sz="2800" dirty="0" smtClean="0"/>
              <a:t>Read the form and insert into </a:t>
            </a:r>
            <a:r>
              <a:rPr lang="en-US" sz="2800" dirty="0" err="1" smtClean="0"/>
              <a:t>datastore</a:t>
            </a:r>
            <a:endParaRPr lang="en-US" sz="2800" dirty="0" smtClean="0"/>
          </a:p>
          <a:p>
            <a:pPr marL="457200" indent="-457200">
              <a:buFont typeface="Arial"/>
              <a:buChar char="•"/>
            </a:pPr>
            <a:r>
              <a:rPr lang="en-US" sz="2800" dirty="0" smtClean="0"/>
              <a:t>Read from the </a:t>
            </a:r>
            <a:r>
              <a:rPr lang="en-US" sz="2800" dirty="0" err="1" smtClean="0"/>
              <a:t>datastore</a:t>
            </a:r>
            <a:r>
              <a:rPr lang="en-US" sz="2800" dirty="0" smtClean="0"/>
              <a:t> </a:t>
            </a:r>
          </a:p>
        </p:txBody>
      </p:sp>
    </p:spTree>
    <p:extLst>
      <p:ext uri="{BB962C8B-B14F-4D97-AF65-F5344CB8AC3E}">
        <p14:creationId xmlns:p14="http://schemas.microsoft.com/office/powerpoint/2010/main" val="15720775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Model</a:t>
            </a:r>
            <a:endParaRPr lang="en-US" dirty="0"/>
          </a:p>
        </p:txBody>
      </p:sp>
      <p:sp>
        <p:nvSpPr>
          <p:cNvPr id="4" name="Content Placeholder 3"/>
          <p:cNvSpPr>
            <a:spLocks noGrp="1"/>
          </p:cNvSpPr>
          <p:nvPr>
            <p:ph idx="1"/>
          </p:nvPr>
        </p:nvSpPr>
        <p:spPr>
          <a:xfrm>
            <a:off x="457200" y="1608668"/>
            <a:ext cx="8229600" cy="2272388"/>
          </a:xfrm>
        </p:spPr>
        <p:txBody>
          <a:bodyPr>
            <a:normAutofit/>
          </a:bodyPr>
          <a:lstStyle/>
          <a:p>
            <a:r>
              <a:rPr lang="en-US" dirty="0" smtClean="0"/>
              <a:t>App Engine uses the NDB </a:t>
            </a:r>
            <a:r>
              <a:rPr lang="en-US" dirty="0" err="1" smtClean="0"/>
              <a:t>Datastore</a:t>
            </a:r>
            <a:r>
              <a:rPr lang="en-US" dirty="0" smtClean="0"/>
              <a:t> to store objects known as entities</a:t>
            </a:r>
            <a:endParaRPr lang="en-US" dirty="0">
              <a:solidFill>
                <a:srgbClr val="000000"/>
              </a:solidFill>
            </a:endParaRPr>
          </a:p>
          <a:p>
            <a:r>
              <a:rPr lang="en-US" dirty="0" smtClean="0">
                <a:solidFill>
                  <a:srgbClr val="000000"/>
                </a:solidFill>
              </a:rPr>
              <a:t>Model for entities defined using Python class</a:t>
            </a:r>
            <a:endParaRPr lang="en-US" dirty="0">
              <a:solidFill>
                <a:srgbClr val="000090"/>
              </a:solidFill>
            </a:endParaRPr>
          </a:p>
        </p:txBody>
      </p:sp>
      <p:sp>
        <p:nvSpPr>
          <p:cNvPr id="10" name="TextBox 9"/>
          <p:cNvSpPr txBox="1"/>
          <p:nvPr/>
        </p:nvSpPr>
        <p:spPr>
          <a:xfrm>
            <a:off x="245547" y="3566495"/>
            <a:ext cx="8715998" cy="230832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400" dirty="0"/>
              <a:t>class Preference(</a:t>
            </a:r>
            <a:r>
              <a:rPr lang="en-US" sz="2400" dirty="0" err="1"/>
              <a:t>ndb.Model</a:t>
            </a:r>
            <a:r>
              <a:rPr lang="en-US" sz="2400" dirty="0"/>
              <a:t>):</a:t>
            </a:r>
          </a:p>
          <a:p>
            <a:r>
              <a:rPr lang="en-US" sz="2400" dirty="0"/>
              <a:t>    # Models a person's preference. Key is the nickname.</a:t>
            </a:r>
          </a:p>
          <a:p>
            <a:r>
              <a:rPr lang="en-US" sz="2400" dirty="0"/>
              <a:t>    email = </a:t>
            </a:r>
            <a:r>
              <a:rPr lang="en-US" sz="2400" dirty="0" err="1"/>
              <a:t>ndb.StringProperty</a:t>
            </a:r>
            <a:r>
              <a:rPr lang="en-US" sz="2400" dirty="0"/>
              <a:t>() # user email</a:t>
            </a:r>
          </a:p>
          <a:p>
            <a:r>
              <a:rPr lang="en-US" sz="2400" dirty="0"/>
              <a:t>    </a:t>
            </a:r>
            <a:r>
              <a:rPr lang="en-US" sz="2400" dirty="0" err="1"/>
              <a:t>psi_limit</a:t>
            </a:r>
            <a:r>
              <a:rPr lang="en-US" sz="2400" dirty="0"/>
              <a:t> = </a:t>
            </a:r>
            <a:r>
              <a:rPr lang="en-US" sz="2400" dirty="0" err="1"/>
              <a:t>ndb.IntegerProperty</a:t>
            </a:r>
            <a:r>
              <a:rPr lang="en-US" sz="2400" dirty="0"/>
              <a:t>()  # max acceptable PSI</a:t>
            </a:r>
          </a:p>
          <a:p>
            <a:r>
              <a:rPr lang="en-US" sz="2400" dirty="0"/>
              <a:t>    </a:t>
            </a:r>
            <a:r>
              <a:rPr lang="en-US" sz="2400" dirty="0" err="1"/>
              <a:t>day_limit</a:t>
            </a:r>
            <a:r>
              <a:rPr lang="en-US" sz="2400" dirty="0"/>
              <a:t> = </a:t>
            </a:r>
            <a:r>
              <a:rPr lang="en-US" sz="2400" dirty="0" err="1"/>
              <a:t>ndb.IntegerProperty</a:t>
            </a:r>
            <a:r>
              <a:rPr lang="en-US" sz="2400" dirty="0"/>
              <a:t>()  # </a:t>
            </a:r>
            <a:r>
              <a:rPr lang="en-US" sz="2400" dirty="0" smtClean="0"/>
              <a:t>days before reminder</a:t>
            </a:r>
          </a:p>
          <a:p>
            <a:r>
              <a:rPr lang="en-US" sz="2400" dirty="0" smtClean="0"/>
              <a:t>    </a:t>
            </a:r>
            <a:r>
              <a:rPr lang="en-US" sz="2400" dirty="0" err="1" smtClean="0"/>
              <a:t>last_reminder</a:t>
            </a:r>
            <a:r>
              <a:rPr lang="en-US" sz="2400" dirty="0" smtClean="0"/>
              <a:t> = </a:t>
            </a:r>
            <a:r>
              <a:rPr lang="en-US" sz="2400" dirty="0" err="1" smtClean="0"/>
              <a:t>ndb.DateProperty</a:t>
            </a:r>
            <a:r>
              <a:rPr lang="en-US" sz="2400" dirty="0" smtClean="0"/>
              <a:t>() # the last time reminder sent</a:t>
            </a:r>
          </a:p>
        </p:txBody>
      </p:sp>
    </p:spTree>
    <p:extLst>
      <p:ext uri="{BB962C8B-B14F-4D97-AF65-F5344CB8AC3E}">
        <p14:creationId xmlns:p14="http://schemas.microsoft.com/office/powerpoint/2010/main" val="4006501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Insert Data</a:t>
            </a:r>
            <a:endParaRPr lang="en-US" dirty="0"/>
          </a:p>
        </p:txBody>
      </p:sp>
    </p:spTree>
    <p:extLst>
      <p:ext uri="{BB962C8B-B14F-4D97-AF65-F5344CB8AC3E}">
        <p14:creationId xmlns:p14="http://schemas.microsoft.com/office/powerpoint/2010/main" val="153297889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into </a:t>
            </a:r>
            <a:r>
              <a:rPr lang="en-US" dirty="0" err="1" smtClean="0"/>
              <a:t>datastore</a:t>
            </a:r>
            <a:endParaRPr lang="en-US" dirty="0"/>
          </a:p>
        </p:txBody>
      </p:sp>
      <p:sp>
        <p:nvSpPr>
          <p:cNvPr id="4" name="TextBox 3"/>
          <p:cNvSpPr txBox="1"/>
          <p:nvPr/>
        </p:nvSpPr>
        <p:spPr>
          <a:xfrm>
            <a:off x="727811" y="2057326"/>
            <a:ext cx="7958990" cy="34778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dirty="0"/>
              <a:t>  </a:t>
            </a:r>
            <a:r>
              <a:rPr lang="en-US" sz="2000" dirty="0" err="1"/>
              <a:t>def</a:t>
            </a:r>
            <a:r>
              <a:rPr lang="en-US" sz="2000" dirty="0"/>
              <a:t> post(self):</a:t>
            </a:r>
          </a:p>
          <a:p>
            <a:r>
              <a:rPr lang="en-US" sz="2000" dirty="0" smtClean="0"/>
              <a:t>	</a:t>
            </a:r>
            <a:r>
              <a:rPr lang="en-US" sz="2000" dirty="0" err="1" smtClean="0"/>
              <a:t>curr</a:t>
            </a:r>
            <a:r>
              <a:rPr lang="en-US" sz="2000" dirty="0" smtClean="0"/>
              <a:t> </a:t>
            </a:r>
            <a:r>
              <a:rPr lang="en-US" sz="2000" dirty="0"/>
              <a:t>= </a:t>
            </a:r>
            <a:r>
              <a:rPr lang="en-US" sz="2000" dirty="0" err="1"/>
              <a:t>ndb.Key</a:t>
            </a:r>
            <a:r>
              <a:rPr lang="en-US" sz="2000" dirty="0"/>
              <a:t>('Preference', </a:t>
            </a:r>
            <a:r>
              <a:rPr lang="en-US" sz="2000" dirty="0" err="1"/>
              <a:t>users.get_current_user</a:t>
            </a:r>
            <a:r>
              <a:rPr lang="en-US" sz="2000" dirty="0"/>
              <a:t>().nickname())</a:t>
            </a:r>
          </a:p>
          <a:p>
            <a:r>
              <a:rPr lang="en-US" sz="2000" dirty="0"/>
              <a:t>        person = </a:t>
            </a:r>
            <a:r>
              <a:rPr lang="en-US" sz="2000" dirty="0" err="1"/>
              <a:t>curr.get</a:t>
            </a:r>
            <a:r>
              <a:rPr lang="en-US" sz="2000" dirty="0"/>
              <a:t>()</a:t>
            </a:r>
          </a:p>
          <a:p>
            <a:r>
              <a:rPr lang="en-US" sz="2000" dirty="0"/>
              <a:t>        if person == None:</a:t>
            </a:r>
          </a:p>
          <a:p>
            <a:r>
              <a:rPr lang="en-US" sz="2000" dirty="0"/>
              <a:t>            person = Preference(id=</a:t>
            </a:r>
            <a:r>
              <a:rPr lang="en-US" sz="2000" dirty="0" err="1"/>
              <a:t>users.get_current_user</a:t>
            </a:r>
            <a:r>
              <a:rPr lang="en-US" sz="2000" dirty="0"/>
              <a:t>().nickname())</a:t>
            </a:r>
          </a:p>
          <a:p>
            <a:r>
              <a:rPr lang="en-US" sz="2000" dirty="0"/>
              <a:t>        </a:t>
            </a:r>
            <a:r>
              <a:rPr lang="en-US" sz="2000" dirty="0" smtClean="0"/>
              <a:t>    </a:t>
            </a:r>
            <a:r>
              <a:rPr lang="en-US" sz="2000" dirty="0" err="1" smtClean="0"/>
              <a:t>person.email</a:t>
            </a:r>
            <a:r>
              <a:rPr lang="en-US" sz="2000" dirty="0" smtClean="0"/>
              <a:t> </a:t>
            </a:r>
            <a:r>
              <a:rPr lang="en-US" sz="2000" dirty="0"/>
              <a:t>= </a:t>
            </a:r>
            <a:r>
              <a:rPr lang="en-US" sz="2000" dirty="0" err="1"/>
              <a:t>users.get_current_user</a:t>
            </a:r>
            <a:r>
              <a:rPr lang="en-US" sz="2000" dirty="0"/>
              <a:t>().email(</a:t>
            </a:r>
            <a:r>
              <a:rPr lang="en-US" sz="2000" dirty="0" smtClean="0"/>
              <a:t>)</a:t>
            </a:r>
            <a:endParaRPr lang="en-US" sz="2000" dirty="0"/>
          </a:p>
          <a:p>
            <a:r>
              <a:rPr lang="en-US" sz="2000" dirty="0" smtClean="0"/>
              <a:t>	</a:t>
            </a:r>
            <a:r>
              <a:rPr lang="en-US" sz="2000" dirty="0" err="1" smtClean="0"/>
              <a:t>person.psi_limit</a:t>
            </a:r>
            <a:r>
              <a:rPr lang="en-US" sz="2000" dirty="0" smtClean="0"/>
              <a:t> </a:t>
            </a:r>
            <a:r>
              <a:rPr lang="en-US" sz="2000" dirty="0"/>
              <a:t>= </a:t>
            </a:r>
            <a:r>
              <a:rPr lang="en-US" sz="2000" dirty="0" err="1"/>
              <a:t>self.request.get_range</a:t>
            </a:r>
            <a:r>
              <a:rPr lang="en-US" sz="2000" dirty="0"/>
              <a:t>('</a:t>
            </a:r>
            <a:r>
              <a:rPr lang="en-US" sz="2000" dirty="0" err="1"/>
              <a:t>psilimit</a:t>
            </a:r>
            <a:r>
              <a:rPr lang="en-US" sz="2000" dirty="0"/>
              <a:t>')</a:t>
            </a:r>
          </a:p>
          <a:p>
            <a:r>
              <a:rPr lang="en-US" sz="2000" dirty="0"/>
              <a:t>        </a:t>
            </a:r>
            <a:r>
              <a:rPr lang="en-US" sz="2000" dirty="0" err="1" smtClean="0"/>
              <a:t>person.day_limit</a:t>
            </a:r>
            <a:r>
              <a:rPr lang="en-US" sz="2000" dirty="0" smtClean="0"/>
              <a:t> </a:t>
            </a:r>
            <a:r>
              <a:rPr lang="en-US" sz="2000" dirty="0"/>
              <a:t>= </a:t>
            </a:r>
            <a:r>
              <a:rPr lang="en-US" sz="2000" dirty="0" err="1"/>
              <a:t>self.request.get_range</a:t>
            </a:r>
            <a:r>
              <a:rPr lang="en-US" sz="2000" dirty="0"/>
              <a:t>('</a:t>
            </a:r>
            <a:r>
              <a:rPr lang="en-US" sz="2000" dirty="0" err="1" smtClean="0"/>
              <a:t>daylimit</a:t>
            </a:r>
            <a:r>
              <a:rPr lang="en-US" sz="2000" dirty="0" smtClean="0"/>
              <a:t>’)</a:t>
            </a:r>
          </a:p>
          <a:p>
            <a:r>
              <a:rPr lang="en-US" sz="2000" dirty="0"/>
              <a:t>	</a:t>
            </a:r>
            <a:r>
              <a:rPr lang="en-US" sz="2000" dirty="0" smtClean="0"/>
              <a:t>…</a:t>
            </a:r>
          </a:p>
          <a:p>
            <a:r>
              <a:rPr lang="en-US" sz="2000" dirty="0" smtClean="0"/>
              <a:t>	</a:t>
            </a:r>
            <a:r>
              <a:rPr lang="en-US" sz="2000" dirty="0" err="1" smtClean="0"/>
              <a:t>person.put</a:t>
            </a:r>
            <a:r>
              <a:rPr lang="en-US" sz="2000" dirty="0" smtClean="0"/>
              <a:t>()</a:t>
            </a:r>
            <a:endParaRPr lang="en-US" sz="2000" dirty="0"/>
          </a:p>
          <a:p>
            <a:endParaRPr lang="en-US" sz="2000" dirty="0" smtClean="0"/>
          </a:p>
        </p:txBody>
      </p:sp>
      <p:sp>
        <p:nvSpPr>
          <p:cNvPr id="6" name="Rounded Rectangular Callout 5"/>
          <p:cNvSpPr/>
          <p:nvPr/>
        </p:nvSpPr>
        <p:spPr>
          <a:xfrm>
            <a:off x="7351970" y="2866360"/>
            <a:ext cx="1538723" cy="441769"/>
          </a:xfrm>
          <a:prstGeom prst="wedgeRoundRectCallout">
            <a:avLst>
              <a:gd name="adj1" fmla="val -114381"/>
              <a:gd name="adj2" fmla="val -74118"/>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Construct key</a:t>
            </a:r>
            <a:endParaRPr lang="en-US" dirty="0"/>
          </a:p>
        </p:txBody>
      </p:sp>
      <p:sp>
        <p:nvSpPr>
          <p:cNvPr id="7" name="Rounded Rectangular Callout 6"/>
          <p:cNvSpPr/>
          <p:nvPr/>
        </p:nvSpPr>
        <p:spPr>
          <a:xfrm>
            <a:off x="4504935" y="2866360"/>
            <a:ext cx="2032610" cy="332176"/>
          </a:xfrm>
          <a:prstGeom prst="wedgeRoundRectCallout">
            <a:avLst>
              <a:gd name="adj1" fmla="val -94754"/>
              <a:gd name="adj2" fmla="val -26795"/>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Get from </a:t>
            </a:r>
            <a:r>
              <a:rPr lang="en-US" dirty="0" err="1" smtClean="0"/>
              <a:t>datastore</a:t>
            </a:r>
            <a:endParaRPr lang="en-US" dirty="0"/>
          </a:p>
        </p:txBody>
      </p:sp>
      <p:sp>
        <p:nvSpPr>
          <p:cNvPr id="8" name="Rounded Rectangular Callout 7"/>
          <p:cNvSpPr/>
          <p:nvPr/>
        </p:nvSpPr>
        <p:spPr>
          <a:xfrm>
            <a:off x="7351970" y="3718540"/>
            <a:ext cx="1469889" cy="1783034"/>
          </a:xfrm>
          <a:prstGeom prst="wedgeRoundRectCallout">
            <a:avLst>
              <a:gd name="adj1" fmla="val -88055"/>
              <a:gd name="adj2" fmla="val -52465"/>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Create new person. nickname is key (unique identifier)</a:t>
            </a:r>
            <a:endParaRPr lang="en-US" dirty="0"/>
          </a:p>
        </p:txBody>
      </p:sp>
      <p:sp>
        <p:nvSpPr>
          <p:cNvPr id="9" name="Rounded Rectangular Callout 8"/>
          <p:cNvSpPr/>
          <p:nvPr/>
        </p:nvSpPr>
        <p:spPr>
          <a:xfrm>
            <a:off x="3318932" y="1982822"/>
            <a:ext cx="2603440" cy="441769"/>
          </a:xfrm>
          <a:prstGeom prst="wedgeRoundRectCallout">
            <a:avLst>
              <a:gd name="adj1" fmla="val -83063"/>
              <a:gd name="adj2" fmla="val -8481"/>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Handles post from form</a:t>
            </a:r>
            <a:endParaRPr lang="en-US" dirty="0"/>
          </a:p>
        </p:txBody>
      </p:sp>
      <p:sp>
        <p:nvSpPr>
          <p:cNvPr id="13" name="Rounded Rectangular Callout 12"/>
          <p:cNvSpPr/>
          <p:nvPr/>
        </p:nvSpPr>
        <p:spPr>
          <a:xfrm>
            <a:off x="5126204" y="4956438"/>
            <a:ext cx="1995597" cy="537313"/>
          </a:xfrm>
          <a:prstGeom prst="wedgeRoundRectCallout">
            <a:avLst>
              <a:gd name="adj1" fmla="val -57596"/>
              <a:gd name="adj2" fmla="val -111021"/>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Get info from form</a:t>
            </a:r>
            <a:endParaRPr lang="en-US" dirty="0"/>
          </a:p>
        </p:txBody>
      </p:sp>
      <p:sp>
        <p:nvSpPr>
          <p:cNvPr id="15" name="Rounded Rectangular Callout 14"/>
          <p:cNvSpPr/>
          <p:nvPr/>
        </p:nvSpPr>
        <p:spPr>
          <a:xfrm>
            <a:off x="3026858" y="4767460"/>
            <a:ext cx="798579" cy="377955"/>
          </a:xfrm>
          <a:prstGeom prst="wedgeRoundRectCallout">
            <a:avLst>
              <a:gd name="adj1" fmla="val -100782"/>
              <a:gd name="adj2" fmla="val 19731"/>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Insert</a:t>
            </a:r>
            <a:endParaRPr lang="en-US" dirty="0"/>
          </a:p>
        </p:txBody>
      </p:sp>
    </p:spTree>
    <p:extLst>
      <p:ext uri="{BB962C8B-B14F-4D97-AF65-F5344CB8AC3E}">
        <p14:creationId xmlns:p14="http://schemas.microsoft.com/office/powerpoint/2010/main" val="2881479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3"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Querying Data</a:t>
            </a:r>
            <a:endParaRPr lang="en-US" dirty="0"/>
          </a:p>
        </p:txBody>
      </p:sp>
    </p:spTree>
    <p:extLst>
      <p:ext uri="{BB962C8B-B14F-4D97-AF65-F5344CB8AC3E}">
        <p14:creationId xmlns:p14="http://schemas.microsoft.com/office/powerpoint/2010/main" val="13955752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911122" y="2001831"/>
            <a:ext cx="7775678" cy="4124331"/>
          </a:xfrm>
        </p:spPr>
        <p:txBody>
          <a:bodyPr/>
          <a:lstStyle/>
          <a:p>
            <a:r>
              <a:rPr lang="en-US" dirty="0" smtClean="0"/>
              <a:t>Installation</a:t>
            </a:r>
          </a:p>
          <a:p>
            <a:r>
              <a:rPr lang="en-US" dirty="0" smtClean="0"/>
              <a:t>Hello World!</a:t>
            </a:r>
          </a:p>
          <a:p>
            <a:r>
              <a:rPr lang="en-US" dirty="0" smtClean="0"/>
              <a:t>Template</a:t>
            </a:r>
          </a:p>
          <a:p>
            <a:r>
              <a:rPr lang="en-US" dirty="0" smtClean="0"/>
              <a:t>Forms</a:t>
            </a:r>
          </a:p>
          <a:p>
            <a:r>
              <a:rPr lang="en-US" dirty="0" err="1" smtClean="0"/>
              <a:t>Datastore</a:t>
            </a:r>
            <a:endParaRPr lang="en-US" dirty="0" smtClean="0"/>
          </a:p>
          <a:p>
            <a:endParaRPr lang="en-US" dirty="0"/>
          </a:p>
        </p:txBody>
      </p:sp>
    </p:spTree>
    <p:extLst>
      <p:ext uri="{BB962C8B-B14F-4D97-AF65-F5344CB8AC3E}">
        <p14:creationId xmlns:p14="http://schemas.microsoft.com/office/powerpoint/2010/main" val="399002996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hlinkClick r:id="" action="ppaction://noaction"/>
          </p:cNvPr>
          <p:cNvSpPr/>
          <p:nvPr/>
        </p:nvSpPr>
        <p:spPr>
          <a:xfrm>
            <a:off x="721238" y="3425035"/>
            <a:ext cx="1360039" cy="293078"/>
          </a:xfrm>
          <a:prstGeom prst="roundRect">
            <a:avLst/>
          </a:prstGeom>
          <a:gradFill flip="none" rotWithShape="1">
            <a:gsLst>
              <a:gs pos="0">
                <a:schemeClr val="accent6">
                  <a:lumMod val="75000"/>
                </a:schemeClr>
              </a:gs>
              <a:gs pos="100000">
                <a:schemeClr val="accent2">
                  <a:lumMod val="75000"/>
                </a:schemeClr>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kern="1200" dirty="0" smtClean="0">
                <a:solidFill>
                  <a:schemeClr val="bg1"/>
                </a:solidFill>
              </a:rPr>
              <a:t>Submit</a:t>
            </a:r>
            <a:endParaRPr lang="en-US" b="1" kern="1200" dirty="0">
              <a:solidFill>
                <a:schemeClr val="bg1"/>
              </a:solidFill>
            </a:endParaRPr>
          </a:p>
        </p:txBody>
      </p:sp>
      <p:sp>
        <p:nvSpPr>
          <p:cNvPr id="11" name="TextBox 10"/>
          <p:cNvSpPr txBox="1"/>
          <p:nvPr/>
        </p:nvSpPr>
        <p:spPr>
          <a:xfrm>
            <a:off x="541865" y="2105040"/>
            <a:ext cx="7750840" cy="1158779"/>
          </a:xfrm>
          <a:prstGeom prst="rect">
            <a:avLst/>
          </a:prstGeom>
          <a:noFill/>
        </p:spPr>
        <p:txBody>
          <a:bodyPr wrap="none" rtlCol="0">
            <a:spAutoFit/>
          </a:bodyPr>
          <a:lstStyle/>
          <a:p>
            <a:pPr>
              <a:lnSpc>
                <a:spcPct val="130000"/>
              </a:lnSpc>
            </a:pPr>
            <a:r>
              <a:rPr lang="en-US" i="1" dirty="0" smtClean="0">
                <a:solidFill>
                  <a:srgbClr val="558ED5"/>
                </a:solidFill>
              </a:rPr>
              <a:t>Send me an email reminder of my pledge each time the PSI in Singapore exceeds</a:t>
            </a:r>
            <a:br>
              <a:rPr lang="en-US" i="1" dirty="0" smtClean="0">
                <a:solidFill>
                  <a:srgbClr val="558ED5"/>
                </a:solidFill>
              </a:rPr>
            </a:br>
            <a:r>
              <a:rPr lang="en-US" i="1" dirty="0" smtClean="0">
                <a:solidFill>
                  <a:srgbClr val="558ED5"/>
                </a:solidFill>
              </a:rPr>
              <a:t>  </a:t>
            </a:r>
            <a:r>
              <a:rPr lang="en-US" dirty="0" smtClean="0">
                <a:solidFill>
                  <a:srgbClr val="558ED5"/>
                </a:solidFill>
              </a:rPr>
              <a:t>100</a:t>
            </a:r>
            <a:r>
              <a:rPr lang="en-US" i="1" dirty="0" smtClean="0">
                <a:solidFill>
                  <a:srgbClr val="558ED5"/>
                </a:solidFill>
              </a:rPr>
              <a:t>        for         </a:t>
            </a:r>
            <a:r>
              <a:rPr lang="en-US" dirty="0" smtClean="0">
                <a:solidFill>
                  <a:srgbClr val="558ED5"/>
                </a:solidFill>
              </a:rPr>
              <a:t>5</a:t>
            </a:r>
            <a:r>
              <a:rPr lang="en-US" i="1" dirty="0" smtClean="0">
                <a:solidFill>
                  <a:srgbClr val="558ED5"/>
                </a:solidFill>
              </a:rPr>
              <a:t>       consecutive days.</a:t>
            </a:r>
            <a:r>
              <a:rPr lang="en-US" dirty="0" smtClean="0"/>
              <a:t/>
            </a:r>
            <a:br>
              <a:rPr lang="en-US" dirty="0" smtClean="0"/>
            </a:br>
            <a:endParaRPr lang="en-US" dirty="0"/>
          </a:p>
        </p:txBody>
      </p:sp>
      <p:sp>
        <p:nvSpPr>
          <p:cNvPr id="9" name="Rectangle 8"/>
          <p:cNvSpPr/>
          <p:nvPr/>
        </p:nvSpPr>
        <p:spPr>
          <a:xfrm>
            <a:off x="692042" y="2569468"/>
            <a:ext cx="680020" cy="33578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27732" y="2569468"/>
            <a:ext cx="680020" cy="33578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548498" y="3957505"/>
            <a:ext cx="5852884" cy="230832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a:solidFill>
                  <a:srgbClr val="000090"/>
                </a:solidFill>
              </a:rPr>
              <a:t> </a:t>
            </a:r>
            <a:r>
              <a:rPr lang="en-US" dirty="0" err="1">
                <a:solidFill>
                  <a:srgbClr val="000090"/>
                </a:solidFill>
              </a:rPr>
              <a:t>qry</a:t>
            </a:r>
            <a:r>
              <a:rPr lang="en-US" dirty="0">
                <a:solidFill>
                  <a:srgbClr val="000090"/>
                </a:solidFill>
              </a:rPr>
              <a:t> = </a:t>
            </a:r>
            <a:r>
              <a:rPr lang="en-US" dirty="0" err="1">
                <a:solidFill>
                  <a:srgbClr val="000090"/>
                </a:solidFill>
              </a:rPr>
              <a:t>Preference.query</a:t>
            </a:r>
            <a:r>
              <a:rPr lang="en-US" dirty="0">
                <a:solidFill>
                  <a:srgbClr val="000090"/>
                </a:solidFill>
              </a:rPr>
              <a:t>(</a:t>
            </a:r>
            <a:r>
              <a:rPr lang="en-US" dirty="0" smtClean="0">
                <a:solidFill>
                  <a:srgbClr val="000090"/>
                </a:solidFill>
              </a:rPr>
              <a:t>)</a:t>
            </a:r>
            <a:endParaRPr lang="en-US" dirty="0">
              <a:solidFill>
                <a:srgbClr val="000090"/>
              </a:solidFill>
            </a:endParaRPr>
          </a:p>
          <a:p>
            <a:r>
              <a:rPr lang="en-US" dirty="0">
                <a:solidFill>
                  <a:srgbClr val="000090"/>
                </a:solidFill>
              </a:rPr>
              <a:t>        for </a:t>
            </a:r>
            <a:r>
              <a:rPr lang="en-US" dirty="0" err="1">
                <a:solidFill>
                  <a:srgbClr val="000090"/>
                </a:solidFill>
              </a:rPr>
              <a:t>pref</a:t>
            </a:r>
            <a:r>
              <a:rPr lang="en-US" dirty="0">
                <a:solidFill>
                  <a:srgbClr val="000090"/>
                </a:solidFill>
              </a:rPr>
              <a:t> in </a:t>
            </a:r>
            <a:r>
              <a:rPr lang="en-US" dirty="0" err="1">
                <a:solidFill>
                  <a:srgbClr val="000090"/>
                </a:solidFill>
              </a:rPr>
              <a:t>qry</a:t>
            </a:r>
            <a:r>
              <a:rPr lang="en-US" dirty="0">
                <a:solidFill>
                  <a:srgbClr val="000090"/>
                </a:solidFill>
              </a:rPr>
              <a:t>:</a:t>
            </a:r>
          </a:p>
          <a:p>
            <a:r>
              <a:rPr lang="en-US" dirty="0" smtClean="0">
                <a:solidFill>
                  <a:srgbClr val="000090"/>
                </a:solidFill>
              </a:rPr>
              <a:t>		</a:t>
            </a:r>
            <a:r>
              <a:rPr lang="en-US" dirty="0" err="1" smtClean="0">
                <a:solidFill>
                  <a:srgbClr val="000090"/>
                </a:solidFill>
              </a:rPr>
              <a:t>curr_email</a:t>
            </a:r>
            <a:r>
              <a:rPr lang="en-US" dirty="0" smtClean="0">
                <a:solidFill>
                  <a:srgbClr val="000090"/>
                </a:solidFill>
              </a:rPr>
              <a:t> </a:t>
            </a:r>
            <a:r>
              <a:rPr lang="en-US" dirty="0">
                <a:solidFill>
                  <a:srgbClr val="000090"/>
                </a:solidFill>
              </a:rPr>
              <a:t>=  </a:t>
            </a:r>
            <a:r>
              <a:rPr lang="en-US" dirty="0" err="1">
                <a:solidFill>
                  <a:srgbClr val="000090"/>
                </a:solidFill>
              </a:rPr>
              <a:t>pref.email</a:t>
            </a:r>
            <a:endParaRPr lang="en-US" dirty="0">
              <a:solidFill>
                <a:srgbClr val="000090"/>
              </a:solidFill>
            </a:endParaRPr>
          </a:p>
          <a:p>
            <a:r>
              <a:rPr lang="en-US" dirty="0">
                <a:solidFill>
                  <a:srgbClr val="000090"/>
                </a:solidFill>
              </a:rPr>
              <a:t>                </a:t>
            </a:r>
            <a:r>
              <a:rPr lang="en-US" dirty="0" smtClean="0">
                <a:solidFill>
                  <a:srgbClr val="000090"/>
                </a:solidFill>
              </a:rPr>
              <a:t>	</a:t>
            </a:r>
            <a:r>
              <a:rPr lang="en-US" dirty="0" err="1" smtClean="0">
                <a:solidFill>
                  <a:srgbClr val="000090"/>
                </a:solidFill>
              </a:rPr>
              <a:t>psi_target</a:t>
            </a:r>
            <a:r>
              <a:rPr lang="en-US" dirty="0" smtClean="0">
                <a:solidFill>
                  <a:srgbClr val="000090"/>
                </a:solidFill>
              </a:rPr>
              <a:t> </a:t>
            </a:r>
            <a:r>
              <a:rPr lang="en-US" dirty="0">
                <a:solidFill>
                  <a:srgbClr val="000090"/>
                </a:solidFill>
              </a:rPr>
              <a:t>= </a:t>
            </a:r>
            <a:r>
              <a:rPr lang="en-US" dirty="0" err="1" smtClean="0">
                <a:solidFill>
                  <a:srgbClr val="000090"/>
                </a:solidFill>
              </a:rPr>
              <a:t>pref.psi_limit</a:t>
            </a:r>
            <a:endParaRPr lang="en-US" dirty="0" smtClean="0">
              <a:solidFill>
                <a:srgbClr val="000090"/>
              </a:solidFill>
            </a:endParaRPr>
          </a:p>
          <a:p>
            <a:r>
              <a:rPr lang="en-US" dirty="0" smtClean="0">
                <a:solidFill>
                  <a:srgbClr val="000090"/>
                </a:solidFill>
              </a:rPr>
              <a:t>		</a:t>
            </a:r>
            <a:r>
              <a:rPr lang="en-US" dirty="0" err="1" smtClean="0">
                <a:solidFill>
                  <a:srgbClr val="000090"/>
                </a:solidFill>
              </a:rPr>
              <a:t>day_target</a:t>
            </a:r>
            <a:r>
              <a:rPr lang="en-US" dirty="0" smtClean="0">
                <a:solidFill>
                  <a:srgbClr val="000090"/>
                </a:solidFill>
              </a:rPr>
              <a:t> </a:t>
            </a:r>
            <a:r>
              <a:rPr lang="en-US" dirty="0">
                <a:solidFill>
                  <a:srgbClr val="000090"/>
                </a:solidFill>
              </a:rPr>
              <a:t>= </a:t>
            </a:r>
            <a:r>
              <a:rPr lang="en-US" dirty="0" err="1">
                <a:solidFill>
                  <a:srgbClr val="000090"/>
                </a:solidFill>
              </a:rPr>
              <a:t>pref.day_limit</a:t>
            </a:r>
            <a:endParaRPr lang="en-US" dirty="0">
              <a:solidFill>
                <a:srgbClr val="000090"/>
              </a:solidFill>
            </a:endParaRPr>
          </a:p>
          <a:p>
            <a:r>
              <a:rPr lang="en-US" dirty="0" smtClean="0">
                <a:solidFill>
                  <a:srgbClr val="000090"/>
                </a:solidFill>
              </a:rPr>
              <a:t>		# </a:t>
            </a:r>
            <a:r>
              <a:rPr lang="en-US" dirty="0">
                <a:solidFill>
                  <a:srgbClr val="000090"/>
                </a:solidFill>
              </a:rPr>
              <a:t>Check that every day in </a:t>
            </a:r>
            <a:r>
              <a:rPr lang="en-US" dirty="0" err="1">
                <a:solidFill>
                  <a:srgbClr val="000090"/>
                </a:solidFill>
              </a:rPr>
              <a:t>day_limit</a:t>
            </a:r>
            <a:r>
              <a:rPr lang="en-US" dirty="0">
                <a:solidFill>
                  <a:srgbClr val="000090"/>
                </a:solidFill>
              </a:rPr>
              <a:t> pass </a:t>
            </a:r>
            <a:r>
              <a:rPr lang="en-US" dirty="0" err="1" smtClean="0">
                <a:solidFill>
                  <a:srgbClr val="000090"/>
                </a:solidFill>
              </a:rPr>
              <a:t>psi_target</a:t>
            </a:r>
            <a:endParaRPr lang="en-US" dirty="0" smtClean="0">
              <a:solidFill>
                <a:srgbClr val="000090"/>
              </a:solidFill>
            </a:endParaRPr>
          </a:p>
          <a:p>
            <a:r>
              <a:rPr lang="en-US" dirty="0" smtClean="0">
                <a:solidFill>
                  <a:srgbClr val="000090"/>
                </a:solidFill>
              </a:rPr>
              <a:t>		…</a:t>
            </a:r>
          </a:p>
          <a:p>
            <a:r>
              <a:rPr lang="en-US" dirty="0" smtClean="0">
                <a:solidFill>
                  <a:srgbClr val="000090"/>
                </a:solidFill>
              </a:rPr>
              <a:t>		# Send email</a:t>
            </a:r>
            <a:endParaRPr lang="en-US" dirty="0">
              <a:solidFill>
                <a:srgbClr val="000090"/>
              </a:solidFill>
            </a:endParaRPr>
          </a:p>
        </p:txBody>
      </p:sp>
      <p:sp>
        <p:nvSpPr>
          <p:cNvPr id="12" name="Rounded Rectangular Callout 11"/>
          <p:cNvSpPr/>
          <p:nvPr/>
        </p:nvSpPr>
        <p:spPr>
          <a:xfrm>
            <a:off x="4992681" y="3718113"/>
            <a:ext cx="2603440" cy="723426"/>
          </a:xfrm>
          <a:prstGeom prst="wedgeRoundRectCallout">
            <a:avLst>
              <a:gd name="adj1" fmla="val -83063"/>
              <a:gd name="adj2" fmla="val 14023"/>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Query to get all user preferences</a:t>
            </a:r>
            <a:endParaRPr lang="en-US" dirty="0"/>
          </a:p>
        </p:txBody>
      </p:sp>
      <p:sp>
        <p:nvSpPr>
          <p:cNvPr id="14" name="Rounded Rectangular Callout 13"/>
          <p:cNvSpPr/>
          <p:nvPr/>
        </p:nvSpPr>
        <p:spPr>
          <a:xfrm>
            <a:off x="374471" y="5111957"/>
            <a:ext cx="1953759" cy="1318690"/>
          </a:xfrm>
          <a:prstGeom prst="wedgeRoundRectCallout">
            <a:avLst>
              <a:gd name="adj1" fmla="val 53727"/>
              <a:gd name="adj2" fmla="val -80397"/>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Iterate through and process each entity </a:t>
            </a:r>
            <a:r>
              <a:rPr lang="en-US" i="1" dirty="0" err="1" smtClean="0"/>
              <a:t>pref</a:t>
            </a:r>
            <a:endParaRPr lang="en-US" i="1" dirty="0"/>
          </a:p>
        </p:txBody>
      </p:sp>
    </p:spTree>
    <p:extLst>
      <p:ext uri="{BB962C8B-B14F-4D97-AF65-F5344CB8AC3E}">
        <p14:creationId xmlns:p14="http://schemas.microsoft.com/office/powerpoint/2010/main" val="3970196548"/>
      </p:ext>
    </p:extLst>
  </p:cSld>
  <p:clrMapOvr>
    <a:masterClrMapping/>
  </p:clrMapOvr>
  <p:transition xmlns:p14="http://schemas.microsoft.com/office/powerpoint/2010/main" advClick="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Datastore</a:t>
            </a:r>
            <a:r>
              <a:rPr lang="en-US" dirty="0" smtClean="0"/>
              <a:t> Properties</a:t>
            </a:r>
            <a:endParaRPr lang="en-US" dirty="0"/>
          </a:p>
        </p:txBody>
      </p:sp>
      <p:sp>
        <p:nvSpPr>
          <p:cNvPr id="6" name="Content Placeholder 5"/>
          <p:cNvSpPr>
            <a:spLocks noGrp="1"/>
          </p:cNvSpPr>
          <p:nvPr>
            <p:ph idx="1"/>
          </p:nvPr>
        </p:nvSpPr>
        <p:spPr/>
        <p:txBody>
          <a:bodyPr>
            <a:normAutofit fontScale="85000" lnSpcReduction="20000"/>
          </a:bodyPr>
          <a:lstStyle/>
          <a:p>
            <a:r>
              <a:rPr lang="en-US" dirty="0" smtClean="0"/>
              <a:t>NDB model is hierarchical</a:t>
            </a:r>
          </a:p>
          <a:p>
            <a:r>
              <a:rPr lang="en-US" dirty="0" smtClean="0"/>
              <a:t>Example: Group all people in the same country together to specialize PSI to their country</a:t>
            </a:r>
          </a:p>
          <a:p>
            <a:pPr lvl="1"/>
            <a:r>
              <a:rPr lang="en-US" dirty="0" smtClean="0"/>
              <a:t>Create new Country class</a:t>
            </a:r>
          </a:p>
          <a:p>
            <a:pPr marL="914400" lvl="2" indent="0">
              <a:buNone/>
            </a:pPr>
            <a:r>
              <a:rPr lang="en-US" dirty="0"/>
              <a:t>c</a:t>
            </a:r>
            <a:r>
              <a:rPr lang="en-US" dirty="0" smtClean="0"/>
              <a:t>lass Country(</a:t>
            </a:r>
            <a:r>
              <a:rPr lang="en-US" dirty="0" err="1"/>
              <a:t>ndb.Model</a:t>
            </a:r>
            <a:r>
              <a:rPr lang="en-US" dirty="0" smtClean="0"/>
              <a:t>)</a:t>
            </a:r>
            <a:endParaRPr lang="en-US" dirty="0"/>
          </a:p>
          <a:p>
            <a:pPr marL="914400" lvl="2" indent="0">
              <a:buNone/>
            </a:pPr>
            <a:r>
              <a:rPr lang="en-US" dirty="0"/>
              <a:t>    </a:t>
            </a:r>
            <a:r>
              <a:rPr lang="en-US" dirty="0" smtClean="0"/>
              <a:t>name </a:t>
            </a:r>
            <a:r>
              <a:rPr lang="en-US" dirty="0"/>
              <a:t>= </a:t>
            </a:r>
            <a:r>
              <a:rPr lang="en-US" dirty="0" err="1"/>
              <a:t>ndb.StringProperty</a:t>
            </a:r>
            <a:r>
              <a:rPr lang="en-US" dirty="0"/>
              <a:t>(</a:t>
            </a:r>
            <a:r>
              <a:rPr lang="en-US" dirty="0" smtClean="0"/>
              <a:t>)</a:t>
            </a:r>
          </a:p>
          <a:p>
            <a:pPr lvl="1"/>
            <a:r>
              <a:rPr lang="en-US" dirty="0" smtClean="0"/>
              <a:t>Create key for country, then use it </a:t>
            </a:r>
            <a:r>
              <a:rPr lang="en-US" dirty="0" smtClean="0"/>
              <a:t/>
            </a:r>
            <a:br>
              <a:rPr lang="en-US" dirty="0" smtClean="0"/>
            </a:br>
            <a:r>
              <a:rPr lang="en-US" dirty="0" smtClean="0"/>
              <a:t>as </a:t>
            </a:r>
            <a:r>
              <a:rPr lang="en-US" dirty="0" smtClean="0"/>
              <a:t>ancestor</a:t>
            </a:r>
          </a:p>
          <a:p>
            <a:pPr marL="914400" lvl="2" indent="0">
              <a:buNone/>
            </a:pPr>
            <a:r>
              <a:rPr lang="en-US" dirty="0" err="1" smtClean="0"/>
              <a:t>sgp</a:t>
            </a:r>
            <a:r>
              <a:rPr lang="en-US" dirty="0" smtClean="0"/>
              <a:t> = Country(name=‘Singapore’ )</a:t>
            </a:r>
          </a:p>
          <a:p>
            <a:pPr marL="914400" lvl="2" indent="0">
              <a:buNone/>
            </a:pPr>
            <a:r>
              <a:rPr lang="en-US" dirty="0" smtClean="0"/>
              <a:t>pref1 = Preference(parent=</a:t>
            </a:r>
            <a:r>
              <a:rPr lang="en-US" dirty="0" err="1" smtClean="0"/>
              <a:t>sgp.key</a:t>
            </a:r>
            <a:r>
              <a:rPr lang="en-US" dirty="0" smtClean="0"/>
              <a:t>)</a:t>
            </a:r>
          </a:p>
          <a:p>
            <a:pPr marL="914400" lvl="2" indent="0">
              <a:buNone/>
            </a:pPr>
            <a:r>
              <a:rPr lang="en-US" dirty="0" smtClean="0"/>
              <a:t>pref2 </a:t>
            </a:r>
            <a:r>
              <a:rPr lang="en-US" dirty="0"/>
              <a:t>= Preference(parent=</a:t>
            </a:r>
            <a:r>
              <a:rPr lang="en-US" dirty="0" err="1"/>
              <a:t>sgp.key</a:t>
            </a:r>
            <a:r>
              <a:rPr lang="en-US" dirty="0" smtClean="0"/>
              <a:t>)</a:t>
            </a:r>
          </a:p>
          <a:p>
            <a:pPr lvl="1"/>
            <a:r>
              <a:rPr lang="en-US" dirty="0" smtClean="0"/>
              <a:t>Ancestor query getting all entities from ‘Singapore’</a:t>
            </a:r>
          </a:p>
          <a:p>
            <a:pPr marL="914400" lvl="2" indent="0">
              <a:buNone/>
            </a:pPr>
            <a:r>
              <a:rPr lang="en-US" dirty="0" err="1" smtClean="0"/>
              <a:t>Preference.query</a:t>
            </a:r>
            <a:r>
              <a:rPr lang="en-US" dirty="0"/>
              <a:t>(ancestor</a:t>
            </a:r>
            <a:r>
              <a:rPr lang="en-US" dirty="0" smtClean="0"/>
              <a:t>=</a:t>
            </a:r>
            <a:r>
              <a:rPr lang="en-US" dirty="0" err="1" smtClean="0"/>
              <a:t>sgp.key</a:t>
            </a:r>
            <a:r>
              <a:rPr lang="en-US" dirty="0"/>
              <a:t>).fetch()</a:t>
            </a:r>
          </a:p>
          <a:p>
            <a:pPr lvl="1"/>
            <a:endParaRPr lang="en-US" dirty="0" smtClean="0"/>
          </a:p>
          <a:p>
            <a:pPr lvl="1"/>
            <a:endParaRPr lang="en-US" dirty="0"/>
          </a:p>
        </p:txBody>
      </p:sp>
      <p:sp>
        <p:nvSpPr>
          <p:cNvPr id="2" name="Rounded Rectangle 1"/>
          <p:cNvSpPr/>
          <p:nvPr/>
        </p:nvSpPr>
        <p:spPr>
          <a:xfrm>
            <a:off x="6506232" y="3230061"/>
            <a:ext cx="2022420" cy="6742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Singapore</a:t>
            </a:r>
            <a:endParaRPr lang="en-US" dirty="0"/>
          </a:p>
        </p:txBody>
      </p:sp>
      <p:sp>
        <p:nvSpPr>
          <p:cNvPr id="7" name="Rounded Rectangle 6"/>
          <p:cNvSpPr/>
          <p:nvPr/>
        </p:nvSpPr>
        <p:spPr>
          <a:xfrm>
            <a:off x="5495022" y="4500134"/>
            <a:ext cx="1230698" cy="4973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Pref1</a:t>
            </a:r>
            <a:endParaRPr lang="en-US" dirty="0"/>
          </a:p>
        </p:txBody>
      </p:sp>
      <p:sp>
        <p:nvSpPr>
          <p:cNvPr id="8" name="Rounded Rectangle 7"/>
          <p:cNvSpPr/>
          <p:nvPr/>
        </p:nvSpPr>
        <p:spPr>
          <a:xfrm>
            <a:off x="6893798" y="4500134"/>
            <a:ext cx="1230698" cy="4973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Pref1</a:t>
            </a:r>
            <a:endParaRPr lang="en-US" dirty="0"/>
          </a:p>
        </p:txBody>
      </p:sp>
      <p:sp>
        <p:nvSpPr>
          <p:cNvPr id="4" name="TextBox 3"/>
          <p:cNvSpPr txBox="1"/>
          <p:nvPr/>
        </p:nvSpPr>
        <p:spPr>
          <a:xfrm>
            <a:off x="8387553" y="4534986"/>
            <a:ext cx="344039" cy="369332"/>
          </a:xfrm>
          <a:prstGeom prst="rect">
            <a:avLst/>
          </a:prstGeom>
          <a:noFill/>
        </p:spPr>
        <p:txBody>
          <a:bodyPr wrap="none" rtlCol="0">
            <a:spAutoFit/>
          </a:bodyPr>
          <a:lstStyle/>
          <a:p>
            <a:r>
              <a:rPr lang="en-US" dirty="0" smtClean="0"/>
              <a:t>…</a:t>
            </a:r>
            <a:endParaRPr lang="en-US" dirty="0"/>
          </a:p>
        </p:txBody>
      </p:sp>
      <p:cxnSp>
        <p:nvCxnSpPr>
          <p:cNvPr id="10" name="Straight Arrow Connector 9"/>
          <p:cNvCxnSpPr>
            <a:stCxn id="7" idx="0"/>
            <a:endCxn id="2" idx="2"/>
          </p:cNvCxnSpPr>
          <p:nvPr/>
        </p:nvCxnSpPr>
        <p:spPr>
          <a:xfrm flipV="1">
            <a:off x="6110371" y="3904297"/>
            <a:ext cx="1407071" cy="5958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0"/>
          </p:cNvCxnSpPr>
          <p:nvPr/>
        </p:nvCxnSpPr>
        <p:spPr>
          <a:xfrm flipV="1">
            <a:off x="7509147" y="3904297"/>
            <a:ext cx="8295" cy="5958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9126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t>
            </a:r>
            <a:r>
              <a:rPr lang="en-US" dirty="0" err="1" smtClean="0"/>
              <a:t>datastore</a:t>
            </a:r>
            <a:r>
              <a:rPr lang="en-US" dirty="0" smtClean="0"/>
              <a:t> is a </a:t>
            </a:r>
            <a:r>
              <a:rPr lang="en-US" i="1" dirty="0" err="1" smtClean="0"/>
              <a:t>noSQL</a:t>
            </a:r>
            <a:r>
              <a:rPr lang="en-US" dirty="0" smtClean="0"/>
              <a:t> database</a:t>
            </a:r>
          </a:p>
          <a:p>
            <a:r>
              <a:rPr lang="en-US" dirty="0" smtClean="0"/>
              <a:t>Designed to scale</a:t>
            </a:r>
          </a:p>
          <a:p>
            <a:r>
              <a:rPr lang="en-US" dirty="0" smtClean="0"/>
              <a:t>Eventual consistency</a:t>
            </a:r>
          </a:p>
          <a:p>
            <a:pPr lvl="1"/>
            <a:r>
              <a:rPr lang="en-US" dirty="0" smtClean="0"/>
              <a:t>A write followed immediately by a read of the same entity may return the old value of the entity</a:t>
            </a:r>
          </a:p>
          <a:p>
            <a:pPr lvl="1"/>
            <a:r>
              <a:rPr lang="en-US" dirty="0" smtClean="0"/>
              <a:t>But consistency guaranteed for ancestor </a:t>
            </a:r>
            <a:r>
              <a:rPr lang="en-US" dirty="0" smtClean="0"/>
              <a:t>queries; </a:t>
            </a:r>
            <a:r>
              <a:rPr lang="en-US" dirty="0" smtClean="0"/>
              <a:t>use ancestor query if you need consistency</a:t>
            </a:r>
            <a:endParaRPr lang="en-US" dirty="0"/>
          </a:p>
        </p:txBody>
      </p:sp>
    </p:spTree>
    <p:extLst>
      <p:ext uri="{BB962C8B-B14F-4D97-AF65-F5344CB8AC3E}">
        <p14:creationId xmlns:p14="http://schemas.microsoft.com/office/powerpoint/2010/main" val="28895857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Components</a:t>
            </a:r>
            <a:endParaRPr lang="en-US" dirty="0"/>
          </a:p>
        </p:txBody>
      </p:sp>
      <p:sp>
        <p:nvSpPr>
          <p:cNvPr id="3" name="Content Placeholder 2"/>
          <p:cNvSpPr>
            <a:spLocks noGrp="1"/>
          </p:cNvSpPr>
          <p:nvPr>
            <p:ph idx="1"/>
          </p:nvPr>
        </p:nvSpPr>
        <p:spPr/>
        <p:txBody>
          <a:bodyPr>
            <a:normAutofit fontScale="92500"/>
          </a:bodyPr>
          <a:lstStyle/>
          <a:p>
            <a:r>
              <a:rPr lang="en-US" dirty="0" smtClean="0"/>
              <a:t>For Facebook Share button, see Facebook Developers documentation</a:t>
            </a:r>
          </a:p>
          <a:p>
            <a:r>
              <a:rPr lang="en-US" dirty="0" smtClean="0"/>
              <a:t>For Haze data, see </a:t>
            </a:r>
            <a:r>
              <a:rPr lang="en-US" dirty="0" smtClean="0">
                <a:hlinkClick r:id="rId2"/>
              </a:rPr>
              <a:t>https://data.gov.sg</a:t>
            </a:r>
            <a:r>
              <a:rPr lang="en-US" dirty="0" smtClean="0"/>
              <a:t> for the API</a:t>
            </a:r>
          </a:p>
          <a:p>
            <a:pPr lvl="1"/>
            <a:r>
              <a:rPr lang="en-US" dirty="0" smtClean="0"/>
              <a:t>Lot of other useful data and APIs: weather, dengue, real-time traffic, facilities (libraries, museums, hawker centers, etc.), map, etc.</a:t>
            </a:r>
          </a:p>
          <a:p>
            <a:r>
              <a:rPr lang="en-US" dirty="0" smtClean="0"/>
              <a:t>For scheduled jobs (to get PSI and send emails), see GAE documentation on scheduling with </a:t>
            </a:r>
            <a:r>
              <a:rPr lang="en-US" dirty="0" err="1" smtClean="0"/>
              <a:t>cron</a:t>
            </a:r>
            <a:r>
              <a:rPr lang="en-US" dirty="0" smtClean="0"/>
              <a:t>.</a:t>
            </a:r>
          </a:p>
        </p:txBody>
      </p:sp>
    </p:spTree>
    <p:extLst>
      <p:ext uri="{BB962C8B-B14F-4D97-AF65-F5344CB8AC3E}">
        <p14:creationId xmlns:p14="http://schemas.microsoft.com/office/powerpoint/2010/main" val="2075536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Upload App</a:t>
            </a:r>
            <a:endParaRPr lang="en-US" dirty="0"/>
          </a:p>
        </p:txBody>
      </p:sp>
    </p:spTree>
    <p:extLst>
      <p:ext uri="{BB962C8B-B14F-4D97-AF65-F5344CB8AC3E}">
        <p14:creationId xmlns:p14="http://schemas.microsoft.com/office/powerpoint/2010/main" val="1694022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Upload your app …</a:t>
            </a:r>
            <a:endParaRPr lang="en-US" dirty="0"/>
          </a:p>
        </p:txBody>
      </p:sp>
      <p:sp>
        <p:nvSpPr>
          <p:cNvPr id="5" name="Content Placeholder 4"/>
          <p:cNvSpPr>
            <a:spLocks noGrp="1"/>
          </p:cNvSpPr>
          <p:nvPr>
            <p:ph idx="1"/>
          </p:nvPr>
        </p:nvSpPr>
        <p:spPr/>
        <p:txBody>
          <a:bodyPr/>
          <a:lstStyle/>
          <a:p>
            <a:r>
              <a:rPr lang="en-US" dirty="0" smtClean="0"/>
              <a:t>Finally, you can upload your app …</a:t>
            </a:r>
          </a:p>
          <a:p>
            <a:r>
              <a:rPr lang="en-US" dirty="0"/>
              <a:t>See </a:t>
            </a:r>
            <a:r>
              <a:rPr lang="en-US" dirty="0">
                <a:hlinkClick r:id="rId2"/>
              </a:rPr>
              <a:t>https://developers.google.com/appengine/docs/python/gettingstartedpython27/</a:t>
            </a:r>
            <a:r>
              <a:rPr lang="en-US" dirty="0" smtClean="0">
                <a:hlinkClick r:id="rId2"/>
              </a:rPr>
              <a:t>uploading</a:t>
            </a:r>
            <a:r>
              <a:rPr lang="en-US" dirty="0" smtClean="0"/>
              <a:t> for instructions</a:t>
            </a:r>
            <a:endParaRPr lang="en-US" dirty="0"/>
          </a:p>
        </p:txBody>
      </p:sp>
    </p:spTree>
    <p:extLst>
      <p:ext uri="{BB962C8B-B14F-4D97-AF65-F5344CB8AC3E}">
        <p14:creationId xmlns:p14="http://schemas.microsoft.com/office/powerpoint/2010/main" val="2792681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Process form</a:t>
            </a:r>
          </a:p>
          <a:p>
            <a:r>
              <a:rPr lang="en-US" dirty="0" smtClean="0"/>
              <a:t>NDB model</a:t>
            </a:r>
          </a:p>
          <a:p>
            <a:pPr lvl="1"/>
            <a:r>
              <a:rPr lang="en-US" dirty="0" smtClean="0"/>
              <a:t>Insert</a:t>
            </a:r>
          </a:p>
          <a:p>
            <a:pPr lvl="1"/>
            <a:r>
              <a:rPr lang="en-US" dirty="0" smtClean="0"/>
              <a:t>Query</a:t>
            </a:r>
          </a:p>
          <a:p>
            <a:r>
              <a:rPr lang="en-US" dirty="0" err="1" smtClean="0"/>
              <a:t>Datastore</a:t>
            </a:r>
            <a:r>
              <a:rPr lang="en-US" dirty="0" smtClean="0"/>
              <a:t> </a:t>
            </a:r>
            <a:r>
              <a:rPr lang="en-US" dirty="0" smtClean="0"/>
              <a:t>properties</a:t>
            </a:r>
          </a:p>
          <a:p>
            <a:r>
              <a:rPr lang="en-US" dirty="0" smtClean="0"/>
              <a:t>Other components</a:t>
            </a:r>
            <a:endParaRPr lang="en-US" dirty="0" smtClean="0"/>
          </a:p>
          <a:p>
            <a:pPr lvl="1"/>
            <a:endParaRPr lang="en-US" dirty="0" smtClean="0"/>
          </a:p>
          <a:p>
            <a:endParaRPr lang="en-US" dirty="0"/>
          </a:p>
        </p:txBody>
      </p:sp>
    </p:spTree>
    <p:extLst>
      <p:ext uri="{BB962C8B-B14F-4D97-AF65-F5344CB8AC3E}">
        <p14:creationId xmlns:p14="http://schemas.microsoft.com/office/powerpoint/2010/main" val="40012460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3" name="Content Placeholder 2"/>
          <p:cNvSpPr>
            <a:spLocks noGrp="1"/>
          </p:cNvSpPr>
          <p:nvPr>
            <p:ph idx="1"/>
          </p:nvPr>
        </p:nvSpPr>
        <p:spPr/>
        <p:txBody>
          <a:bodyPr/>
          <a:lstStyle/>
          <a:p>
            <a:r>
              <a:rPr lang="en-US" dirty="0" err="1" smtClean="0"/>
              <a:t>FightHaze</a:t>
            </a:r>
            <a:r>
              <a:rPr lang="en-US" dirty="0" smtClean="0"/>
              <a:t> app online at </a:t>
            </a:r>
            <a:br>
              <a:rPr lang="en-US" dirty="0" smtClean="0"/>
            </a:br>
            <a:r>
              <a:rPr lang="en-US" dirty="0">
                <a:hlinkClick r:id="rId2"/>
              </a:rPr>
              <a:t>http://fighthazepledge.appspot.com</a:t>
            </a:r>
            <a:r>
              <a:rPr lang="en-US" dirty="0" smtClean="0">
                <a:hlinkClick r:id="rId2"/>
              </a:rPr>
              <a:t>/</a:t>
            </a:r>
            <a:endParaRPr lang="en-US" dirty="0" smtClean="0"/>
          </a:p>
          <a:p>
            <a:r>
              <a:rPr lang="en-US" dirty="0" smtClean="0"/>
              <a:t>Source </a:t>
            </a:r>
            <a:r>
              <a:rPr lang="en-US" dirty="0" smtClean="0"/>
              <a:t>included in directory </a:t>
            </a:r>
            <a:r>
              <a:rPr lang="en-US" dirty="0" err="1" smtClean="0"/>
              <a:t>FightHaze</a:t>
            </a:r>
            <a:endParaRPr lang="en-US" dirty="0" smtClean="0"/>
          </a:p>
          <a:p>
            <a:r>
              <a:rPr lang="en-US" dirty="0"/>
              <a:t>If you want to help make </a:t>
            </a:r>
            <a:r>
              <a:rPr lang="en-US" dirty="0" err="1"/>
              <a:t>FightHaze</a:t>
            </a:r>
            <a:r>
              <a:rPr lang="en-US" dirty="0"/>
              <a:t> better, talk to me about extending it into a Gemini/Apollo11 project!</a:t>
            </a:r>
          </a:p>
          <a:p>
            <a:pPr marL="0" indent="0">
              <a:buNone/>
            </a:pPr>
            <a:endParaRPr lang="en-US" dirty="0"/>
          </a:p>
        </p:txBody>
      </p:sp>
    </p:spTree>
    <p:extLst>
      <p:ext uri="{BB962C8B-B14F-4D97-AF65-F5344CB8AC3E}">
        <p14:creationId xmlns:p14="http://schemas.microsoft.com/office/powerpoint/2010/main" val="5792385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ppeng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30" y="1867248"/>
            <a:ext cx="4025900" cy="4178300"/>
          </a:xfrm>
          <a:prstGeom prst="rect">
            <a:avLst/>
          </a:prstGeom>
        </p:spPr>
      </p:pic>
      <p:sp>
        <p:nvSpPr>
          <p:cNvPr id="5" name="Rectangle 4"/>
          <p:cNvSpPr/>
          <p:nvPr/>
        </p:nvSpPr>
        <p:spPr>
          <a:xfrm>
            <a:off x="4137589" y="3281320"/>
            <a:ext cx="3881141"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4256880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 </a:t>
            </a:r>
            <a:r>
              <a:rPr lang="en-US" dirty="0"/>
              <a:t>more documentation, go to</a:t>
            </a:r>
            <a:br>
              <a:rPr lang="en-US" dirty="0"/>
            </a:br>
            <a:r>
              <a:rPr lang="en-US" dirty="0">
                <a:hlinkClick r:id="rId2"/>
              </a:rPr>
              <a:t>https://</a:t>
            </a:r>
            <a:r>
              <a:rPr lang="en-US" dirty="0" smtClean="0">
                <a:hlinkClick r:id="rId2"/>
              </a:rPr>
              <a:t>developers.google.com/appengine/docs/python/gettingstartedpython27/introduction</a:t>
            </a:r>
            <a:r>
              <a:rPr lang="en-US" dirty="0" smtClean="0"/>
              <a:t>. Useful to also work through the tutorial there in your own time.</a:t>
            </a:r>
          </a:p>
          <a:p>
            <a:r>
              <a:rPr lang="en-US" dirty="0" smtClean="0"/>
              <a:t>You should have installed Python 2.7 earlier</a:t>
            </a:r>
          </a:p>
          <a:p>
            <a:r>
              <a:rPr lang="en-US" dirty="0"/>
              <a:t>Now go to </a:t>
            </a:r>
            <a:r>
              <a:rPr lang="en-US" dirty="0" smtClean="0"/>
              <a:t/>
            </a:r>
            <a:br>
              <a:rPr lang="en-US" dirty="0" smtClean="0"/>
            </a:br>
            <a:r>
              <a:rPr lang="en-US" dirty="0" smtClean="0">
                <a:hlinkClick r:id="rId3"/>
              </a:rPr>
              <a:t>https</a:t>
            </a:r>
            <a:r>
              <a:rPr lang="en-US" dirty="0">
                <a:hlinkClick r:id="rId3"/>
              </a:rPr>
              <a:t>://developers.google.com/appengine/docs/python/gettingstartedpython27/</a:t>
            </a:r>
            <a:r>
              <a:rPr lang="en-US" dirty="0" smtClean="0">
                <a:hlinkClick r:id="rId3"/>
              </a:rPr>
              <a:t>devenvironment</a:t>
            </a:r>
            <a:r>
              <a:rPr lang="en-US" dirty="0"/>
              <a:t/>
            </a:r>
            <a:br>
              <a:rPr lang="en-US" dirty="0"/>
            </a:br>
            <a:r>
              <a:rPr lang="en-US" dirty="0" smtClean="0"/>
              <a:t>and follow the instructions to install Google App Engine for your platform</a:t>
            </a:r>
          </a:p>
          <a:p>
            <a:r>
              <a:rPr lang="en-US" dirty="0" smtClean="0"/>
              <a:t>Get </a:t>
            </a:r>
            <a:r>
              <a:rPr lang="en-US" dirty="0" err="1" smtClean="0">
                <a:solidFill>
                  <a:srgbClr val="000090"/>
                </a:solidFill>
              </a:rPr>
              <a:t>LiftOff.zip</a:t>
            </a:r>
            <a:r>
              <a:rPr lang="en-US" dirty="0" smtClean="0"/>
              <a:t> from  </a:t>
            </a:r>
            <a:r>
              <a:rPr lang="en-US" dirty="0" smtClean="0">
                <a:hlinkClick r:id="rId4"/>
              </a:rPr>
              <a:t>http://www.comp.nus.edu.sg/~leews/LiftOff.zip</a:t>
            </a:r>
            <a:endParaRPr lang="en-US" dirty="0" smtClean="0"/>
          </a:p>
          <a:p>
            <a:pPr lvl="1"/>
            <a:r>
              <a:rPr lang="en-US" dirty="0" smtClean="0"/>
              <a:t>Unzip it in the directory you want to work from</a:t>
            </a:r>
            <a:endParaRPr lang="en-US" dirty="0"/>
          </a:p>
        </p:txBody>
      </p:sp>
    </p:spTree>
    <p:extLst>
      <p:ext uri="{BB962C8B-B14F-4D97-AF65-F5344CB8AC3E}">
        <p14:creationId xmlns:p14="http://schemas.microsoft.com/office/powerpoint/2010/main" val="14303013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Hello World!</a:t>
            </a:r>
            <a:endParaRPr lang="en-US" dirty="0"/>
          </a:p>
        </p:txBody>
      </p:sp>
    </p:spTree>
    <p:extLst>
      <p:ext uri="{BB962C8B-B14F-4D97-AF65-F5344CB8AC3E}">
        <p14:creationId xmlns:p14="http://schemas.microsoft.com/office/powerpoint/2010/main" val="9474531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a:xfrm>
            <a:off x="457200" y="1608667"/>
            <a:ext cx="8229600" cy="627862"/>
          </a:xfrm>
        </p:spPr>
        <p:txBody>
          <a:bodyPr>
            <a:normAutofit fontScale="92500"/>
          </a:bodyPr>
          <a:lstStyle/>
          <a:p>
            <a:r>
              <a:rPr lang="en-US" dirty="0" smtClean="0"/>
              <a:t>In the directory </a:t>
            </a:r>
            <a:r>
              <a:rPr lang="en-US" dirty="0" err="1" smtClean="0">
                <a:solidFill>
                  <a:srgbClr val="000090"/>
                </a:solidFill>
              </a:rPr>
              <a:t>helloworld</a:t>
            </a:r>
            <a:r>
              <a:rPr lang="en-US" dirty="0" smtClean="0"/>
              <a:t>, look at </a:t>
            </a:r>
            <a:r>
              <a:rPr lang="en-US" dirty="0" err="1" smtClean="0">
                <a:solidFill>
                  <a:srgbClr val="000090"/>
                </a:solidFill>
              </a:rPr>
              <a:t>helloworld.py</a:t>
            </a:r>
            <a:endParaRPr lang="en-US" dirty="0">
              <a:solidFill>
                <a:srgbClr val="000090"/>
              </a:solidFill>
            </a:endParaRPr>
          </a:p>
        </p:txBody>
      </p:sp>
      <p:sp>
        <p:nvSpPr>
          <p:cNvPr id="4" name="TextBox 3"/>
          <p:cNvSpPr txBox="1"/>
          <p:nvPr/>
        </p:nvSpPr>
        <p:spPr>
          <a:xfrm>
            <a:off x="731658" y="2415998"/>
            <a:ext cx="6571117" cy="375487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dirty="0"/>
              <a:t>import webapp2</a:t>
            </a:r>
          </a:p>
          <a:p>
            <a:endParaRPr lang="en-US" sz="2000" dirty="0"/>
          </a:p>
          <a:p>
            <a:r>
              <a:rPr lang="en-US" sz="2000" dirty="0"/>
              <a:t>class </a:t>
            </a:r>
            <a:r>
              <a:rPr lang="en-US" sz="2000" dirty="0" err="1"/>
              <a:t>MainPage</a:t>
            </a:r>
            <a:r>
              <a:rPr lang="en-US" sz="2000" dirty="0"/>
              <a:t>(webapp2.RequestHandler):</a:t>
            </a:r>
          </a:p>
          <a:p>
            <a:r>
              <a:rPr lang="en-US" sz="2000" dirty="0"/>
              <a:t>    </a:t>
            </a:r>
          </a:p>
          <a:p>
            <a:r>
              <a:rPr lang="en-US" sz="2000" dirty="0"/>
              <a:t>    </a:t>
            </a:r>
            <a:r>
              <a:rPr lang="en-US" sz="2000" dirty="0" err="1"/>
              <a:t>def</a:t>
            </a:r>
            <a:r>
              <a:rPr lang="en-US" sz="2000" dirty="0"/>
              <a:t> get(self):</a:t>
            </a:r>
          </a:p>
          <a:p>
            <a:r>
              <a:rPr lang="en-US" sz="2000" dirty="0"/>
              <a:t>        </a:t>
            </a:r>
            <a:r>
              <a:rPr lang="en-US" sz="2000" dirty="0" err="1"/>
              <a:t>self.response.headers</a:t>
            </a:r>
            <a:r>
              <a:rPr lang="en-US" sz="2000" dirty="0"/>
              <a:t>['Content-Type'] = 'text/plain'</a:t>
            </a:r>
          </a:p>
          <a:p>
            <a:r>
              <a:rPr lang="en-US" sz="2000" dirty="0"/>
              <a:t>        </a:t>
            </a:r>
            <a:r>
              <a:rPr lang="en-US" sz="2000" dirty="0" err="1"/>
              <a:t>self.response.write</a:t>
            </a:r>
            <a:r>
              <a:rPr lang="en-US" sz="2000" dirty="0"/>
              <a:t>('Hello, webapp2 World!')</a:t>
            </a:r>
          </a:p>
          <a:p>
            <a:r>
              <a:rPr lang="en-US" sz="2000" dirty="0"/>
              <a:t>        </a:t>
            </a:r>
          </a:p>
          <a:p>
            <a:endParaRPr lang="en-US" sz="2000" dirty="0"/>
          </a:p>
          <a:p>
            <a:r>
              <a:rPr lang="en-US" sz="2000" dirty="0"/>
              <a:t>app = webapp2.WSGIApplication([('/', </a:t>
            </a:r>
            <a:r>
              <a:rPr lang="en-US" sz="2000" dirty="0" err="1"/>
              <a:t>MainPage</a:t>
            </a:r>
            <a:r>
              <a:rPr lang="en-US" sz="2000" dirty="0"/>
              <a:t>)],</a:t>
            </a:r>
          </a:p>
          <a:p>
            <a:r>
              <a:rPr lang="en-US" sz="2000" dirty="0"/>
              <a:t>                              debug=True)</a:t>
            </a:r>
          </a:p>
          <a:p>
            <a:endParaRPr lang="en-US" dirty="0"/>
          </a:p>
        </p:txBody>
      </p:sp>
      <p:sp>
        <p:nvSpPr>
          <p:cNvPr id="7" name="Rounded Rectangular Callout 6"/>
          <p:cNvSpPr/>
          <p:nvPr/>
        </p:nvSpPr>
        <p:spPr>
          <a:xfrm>
            <a:off x="6612532" y="4824300"/>
            <a:ext cx="2319218" cy="753218"/>
          </a:xfrm>
          <a:prstGeom prst="wedgeRoundRectCallout">
            <a:avLst>
              <a:gd name="adj1" fmla="val -73202"/>
              <a:gd name="adj2" fmla="val 25947"/>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Class </a:t>
            </a:r>
            <a:r>
              <a:rPr lang="en-US" dirty="0" err="1" smtClean="0"/>
              <a:t>MainPage</a:t>
            </a:r>
            <a:r>
              <a:rPr lang="en-US" dirty="0" smtClean="0"/>
              <a:t> is handler for root </a:t>
            </a:r>
            <a:r>
              <a:rPr lang="en-US" dirty="0" err="1" smtClean="0"/>
              <a:t>url</a:t>
            </a:r>
            <a:r>
              <a:rPr lang="en-US" dirty="0" smtClean="0"/>
              <a:t> ‘/’</a:t>
            </a:r>
            <a:endParaRPr lang="en-US" dirty="0"/>
          </a:p>
        </p:txBody>
      </p:sp>
      <p:sp>
        <p:nvSpPr>
          <p:cNvPr id="8" name="Rounded Rectangular Callout 7"/>
          <p:cNvSpPr/>
          <p:nvPr/>
        </p:nvSpPr>
        <p:spPr>
          <a:xfrm>
            <a:off x="3382738" y="2215552"/>
            <a:ext cx="3795793" cy="753218"/>
          </a:xfrm>
          <a:prstGeom prst="wedgeRoundRectCallout">
            <a:avLst>
              <a:gd name="adj1" fmla="val -68442"/>
              <a:gd name="adj2" fmla="val 7618"/>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Web application framework to help handle HTTP requests</a:t>
            </a:r>
            <a:endParaRPr lang="en-US" dirty="0"/>
          </a:p>
        </p:txBody>
      </p:sp>
      <p:sp>
        <p:nvSpPr>
          <p:cNvPr id="9" name="Rounded Rectangular Callout 8"/>
          <p:cNvSpPr/>
          <p:nvPr/>
        </p:nvSpPr>
        <p:spPr>
          <a:xfrm>
            <a:off x="3728407" y="3486219"/>
            <a:ext cx="2787492" cy="407000"/>
          </a:xfrm>
          <a:prstGeom prst="wedgeRoundRectCallout">
            <a:avLst>
              <a:gd name="adj1" fmla="val -92461"/>
              <a:gd name="adj2" fmla="val 28672"/>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Handles HTTP GET request</a:t>
            </a:r>
            <a:endParaRPr lang="en-US" dirty="0"/>
          </a:p>
        </p:txBody>
      </p:sp>
      <p:sp>
        <p:nvSpPr>
          <p:cNvPr id="10" name="Rounded Rectangle 9"/>
          <p:cNvSpPr/>
          <p:nvPr/>
        </p:nvSpPr>
        <p:spPr>
          <a:xfrm>
            <a:off x="1107055" y="5991690"/>
            <a:ext cx="5767769" cy="497007"/>
          </a:xfrm>
          <a:prstGeom prst="roundRect">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Exercise: Change the message to “Hello, Orbital World!”</a:t>
            </a:r>
            <a:endParaRPr lang="en-US" dirty="0"/>
          </a:p>
        </p:txBody>
      </p:sp>
      <p:sp>
        <p:nvSpPr>
          <p:cNvPr id="11" name="Rounded Rectangular Callout 10"/>
          <p:cNvSpPr/>
          <p:nvPr/>
        </p:nvSpPr>
        <p:spPr>
          <a:xfrm>
            <a:off x="6002758" y="3038762"/>
            <a:ext cx="2928992" cy="386984"/>
          </a:xfrm>
          <a:prstGeom prst="wedgeRoundRectCallout">
            <a:avLst>
              <a:gd name="adj1" fmla="val -78658"/>
              <a:gd name="adj2" fmla="val 6306"/>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err="1" smtClean="0"/>
              <a:t>MainPage</a:t>
            </a:r>
            <a:r>
              <a:rPr lang="en-US" dirty="0" smtClean="0"/>
              <a:t> inherit from this</a:t>
            </a:r>
            <a:endParaRPr lang="en-US" dirty="0"/>
          </a:p>
        </p:txBody>
      </p:sp>
    </p:spTree>
    <p:extLst>
      <p:ext uri="{BB962C8B-B14F-4D97-AF65-F5344CB8AC3E}">
        <p14:creationId xmlns:p14="http://schemas.microsoft.com/office/powerpoint/2010/main" val="12759309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8667"/>
            <a:ext cx="8229600" cy="710697"/>
          </a:xfrm>
        </p:spPr>
        <p:txBody>
          <a:bodyPr/>
          <a:lstStyle/>
          <a:p>
            <a:r>
              <a:rPr lang="en-US" dirty="0" smtClean="0"/>
              <a:t>Have a look at the configuration file </a:t>
            </a:r>
            <a:r>
              <a:rPr lang="en-US" dirty="0" err="1" smtClean="0">
                <a:solidFill>
                  <a:srgbClr val="000090"/>
                </a:solidFill>
              </a:rPr>
              <a:t>app.yaml</a:t>
            </a:r>
            <a:endParaRPr lang="en-US" dirty="0">
              <a:solidFill>
                <a:srgbClr val="000090"/>
              </a:solidFill>
            </a:endParaRPr>
          </a:p>
        </p:txBody>
      </p:sp>
      <p:sp>
        <p:nvSpPr>
          <p:cNvPr id="4" name="TextBox 3"/>
          <p:cNvSpPr txBox="1"/>
          <p:nvPr/>
        </p:nvSpPr>
        <p:spPr>
          <a:xfrm>
            <a:off x="855902" y="2374587"/>
            <a:ext cx="5273459" cy="378565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dirty="0"/>
              <a:t>application: </a:t>
            </a:r>
            <a:r>
              <a:rPr lang="en-US" sz="2400" dirty="0" err="1"/>
              <a:t>helloworld</a:t>
            </a:r>
            <a:endParaRPr lang="en-US" sz="2400" dirty="0"/>
          </a:p>
          <a:p>
            <a:r>
              <a:rPr lang="en-US" sz="2400" dirty="0"/>
              <a:t>version: 1</a:t>
            </a:r>
          </a:p>
          <a:p>
            <a:r>
              <a:rPr lang="en-US" sz="2400" dirty="0"/>
              <a:t>runtime: python27</a:t>
            </a:r>
          </a:p>
          <a:p>
            <a:r>
              <a:rPr lang="en-US" sz="2400" dirty="0" err="1"/>
              <a:t>api_version</a:t>
            </a:r>
            <a:r>
              <a:rPr lang="en-US" sz="2400" dirty="0"/>
              <a:t>: 1</a:t>
            </a:r>
          </a:p>
          <a:p>
            <a:r>
              <a:rPr lang="en-US" sz="2400" dirty="0" err="1"/>
              <a:t>threadsafe</a:t>
            </a:r>
            <a:r>
              <a:rPr lang="en-US" sz="2400" dirty="0"/>
              <a:t>: true</a:t>
            </a:r>
          </a:p>
          <a:p>
            <a:endParaRPr lang="en-US" sz="2400" dirty="0"/>
          </a:p>
          <a:p>
            <a:r>
              <a:rPr lang="en-US" sz="2400" dirty="0"/>
              <a:t>handlers:</a:t>
            </a:r>
          </a:p>
          <a:p>
            <a:endParaRPr lang="en-US" sz="2400" dirty="0"/>
          </a:p>
          <a:p>
            <a:r>
              <a:rPr lang="en-US" sz="2400" dirty="0"/>
              <a:t>- </a:t>
            </a:r>
            <a:r>
              <a:rPr lang="en-US" sz="2400" dirty="0" err="1"/>
              <a:t>url</a:t>
            </a:r>
            <a:r>
              <a:rPr lang="en-US" sz="2400" dirty="0"/>
              <a:t>: /.*</a:t>
            </a:r>
          </a:p>
          <a:p>
            <a:r>
              <a:rPr lang="en-US" sz="2400" dirty="0"/>
              <a:t>  script: </a:t>
            </a:r>
            <a:r>
              <a:rPr lang="en-US" sz="2400" dirty="0" err="1"/>
              <a:t>helloworld.app</a:t>
            </a:r>
            <a:endParaRPr lang="en-US" sz="2400" dirty="0"/>
          </a:p>
        </p:txBody>
      </p:sp>
      <p:sp>
        <p:nvSpPr>
          <p:cNvPr id="5" name="Rounded Rectangular Callout 4"/>
          <p:cNvSpPr/>
          <p:nvPr/>
        </p:nvSpPr>
        <p:spPr>
          <a:xfrm>
            <a:off x="4500386" y="2319364"/>
            <a:ext cx="3106097" cy="497006"/>
          </a:xfrm>
          <a:prstGeom prst="wedgeRoundRectCallout">
            <a:avLst>
              <a:gd name="adj1" fmla="val -69576"/>
              <a:gd name="adj2" fmla="val 17867"/>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App identifier is </a:t>
            </a:r>
            <a:r>
              <a:rPr lang="en-US" dirty="0" err="1" smtClean="0"/>
              <a:t>helloworld</a:t>
            </a:r>
            <a:endParaRPr lang="en-US" dirty="0"/>
          </a:p>
        </p:txBody>
      </p:sp>
      <p:sp>
        <p:nvSpPr>
          <p:cNvPr id="6" name="Rounded Rectangular Callout 5"/>
          <p:cNvSpPr/>
          <p:nvPr/>
        </p:nvSpPr>
        <p:spPr>
          <a:xfrm>
            <a:off x="2823028" y="4997677"/>
            <a:ext cx="5973852" cy="704629"/>
          </a:xfrm>
          <a:prstGeom prst="wedgeRoundRectCallout">
            <a:avLst>
              <a:gd name="adj1" fmla="val -62662"/>
              <a:gd name="adj2" fmla="val 29127"/>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All requests to </a:t>
            </a:r>
            <a:r>
              <a:rPr lang="en-US" dirty="0" err="1" smtClean="0"/>
              <a:t>urls</a:t>
            </a:r>
            <a:r>
              <a:rPr lang="en-US" dirty="0" smtClean="0"/>
              <a:t> matching “/.*” (all </a:t>
            </a:r>
            <a:r>
              <a:rPr lang="en-US" dirty="0" err="1" smtClean="0"/>
              <a:t>urls</a:t>
            </a:r>
            <a:r>
              <a:rPr lang="en-US" dirty="0" smtClean="0"/>
              <a:t>) are handled by </a:t>
            </a:r>
            <a:br>
              <a:rPr lang="en-US" dirty="0" smtClean="0"/>
            </a:br>
            <a:r>
              <a:rPr lang="en-US" dirty="0" err="1" smtClean="0"/>
              <a:t>helloworld</a:t>
            </a:r>
            <a:r>
              <a:rPr lang="en-US" dirty="0" smtClean="0"/>
              <a:t> module</a:t>
            </a:r>
            <a:endParaRPr lang="en-US" dirty="0"/>
          </a:p>
        </p:txBody>
      </p:sp>
    </p:spTree>
    <p:extLst>
      <p:ext uri="{BB962C8B-B14F-4D97-AF65-F5344CB8AC3E}">
        <p14:creationId xmlns:p14="http://schemas.microsoft.com/office/powerpoint/2010/main" val="2610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Template</a:t>
            </a:r>
            <a:endParaRPr lang="en-US" dirty="0"/>
          </a:p>
        </p:txBody>
      </p:sp>
    </p:spTree>
    <p:extLst>
      <p:ext uri="{BB962C8B-B14F-4D97-AF65-F5344CB8AC3E}">
        <p14:creationId xmlns:p14="http://schemas.microsoft.com/office/powerpoint/2010/main" val="6700948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US" dirty="0"/>
          </a:p>
        </p:txBody>
      </p:sp>
      <p:sp>
        <p:nvSpPr>
          <p:cNvPr id="3" name="Content Placeholder 2"/>
          <p:cNvSpPr>
            <a:spLocks noGrp="1"/>
          </p:cNvSpPr>
          <p:nvPr>
            <p:ph idx="1"/>
          </p:nvPr>
        </p:nvSpPr>
        <p:spPr>
          <a:xfrm>
            <a:off x="457200" y="1608667"/>
            <a:ext cx="8229600" cy="807337"/>
          </a:xfrm>
        </p:spPr>
        <p:txBody>
          <a:bodyPr>
            <a:normAutofit fontScale="62500" lnSpcReduction="20000"/>
          </a:bodyPr>
          <a:lstStyle/>
          <a:p>
            <a:r>
              <a:rPr lang="en-US" dirty="0" smtClean="0"/>
              <a:t>Writing HTML using webapp2 is inefficient. </a:t>
            </a:r>
          </a:p>
          <a:p>
            <a:r>
              <a:rPr lang="en-US" dirty="0" smtClean="0"/>
              <a:t>Use Jinja2 template. Go to directory </a:t>
            </a:r>
            <a:r>
              <a:rPr lang="en-US" dirty="0" err="1" smtClean="0">
                <a:solidFill>
                  <a:srgbClr val="000090"/>
                </a:solidFill>
              </a:rPr>
              <a:t>FightHazeBasic</a:t>
            </a:r>
            <a:r>
              <a:rPr lang="en-US" dirty="0" smtClean="0">
                <a:solidFill>
                  <a:schemeClr val="tx1">
                    <a:lumMod val="95000"/>
                    <a:lumOff val="5000"/>
                  </a:schemeClr>
                </a:solidFill>
              </a:rPr>
              <a:t>. Look at </a:t>
            </a:r>
            <a:r>
              <a:rPr lang="en-US" dirty="0" err="1" smtClean="0">
                <a:solidFill>
                  <a:srgbClr val="000090"/>
                </a:solidFill>
              </a:rPr>
              <a:t>fighthaze.py</a:t>
            </a:r>
            <a:endParaRPr lang="en-US" dirty="0">
              <a:solidFill>
                <a:srgbClr val="000090"/>
              </a:solidFill>
            </a:endParaRPr>
          </a:p>
        </p:txBody>
      </p:sp>
      <p:sp>
        <p:nvSpPr>
          <p:cNvPr id="4" name="TextBox 3"/>
          <p:cNvSpPr txBox="1"/>
          <p:nvPr/>
        </p:nvSpPr>
        <p:spPr>
          <a:xfrm>
            <a:off x="876542" y="2431208"/>
            <a:ext cx="7413057" cy="424731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a:t>import webapp2</a:t>
            </a:r>
          </a:p>
          <a:p>
            <a:r>
              <a:rPr lang="en-US" dirty="0"/>
              <a:t>import jinja2</a:t>
            </a:r>
          </a:p>
          <a:p>
            <a:r>
              <a:rPr lang="en-US" dirty="0"/>
              <a:t>import </a:t>
            </a:r>
            <a:r>
              <a:rPr lang="en-US" dirty="0" err="1"/>
              <a:t>os</a:t>
            </a:r>
            <a:endParaRPr lang="en-US" dirty="0"/>
          </a:p>
          <a:p>
            <a:endParaRPr lang="en-US" dirty="0"/>
          </a:p>
          <a:p>
            <a:r>
              <a:rPr lang="en-US" dirty="0" err="1"/>
              <a:t>jinja_environment</a:t>
            </a:r>
            <a:r>
              <a:rPr lang="en-US" dirty="0"/>
              <a:t> = jinja2.Environment(</a:t>
            </a:r>
          </a:p>
          <a:p>
            <a:r>
              <a:rPr lang="en-US" dirty="0"/>
              <a:t>    loader=jinja2.FileSystemLoader(</a:t>
            </a:r>
            <a:r>
              <a:rPr lang="en-US" dirty="0" err="1"/>
              <a:t>os.path.dirname</a:t>
            </a:r>
            <a:r>
              <a:rPr lang="en-US" dirty="0"/>
              <a:t>(__file__) + "/templates"))</a:t>
            </a:r>
          </a:p>
          <a:p>
            <a:endParaRPr lang="en-US" dirty="0"/>
          </a:p>
          <a:p>
            <a:r>
              <a:rPr lang="en-US" dirty="0"/>
              <a:t>class </a:t>
            </a:r>
            <a:r>
              <a:rPr lang="en-US" dirty="0" err="1"/>
              <a:t>MainPage</a:t>
            </a:r>
            <a:r>
              <a:rPr lang="en-US" dirty="0"/>
              <a:t>(webapp2.RequestHandler):</a:t>
            </a:r>
          </a:p>
          <a:p>
            <a:r>
              <a:rPr lang="en-US" dirty="0"/>
              <a:t>  """ Handler for the front page."""</a:t>
            </a:r>
          </a:p>
          <a:p>
            <a:r>
              <a:rPr lang="en-US" dirty="0"/>
              <a:t>  </a:t>
            </a:r>
            <a:r>
              <a:rPr lang="en-US" dirty="0" err="1"/>
              <a:t>def</a:t>
            </a:r>
            <a:r>
              <a:rPr lang="en-US" dirty="0"/>
              <a:t> get(self):</a:t>
            </a:r>
          </a:p>
          <a:p>
            <a:r>
              <a:rPr lang="en-US" dirty="0"/>
              <a:t>      template = </a:t>
            </a:r>
            <a:r>
              <a:rPr lang="en-US" dirty="0" err="1"/>
              <a:t>jinja_environment.get_template</a:t>
            </a:r>
            <a:r>
              <a:rPr lang="en-US" dirty="0"/>
              <a:t>('</a:t>
            </a:r>
            <a:r>
              <a:rPr lang="en-US" dirty="0" err="1"/>
              <a:t>front.html</a:t>
            </a:r>
            <a:r>
              <a:rPr lang="en-US" dirty="0"/>
              <a:t>')</a:t>
            </a:r>
          </a:p>
          <a:p>
            <a:r>
              <a:rPr lang="en-US" dirty="0"/>
              <a:t>      </a:t>
            </a:r>
            <a:r>
              <a:rPr lang="en-US" dirty="0" err="1"/>
              <a:t>self.response.out.write</a:t>
            </a:r>
            <a:r>
              <a:rPr lang="en-US" dirty="0"/>
              <a:t>(</a:t>
            </a:r>
            <a:r>
              <a:rPr lang="en-US" dirty="0" err="1"/>
              <a:t>template.render</a:t>
            </a:r>
            <a:r>
              <a:rPr lang="en-US" dirty="0"/>
              <a:t>())</a:t>
            </a:r>
          </a:p>
          <a:p>
            <a:r>
              <a:rPr lang="en-US" dirty="0"/>
              <a:t>      </a:t>
            </a:r>
          </a:p>
          <a:p>
            <a:r>
              <a:rPr lang="en-US" dirty="0"/>
              <a:t>app = webapp2.WSGIApplication([('/', </a:t>
            </a:r>
            <a:r>
              <a:rPr lang="en-US" dirty="0" err="1"/>
              <a:t>MainPage</a:t>
            </a:r>
            <a:r>
              <a:rPr lang="en-US" dirty="0"/>
              <a:t>)],</a:t>
            </a:r>
          </a:p>
          <a:p>
            <a:r>
              <a:rPr lang="en-US" dirty="0"/>
              <a:t>                              debug=True)</a:t>
            </a:r>
          </a:p>
        </p:txBody>
      </p:sp>
      <p:sp>
        <p:nvSpPr>
          <p:cNvPr id="5" name="Rounded Rectangular Callout 4"/>
          <p:cNvSpPr/>
          <p:nvPr/>
        </p:nvSpPr>
        <p:spPr>
          <a:xfrm>
            <a:off x="6061430" y="3079219"/>
            <a:ext cx="2228169" cy="407000"/>
          </a:xfrm>
          <a:prstGeom prst="wedgeRoundRectCallout">
            <a:avLst>
              <a:gd name="adj1" fmla="val -86023"/>
              <a:gd name="adj2" fmla="val 103298"/>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Template directory</a:t>
            </a:r>
            <a:endParaRPr lang="en-US" dirty="0"/>
          </a:p>
        </p:txBody>
      </p:sp>
      <p:sp>
        <p:nvSpPr>
          <p:cNvPr id="6" name="Rounded Rectangular Callout 5"/>
          <p:cNvSpPr/>
          <p:nvPr/>
        </p:nvSpPr>
        <p:spPr>
          <a:xfrm>
            <a:off x="5204437" y="4364228"/>
            <a:ext cx="3699704" cy="578764"/>
          </a:xfrm>
          <a:prstGeom prst="wedgeRoundRectCallout">
            <a:avLst>
              <a:gd name="adj1" fmla="val -35486"/>
              <a:gd name="adj2" fmla="val 99425"/>
              <a:gd name="adj3" fmla="val 16667"/>
            </a:avLst>
          </a:prstGeom>
          <a:ln/>
        </p:spPr>
        <p:style>
          <a:lnRef idx="1">
            <a:schemeClr val="accent4"/>
          </a:lnRef>
          <a:fillRef idx="2">
            <a:schemeClr val="accent4"/>
          </a:fillRef>
          <a:effectRef idx="1">
            <a:schemeClr val="accent4"/>
          </a:effectRef>
          <a:fontRef idx="minor">
            <a:schemeClr val="dk1"/>
          </a:fontRef>
        </p:style>
        <p:txBody>
          <a:bodyPr/>
          <a:lstStyle/>
          <a:p>
            <a:r>
              <a:rPr lang="en-US" dirty="0" smtClean="0"/>
              <a:t>Get template ‘</a:t>
            </a:r>
            <a:r>
              <a:rPr lang="en-US" dirty="0" err="1" smtClean="0"/>
              <a:t>front.html</a:t>
            </a:r>
            <a:r>
              <a:rPr lang="en-US" dirty="0" smtClean="0"/>
              <a:t>’ and render</a:t>
            </a:r>
            <a:endParaRPr lang="en-US" dirty="0"/>
          </a:p>
        </p:txBody>
      </p:sp>
    </p:spTree>
    <p:extLst>
      <p:ext uri="{BB962C8B-B14F-4D97-AF65-F5344CB8AC3E}">
        <p14:creationId xmlns:p14="http://schemas.microsoft.com/office/powerpoint/2010/main" val="19317372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9999"/>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4_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9999"/>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9999"/>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10215</TotalTime>
  <Words>1747</Words>
  <Application>Microsoft Macintosh PowerPoint</Application>
  <PresentationFormat>On-screen Show (4:3)</PresentationFormat>
  <Paragraphs>323</Paragraphs>
  <Slides>38</Slides>
  <Notes>1</Notes>
  <HiddenSlides>0</HiddenSlides>
  <MMClips>0</MMClips>
  <ScaleCrop>false</ScaleCrop>
  <HeadingPairs>
    <vt:vector size="4" baseType="variant">
      <vt:variant>
        <vt:lpstr>Theme</vt:lpstr>
      </vt:variant>
      <vt:variant>
        <vt:i4>4</vt:i4>
      </vt:variant>
      <vt:variant>
        <vt:lpstr>Slide Titles</vt:lpstr>
      </vt:variant>
      <vt:variant>
        <vt:i4>38</vt:i4>
      </vt:variant>
    </vt:vector>
  </HeadingPairs>
  <TitlesOfParts>
    <vt:vector size="42" baseType="lpstr">
      <vt:lpstr>Office Theme</vt:lpstr>
      <vt:lpstr>3_Office Theme</vt:lpstr>
      <vt:lpstr>4_Office Theme</vt:lpstr>
      <vt:lpstr>2_Office Theme</vt:lpstr>
      <vt:lpstr>Orbital Google App Engine Tutorial</vt:lpstr>
      <vt:lpstr>PowerPoint Presentation</vt:lpstr>
      <vt:lpstr>Outline</vt:lpstr>
      <vt:lpstr>Installation</vt:lpstr>
      <vt:lpstr>Hello World!</vt:lpstr>
      <vt:lpstr>Hello World!</vt:lpstr>
      <vt:lpstr>PowerPoint Presentation</vt:lpstr>
      <vt:lpstr>Template</vt:lpstr>
      <vt:lpstr>Template</vt:lpstr>
      <vt:lpstr>PowerPoint Presentation</vt:lpstr>
      <vt:lpstr>Login</vt:lpstr>
      <vt:lpstr>Login using Google API</vt:lpstr>
      <vt:lpstr>PowerPoint Presentation</vt:lpstr>
      <vt:lpstr>Passing Parameters to Templates</vt:lpstr>
      <vt:lpstr>PowerPoint Presentation</vt:lpstr>
      <vt:lpstr>PowerPoint Presentation</vt:lpstr>
      <vt:lpstr>Conditionals in Jinja2</vt:lpstr>
      <vt:lpstr>PowerPoint Presentation</vt:lpstr>
      <vt:lpstr>Exercise</vt:lpstr>
      <vt:lpstr>PowerPoint Presentation</vt:lpstr>
      <vt:lpstr>Summary So Far …</vt:lpstr>
      <vt:lpstr>Create a Form</vt:lpstr>
      <vt:lpstr>PowerPoint Presentation</vt:lpstr>
      <vt:lpstr>Data Model</vt:lpstr>
      <vt:lpstr>PowerPoint Presentation</vt:lpstr>
      <vt:lpstr>Data Model</vt:lpstr>
      <vt:lpstr>Insert Data</vt:lpstr>
      <vt:lpstr>Insert into datastore</vt:lpstr>
      <vt:lpstr>Querying Data</vt:lpstr>
      <vt:lpstr>PowerPoint Presentation</vt:lpstr>
      <vt:lpstr>Datastore Properties</vt:lpstr>
      <vt:lpstr>PowerPoint Presentation</vt:lpstr>
      <vt:lpstr>Other Components</vt:lpstr>
      <vt:lpstr>Upload App</vt:lpstr>
      <vt:lpstr>Upload your app …</vt:lpstr>
      <vt:lpstr>Summary</vt:lpstr>
      <vt:lpstr>Finally</vt:lpstr>
      <vt:lpstr>PowerPoint Presentation</vt:lpstr>
    </vt:vector>
  </TitlesOfParts>
  <Company>School Of Computing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Intelligence for Games</dc:title>
  <dc:creator>Lee Wee Sun</dc:creator>
  <cp:lastModifiedBy>Lee Wee Sun</cp:lastModifiedBy>
  <cp:revision>119</cp:revision>
  <dcterms:created xsi:type="dcterms:W3CDTF">2010-02-01T06:43:22Z</dcterms:created>
  <dcterms:modified xsi:type="dcterms:W3CDTF">2016-04-22T01:13:29Z</dcterms:modified>
</cp:coreProperties>
</file>