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82" r:id="rId5"/>
    <p:sldId id="284" r:id="rId6"/>
    <p:sldId id="287" r:id="rId7"/>
    <p:sldId id="289" r:id="rId8"/>
    <p:sldId id="288" r:id="rId9"/>
    <p:sldId id="290" r:id="rId10"/>
    <p:sldId id="286" r:id="rId11"/>
    <p:sldId id="291" r:id="rId12"/>
    <p:sldId id="292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532808-493F-0D7B-2631-C76BD978C9C3}" name="David Camorani" initials="DC" userId="S::david.camorani@sprachen.uzh.ch::04521b1a-4b33-4e8b-9668-a46ecb35486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6F0"/>
    <a:srgbClr val="0C2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 snapToGrid="0">
      <p:cViewPr>
        <p:scale>
          <a:sx n="100" d="100"/>
          <a:sy n="100" d="100"/>
        </p:scale>
        <p:origin x="420" y="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284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635AF-2BB4-4C7C-99BC-D9FB2CE39D49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2BFC0-B182-4201-AFA0-E1694025C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73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535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835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12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794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41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35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7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92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BFC0-B182-4201-AFA0-E1694025C4C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0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1/28/2024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506E3A2-04B2-4DD3-AAA1-A42AE5838B79}" type="datetime1">
              <a:rPr lang="en-US" smtClean="0"/>
              <a:t>1/28/2024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A807-0C67-4BAF-BFE8-143988B7864A}" type="datetime1">
              <a:rPr lang="en-US" smtClean="0"/>
              <a:t>1/28/2024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531-9C51-4B7E-993F-41DB8F023600}" type="datetime1">
              <a:rPr lang="en-US" smtClean="0"/>
              <a:t>1/28/2024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4"/>
            <a:r>
              <a:rPr lang="en-US" err="1"/>
              <a:t>Fünfte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A456F339-3D89-431B-B52C-DECFFB55CC5F}" type="datetime1">
              <a:rPr lang="en-US" smtClean="0"/>
              <a:t>1/28/2024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Title of the presentation, Author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9096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2" r:id="rId3"/>
    <p:sldLayoutId id="2147483666" r:id="rId4"/>
    <p:sldLayoutId id="2147483663" r:id="rId5"/>
    <p:sldLayoutId id="2147483667" r:id="rId6"/>
    <p:sldLayoutId id="2147483664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A30DD1-6C45-7A60-1A81-4B7AB927F20F}"/>
              </a:ext>
            </a:extLst>
          </p:cNvPr>
          <p:cNvSpPr txBox="1"/>
          <p:nvPr/>
        </p:nvSpPr>
        <p:spPr>
          <a:xfrm>
            <a:off x="910605" y="1253678"/>
            <a:ext cx="820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8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Factors Influencing Map Checking In Pedestrian Navigation and Checking Points Prediction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E76EB6-2CE0-D9BF-6071-E07BFB790D53}"/>
              </a:ext>
            </a:extLst>
          </p:cNvPr>
          <p:cNvSpPr txBox="1"/>
          <p:nvPr/>
        </p:nvSpPr>
        <p:spPr>
          <a:xfrm>
            <a:off x="910605" y="2303089"/>
            <a:ext cx="7644250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Motivation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Research Questions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Hypotheses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Expected outcomes and anticipated challenges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Brief timeline and planned milestones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Things that need to be determined</a:t>
            </a:r>
          </a:p>
        </p:txBody>
      </p:sp>
    </p:spTree>
    <p:extLst>
      <p:ext uri="{BB962C8B-B14F-4D97-AF65-F5344CB8AC3E}">
        <p14:creationId xmlns:p14="http://schemas.microsoft.com/office/powerpoint/2010/main" val="49008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CA8940F-B779-A747-3B24-7FD53A4E7B60}"/>
              </a:ext>
            </a:extLst>
          </p:cNvPr>
          <p:cNvSpPr txBox="1"/>
          <p:nvPr/>
        </p:nvSpPr>
        <p:spPr>
          <a:xfrm>
            <a:off x="515670" y="1118495"/>
            <a:ext cx="7644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8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Things that need to be determined: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F4E04F-40F0-8796-23AC-C55F0EE461AA}"/>
              </a:ext>
            </a:extLst>
          </p:cNvPr>
          <p:cNvSpPr txBox="1"/>
          <p:nvPr/>
        </p:nvSpPr>
        <p:spPr>
          <a:xfrm>
            <a:off x="515670" y="1718889"/>
            <a:ext cx="11160660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Supervisor (Sara, Mona, Would Mona like to be the co-supervisor? Will talk it in today’s meeting. How to differentiate guidance distribution?)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Concept uploaded to lean gate </a:t>
            </a:r>
            <a:r>
              <a:rPr lang="en-US" altLang="zh-CN" sz="2000"/>
              <a:t>(Will be </a:t>
            </a:r>
            <a:r>
              <a:rPr lang="en-US" altLang="zh-CN" sz="2000" dirty="0"/>
              <a:t>finished after meeting, whether this needs to be reviewed?)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Approximate length of the Master's Thesis? (Not mandatory, default 80 pages)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Potential Journals and Conferences (What are some potential journals or conferences that may publish this project?)</a:t>
            </a:r>
          </a:p>
        </p:txBody>
      </p:sp>
    </p:spTree>
    <p:extLst>
      <p:ext uri="{BB962C8B-B14F-4D97-AF65-F5344CB8AC3E}">
        <p14:creationId xmlns:p14="http://schemas.microsoft.com/office/powerpoint/2010/main" val="55735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CA8940F-B779-A747-3B24-7FD53A4E7B60}"/>
              </a:ext>
            </a:extLst>
          </p:cNvPr>
          <p:cNvSpPr txBox="1"/>
          <p:nvPr/>
        </p:nvSpPr>
        <p:spPr>
          <a:xfrm>
            <a:off x="694790" y="1093095"/>
            <a:ext cx="7644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8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 :</a:t>
            </a:r>
          </a:p>
          <a:p>
            <a:endParaRPr lang="en-US" altLang="zh-CN" sz="2000" dirty="0"/>
          </a:p>
        </p:txBody>
      </p:sp>
      <p:pic>
        <p:nvPicPr>
          <p:cNvPr id="4" name="图片 3" descr="地图&#10;&#10;描述已自动生成">
            <a:extLst>
              <a:ext uri="{FF2B5EF4-FFF2-40B4-BE49-F238E27FC236}">
                <a16:creationId xmlns:a16="http://schemas.microsoft.com/office/drawing/2014/main" id="{630B7632-3EA7-432F-8312-8E62176F08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758" y="1093095"/>
            <a:ext cx="2066947" cy="4473085"/>
          </a:xfrm>
          <a:prstGeom prst="rect">
            <a:avLst/>
          </a:prstGeom>
        </p:spPr>
      </p:pic>
      <p:pic>
        <p:nvPicPr>
          <p:cNvPr id="5" name="图片 4" descr="地图&#10;&#10;描述已自动生成">
            <a:extLst>
              <a:ext uri="{FF2B5EF4-FFF2-40B4-BE49-F238E27FC236}">
                <a16:creationId xmlns:a16="http://schemas.microsoft.com/office/drawing/2014/main" id="{B606C91A-46CA-D5B6-361B-9C592CE91D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789" y="1144332"/>
            <a:ext cx="2043271" cy="44218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428F1D-0EC1-527F-C3D9-A0027E2CCBE6}"/>
              </a:ext>
            </a:extLst>
          </p:cNvPr>
          <p:cNvSpPr txBox="1"/>
          <p:nvPr/>
        </p:nvSpPr>
        <p:spPr>
          <a:xfrm>
            <a:off x="9783737" y="1144332"/>
            <a:ext cx="19848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Unable to provide any proactive prompts</a:t>
            </a:r>
          </a:p>
          <a:p>
            <a:endParaRPr lang="en-US" altLang="zh-CN" dirty="0"/>
          </a:p>
          <a:p>
            <a:r>
              <a:rPr lang="en-US" altLang="zh-CN" dirty="0"/>
              <a:t>Unnecessary checks during navigation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A7AA4C-D6CD-0A0D-4274-0A71B91E9418}"/>
              </a:ext>
            </a:extLst>
          </p:cNvPr>
          <p:cNvSpPr txBox="1"/>
          <p:nvPr/>
        </p:nvSpPr>
        <p:spPr>
          <a:xfrm>
            <a:off x="4976076" y="1144332"/>
            <a:ext cx="19848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Directions may not be accurate during walking navigation</a:t>
            </a:r>
          </a:p>
          <a:p>
            <a:endParaRPr lang="en-US" altLang="zh-CN" dirty="0"/>
          </a:p>
          <a:p>
            <a:r>
              <a:rPr lang="en-US" altLang="zh-CN" dirty="0"/>
              <a:t>Navigation is too detailed to overlook all the information</a:t>
            </a:r>
          </a:p>
          <a:p>
            <a:endParaRPr lang="en-US" altLang="zh-CN" dirty="0"/>
          </a:p>
          <a:p>
            <a:r>
              <a:rPr lang="en-US" altLang="zh-CN" dirty="0"/>
              <a:t>Decrease spatial cognition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21B7A8-1BA9-6A12-75FD-B4B5BE23C0B9}"/>
              </a:ext>
            </a:extLst>
          </p:cNvPr>
          <p:cNvSpPr txBox="1"/>
          <p:nvPr/>
        </p:nvSpPr>
        <p:spPr>
          <a:xfrm>
            <a:off x="2859801" y="5911614"/>
            <a:ext cx="7916618" cy="646331"/>
          </a:xfrm>
          <a:prstGeom prst="rect">
            <a:avLst/>
          </a:prstGeom>
          <a:solidFill>
            <a:srgbClr val="CFE8EC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If we could learn when and where are the most likely checking points during walking navigation, walking navigation prompts can be improved.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62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907D1B8-51CD-0027-B0B0-7E1B15836FAC}"/>
              </a:ext>
            </a:extLst>
          </p:cNvPr>
          <p:cNvSpPr txBox="1"/>
          <p:nvPr/>
        </p:nvSpPr>
        <p:spPr>
          <a:xfrm>
            <a:off x="694790" y="1093095"/>
            <a:ext cx="95479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8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Questions:</a:t>
            </a:r>
          </a:p>
          <a:p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altLang="zh-CN" sz="2000" dirty="0"/>
              <a:t>What are the main factors which influence when and where the pedestrians check the mobile map during walking navigation? </a:t>
            </a: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altLang="zh-CN" sz="2000" dirty="0"/>
              <a:t>What is the difference of factors that affect checking map in walking navigation between high and low traffic density?</a:t>
            </a: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altLang="zh-CN" sz="2000" dirty="0"/>
              <a:t>What are the results of using artificial intelligence algorithms to predict map-checking points in pedestrian navigation?  (Talked this with people majoring in AI and Data Science. Theoretically feasible)</a:t>
            </a:r>
          </a:p>
        </p:txBody>
      </p:sp>
    </p:spTree>
    <p:extLst>
      <p:ext uri="{BB962C8B-B14F-4D97-AF65-F5344CB8AC3E}">
        <p14:creationId xmlns:p14="http://schemas.microsoft.com/office/powerpoint/2010/main" val="136039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907D1B8-51CD-0027-B0B0-7E1B15836FAC}"/>
              </a:ext>
            </a:extLst>
          </p:cNvPr>
          <p:cNvSpPr txBox="1"/>
          <p:nvPr/>
        </p:nvSpPr>
        <p:spPr>
          <a:xfrm>
            <a:off x="694789" y="1093095"/>
            <a:ext cx="1053319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28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Hypothesis: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What are the main factors which influence when and where the pedestrians check the mobile map during walking navigation?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i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Distance to intersections/ Distance from start point/ Time from start point/ Spatial cognitive confidence/ ……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What is the difference of factors that affect viewing maps in walking navigation between high and low traffic density?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i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There may be new influencing factors emerging, and the weights of each factor may different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What are the results of using artificial intelligence algorithms to predict map-checking points in pedestrian navigation?</a:t>
            </a:r>
          </a:p>
        </p:txBody>
      </p:sp>
    </p:spTree>
    <p:extLst>
      <p:ext uri="{BB962C8B-B14F-4D97-AF65-F5344CB8AC3E}">
        <p14:creationId xmlns:p14="http://schemas.microsoft.com/office/powerpoint/2010/main" val="95763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276B07-1934-8995-A893-D34DA4ADC224}"/>
              </a:ext>
            </a:extLst>
          </p:cNvPr>
          <p:cNvSpPr txBox="1"/>
          <p:nvPr/>
        </p:nvSpPr>
        <p:spPr>
          <a:xfrm>
            <a:off x="694790" y="1093095"/>
            <a:ext cx="9547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8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Data:</a:t>
            </a:r>
          </a:p>
          <a:p>
            <a:endParaRPr lang="en-US" altLang="zh-CN" sz="2000" dirty="0"/>
          </a:p>
        </p:txBody>
      </p:sp>
      <p:pic>
        <p:nvPicPr>
          <p:cNvPr id="6" name="图片 5" descr="图表, 散点图&#10;&#10;描述已自动生成">
            <a:extLst>
              <a:ext uri="{FF2B5EF4-FFF2-40B4-BE49-F238E27FC236}">
                <a16:creationId xmlns:a16="http://schemas.microsoft.com/office/drawing/2014/main" id="{8021254E-B675-443B-2D52-2AE785E24D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6" b="27380"/>
          <a:stretch/>
        </p:blipFill>
        <p:spPr>
          <a:xfrm>
            <a:off x="1467950" y="1060678"/>
            <a:ext cx="10270560" cy="532912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000041F-D4B8-3EB3-0F0B-46F5D0CEE2FD}"/>
              </a:ext>
            </a:extLst>
          </p:cNvPr>
          <p:cNvSpPr txBox="1"/>
          <p:nvPr/>
        </p:nvSpPr>
        <p:spPr>
          <a:xfrm>
            <a:off x="5416550" y="1060678"/>
            <a:ext cx="3403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Trajectory of Participant 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98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散点图&#10;&#10;描述已自动生成">
            <a:extLst>
              <a:ext uri="{FF2B5EF4-FFF2-40B4-BE49-F238E27FC236}">
                <a16:creationId xmlns:a16="http://schemas.microsoft.com/office/drawing/2014/main" id="{F9E3945D-D2AC-934F-F588-F0D11F257A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6" b="27380"/>
          <a:stretch/>
        </p:blipFill>
        <p:spPr>
          <a:xfrm>
            <a:off x="1467950" y="1060678"/>
            <a:ext cx="10270560" cy="53291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9276B07-1934-8995-A893-D34DA4ADC224}"/>
              </a:ext>
            </a:extLst>
          </p:cNvPr>
          <p:cNvSpPr txBox="1"/>
          <p:nvPr/>
        </p:nvSpPr>
        <p:spPr>
          <a:xfrm>
            <a:off x="694790" y="1093095"/>
            <a:ext cx="9547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8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Data:</a:t>
            </a:r>
          </a:p>
          <a:p>
            <a:endParaRPr lang="en-US" altLang="zh-CN" sz="2000" dirty="0"/>
          </a:p>
        </p:txBody>
      </p:sp>
      <p:pic>
        <p:nvPicPr>
          <p:cNvPr id="2" name="图片 1" descr="图表, 散点图&#10;&#10;描述已自动生成">
            <a:extLst>
              <a:ext uri="{FF2B5EF4-FFF2-40B4-BE49-F238E27FC236}">
                <a16:creationId xmlns:a16="http://schemas.microsoft.com/office/drawing/2014/main" id="{290565E5-4134-142E-6BCF-3E23555046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0" b="28335"/>
          <a:stretch/>
        </p:blipFill>
        <p:spPr>
          <a:xfrm>
            <a:off x="1467950" y="1060677"/>
            <a:ext cx="10279801" cy="53291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6E09AC5-B469-8BBB-BECD-17A248E4B8DC}"/>
              </a:ext>
            </a:extLst>
          </p:cNvPr>
          <p:cNvSpPr txBox="1"/>
          <p:nvPr/>
        </p:nvSpPr>
        <p:spPr>
          <a:xfrm>
            <a:off x="5092700" y="1077706"/>
            <a:ext cx="41338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Map checking points of Participant 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79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85736D-A011-592C-30C7-E0B18D03FA01}"/>
              </a:ext>
            </a:extLst>
          </p:cNvPr>
          <p:cNvSpPr txBox="1"/>
          <p:nvPr/>
        </p:nvSpPr>
        <p:spPr>
          <a:xfrm>
            <a:off x="650340" y="1228827"/>
            <a:ext cx="9547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8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Data:</a:t>
            </a:r>
          </a:p>
          <a:p>
            <a:endParaRPr lang="en-US" altLang="zh-CN" sz="2000" dirty="0"/>
          </a:p>
        </p:txBody>
      </p:sp>
      <p:pic>
        <p:nvPicPr>
          <p:cNvPr id="5" name="图片 4" descr="表格, Excel&#10;&#10;描述已自动生成">
            <a:extLst>
              <a:ext uri="{FF2B5EF4-FFF2-40B4-BE49-F238E27FC236}">
                <a16:creationId xmlns:a16="http://schemas.microsoft.com/office/drawing/2014/main" id="{38510AFF-5D89-6248-44C0-DD80300F7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06" y="1799324"/>
            <a:ext cx="10839654" cy="34742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9F12F84-A30E-55C5-9959-6742D96C4271}"/>
              </a:ext>
            </a:extLst>
          </p:cNvPr>
          <p:cNvSpPr txBox="1"/>
          <p:nvPr/>
        </p:nvSpPr>
        <p:spPr>
          <a:xfrm>
            <a:off x="650340" y="5444507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Structure: </a:t>
            </a:r>
            <a:r>
              <a:rPr lang="en-US" altLang="zh-CN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Time; Position; Rotation; </a:t>
            </a:r>
            <a:r>
              <a:rPr lang="en-US" altLang="zh-CN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Taskstate</a:t>
            </a:r>
            <a:r>
              <a:rPr lang="en-US" altLang="zh-CN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; </a:t>
            </a:r>
            <a:r>
              <a:rPr lang="en-US" altLang="zh-CN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Mapinterations</a:t>
            </a:r>
            <a:endParaRPr lang="zh-CN" altLang="en-US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00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907D1B8-51CD-0027-B0B0-7E1B15836FAC}"/>
              </a:ext>
            </a:extLst>
          </p:cNvPr>
          <p:cNvSpPr txBox="1"/>
          <p:nvPr/>
        </p:nvSpPr>
        <p:spPr>
          <a:xfrm>
            <a:off x="694788" y="1258195"/>
            <a:ext cx="1053319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28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Expected outcomes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i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Summary of influence factors and validation</a:t>
            </a:r>
            <a:endParaRPr lang="en-US" altLang="zh-CN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i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Difference results between high and low traffic density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i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Results from AI algorithm predicting checking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88423F-0919-B90D-3401-3F73FF021D38}"/>
              </a:ext>
            </a:extLst>
          </p:cNvPr>
          <p:cNvSpPr txBox="1"/>
          <p:nvPr/>
        </p:nvSpPr>
        <p:spPr>
          <a:xfrm>
            <a:off x="694789" y="3429000"/>
            <a:ext cx="105331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28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Anticipated 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i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AI-related technical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i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volume for AI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i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Time Limitation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5213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CA8940F-B779-A747-3B24-7FD53A4E7B60}"/>
              </a:ext>
            </a:extLst>
          </p:cNvPr>
          <p:cNvSpPr txBox="1"/>
          <p:nvPr/>
        </p:nvSpPr>
        <p:spPr>
          <a:xfrm>
            <a:off x="694790" y="1093095"/>
            <a:ext cx="7644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8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Brief timeline and planned milestone :</a:t>
            </a:r>
          </a:p>
          <a:p>
            <a:endParaRPr lang="en-US" altLang="zh-CN" sz="2000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F021626A-E458-B524-5D2A-8C4E993FE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672086"/>
              </p:ext>
            </p:extLst>
          </p:nvPr>
        </p:nvGraphicFramePr>
        <p:xfrm>
          <a:off x="694790" y="1640416"/>
          <a:ext cx="10278010" cy="43167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39005">
                  <a:extLst>
                    <a:ext uri="{9D8B030D-6E8A-4147-A177-3AD203B41FA5}">
                      <a16:colId xmlns:a16="http://schemas.microsoft.com/office/drawing/2014/main" val="3154730880"/>
                    </a:ext>
                  </a:extLst>
                </a:gridCol>
                <a:gridCol w="5139005">
                  <a:extLst>
                    <a:ext uri="{9D8B030D-6E8A-4147-A177-3AD203B41FA5}">
                      <a16:colId xmlns:a16="http://schemas.microsoft.com/office/drawing/2014/main" val="2179463694"/>
                    </a:ext>
                  </a:extLst>
                </a:gridCol>
              </a:tblGrid>
              <a:tr h="479637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Milestones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Deadline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226339"/>
                  </a:ext>
                </a:extLst>
              </a:tr>
              <a:tr h="479637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Comprehensive/systematic literature review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04.03.2024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252698"/>
                  </a:ext>
                </a:extLst>
              </a:tr>
              <a:tr h="479637">
                <a:tc>
                  <a:txBody>
                    <a:bodyPr/>
                    <a:lstStyle/>
                    <a:p>
                      <a:r>
                        <a:rPr lang="en-US" altLang="zh-CN" dirty="0"/>
                        <a:t>Determine Specific Methods and Algorithm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18.03.2024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91758"/>
                  </a:ext>
                </a:extLst>
              </a:tr>
              <a:tr h="479637">
                <a:tc>
                  <a:txBody>
                    <a:bodyPr/>
                    <a:lstStyle/>
                    <a:p>
                      <a:r>
                        <a:rPr lang="en-US" altLang="zh-CN" dirty="0"/>
                        <a:t>Research Question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15.04.2024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03592"/>
                  </a:ext>
                </a:extLst>
              </a:tr>
              <a:tr h="4796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Research Question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06.05.2024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131328"/>
                  </a:ext>
                </a:extLst>
              </a:tr>
              <a:tr h="4796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Research Question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30.06.2024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209549"/>
                  </a:ext>
                </a:extLst>
              </a:tr>
              <a:tr h="4796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Paper writing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19.08.2024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40179"/>
                  </a:ext>
                </a:extLst>
              </a:tr>
              <a:tr h="4796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Paper review and revision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23.09.2024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710946"/>
                  </a:ext>
                </a:extLst>
              </a:tr>
              <a:tr h="4796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Final submission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30.09.2024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007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56854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p="http://schemas.openxmlformats.org/presentationml/2006/main"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03f34d-f0d3-48c0-be2d-a52ec64912f2">
      <Terms xmlns="http://schemas.microsoft.com/office/infopath/2007/PartnerControls"/>
    </lcf76f155ced4ddcb4097134ff3c332f>
    <TaxCatchAll xmlns="45dcb47e-6b8b-49cf-94c9-2f49b98129d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51F2E9E2E7574FB99F6ABCBAE8D6E6" ma:contentTypeVersion="7" ma:contentTypeDescription="Create a new document." ma:contentTypeScope="" ma:versionID="6f5071251051928080ce563de478b267">
  <xsd:schema xmlns:xsd="http://www.w3.org/2001/XMLSchema" xmlns:xs="http://www.w3.org/2001/XMLSchema" xmlns:p="http://schemas.microsoft.com/office/2006/metadata/properties" xmlns:ns2="8a03f34d-f0d3-48c0-be2d-a52ec64912f2" xmlns:ns3="45dcb47e-6b8b-49cf-94c9-2f49b98129da" targetNamespace="http://schemas.microsoft.com/office/2006/metadata/properties" ma:root="true" ma:fieldsID="8b25806e4c19ebd87877053048b6f2a7" ns2:_="" ns3:_="">
    <xsd:import namespace="8a03f34d-f0d3-48c0-be2d-a52ec64912f2"/>
    <xsd:import namespace="45dcb47e-6b8b-49cf-94c9-2f49b981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3f34d-f0d3-48c0-be2d-a52ec64912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c938953-97e4-410d-a323-cf9a87d86f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cb47e-6b8b-49cf-94c9-2f49b98129d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d0d6a56-a4d9-4b25-a5d1-b24174f40339}" ma:internalName="TaxCatchAll" ma:showField="CatchAllData" ma:web="45dcb47e-6b8b-49cf-94c9-2f49b981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648A47-3897-468C-AC39-C0544258E2F8}">
  <ds:schemaRefs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45dcb47e-6b8b-49cf-94c9-2f49b98129da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8a03f34d-f0d3-48c0-be2d-a52ec64912f2"/>
  </ds:schemaRefs>
</ds:datastoreItem>
</file>

<file path=customXml/itemProps2.xml><?xml version="1.0" encoding="utf-8"?>
<ds:datastoreItem xmlns:ds="http://schemas.openxmlformats.org/officeDocument/2006/customXml" ds:itemID="{38FE077A-99D7-41E3-8CCA-F92DA7DFFE87}">
  <ds:schemaRefs>
    <ds:schemaRef ds:uri="45dcb47e-6b8b-49cf-94c9-2f49b98129da"/>
    <ds:schemaRef ds:uri="8a03f34d-f0d3-48c0-be2d-a52ec64912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E05C85E-43FF-42E4-9C2D-A0087696EA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2456</TotalTime>
  <Words>459</Words>
  <Application>Microsoft Office PowerPoint</Application>
  <PresentationFormat>宽屏</PresentationFormat>
  <Paragraphs>85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等线</vt:lpstr>
      <vt:lpstr>Arial</vt:lpstr>
      <vt:lpstr>UZH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xuzhengfang</dc:creator>
  <cp:lastModifiedBy>Zhengfang Xu</cp:lastModifiedBy>
  <cp:revision>103</cp:revision>
  <dcterms:created xsi:type="dcterms:W3CDTF">2013-07-15T20:26:40Z</dcterms:created>
  <dcterms:modified xsi:type="dcterms:W3CDTF">2024-01-29T10:18:19Z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0x0101008C51F2E9E2E7574FB99F6ABCBAE8D6E6</vt:lpwstr>
  </property>
  <property fmtid="{D5CDD505-2E9C-101B-9397-08002B2CF9AE}" pid="3" name="MediaServiceImageTags">
    <vt:lpwstr/>
  </property>
</Properties>
</file>