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82" r:id="rId5"/>
    <p:sldId id="284" r:id="rId6"/>
    <p:sldId id="289" r:id="rId7"/>
    <p:sldId id="294" r:id="rId8"/>
    <p:sldId id="295" r:id="rId9"/>
    <p:sldId id="296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532808-493F-0D7B-2631-C76BD978C9C3}" name="David Camorani" initials="DC" userId="S::david.camorani@sprachen.uzh.ch::04521b1a-4b33-4e8b-9668-a46ecb354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6F0"/>
    <a:srgbClr val="0C2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 snapToGrid="0">
      <p:cViewPr varScale="1">
        <p:scale>
          <a:sx n="90" d="100"/>
          <a:sy n="90" d="100"/>
        </p:scale>
        <p:origin x="96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635AF-2BB4-4C7C-99BC-D9FB2CE39D49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2BFC0-B182-4201-AFA0-E1694025C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7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3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94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08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2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3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2/6/2024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6E3A2-04B2-4DD3-AAA1-A42AE5838B79}" type="datetime1">
              <a:rPr lang="en-US" smtClean="0"/>
              <a:t>2/6/2024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2/6/2024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531-9C51-4B7E-993F-41DB8F023600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456F339-3D89-431B-B52C-DECFFB55CC5F}" type="datetime1">
              <a:rPr lang="en-US" smtClean="0"/>
              <a:t>2/6/2024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9096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2" r:id="rId3"/>
    <p:sldLayoutId id="2147483666" r:id="rId4"/>
    <p:sldLayoutId id="2147483663" r:id="rId5"/>
    <p:sldLayoutId id="2147483667" r:id="rId6"/>
    <p:sldLayoutId id="2147483664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A30DD1-6C45-7A60-1A81-4B7AB927F20F}"/>
              </a:ext>
            </a:extLst>
          </p:cNvPr>
          <p:cNvSpPr txBox="1"/>
          <p:nvPr/>
        </p:nvSpPr>
        <p:spPr>
          <a:xfrm>
            <a:off x="910605" y="1253678"/>
            <a:ext cx="820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8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E76EB6-2CE0-D9BF-6071-E07BFB790D53}"/>
              </a:ext>
            </a:extLst>
          </p:cNvPr>
          <p:cNvSpPr txBox="1"/>
          <p:nvPr/>
        </p:nvSpPr>
        <p:spPr>
          <a:xfrm>
            <a:off x="910605" y="1795507"/>
            <a:ext cx="764425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Literature Review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5F821B-9682-3661-11DA-C021DCA8D4F8}"/>
              </a:ext>
            </a:extLst>
          </p:cNvPr>
          <p:cNvSpPr txBox="1"/>
          <p:nvPr/>
        </p:nvSpPr>
        <p:spPr>
          <a:xfrm>
            <a:off x="910605" y="2352943"/>
            <a:ext cx="764425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Next steps for RQ1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CAFEB3-FA5C-6CA3-D531-2A43472E12B6}"/>
              </a:ext>
            </a:extLst>
          </p:cNvPr>
          <p:cNvSpPr txBox="1"/>
          <p:nvPr/>
        </p:nvSpPr>
        <p:spPr>
          <a:xfrm>
            <a:off x="910605" y="2849939"/>
            <a:ext cx="764425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Comments and Suggestions</a:t>
            </a:r>
          </a:p>
        </p:txBody>
      </p:sp>
    </p:spTree>
    <p:extLst>
      <p:ext uri="{BB962C8B-B14F-4D97-AF65-F5344CB8AC3E}">
        <p14:creationId xmlns:p14="http://schemas.microsoft.com/office/powerpoint/2010/main" val="49008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iterature Review: Structure, Format, &amp; Writing Tips">
            <a:extLst>
              <a:ext uri="{FF2B5EF4-FFF2-40B4-BE49-F238E27FC236}">
                <a16:creationId xmlns:a16="http://schemas.microsoft.com/office/drawing/2014/main" id="{FF31C94E-A911-9EBF-4096-71516FE7B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9" y="1603088"/>
            <a:ext cx="4482083" cy="448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72401A3-8662-AA87-98A2-1848C33D829A}"/>
              </a:ext>
            </a:extLst>
          </p:cNvPr>
          <p:cNvSpPr txBox="1"/>
          <p:nvPr/>
        </p:nvSpPr>
        <p:spPr>
          <a:xfrm>
            <a:off x="5656690" y="1360368"/>
            <a:ext cx="2128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Navigation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85D86C-0BB0-48CF-2FCD-670EBD07B572}"/>
              </a:ext>
            </a:extLst>
          </p:cNvPr>
          <p:cNvSpPr txBox="1"/>
          <p:nvPr/>
        </p:nvSpPr>
        <p:spPr>
          <a:xfrm>
            <a:off x="5656690" y="2099032"/>
            <a:ext cx="305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Pedestrian Navigation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16397F-112D-FD88-CA5A-C3081404AC64}"/>
              </a:ext>
            </a:extLst>
          </p:cNvPr>
          <p:cNvSpPr txBox="1"/>
          <p:nvPr/>
        </p:nvSpPr>
        <p:spPr>
          <a:xfrm>
            <a:off x="5656690" y="2885946"/>
            <a:ext cx="4248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Mobile Map Pedestrian Navigation</a:t>
            </a:r>
            <a:endParaRPr lang="zh-CN" altLang="en-US" sz="1600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DBBD849F-6354-57C5-9403-5F65ACBFB4E0}"/>
              </a:ext>
            </a:extLst>
          </p:cNvPr>
          <p:cNvSpPr/>
          <p:nvPr/>
        </p:nvSpPr>
        <p:spPr bwMode="auto">
          <a:xfrm>
            <a:off x="6119341" y="1729700"/>
            <a:ext cx="147286" cy="369332"/>
          </a:xfrm>
          <a:prstGeom prst="downArrow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9663120A-AD36-9B07-3358-BA785B0174BA}"/>
              </a:ext>
            </a:extLst>
          </p:cNvPr>
          <p:cNvSpPr/>
          <p:nvPr/>
        </p:nvSpPr>
        <p:spPr bwMode="auto">
          <a:xfrm>
            <a:off x="6119341" y="2477714"/>
            <a:ext cx="147286" cy="369332"/>
          </a:xfrm>
          <a:prstGeom prst="downArrow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34665AD7-3147-635B-78C5-1643C1824B6F}"/>
              </a:ext>
            </a:extLst>
          </p:cNvPr>
          <p:cNvSpPr/>
          <p:nvPr/>
        </p:nvSpPr>
        <p:spPr bwMode="auto">
          <a:xfrm>
            <a:off x="6119341" y="3286777"/>
            <a:ext cx="147286" cy="369332"/>
          </a:xfrm>
          <a:prstGeom prst="downArrow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C3D56B-FC3D-007A-1FFF-C55B2D843FF0}"/>
              </a:ext>
            </a:extLst>
          </p:cNvPr>
          <p:cNvSpPr txBox="1"/>
          <p:nvPr/>
        </p:nvSpPr>
        <p:spPr>
          <a:xfrm>
            <a:off x="5656690" y="3672860"/>
            <a:ext cx="4248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Research Gap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70BA88-EDCA-8CDD-6B01-A28A005E45A8}"/>
              </a:ext>
            </a:extLst>
          </p:cNvPr>
          <p:cNvSpPr txBox="1"/>
          <p:nvPr/>
        </p:nvSpPr>
        <p:spPr>
          <a:xfrm>
            <a:off x="5656690" y="4391664"/>
            <a:ext cx="50719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Q1</a:t>
            </a:r>
            <a:r>
              <a:rPr lang="zh-CN" altLang="en-US" sz="1600" dirty="0"/>
              <a:t>：</a:t>
            </a:r>
            <a:r>
              <a:rPr lang="en-US" altLang="zh-CN" sz="1600" dirty="0"/>
              <a:t>Method</a:t>
            </a:r>
          </a:p>
          <a:p>
            <a:r>
              <a:rPr lang="en-US" altLang="zh-CN" sz="1600" dirty="0"/>
              <a:t>keyword search, citation tracking, others?</a:t>
            </a:r>
          </a:p>
          <a:p>
            <a:r>
              <a:rPr lang="en-US" altLang="zh-CN" sz="1600" dirty="0"/>
              <a:t>Efficient tools?</a:t>
            </a:r>
          </a:p>
          <a:p>
            <a:endParaRPr lang="en-US" altLang="zh-CN" sz="1600" dirty="0"/>
          </a:p>
          <a:p>
            <a:r>
              <a:rPr lang="en-US" altLang="zh-CN" sz="1600" dirty="0"/>
              <a:t>Q2</a:t>
            </a:r>
            <a:r>
              <a:rPr lang="zh-CN" altLang="en-US" sz="1600" dirty="0"/>
              <a:t>：</a:t>
            </a:r>
            <a:r>
              <a:rPr lang="en-US" altLang="zh-CN" sz="1600" dirty="0"/>
              <a:t>Should literature about methodology (such as data analysis/ algorithm) be put into literature review or in Chapter Methodology?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0EE937D-2F30-8642-76C9-A666296759CE}"/>
              </a:ext>
            </a:extLst>
          </p:cNvPr>
          <p:cNvCxnSpPr/>
          <p:nvPr/>
        </p:nvCxnSpPr>
        <p:spPr bwMode="auto">
          <a:xfrm>
            <a:off x="5169578" y="4197648"/>
            <a:ext cx="622896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362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907D1B8-51CD-0027-B0B0-7E1B15836FAC}"/>
              </a:ext>
            </a:extLst>
          </p:cNvPr>
          <p:cNvSpPr txBox="1"/>
          <p:nvPr/>
        </p:nvSpPr>
        <p:spPr>
          <a:xfrm>
            <a:off x="694789" y="1093095"/>
            <a:ext cx="105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What are the main factors which influence when and where the pedestrians check the mobile map during walking navigation?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E28057C-49B5-630A-EC22-840B5ABCA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94444"/>
              </p:ext>
            </p:extLst>
          </p:nvPr>
        </p:nvGraphicFramePr>
        <p:xfrm>
          <a:off x="857123" y="2190878"/>
          <a:ext cx="1037085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438">
                  <a:extLst>
                    <a:ext uri="{9D8B030D-6E8A-4147-A177-3AD203B41FA5}">
                      <a16:colId xmlns:a16="http://schemas.microsoft.com/office/drawing/2014/main" val="2131375757"/>
                    </a:ext>
                  </a:extLst>
                </a:gridCol>
                <a:gridCol w="2538989">
                  <a:extLst>
                    <a:ext uri="{9D8B030D-6E8A-4147-A177-3AD203B41FA5}">
                      <a16:colId xmlns:a16="http://schemas.microsoft.com/office/drawing/2014/main" val="366134580"/>
                    </a:ext>
                  </a:extLst>
                </a:gridCol>
                <a:gridCol w="2592715">
                  <a:extLst>
                    <a:ext uri="{9D8B030D-6E8A-4147-A177-3AD203B41FA5}">
                      <a16:colId xmlns:a16="http://schemas.microsoft.com/office/drawing/2014/main" val="3025675162"/>
                    </a:ext>
                  </a:extLst>
                </a:gridCol>
                <a:gridCol w="2592715">
                  <a:extLst>
                    <a:ext uri="{9D8B030D-6E8A-4147-A177-3AD203B41FA5}">
                      <a16:colId xmlns:a16="http://schemas.microsoft.com/office/drawing/2014/main" val="3392304171"/>
                    </a:ext>
                  </a:extLst>
                </a:gridCol>
              </a:tblGrid>
              <a:tr h="314943">
                <a:tc>
                  <a:txBody>
                    <a:bodyPr/>
                    <a:lstStyle/>
                    <a:p>
                      <a:r>
                        <a:rPr lang="en-US" altLang="zh-CN" dirty="0"/>
                        <a:t>Factor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Variable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1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Spatial and Navigational Abilities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Santa Barbara Sense of Direction Scale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number of map checking points( Based on distance/ time)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Correlational Analysis/</a:t>
                      </a:r>
                    </a:p>
                    <a:p>
                      <a:r>
                        <a:rPr lang="en-US" altLang="zh-CN" dirty="0"/>
                        <a:t>Regression Analysis/</a:t>
                      </a:r>
                    </a:p>
                    <a:p>
                      <a:r>
                        <a:rPr lang="en-US" altLang="zh-CN" dirty="0"/>
                        <a:t>Statistical Significance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54391"/>
                  </a:ext>
                </a:extLst>
              </a:tr>
            </a:tbl>
          </a:graphicData>
        </a:graphic>
      </p:graphicFrame>
      <p:pic>
        <p:nvPicPr>
          <p:cNvPr id="4" name="图片 3" descr="电脑屏幕截图&#10;&#10;中度可信度描述已自动生成">
            <a:extLst>
              <a:ext uri="{FF2B5EF4-FFF2-40B4-BE49-F238E27FC236}">
                <a16:creationId xmlns:a16="http://schemas.microsoft.com/office/drawing/2014/main" id="{DC53FE9C-94FC-0E88-9DD4-F1881777C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22" y="3961036"/>
            <a:ext cx="4772481" cy="21083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258D2FB-DAA8-D795-1DD6-E11B7C17D496}"/>
              </a:ext>
            </a:extLst>
          </p:cNvPr>
          <p:cNvSpPr txBox="1"/>
          <p:nvPr/>
        </p:nvSpPr>
        <p:spPr>
          <a:xfrm>
            <a:off x="857123" y="6069408"/>
            <a:ext cx="400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1" kern="1200">
                <a:solidFill>
                  <a:srgbClr val="667EC9"/>
                </a:solidFill>
                <a:effectLst/>
                <a:latin typeface="+mn-lt"/>
                <a:ea typeface="+mn-ea"/>
                <a:cs typeface="+mn-cs"/>
              </a:rPr>
              <a:t>Santa Barbara Sense of Direction Scale</a:t>
            </a:r>
            <a:endParaRPr lang="zh-CN" altLang="en-US" sz="1400" i="1" dirty="0">
              <a:solidFill>
                <a:srgbClr val="667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3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907D1B8-51CD-0027-B0B0-7E1B15836FAC}"/>
              </a:ext>
            </a:extLst>
          </p:cNvPr>
          <p:cNvSpPr txBox="1"/>
          <p:nvPr/>
        </p:nvSpPr>
        <p:spPr>
          <a:xfrm>
            <a:off x="694789" y="1093095"/>
            <a:ext cx="105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What are the main factors which influence when and where the pedestrians check the mobile map during walking navigation?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E28057C-49B5-630A-EC22-840B5ABCA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3497"/>
              </p:ext>
            </p:extLst>
          </p:nvPr>
        </p:nvGraphicFramePr>
        <p:xfrm>
          <a:off x="944720" y="2085885"/>
          <a:ext cx="1003332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484">
                  <a:extLst>
                    <a:ext uri="{9D8B030D-6E8A-4147-A177-3AD203B41FA5}">
                      <a16:colId xmlns:a16="http://schemas.microsoft.com/office/drawing/2014/main" val="2131375757"/>
                    </a:ext>
                  </a:extLst>
                </a:gridCol>
                <a:gridCol w="2646180">
                  <a:extLst>
                    <a:ext uri="{9D8B030D-6E8A-4147-A177-3AD203B41FA5}">
                      <a16:colId xmlns:a16="http://schemas.microsoft.com/office/drawing/2014/main" val="366134580"/>
                    </a:ext>
                  </a:extLst>
                </a:gridCol>
                <a:gridCol w="2508332">
                  <a:extLst>
                    <a:ext uri="{9D8B030D-6E8A-4147-A177-3AD203B41FA5}">
                      <a16:colId xmlns:a16="http://schemas.microsoft.com/office/drawing/2014/main" val="3025675162"/>
                    </a:ext>
                  </a:extLst>
                </a:gridCol>
                <a:gridCol w="2508332">
                  <a:extLst>
                    <a:ext uri="{9D8B030D-6E8A-4147-A177-3AD203B41FA5}">
                      <a16:colId xmlns:a16="http://schemas.microsoft.com/office/drawing/2014/main" val="3392304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Variable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1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 to intersections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 interval to Intersections (0-5/5-10/10-15 ……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map checking points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Correlational Analysis/</a:t>
                      </a:r>
                    </a:p>
                    <a:p>
                      <a:r>
                        <a:rPr lang="en-US" altLang="zh-CN" dirty="0"/>
                        <a:t>Regression Analysis/</a:t>
                      </a:r>
                    </a:p>
                    <a:p>
                      <a:r>
                        <a:rPr lang="en-US" altLang="zh-CN" dirty="0"/>
                        <a:t>Statistical Significance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54391"/>
                  </a:ext>
                </a:extLst>
              </a:tr>
            </a:tbl>
          </a:graphicData>
        </a:graphic>
      </p:graphicFrame>
      <p:pic>
        <p:nvPicPr>
          <p:cNvPr id="3" name="图片 2" descr="图表, 散点图&#10;&#10;描述已自动生成">
            <a:extLst>
              <a:ext uri="{FF2B5EF4-FFF2-40B4-BE49-F238E27FC236}">
                <a16:creationId xmlns:a16="http://schemas.microsoft.com/office/drawing/2014/main" id="{27362FCE-CB08-9253-7587-0E14106419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" t="31544" r="65840" b="38309"/>
          <a:stretch/>
        </p:blipFill>
        <p:spPr>
          <a:xfrm>
            <a:off x="5998729" y="3656029"/>
            <a:ext cx="2902759" cy="2994104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BB25306-750A-6266-95C2-CF1FAC61EDE8}"/>
              </a:ext>
            </a:extLst>
          </p:cNvPr>
          <p:cNvCxnSpPr>
            <a:cxnSpLocks/>
          </p:cNvCxnSpPr>
          <p:nvPr/>
        </p:nvCxnSpPr>
        <p:spPr bwMode="auto">
          <a:xfrm>
            <a:off x="7195792" y="4381756"/>
            <a:ext cx="13133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23A0B96-A5EA-C356-2B6C-781244179316}"/>
              </a:ext>
            </a:extLst>
          </p:cNvPr>
          <p:cNvCxnSpPr>
            <a:cxnSpLocks/>
          </p:cNvCxnSpPr>
          <p:nvPr/>
        </p:nvCxnSpPr>
        <p:spPr bwMode="auto">
          <a:xfrm flipV="1">
            <a:off x="7195792" y="4169105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2BBAC79-7837-3F93-56C8-F3CD00B0280D}"/>
              </a:ext>
            </a:extLst>
          </p:cNvPr>
          <p:cNvCxnSpPr>
            <a:cxnSpLocks/>
          </p:cNvCxnSpPr>
          <p:nvPr/>
        </p:nvCxnSpPr>
        <p:spPr bwMode="auto">
          <a:xfrm flipV="1">
            <a:off x="7450108" y="4169104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EB18AC9-D83E-AD93-346E-81D6C269E188}"/>
              </a:ext>
            </a:extLst>
          </p:cNvPr>
          <p:cNvCxnSpPr>
            <a:cxnSpLocks/>
          </p:cNvCxnSpPr>
          <p:nvPr/>
        </p:nvCxnSpPr>
        <p:spPr bwMode="auto">
          <a:xfrm flipV="1">
            <a:off x="7704424" y="4169103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52FFE6A-32F5-D0D1-91BE-E75A4AB74752}"/>
              </a:ext>
            </a:extLst>
          </p:cNvPr>
          <p:cNvCxnSpPr>
            <a:cxnSpLocks/>
          </p:cNvCxnSpPr>
          <p:nvPr/>
        </p:nvCxnSpPr>
        <p:spPr bwMode="auto">
          <a:xfrm flipV="1">
            <a:off x="7958740" y="4169102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B8DCE90-7861-2E1A-8BFA-80C130F41610}"/>
              </a:ext>
            </a:extLst>
          </p:cNvPr>
          <p:cNvCxnSpPr>
            <a:cxnSpLocks/>
          </p:cNvCxnSpPr>
          <p:nvPr/>
        </p:nvCxnSpPr>
        <p:spPr bwMode="auto">
          <a:xfrm flipV="1">
            <a:off x="8213056" y="4169101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002123F-58F6-58DE-2D1E-3888D3D14222}"/>
              </a:ext>
            </a:extLst>
          </p:cNvPr>
          <p:cNvCxnSpPr>
            <a:cxnSpLocks/>
          </p:cNvCxnSpPr>
          <p:nvPr/>
        </p:nvCxnSpPr>
        <p:spPr bwMode="auto">
          <a:xfrm flipV="1">
            <a:off x="8467372" y="4169100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3733BF-BCC5-98D4-D208-0EE574F69A02}"/>
              </a:ext>
            </a:extLst>
          </p:cNvPr>
          <p:cNvCxnSpPr/>
          <p:nvPr/>
        </p:nvCxnSpPr>
        <p:spPr bwMode="auto">
          <a:xfrm>
            <a:off x="8385544" y="4545759"/>
            <a:ext cx="123548" cy="455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421CEA4-4EA3-39D1-FF92-05D102626065}"/>
              </a:ext>
            </a:extLst>
          </p:cNvPr>
          <p:cNvSpPr txBox="1"/>
          <p:nvPr/>
        </p:nvSpPr>
        <p:spPr>
          <a:xfrm>
            <a:off x="8213056" y="5050632"/>
            <a:ext cx="168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Interval (0-5)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1ED9997-043E-962F-1E39-F9E65DCEB71D}"/>
              </a:ext>
            </a:extLst>
          </p:cNvPr>
          <p:cNvCxnSpPr>
            <a:cxnSpLocks/>
          </p:cNvCxnSpPr>
          <p:nvPr/>
        </p:nvCxnSpPr>
        <p:spPr bwMode="auto">
          <a:xfrm flipV="1">
            <a:off x="8069454" y="3937757"/>
            <a:ext cx="316089" cy="306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6282191-C8E4-5DB1-FAC0-C7421DC46DC5}"/>
              </a:ext>
            </a:extLst>
          </p:cNvPr>
          <p:cNvSpPr txBox="1"/>
          <p:nvPr/>
        </p:nvSpPr>
        <p:spPr>
          <a:xfrm>
            <a:off x="8392856" y="3795026"/>
            <a:ext cx="168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Interval (5-10)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E9647FD-0A53-9657-5594-FE2F35DD2C03}"/>
              </a:ext>
            </a:extLst>
          </p:cNvPr>
          <p:cNvSpPr/>
          <p:nvPr/>
        </p:nvSpPr>
        <p:spPr bwMode="auto">
          <a:xfrm>
            <a:off x="8331080" y="4309843"/>
            <a:ext cx="272584" cy="287472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38ACCD-6979-F9D8-EE97-0B148F81EF45}"/>
              </a:ext>
            </a:extLst>
          </p:cNvPr>
          <p:cNvSpPr txBox="1"/>
          <p:nvPr/>
        </p:nvSpPr>
        <p:spPr>
          <a:xfrm>
            <a:off x="8581006" y="4267776"/>
            <a:ext cx="168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Intersection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5" name="图片 34" descr="图表, 散点图&#10;&#10;描述已自动生成">
            <a:extLst>
              <a:ext uri="{FF2B5EF4-FFF2-40B4-BE49-F238E27FC236}">
                <a16:creationId xmlns:a16="http://schemas.microsoft.com/office/drawing/2014/main" id="{6D47CCF5-FA22-8E60-FD78-A0C94ABBB9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" t="31544" r="65840" b="38309"/>
          <a:stretch/>
        </p:blipFill>
        <p:spPr>
          <a:xfrm>
            <a:off x="944720" y="3607593"/>
            <a:ext cx="2902759" cy="2994104"/>
          </a:xfrm>
          <a:prstGeom prst="rect">
            <a:avLst/>
          </a:prstGeom>
        </p:spPr>
      </p:pic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C9C52566-604C-F4CB-5C59-F90D5EA07CB9}"/>
              </a:ext>
            </a:extLst>
          </p:cNvPr>
          <p:cNvSpPr/>
          <p:nvPr/>
        </p:nvSpPr>
        <p:spPr bwMode="auto">
          <a:xfrm>
            <a:off x="2154865" y="4380614"/>
            <a:ext cx="1311349" cy="921488"/>
          </a:xfrm>
          <a:custGeom>
            <a:avLst/>
            <a:gdLst>
              <a:gd name="connsiteX0" fmla="*/ 0 w 1311349"/>
              <a:gd name="connsiteY0" fmla="*/ 7088 h 921488"/>
              <a:gd name="connsiteX1" fmla="*/ 1304261 w 1311349"/>
              <a:gd name="connsiteY1" fmla="*/ 0 h 921488"/>
              <a:gd name="connsiteX2" fmla="*/ 1311349 w 1311349"/>
              <a:gd name="connsiteY2" fmla="*/ 921488 h 92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349" h="921488">
                <a:moveTo>
                  <a:pt x="0" y="7088"/>
                </a:moveTo>
                <a:lnTo>
                  <a:pt x="1304261" y="0"/>
                </a:lnTo>
                <a:cubicBezTo>
                  <a:pt x="1306624" y="307163"/>
                  <a:pt x="1308986" y="614325"/>
                  <a:pt x="1311349" y="921488"/>
                </a:cubicBezTo>
              </a:path>
            </a:pathLst>
          </a:custGeom>
          <a:noFill/>
          <a:ln w="38100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8800D4C-C2E2-3B40-4AA9-467CF39085A1}"/>
              </a:ext>
            </a:extLst>
          </p:cNvPr>
          <p:cNvSpPr txBox="1"/>
          <p:nvPr/>
        </p:nvSpPr>
        <p:spPr>
          <a:xfrm>
            <a:off x="2347295" y="3988097"/>
            <a:ext cx="168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8A5"/>
                </a:solidFill>
              </a:rPr>
              <a:t>Route</a:t>
            </a:r>
            <a:endParaRPr lang="zh-CN" altLang="en-US" b="1" dirty="0">
              <a:solidFill>
                <a:srgbClr val="0028A5"/>
              </a:solidFill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FBB63F23-2E25-8320-17F3-41B05860399F}"/>
              </a:ext>
            </a:extLst>
          </p:cNvPr>
          <p:cNvSpPr/>
          <p:nvPr/>
        </p:nvSpPr>
        <p:spPr bwMode="auto">
          <a:xfrm>
            <a:off x="4449255" y="4773386"/>
            <a:ext cx="1091609" cy="227627"/>
          </a:xfrm>
          <a:prstGeom prst="rightArrow">
            <a:avLst/>
          </a:prstGeom>
          <a:noFill/>
          <a:ln w="1587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4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907D1B8-51CD-0027-B0B0-7E1B15836FAC}"/>
              </a:ext>
            </a:extLst>
          </p:cNvPr>
          <p:cNvSpPr txBox="1"/>
          <p:nvPr/>
        </p:nvSpPr>
        <p:spPr>
          <a:xfrm>
            <a:off x="694789" y="1093095"/>
            <a:ext cx="105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What are the main factors which influence when and where the pedestrians check the mobile map during walking navigation?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E28057C-49B5-630A-EC22-840B5ABCA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99141"/>
              </p:ext>
            </p:extLst>
          </p:nvPr>
        </p:nvGraphicFramePr>
        <p:xfrm>
          <a:off x="921551" y="1982271"/>
          <a:ext cx="1007966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431">
                  <a:extLst>
                    <a:ext uri="{9D8B030D-6E8A-4147-A177-3AD203B41FA5}">
                      <a16:colId xmlns:a16="http://schemas.microsoft.com/office/drawing/2014/main" val="2131375757"/>
                    </a:ext>
                  </a:extLst>
                </a:gridCol>
                <a:gridCol w="2658401">
                  <a:extLst>
                    <a:ext uri="{9D8B030D-6E8A-4147-A177-3AD203B41FA5}">
                      <a16:colId xmlns:a16="http://schemas.microsoft.com/office/drawing/2014/main" val="366134580"/>
                    </a:ext>
                  </a:extLst>
                </a:gridCol>
                <a:gridCol w="2519917">
                  <a:extLst>
                    <a:ext uri="{9D8B030D-6E8A-4147-A177-3AD203B41FA5}">
                      <a16:colId xmlns:a16="http://schemas.microsoft.com/office/drawing/2014/main" val="3025675162"/>
                    </a:ext>
                  </a:extLst>
                </a:gridCol>
                <a:gridCol w="2519917">
                  <a:extLst>
                    <a:ext uri="{9D8B030D-6E8A-4147-A177-3AD203B41FA5}">
                      <a16:colId xmlns:a16="http://schemas.microsoft.com/office/drawing/2014/main" val="3392304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Variable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1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 from start point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 Interval from Start Point(0-5/5-10/10-15 ……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map checking points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Correlational Analysis/</a:t>
                      </a:r>
                    </a:p>
                    <a:p>
                      <a:r>
                        <a:rPr lang="en-US" altLang="zh-CN" dirty="0"/>
                        <a:t>Regression Analysis/</a:t>
                      </a:r>
                    </a:p>
                    <a:p>
                      <a:r>
                        <a:rPr lang="en-US" altLang="zh-CN" dirty="0"/>
                        <a:t>Statistical Significance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54391"/>
                  </a:ext>
                </a:extLst>
              </a:tr>
            </a:tbl>
          </a:graphicData>
        </a:graphic>
      </p:graphicFrame>
      <p:pic>
        <p:nvPicPr>
          <p:cNvPr id="3" name="图片 2" descr="图表, 散点图&#10;&#10;描述已自动生成">
            <a:extLst>
              <a:ext uri="{FF2B5EF4-FFF2-40B4-BE49-F238E27FC236}">
                <a16:creationId xmlns:a16="http://schemas.microsoft.com/office/drawing/2014/main" id="{97241218-D10B-65A1-FF26-840020B66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" t="31544" r="65840" b="38309"/>
          <a:stretch/>
        </p:blipFill>
        <p:spPr>
          <a:xfrm>
            <a:off x="5963287" y="3590490"/>
            <a:ext cx="2902759" cy="2994104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EF1430-5CCE-F617-12F0-2E905DE2FF9F}"/>
              </a:ext>
            </a:extLst>
          </p:cNvPr>
          <p:cNvCxnSpPr>
            <a:cxnSpLocks/>
          </p:cNvCxnSpPr>
          <p:nvPr/>
        </p:nvCxnSpPr>
        <p:spPr bwMode="auto">
          <a:xfrm>
            <a:off x="7160350" y="4316217"/>
            <a:ext cx="13133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E7F487-6C38-3303-E461-4B7732D9C12B}"/>
              </a:ext>
            </a:extLst>
          </p:cNvPr>
          <p:cNvCxnSpPr>
            <a:cxnSpLocks/>
          </p:cNvCxnSpPr>
          <p:nvPr/>
        </p:nvCxnSpPr>
        <p:spPr bwMode="auto">
          <a:xfrm flipV="1">
            <a:off x="7160350" y="4103566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30AB7D6-4C33-A8D0-BEB6-43ED138BA7C4}"/>
              </a:ext>
            </a:extLst>
          </p:cNvPr>
          <p:cNvCxnSpPr>
            <a:cxnSpLocks/>
          </p:cNvCxnSpPr>
          <p:nvPr/>
        </p:nvCxnSpPr>
        <p:spPr bwMode="auto">
          <a:xfrm flipV="1">
            <a:off x="7414666" y="4103565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F55C8A7-0BEA-5A40-E601-0C1EADA2D84B}"/>
              </a:ext>
            </a:extLst>
          </p:cNvPr>
          <p:cNvCxnSpPr>
            <a:cxnSpLocks/>
          </p:cNvCxnSpPr>
          <p:nvPr/>
        </p:nvCxnSpPr>
        <p:spPr bwMode="auto">
          <a:xfrm flipV="1">
            <a:off x="7668982" y="4103564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7188191-36C0-501D-9219-0AC2EB387D5D}"/>
              </a:ext>
            </a:extLst>
          </p:cNvPr>
          <p:cNvCxnSpPr>
            <a:cxnSpLocks/>
          </p:cNvCxnSpPr>
          <p:nvPr/>
        </p:nvCxnSpPr>
        <p:spPr bwMode="auto">
          <a:xfrm flipV="1">
            <a:off x="7923298" y="4103563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A7B7B9D-D9EB-1C07-B598-650C275B5F49}"/>
              </a:ext>
            </a:extLst>
          </p:cNvPr>
          <p:cNvCxnSpPr>
            <a:cxnSpLocks/>
          </p:cNvCxnSpPr>
          <p:nvPr/>
        </p:nvCxnSpPr>
        <p:spPr bwMode="auto">
          <a:xfrm flipV="1">
            <a:off x="8177614" y="4103562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35429DD-ABD0-64FD-A2F9-97E394A07CAC}"/>
              </a:ext>
            </a:extLst>
          </p:cNvPr>
          <p:cNvCxnSpPr>
            <a:cxnSpLocks/>
          </p:cNvCxnSpPr>
          <p:nvPr/>
        </p:nvCxnSpPr>
        <p:spPr bwMode="auto">
          <a:xfrm flipV="1">
            <a:off x="8431930" y="4103561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5DC33BB-536C-B724-FF84-D297D49B3E9D}"/>
              </a:ext>
            </a:extLst>
          </p:cNvPr>
          <p:cNvCxnSpPr/>
          <p:nvPr/>
        </p:nvCxnSpPr>
        <p:spPr bwMode="auto">
          <a:xfrm>
            <a:off x="7309386" y="4423028"/>
            <a:ext cx="123548" cy="455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6D6474C-D69F-8C25-FE35-454B733107CF}"/>
              </a:ext>
            </a:extLst>
          </p:cNvPr>
          <p:cNvSpPr txBox="1"/>
          <p:nvPr/>
        </p:nvSpPr>
        <p:spPr>
          <a:xfrm>
            <a:off x="7256588" y="4848765"/>
            <a:ext cx="168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Interval (0-5)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6DE253-2A2F-1657-671C-D04B21797A49}"/>
              </a:ext>
            </a:extLst>
          </p:cNvPr>
          <p:cNvCxnSpPr>
            <a:cxnSpLocks/>
          </p:cNvCxnSpPr>
          <p:nvPr/>
        </p:nvCxnSpPr>
        <p:spPr bwMode="auto">
          <a:xfrm flipV="1">
            <a:off x="7536611" y="3914153"/>
            <a:ext cx="316089" cy="306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44C4234-7236-0BBB-1DD7-C50D747E1B45}"/>
              </a:ext>
            </a:extLst>
          </p:cNvPr>
          <p:cNvSpPr txBox="1"/>
          <p:nvPr/>
        </p:nvSpPr>
        <p:spPr>
          <a:xfrm>
            <a:off x="7923298" y="3720356"/>
            <a:ext cx="168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Interval (5-10)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19C6DF3-25CC-0DE0-B109-939742FD1295}"/>
              </a:ext>
            </a:extLst>
          </p:cNvPr>
          <p:cNvSpPr/>
          <p:nvPr/>
        </p:nvSpPr>
        <p:spPr bwMode="auto">
          <a:xfrm>
            <a:off x="7026651" y="4192748"/>
            <a:ext cx="272584" cy="287472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B1C281-1480-0236-FF27-7A7CABAEB6CF}"/>
              </a:ext>
            </a:extLst>
          </p:cNvPr>
          <p:cNvSpPr txBox="1"/>
          <p:nvPr/>
        </p:nvSpPr>
        <p:spPr>
          <a:xfrm>
            <a:off x="5725911" y="4136996"/>
            <a:ext cx="168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Start Point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0D2A49B-31D1-5ABA-8245-9964C5221AE0}"/>
              </a:ext>
            </a:extLst>
          </p:cNvPr>
          <p:cNvSpPr/>
          <p:nvPr/>
        </p:nvSpPr>
        <p:spPr bwMode="auto">
          <a:xfrm>
            <a:off x="4449255" y="4773386"/>
            <a:ext cx="1091609" cy="227627"/>
          </a:xfrm>
          <a:prstGeom prst="rightArrow">
            <a:avLst/>
          </a:prstGeom>
          <a:noFill/>
          <a:ln w="1587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9" name="图片 18" descr="图表, 散点图&#10;&#10;描述已自动生成">
            <a:extLst>
              <a:ext uri="{FF2B5EF4-FFF2-40B4-BE49-F238E27FC236}">
                <a16:creationId xmlns:a16="http://schemas.microsoft.com/office/drawing/2014/main" id="{BF22EF20-2B7F-3340-1B67-10A09DFF21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" t="31544" r="65840" b="38309"/>
          <a:stretch/>
        </p:blipFill>
        <p:spPr>
          <a:xfrm>
            <a:off x="944720" y="3607593"/>
            <a:ext cx="2902759" cy="2994104"/>
          </a:xfrm>
          <a:prstGeom prst="rect">
            <a:avLst/>
          </a:prstGeom>
        </p:spPr>
      </p:pic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865332A6-BD3E-C4F7-B0D0-9FFA1255C571}"/>
              </a:ext>
            </a:extLst>
          </p:cNvPr>
          <p:cNvSpPr/>
          <p:nvPr/>
        </p:nvSpPr>
        <p:spPr bwMode="auto">
          <a:xfrm>
            <a:off x="2154865" y="4380614"/>
            <a:ext cx="1311349" cy="921488"/>
          </a:xfrm>
          <a:custGeom>
            <a:avLst/>
            <a:gdLst>
              <a:gd name="connsiteX0" fmla="*/ 0 w 1311349"/>
              <a:gd name="connsiteY0" fmla="*/ 7088 h 921488"/>
              <a:gd name="connsiteX1" fmla="*/ 1304261 w 1311349"/>
              <a:gd name="connsiteY1" fmla="*/ 0 h 921488"/>
              <a:gd name="connsiteX2" fmla="*/ 1311349 w 1311349"/>
              <a:gd name="connsiteY2" fmla="*/ 921488 h 92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349" h="921488">
                <a:moveTo>
                  <a:pt x="0" y="7088"/>
                </a:moveTo>
                <a:lnTo>
                  <a:pt x="1304261" y="0"/>
                </a:lnTo>
                <a:cubicBezTo>
                  <a:pt x="1306624" y="307163"/>
                  <a:pt x="1308986" y="614325"/>
                  <a:pt x="1311349" y="921488"/>
                </a:cubicBezTo>
              </a:path>
            </a:pathLst>
          </a:custGeom>
          <a:noFill/>
          <a:ln w="38100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4FA4635-42D3-1903-B3AD-4F0A64BA57BE}"/>
              </a:ext>
            </a:extLst>
          </p:cNvPr>
          <p:cNvSpPr txBox="1"/>
          <p:nvPr/>
        </p:nvSpPr>
        <p:spPr>
          <a:xfrm>
            <a:off x="2347295" y="3988097"/>
            <a:ext cx="168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8A5"/>
                </a:solidFill>
              </a:rPr>
              <a:t>Route</a:t>
            </a:r>
            <a:endParaRPr lang="zh-CN" altLang="en-US" b="1" dirty="0">
              <a:solidFill>
                <a:srgbClr val="0028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9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907D1B8-51CD-0027-B0B0-7E1B15836FAC}"/>
              </a:ext>
            </a:extLst>
          </p:cNvPr>
          <p:cNvSpPr txBox="1"/>
          <p:nvPr/>
        </p:nvSpPr>
        <p:spPr>
          <a:xfrm>
            <a:off x="694789" y="1093095"/>
            <a:ext cx="10533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What are the main factors which influence when and where the pedestrians check the mobile map during walking navigation? </a:t>
            </a:r>
          </a:p>
          <a:p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altLang="zh-CN" sz="20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E28057C-49B5-630A-EC22-840B5ABCA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08010"/>
              </p:ext>
            </p:extLst>
          </p:nvPr>
        </p:nvGraphicFramePr>
        <p:xfrm>
          <a:off x="964020" y="1994905"/>
          <a:ext cx="1032376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102">
                  <a:extLst>
                    <a:ext uri="{9D8B030D-6E8A-4147-A177-3AD203B41FA5}">
                      <a16:colId xmlns:a16="http://schemas.microsoft.com/office/drawing/2014/main" val="2131375757"/>
                    </a:ext>
                  </a:extLst>
                </a:gridCol>
                <a:gridCol w="2751559">
                  <a:extLst>
                    <a:ext uri="{9D8B030D-6E8A-4147-A177-3AD203B41FA5}">
                      <a16:colId xmlns:a16="http://schemas.microsoft.com/office/drawing/2014/main" val="366134580"/>
                    </a:ext>
                  </a:extLst>
                </a:gridCol>
                <a:gridCol w="2552160">
                  <a:extLst>
                    <a:ext uri="{9D8B030D-6E8A-4147-A177-3AD203B41FA5}">
                      <a16:colId xmlns:a16="http://schemas.microsoft.com/office/drawing/2014/main" val="3025675162"/>
                    </a:ext>
                  </a:extLst>
                </a:gridCol>
                <a:gridCol w="2580940">
                  <a:extLst>
                    <a:ext uri="{9D8B030D-6E8A-4147-A177-3AD203B41FA5}">
                      <a16:colId xmlns:a16="http://schemas.microsoft.com/office/drawing/2014/main" val="3392304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Variable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1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from start point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duration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Start Point(0-5/5-10/10-15 ……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map checking points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Correlational Analysis/</a:t>
                      </a:r>
                    </a:p>
                    <a:p>
                      <a:r>
                        <a:rPr lang="en-US" altLang="zh-CN" dirty="0"/>
                        <a:t>Regression Analysis/</a:t>
                      </a:r>
                    </a:p>
                    <a:p>
                      <a:r>
                        <a:rPr lang="en-US" altLang="zh-CN" dirty="0"/>
                        <a:t>Statistical Significance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54391"/>
                  </a:ext>
                </a:extLst>
              </a:tr>
            </a:tbl>
          </a:graphicData>
        </a:graphic>
      </p:graphicFrame>
      <p:pic>
        <p:nvPicPr>
          <p:cNvPr id="3" name="图片 2" descr="图表, 散点图&#10;&#10;描述已自动生成">
            <a:extLst>
              <a:ext uri="{FF2B5EF4-FFF2-40B4-BE49-F238E27FC236}">
                <a16:creationId xmlns:a16="http://schemas.microsoft.com/office/drawing/2014/main" id="{C4FB2AE9-A9F6-361F-FB29-850D6F2BDE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" t="31544" r="65840" b="38309"/>
          <a:stretch/>
        </p:blipFill>
        <p:spPr>
          <a:xfrm>
            <a:off x="6175938" y="3577856"/>
            <a:ext cx="2902759" cy="2994104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93D36C-876C-7E39-CC10-221E81E3E165}"/>
              </a:ext>
            </a:extLst>
          </p:cNvPr>
          <p:cNvCxnSpPr>
            <a:cxnSpLocks/>
          </p:cNvCxnSpPr>
          <p:nvPr/>
        </p:nvCxnSpPr>
        <p:spPr bwMode="auto">
          <a:xfrm>
            <a:off x="7373001" y="4303583"/>
            <a:ext cx="13133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97FFCB3-478F-0EF8-C022-5EF69B6FABD3}"/>
              </a:ext>
            </a:extLst>
          </p:cNvPr>
          <p:cNvCxnSpPr>
            <a:cxnSpLocks/>
          </p:cNvCxnSpPr>
          <p:nvPr/>
        </p:nvCxnSpPr>
        <p:spPr bwMode="auto">
          <a:xfrm flipV="1">
            <a:off x="7373001" y="4090932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ED26C88-6EC1-FBBB-BFDD-61F6FA5B606F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7317" y="4090931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8E989A-1193-FF0A-92E2-63629860405A}"/>
              </a:ext>
            </a:extLst>
          </p:cNvPr>
          <p:cNvCxnSpPr>
            <a:cxnSpLocks/>
          </p:cNvCxnSpPr>
          <p:nvPr/>
        </p:nvCxnSpPr>
        <p:spPr bwMode="auto">
          <a:xfrm flipV="1">
            <a:off x="7966693" y="4090927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575CBF8-24C1-5EA0-9B6D-0361FD92AEAD}"/>
              </a:ext>
            </a:extLst>
          </p:cNvPr>
          <p:cNvCxnSpPr>
            <a:cxnSpLocks/>
          </p:cNvCxnSpPr>
          <p:nvPr/>
        </p:nvCxnSpPr>
        <p:spPr bwMode="auto">
          <a:xfrm flipV="1">
            <a:off x="8135949" y="4090927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9FFEC33-DBD7-46BC-B5B8-9A4E5EEE263C}"/>
              </a:ext>
            </a:extLst>
          </p:cNvPr>
          <p:cNvCxnSpPr>
            <a:cxnSpLocks/>
          </p:cNvCxnSpPr>
          <p:nvPr/>
        </p:nvCxnSpPr>
        <p:spPr bwMode="auto">
          <a:xfrm flipV="1">
            <a:off x="8510768" y="4090927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882805-BC8A-CAF6-D963-26A3D6B80A1B}"/>
              </a:ext>
            </a:extLst>
          </p:cNvPr>
          <p:cNvCxnSpPr>
            <a:cxnSpLocks/>
          </p:cNvCxnSpPr>
          <p:nvPr/>
        </p:nvCxnSpPr>
        <p:spPr bwMode="auto">
          <a:xfrm flipV="1">
            <a:off x="8644581" y="4090927"/>
            <a:ext cx="0" cy="3766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476458F-6F5A-1263-C550-ABC12640C2D3}"/>
              </a:ext>
            </a:extLst>
          </p:cNvPr>
          <p:cNvCxnSpPr/>
          <p:nvPr/>
        </p:nvCxnSpPr>
        <p:spPr bwMode="auto">
          <a:xfrm>
            <a:off x="7522037" y="4410394"/>
            <a:ext cx="123548" cy="455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7C0AB44-75E5-B9A6-31A2-A5A6A47B5510}"/>
              </a:ext>
            </a:extLst>
          </p:cNvPr>
          <p:cNvSpPr txBox="1"/>
          <p:nvPr/>
        </p:nvSpPr>
        <p:spPr>
          <a:xfrm>
            <a:off x="7469239" y="4836131"/>
            <a:ext cx="247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Interval (First 5s)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97FE6EB-1D9C-67AC-9BD2-C1E58326EDA8}"/>
              </a:ext>
            </a:extLst>
          </p:cNvPr>
          <p:cNvCxnSpPr>
            <a:cxnSpLocks/>
          </p:cNvCxnSpPr>
          <p:nvPr/>
        </p:nvCxnSpPr>
        <p:spPr bwMode="auto">
          <a:xfrm flipV="1">
            <a:off x="7749262" y="3901519"/>
            <a:ext cx="316089" cy="306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99DF3D4-0923-1F80-E180-651249B96B83}"/>
              </a:ext>
            </a:extLst>
          </p:cNvPr>
          <p:cNvSpPr txBox="1"/>
          <p:nvPr/>
        </p:nvSpPr>
        <p:spPr>
          <a:xfrm>
            <a:off x="8135949" y="3707722"/>
            <a:ext cx="251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Interval (Second 5s)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964A678-B3F6-6645-93AC-7912392835F7}"/>
              </a:ext>
            </a:extLst>
          </p:cNvPr>
          <p:cNvSpPr/>
          <p:nvPr/>
        </p:nvSpPr>
        <p:spPr bwMode="auto">
          <a:xfrm>
            <a:off x="7239302" y="4180114"/>
            <a:ext cx="272584" cy="287472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6F640-DB3F-8947-5629-8685DE19F254}"/>
              </a:ext>
            </a:extLst>
          </p:cNvPr>
          <p:cNvSpPr txBox="1"/>
          <p:nvPr/>
        </p:nvSpPr>
        <p:spPr>
          <a:xfrm>
            <a:off x="5938562" y="4124362"/>
            <a:ext cx="168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Start Point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14C48A3-BD38-B1D4-CB87-98FA88A009F4}"/>
              </a:ext>
            </a:extLst>
          </p:cNvPr>
          <p:cNvSpPr/>
          <p:nvPr/>
        </p:nvSpPr>
        <p:spPr bwMode="auto">
          <a:xfrm>
            <a:off x="4449255" y="4773386"/>
            <a:ext cx="1091609" cy="227627"/>
          </a:xfrm>
          <a:prstGeom prst="rightArrow">
            <a:avLst/>
          </a:prstGeom>
          <a:noFill/>
          <a:ln w="15875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9" name="图片 18" descr="图表, 散点图&#10;&#10;描述已自动生成">
            <a:extLst>
              <a:ext uri="{FF2B5EF4-FFF2-40B4-BE49-F238E27FC236}">
                <a16:creationId xmlns:a16="http://schemas.microsoft.com/office/drawing/2014/main" id="{5E8B3293-CB0F-4ED0-67F0-C50BB28E3B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" t="31544" r="65840" b="38309"/>
          <a:stretch/>
        </p:blipFill>
        <p:spPr>
          <a:xfrm>
            <a:off x="944720" y="3607593"/>
            <a:ext cx="2902759" cy="2994104"/>
          </a:xfrm>
          <a:prstGeom prst="rect">
            <a:avLst/>
          </a:prstGeom>
        </p:spPr>
      </p:pic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D9D5853-7BFB-851F-897D-F9CE315ADC38}"/>
              </a:ext>
            </a:extLst>
          </p:cNvPr>
          <p:cNvSpPr/>
          <p:nvPr/>
        </p:nvSpPr>
        <p:spPr bwMode="auto">
          <a:xfrm>
            <a:off x="2154865" y="4380614"/>
            <a:ext cx="1311349" cy="921488"/>
          </a:xfrm>
          <a:custGeom>
            <a:avLst/>
            <a:gdLst>
              <a:gd name="connsiteX0" fmla="*/ 0 w 1311349"/>
              <a:gd name="connsiteY0" fmla="*/ 7088 h 921488"/>
              <a:gd name="connsiteX1" fmla="*/ 1304261 w 1311349"/>
              <a:gd name="connsiteY1" fmla="*/ 0 h 921488"/>
              <a:gd name="connsiteX2" fmla="*/ 1311349 w 1311349"/>
              <a:gd name="connsiteY2" fmla="*/ 921488 h 92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349" h="921488">
                <a:moveTo>
                  <a:pt x="0" y="7088"/>
                </a:moveTo>
                <a:lnTo>
                  <a:pt x="1304261" y="0"/>
                </a:lnTo>
                <a:cubicBezTo>
                  <a:pt x="1306624" y="307163"/>
                  <a:pt x="1308986" y="614325"/>
                  <a:pt x="1311349" y="921488"/>
                </a:cubicBezTo>
              </a:path>
            </a:pathLst>
          </a:custGeom>
          <a:noFill/>
          <a:ln w="38100" cap="flat" cmpd="sng" algn="ctr">
            <a:solidFill>
              <a:srgbClr val="0028A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77A7E5-DEFB-FFDD-3D15-A56AFD2D16EE}"/>
              </a:ext>
            </a:extLst>
          </p:cNvPr>
          <p:cNvSpPr txBox="1"/>
          <p:nvPr/>
        </p:nvSpPr>
        <p:spPr>
          <a:xfrm>
            <a:off x="2347295" y="3988097"/>
            <a:ext cx="168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8A5"/>
                </a:solidFill>
              </a:rPr>
              <a:t>Route</a:t>
            </a:r>
            <a:endParaRPr lang="zh-CN" altLang="en-US" b="1" dirty="0">
              <a:solidFill>
                <a:srgbClr val="0028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0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A8940F-B779-A747-3B24-7FD53A4E7B60}"/>
              </a:ext>
            </a:extLst>
          </p:cNvPr>
          <p:cNvSpPr txBox="1"/>
          <p:nvPr/>
        </p:nvSpPr>
        <p:spPr>
          <a:xfrm>
            <a:off x="529846" y="1402030"/>
            <a:ext cx="7644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8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and Suggestions:</a:t>
            </a:r>
          </a:p>
        </p:txBody>
      </p:sp>
    </p:spTree>
    <p:extLst>
      <p:ext uri="{BB962C8B-B14F-4D97-AF65-F5344CB8AC3E}">
        <p14:creationId xmlns:p14="http://schemas.microsoft.com/office/powerpoint/2010/main" val="557357652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 xmlns:p="http://schemas.openxmlformats.org/presentationml/2006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51F2E9E2E7574FB99F6ABCBAE8D6E6" ma:contentTypeVersion="7" ma:contentTypeDescription="Create a new document." ma:contentTypeScope="" ma:versionID="6f5071251051928080ce563de478b267">
  <xsd:schema xmlns:xsd="http://www.w3.org/2001/XMLSchema" xmlns:xs="http://www.w3.org/2001/XMLSchema" xmlns:p="http://schemas.microsoft.com/office/2006/metadata/properties" xmlns:ns2="8a03f34d-f0d3-48c0-be2d-a52ec64912f2" xmlns:ns3="45dcb47e-6b8b-49cf-94c9-2f49b98129da" targetNamespace="http://schemas.microsoft.com/office/2006/metadata/properties" ma:root="true" ma:fieldsID="8b25806e4c19ebd87877053048b6f2a7" ns2:_="" ns3:_="">
    <xsd:import namespace="8a03f34d-f0d3-48c0-be2d-a52ec64912f2"/>
    <xsd:import namespace="45dcb47e-6b8b-49cf-94c9-2f49b981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3f34d-f0d3-48c0-be2d-a52ec64912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938953-97e4-410d-a323-cf9a87d86f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cb47e-6b8b-49cf-94c9-2f49b98129d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d0d6a56-a4d9-4b25-a5d1-b24174f40339}" ma:internalName="TaxCatchAll" ma:showField="CatchAllData" ma:web="45dcb47e-6b8b-49cf-94c9-2f49b981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03f34d-f0d3-48c0-be2d-a52ec64912f2">
      <Terms xmlns="http://schemas.microsoft.com/office/infopath/2007/PartnerControls"/>
    </lcf76f155ced4ddcb4097134ff3c332f>
    <TaxCatchAll xmlns="45dcb47e-6b8b-49cf-94c9-2f49b98129d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FE077A-99D7-41E3-8CCA-F92DA7DFFE87}">
  <ds:schemaRefs>
    <ds:schemaRef ds:uri="45dcb47e-6b8b-49cf-94c9-2f49b98129da"/>
    <ds:schemaRef ds:uri="8a03f34d-f0d3-48c0-be2d-a52ec64912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5648A47-3897-468C-AC39-C0544258E2F8}">
  <ds:schemaRefs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45dcb47e-6b8b-49cf-94c9-2f49b98129da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8a03f34d-f0d3-48c0-be2d-a52ec64912f2"/>
  </ds:schemaRefs>
</ds:datastoreItem>
</file>

<file path=customXml/itemProps3.xml><?xml version="1.0" encoding="utf-8"?>
<ds:datastoreItem xmlns:ds="http://schemas.openxmlformats.org/officeDocument/2006/customXml" ds:itemID="{AE05C85E-43FF-42E4-9C2D-A0087696E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15748</TotalTime>
  <Words>319</Words>
  <Application>Microsoft Office PowerPoint</Application>
  <PresentationFormat>宽屏</PresentationFormat>
  <Paragraphs>78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等线</vt:lpstr>
      <vt:lpstr>Arial</vt:lpstr>
      <vt:lpstr>UZH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xuzhengfang</dc:creator>
  <cp:lastModifiedBy>Zhengfang Xu</cp:lastModifiedBy>
  <cp:revision>105</cp:revision>
  <dcterms:created xsi:type="dcterms:W3CDTF">2013-07-15T20:26:40Z</dcterms:created>
  <dcterms:modified xsi:type="dcterms:W3CDTF">2024-02-15T11:32:41Z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0x0101008C51F2E9E2E7574FB99F6ABCBAE8D6E6</vt:lpwstr>
  </property>
  <property fmtid="{D5CDD505-2E9C-101B-9397-08002B2CF9AE}" pid="3" name="MediaServiceImageTags">
    <vt:lpwstr/>
  </property>
</Properties>
</file>