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82" r:id="rId5"/>
    <p:sldId id="284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532808-493F-0D7B-2631-C76BD978C9C3}" name="David Camorani" initials="DC" userId="S::david.camorani@sprachen.uzh.ch::04521b1a-4b33-4e8b-9668-a46ecb354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6F0"/>
    <a:srgbClr val="0C2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 snapToGrid="0">
      <p:cViewPr>
        <p:scale>
          <a:sx n="75" d="100"/>
          <a:sy n="75" d="100"/>
        </p:scale>
        <p:origin x="1380" y="6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635AF-2BB4-4C7C-99BC-D9FB2CE39D49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2BFC0-B182-4201-AFA0-E1694025C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7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35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7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00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8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08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37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63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36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5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3/27/2024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6E3A2-04B2-4DD3-AAA1-A42AE5838B79}" type="datetime1">
              <a:rPr lang="en-US" smtClean="0"/>
              <a:t>3/27/2024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3/27/2024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531-9C51-4B7E-993F-41DB8F023600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BB5E-D098-ED46-2EC8-5EA614306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FFC609-4C32-C6C6-1C2C-3FA6E9FCA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52CD8-F356-F312-B843-9D446086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A61AD-B628-E195-AEC8-7E285B5B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D4310-6952-3B92-113F-DD12C4E3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3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456F339-3D89-431B-B52C-DECFFB55CC5F}" type="datetime1">
              <a:rPr lang="en-US" smtClean="0"/>
              <a:t>3/27/2024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9096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2" r:id="rId3"/>
    <p:sldLayoutId id="2147483666" r:id="rId4"/>
    <p:sldLayoutId id="2147483663" r:id="rId5"/>
    <p:sldLayoutId id="2147483667" r:id="rId6"/>
    <p:sldLayoutId id="2147483664" r:id="rId7"/>
    <p:sldLayoutId id="2147483668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3-540-47064-9_10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5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5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A30DD1-6C45-7A60-1A81-4B7AB927F20F}"/>
              </a:ext>
            </a:extLst>
          </p:cNvPr>
          <p:cNvSpPr txBox="1"/>
          <p:nvPr/>
        </p:nvSpPr>
        <p:spPr>
          <a:xfrm>
            <a:off x="1288186" y="2007212"/>
            <a:ext cx="9615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28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sz="2800" dirty="0"/>
              <a:t>Where do you typically check the map during your navigation route?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                                                                </a:t>
            </a:r>
            <a:r>
              <a:rPr lang="en-US" altLang="zh-CN" sz="2400" b="0" dirty="0">
                <a:solidFill>
                  <a:schemeClr val="tx1"/>
                </a:solidFill>
                <a:effectLst/>
              </a:rPr>
              <a:t>Zhengfang Xu</a:t>
            </a:r>
            <a:endParaRPr lang="en-US" altLang="zh-CN" sz="28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008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EFF1BD50-F4F1-A97D-556B-1CC1FEA43F1F}"/>
              </a:ext>
            </a:extLst>
          </p:cNvPr>
          <p:cNvSpPr/>
          <p:nvPr/>
        </p:nvSpPr>
        <p:spPr bwMode="auto">
          <a:xfrm>
            <a:off x="836046" y="1113322"/>
            <a:ext cx="10519905" cy="5443422"/>
          </a:xfrm>
          <a:prstGeom prst="roundRect">
            <a:avLst/>
          </a:prstGeom>
          <a:solidFill>
            <a:srgbClr val="D5E9B7">
              <a:alpha val="48000"/>
            </a:srgb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C22C01-FDB5-70A8-5EE1-D80BA99617E6}"/>
              </a:ext>
            </a:extLst>
          </p:cNvPr>
          <p:cNvSpPr txBox="1"/>
          <p:nvPr/>
        </p:nvSpPr>
        <p:spPr>
          <a:xfrm>
            <a:off x="1004434" y="1254720"/>
            <a:ext cx="99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FF0000"/>
                </a:solidFill>
              </a:rPr>
              <a:t>Potential Limitations: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19F7AC-21E4-6E35-D473-D82A7B7DF929}"/>
              </a:ext>
            </a:extLst>
          </p:cNvPr>
          <p:cNvSpPr txBox="1"/>
          <p:nvPr/>
        </p:nvSpPr>
        <p:spPr>
          <a:xfrm>
            <a:off x="1229834" y="1899344"/>
            <a:ext cx="915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Is it rigorous to consider two spatial perspective learning by distinguish the screen lock or unlock?</a:t>
            </a:r>
          </a:p>
          <a:p>
            <a:endParaRPr lang="en-US" altLang="zh-CN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10961A-701B-4C8C-ECC1-541CF51D6607}"/>
              </a:ext>
            </a:extLst>
          </p:cNvPr>
          <p:cNvSpPr txBox="1"/>
          <p:nvPr/>
        </p:nvSpPr>
        <p:spPr>
          <a:xfrm>
            <a:off x="1286541" y="2487328"/>
            <a:ext cx="407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Map Study(check map in navigation)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F1CDC3-12BA-9F98-B78A-6169D57B6817}"/>
              </a:ext>
            </a:extLst>
          </p:cNvPr>
          <p:cNvSpPr txBox="1"/>
          <p:nvPr/>
        </p:nvSpPr>
        <p:spPr>
          <a:xfrm>
            <a:off x="6262197" y="2484119"/>
            <a:ext cx="468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Route Experience(without map checking)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33301BD2-DF09-D639-488C-8254A5A77E1C}"/>
              </a:ext>
            </a:extLst>
          </p:cNvPr>
          <p:cNvSpPr/>
          <p:nvPr/>
        </p:nvSpPr>
        <p:spPr bwMode="auto">
          <a:xfrm>
            <a:off x="3189767" y="2937329"/>
            <a:ext cx="170121" cy="369332"/>
          </a:xfrm>
          <a:prstGeom prst="downArrow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D0569637-FA53-8DB5-2B3B-816EEFC92D69}"/>
              </a:ext>
            </a:extLst>
          </p:cNvPr>
          <p:cNvSpPr/>
          <p:nvPr/>
        </p:nvSpPr>
        <p:spPr bwMode="auto">
          <a:xfrm>
            <a:off x="8309343" y="2905063"/>
            <a:ext cx="170121" cy="369332"/>
          </a:xfrm>
          <a:prstGeom prst="downArrow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3BF066-C942-3D67-D22E-C1210BAB3487}"/>
              </a:ext>
            </a:extLst>
          </p:cNvPr>
          <p:cNvSpPr txBox="1"/>
          <p:nvPr/>
        </p:nvSpPr>
        <p:spPr>
          <a:xfrm>
            <a:off x="1286541" y="3288714"/>
            <a:ext cx="407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Duration of screen unlocked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B49B26-AD12-9682-B4F8-BDB9AC5248CB}"/>
              </a:ext>
            </a:extLst>
          </p:cNvPr>
          <p:cNvSpPr txBox="1"/>
          <p:nvPr/>
        </p:nvSpPr>
        <p:spPr>
          <a:xfrm>
            <a:off x="6439786" y="3300451"/>
            <a:ext cx="407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Duration of screen locked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4F90DC-56B3-938A-A4BB-A57ED7F4498E}"/>
              </a:ext>
            </a:extLst>
          </p:cNvPr>
          <p:cNvSpPr/>
          <p:nvPr/>
        </p:nvSpPr>
        <p:spPr bwMode="auto">
          <a:xfrm>
            <a:off x="694267" y="2484119"/>
            <a:ext cx="10803466" cy="1283682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B02D3C-0DDD-F95D-13BF-3428447F64A1}"/>
              </a:ext>
            </a:extLst>
          </p:cNvPr>
          <p:cNvSpPr txBox="1"/>
          <p:nvPr/>
        </p:nvSpPr>
        <p:spPr>
          <a:xfrm>
            <a:off x="1004434" y="4030135"/>
            <a:ext cx="99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FF0000"/>
                </a:solidFill>
              </a:rPr>
              <a:t>Alternative: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2ED5EC-5A1A-241F-E11F-57BE21A43712}"/>
              </a:ext>
            </a:extLst>
          </p:cNvPr>
          <p:cNvSpPr txBox="1"/>
          <p:nvPr/>
        </p:nvSpPr>
        <p:spPr>
          <a:xfrm>
            <a:off x="1229834" y="4564304"/>
            <a:ext cx="915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Only focus on the process of </a:t>
            </a:r>
            <a:r>
              <a:rPr lang="en-US" altLang="zh-CN" sz="1600" dirty="0" err="1"/>
              <a:t>screenlocked</a:t>
            </a:r>
            <a:r>
              <a:rPr lang="en-US" altLang="zh-CN" sz="1600" dirty="0"/>
              <a:t>. Because people may have undetected map check while </a:t>
            </a:r>
            <a:r>
              <a:rPr lang="en-US" altLang="zh-CN" sz="1600" dirty="0" err="1"/>
              <a:t>screenunlocked</a:t>
            </a:r>
            <a:r>
              <a:rPr lang="en-US" altLang="zh-CN" sz="1600" dirty="0"/>
              <a:t>, but we can definitely say they do not check map while </a:t>
            </a:r>
            <a:r>
              <a:rPr lang="en-US" altLang="zh-CN" sz="1600" dirty="0" err="1"/>
              <a:t>screenlocked</a:t>
            </a:r>
            <a:r>
              <a:rPr lang="en-US" altLang="zh-CN" sz="1600" dirty="0"/>
              <a:t>.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097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9" grpId="0"/>
      <p:bldP spid="10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258778-AB5B-875B-9ED7-28DEF6EEC768}"/>
              </a:ext>
            </a:extLst>
          </p:cNvPr>
          <p:cNvSpPr txBox="1"/>
          <p:nvPr/>
        </p:nvSpPr>
        <p:spPr>
          <a:xfrm>
            <a:off x="361697" y="1025189"/>
            <a:ext cx="1134101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Reference:</a:t>
            </a:r>
          </a:p>
          <a:p>
            <a:r>
              <a:rPr lang="en-US" altLang="zh-CN" sz="1400" i="1" dirty="0"/>
              <a:t>[1]:</a:t>
            </a:r>
            <a:r>
              <a:rPr lang="en-US" altLang="zh-CN" sz="1400" i="1" dirty="0">
                <a:solidFill>
                  <a:srgbClr val="222222"/>
                </a:solidFill>
                <a:effectLst/>
              </a:rPr>
              <a:t>Ishikawa T, Fujiwara H, Imai O, et al. Wayfinding with a GPS-based mobile navigation system: A comparison with maps and direct experience[J]. Journal of environmental psychology, 2008, 28(1): 74-82.</a:t>
            </a:r>
          </a:p>
          <a:p>
            <a:r>
              <a:rPr lang="en-US" altLang="zh-CN" sz="1400" i="1" dirty="0"/>
              <a:t>[2]:Fenech, E. P., Drews, F. A., &amp; </a:t>
            </a:r>
            <a:r>
              <a:rPr lang="en-US" altLang="zh-CN" sz="1400" i="1" dirty="0" err="1"/>
              <a:t>Bakdash</a:t>
            </a:r>
            <a:r>
              <a:rPr lang="en-US" altLang="zh-CN" sz="1400" i="1" dirty="0"/>
              <a:t>, J. Z. (2010). The Effects of Acoustic Turn-by-turn Navigation on Wayfinding. Proceedings of the Human Factors and Ergonomics Society Annual Meeting, 54(23), 1926-1930. </a:t>
            </a:r>
          </a:p>
          <a:p>
            <a:r>
              <a:rPr lang="en-US" altLang="zh-CN" sz="1400" i="1" dirty="0"/>
              <a:t>[3]:Dragan </a:t>
            </a:r>
            <a:r>
              <a:rPr lang="en-US" altLang="zh-CN" sz="1400" i="1" dirty="0" err="1"/>
              <a:t>Ahmetovic</a:t>
            </a:r>
            <a:r>
              <a:rPr lang="en-US" altLang="zh-CN" sz="1400" i="1" dirty="0"/>
              <a:t>, Cole Gleason, </a:t>
            </a:r>
            <a:r>
              <a:rPr lang="en-US" altLang="zh-CN" sz="1400" i="1" dirty="0" err="1"/>
              <a:t>Chengxiong</a:t>
            </a:r>
            <a:r>
              <a:rPr lang="en-US" altLang="zh-CN" sz="1400" i="1" dirty="0"/>
              <a:t> </a:t>
            </a:r>
            <a:r>
              <a:rPr lang="en-US" altLang="zh-CN" sz="1400" i="1" dirty="0" err="1"/>
              <a:t>Ruan</a:t>
            </a:r>
            <a:r>
              <a:rPr lang="en-US" altLang="zh-CN" sz="1400" i="1" dirty="0"/>
              <a:t>, Kris </a:t>
            </a:r>
            <a:r>
              <a:rPr lang="en-US" altLang="zh-CN" sz="1400" i="1" dirty="0" err="1"/>
              <a:t>Kitani</a:t>
            </a:r>
            <a:r>
              <a:rPr lang="en-US" altLang="zh-CN" sz="1400" i="1" dirty="0"/>
              <a:t>, Hironobu Takagi, and Chieko Asakawa. 2016. </a:t>
            </a:r>
            <a:r>
              <a:rPr lang="en-US" altLang="zh-CN" sz="1400" i="1" dirty="0" err="1"/>
              <a:t>NavCog</a:t>
            </a:r>
            <a:r>
              <a:rPr lang="en-US" altLang="zh-CN" sz="1400" i="1" dirty="0"/>
              <a:t>: a navigational cognitive assistant for the blind. In Proceedings of the 18th International Conference on Human-Computer Interaction with Mobile Devices and Services (</a:t>
            </a:r>
            <a:r>
              <a:rPr lang="en-US" altLang="zh-CN" sz="1400" i="1" dirty="0" err="1"/>
              <a:t>MobileHCI</a:t>
            </a:r>
            <a:r>
              <a:rPr lang="en-US" altLang="zh-CN" sz="1400" i="1" dirty="0"/>
              <a:t> '16). Association for Computing Machinery, New York, NY, USA, 90–99. https://doi.org/10.1145/2935334.2935361. </a:t>
            </a:r>
          </a:p>
          <a:p>
            <a:r>
              <a:rPr lang="en-US" altLang="zh-CN" sz="1400" i="1" dirty="0"/>
              <a:t>[4]:Spatial Cognition VI Learning Reasoning and Talking about Space, 2,22–38. Kim, H., &amp; </a:t>
            </a:r>
            <a:r>
              <a:rPr lang="en-US" altLang="zh-CN" sz="1400" i="1" dirty="0" err="1"/>
              <a:t>Hirtle</a:t>
            </a:r>
            <a:r>
              <a:rPr lang="en-US" altLang="zh-CN" sz="1400" i="1" dirty="0"/>
              <a:t>, S. C. (1995). Spatial metaphors and disorientation in hypertext.</a:t>
            </a:r>
          </a:p>
          <a:p>
            <a:r>
              <a:rPr lang="en-US" altLang="zh-CN" sz="1400" i="1" dirty="0"/>
              <a:t>[5]:</a:t>
            </a:r>
            <a:r>
              <a:rPr lang="en-US" altLang="zh-CN" sz="1400" i="1" dirty="0" err="1"/>
              <a:t>Brunyé</a:t>
            </a:r>
            <a:r>
              <a:rPr lang="en-US" altLang="zh-CN" sz="1400" i="1" dirty="0"/>
              <a:t>, T. T., </a:t>
            </a:r>
            <a:r>
              <a:rPr lang="en-US" altLang="zh-CN" sz="1400" i="1" dirty="0" err="1"/>
              <a:t>Gardony</a:t>
            </a:r>
            <a:r>
              <a:rPr lang="en-US" altLang="zh-CN" sz="1400" i="1" dirty="0"/>
              <a:t>, A. L., Holmes, A., &amp; Taylor, H. A. (2018). Spatial decision dynamics during wayfinding: Intersections prompt the decision-making process. Cognitive Research: Principles and Implications, 3(1), 1-19. </a:t>
            </a:r>
          </a:p>
          <a:p>
            <a:r>
              <a:rPr lang="en-US" altLang="zh-CN" sz="1400" i="1" dirty="0"/>
              <a:t>[6]:Klippel, A. (2003). Wayfinding </a:t>
            </a:r>
            <a:r>
              <a:rPr lang="en-US" altLang="zh-CN" sz="1400" i="1" dirty="0" err="1"/>
              <a:t>choremes</a:t>
            </a:r>
            <a:r>
              <a:rPr lang="en-US" altLang="zh-CN" sz="1400" i="1" dirty="0"/>
              <a:t>. In Spatial Information Theory: Foundations of Geographic Information Science (Kuhn W, </a:t>
            </a:r>
            <a:r>
              <a:rPr lang="en-US" altLang="zh-CN" sz="1400" i="1" dirty="0" err="1"/>
              <a:t>Worboys</a:t>
            </a:r>
            <a:r>
              <a:rPr lang="en-US" altLang="zh-CN" sz="1400" i="1" dirty="0"/>
              <a:t> MF, </a:t>
            </a:r>
            <a:r>
              <a:rPr lang="en-US" altLang="zh-CN" sz="1400" i="1" dirty="0" err="1"/>
              <a:t>TimpfS</a:t>
            </a:r>
            <a:r>
              <a:rPr lang="en-US" altLang="zh-CN" sz="1400" i="1" dirty="0"/>
              <a:t>, Eds.) (pp. 320–334). New York, NY: Springer, Inc.</a:t>
            </a:r>
          </a:p>
          <a:p>
            <a:r>
              <a:rPr lang="en-US" altLang="zh-CN" sz="1400" i="1" dirty="0"/>
              <a:t>[7]:</a:t>
            </a:r>
            <a:r>
              <a:rPr lang="en-US" altLang="zh-CN" sz="1400" i="1" dirty="0" err="1"/>
              <a:t>Gaisbauer</a:t>
            </a:r>
            <a:r>
              <a:rPr lang="en-US" altLang="zh-CN" sz="1400" i="1" dirty="0"/>
              <a:t> C, Frank A U. Wayfinding model for pedestrian navigation[C]//AGILE 2008 Conference-Taking geo-information science one step further, University of Girona, Spain. 2008, 9.</a:t>
            </a:r>
          </a:p>
          <a:p>
            <a:r>
              <a:rPr lang="en-US" altLang="zh-CN" sz="1400" i="1" dirty="0"/>
              <a:t>[8]: </a:t>
            </a:r>
            <a:r>
              <a:rPr lang="en-US" altLang="zh-CN" sz="1400" i="1" dirty="0" err="1"/>
              <a:t>Millonig</a:t>
            </a:r>
            <a:r>
              <a:rPr lang="en-US" altLang="zh-CN" sz="1400" i="1" dirty="0"/>
              <a:t>, A., </a:t>
            </a:r>
            <a:r>
              <a:rPr lang="en-US" altLang="zh-CN" sz="1400" i="1" dirty="0" err="1"/>
              <a:t>Schechtner</a:t>
            </a:r>
            <a:r>
              <a:rPr lang="en-US" altLang="zh-CN" sz="1400" i="1" dirty="0"/>
              <a:t>, K. (2007). Decision Loads and Route Qualities for Pedestrians — Key Requirements for the Design of Pedestrian Navigation Services. In: </a:t>
            </a:r>
            <a:r>
              <a:rPr lang="en-US" altLang="zh-CN" sz="1400" i="1" dirty="0" err="1"/>
              <a:t>Waldau</a:t>
            </a:r>
            <a:r>
              <a:rPr lang="en-US" altLang="zh-CN" sz="1400" i="1" dirty="0"/>
              <a:t>, N., Gattermann, P., </a:t>
            </a:r>
            <a:r>
              <a:rPr lang="en-US" altLang="zh-CN" sz="1400" i="1" dirty="0" err="1"/>
              <a:t>Knoflacher</a:t>
            </a:r>
            <a:r>
              <a:rPr lang="en-US" altLang="zh-CN" sz="1400" i="1" dirty="0"/>
              <a:t>, H., </a:t>
            </a:r>
            <a:r>
              <a:rPr lang="en-US" altLang="zh-CN" sz="1400" i="1" dirty="0" err="1"/>
              <a:t>Schreckenberg</a:t>
            </a:r>
            <a:r>
              <a:rPr lang="en-US" altLang="zh-CN" sz="1400" i="1" dirty="0"/>
              <a:t>, M. (eds) Pedestrian and Evacuation Dynamics 2005. Springer, Berlin, Heidelberg. </a:t>
            </a:r>
            <a:r>
              <a:rPr lang="en-US" altLang="zh-CN" sz="1400" i="1" dirty="0">
                <a:hlinkClick r:id="rId2"/>
              </a:rPr>
              <a:t>https://doi.org/10.1007/978-3-540-47064-9_10</a:t>
            </a:r>
            <a:endParaRPr lang="en-US" altLang="zh-CN" sz="1400" i="1" dirty="0"/>
          </a:p>
          <a:p>
            <a:r>
              <a:rPr lang="en-US" altLang="zh-CN" sz="1400" i="1" dirty="0"/>
              <a:t>[9]:May A J, Ross T, Bayer S H, et al. Pedestrian navigation aids: information requirements and design implications[J]. Personal and [9]: Ubiquitous Computing, 2003, 7: 331-338.</a:t>
            </a:r>
          </a:p>
          <a:p>
            <a:r>
              <a:rPr lang="en-US" altLang="zh-CN" sz="1400" i="1" dirty="0"/>
              <a:t>[10]: Dai R, Thomas A K, Taylor H A. When to look at maps in navigation: metacognitive control in environment learning[J]. Cognitive Research: Principles and Implications, 2018, 3: 1-12.</a:t>
            </a:r>
          </a:p>
        </p:txBody>
      </p:sp>
    </p:spTree>
    <p:extLst>
      <p:ext uri="{BB962C8B-B14F-4D97-AF65-F5344CB8AC3E}">
        <p14:creationId xmlns:p14="http://schemas.microsoft.com/office/powerpoint/2010/main" val="29171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地图&#10;&#10;描述已自动生成">
            <a:extLst>
              <a:ext uri="{FF2B5EF4-FFF2-40B4-BE49-F238E27FC236}">
                <a16:creationId xmlns:a16="http://schemas.microsoft.com/office/drawing/2014/main" id="{1ED71C76-BE56-9396-038E-F6EC1D0221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4" y="1257105"/>
            <a:ext cx="2246109" cy="48608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3D9EC7-4BAC-0CA0-7B8E-2C84CB963F77}"/>
              </a:ext>
            </a:extLst>
          </p:cNvPr>
          <p:cNvSpPr txBox="1"/>
          <p:nvPr/>
        </p:nvSpPr>
        <p:spPr>
          <a:xfrm>
            <a:off x="614975" y="6312851"/>
            <a:ext cx="276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Turn by turn navigation</a:t>
            </a:r>
            <a:endParaRPr lang="zh-CN" altLang="en-US" sz="1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222F35-4094-0706-93C4-DFF5F7AF1D62}"/>
              </a:ext>
            </a:extLst>
          </p:cNvPr>
          <p:cNvSpPr txBox="1"/>
          <p:nvPr/>
        </p:nvSpPr>
        <p:spPr>
          <a:xfrm>
            <a:off x="3045715" y="1318400"/>
            <a:ext cx="274909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</a:rPr>
              <a:t>Not optimal for pedestrian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Turn-by-turn guidance have made users </a:t>
            </a:r>
            <a:r>
              <a:rPr lang="en-US" altLang="zh-CN" sz="1400" b="1" dirty="0"/>
              <a:t>overly reliant on such guidance </a:t>
            </a:r>
            <a:r>
              <a:rPr lang="en-US" altLang="zh-CN" sz="1400" dirty="0"/>
              <a:t>and impaired their independent wayfinding ability. </a:t>
            </a:r>
            <a:r>
              <a:rPr lang="en-US" altLang="zh-CN" sz="1400" i="1" dirty="0"/>
              <a:t>[1]</a:t>
            </a:r>
          </a:p>
          <a:p>
            <a:endParaRPr lang="en-US" altLang="zh-CN" sz="1400" i="1" dirty="0"/>
          </a:p>
          <a:p>
            <a:r>
              <a:rPr lang="en-US" altLang="zh-CN" sz="1400" dirty="0"/>
              <a:t>Turn-by-turn navigation system </a:t>
            </a:r>
            <a:r>
              <a:rPr lang="en-US" altLang="zh-CN" sz="1400" b="1" dirty="0"/>
              <a:t>negates route learning </a:t>
            </a:r>
            <a:r>
              <a:rPr lang="en-US" altLang="zh-CN" sz="1400" dirty="0"/>
              <a:t>and impairs scene recognition.</a:t>
            </a:r>
            <a:r>
              <a:rPr lang="en-US" altLang="zh-CN" sz="1400" i="1" dirty="0"/>
              <a:t>[2]</a:t>
            </a:r>
          </a:p>
          <a:p>
            <a:endParaRPr lang="en-US" altLang="zh-CN" sz="1400" i="1" dirty="0"/>
          </a:p>
          <a:p>
            <a:r>
              <a:rPr lang="en-US" altLang="zh-CN" sz="1400" i="1" dirty="0"/>
              <a:t>……</a:t>
            </a:r>
          </a:p>
          <a:p>
            <a:endParaRPr lang="en-US" altLang="zh-CN" sz="1400" i="1" dirty="0"/>
          </a:p>
          <a:p>
            <a:r>
              <a:rPr lang="en-US" altLang="zh-CN" sz="1400" dirty="0"/>
              <a:t>Useful paradigm for </a:t>
            </a:r>
            <a:r>
              <a:rPr lang="en-US" altLang="zh-CN" sz="1400" b="1" dirty="0"/>
              <a:t>assisting people with visual impairments </a:t>
            </a:r>
            <a:r>
              <a:rPr lang="en-US" altLang="zh-CN" sz="1400" dirty="0"/>
              <a:t>during mobility. </a:t>
            </a:r>
            <a:r>
              <a:rPr lang="en-US" altLang="zh-CN" sz="1400" i="1" dirty="0"/>
              <a:t>[3]</a:t>
            </a:r>
            <a:endParaRPr lang="en-US" altLang="zh-CN" sz="1400" dirty="0"/>
          </a:p>
        </p:txBody>
      </p:sp>
      <p:pic>
        <p:nvPicPr>
          <p:cNvPr id="6" name="图片 5" descr="地图&#10;&#10;描述已自动生成">
            <a:extLst>
              <a:ext uri="{FF2B5EF4-FFF2-40B4-BE49-F238E27FC236}">
                <a16:creationId xmlns:a16="http://schemas.microsoft.com/office/drawing/2014/main" id="{22FDA449-9A2D-2FA1-C34F-0358DBC528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98" y="1145747"/>
            <a:ext cx="2405669" cy="52061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245E8A-3B7D-CDAB-384C-CF4654D791CF}"/>
              </a:ext>
            </a:extLst>
          </p:cNvPr>
          <p:cNvSpPr txBox="1"/>
          <p:nvPr/>
        </p:nvSpPr>
        <p:spPr>
          <a:xfrm>
            <a:off x="6382395" y="6312851"/>
            <a:ext cx="276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Map Based navigation</a:t>
            </a:r>
            <a:endParaRPr lang="zh-CN" altLang="en-US" sz="1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144941-43D7-B0FF-B1C3-E2DFF4CB63A1}"/>
              </a:ext>
            </a:extLst>
          </p:cNvPr>
          <p:cNvSpPr txBox="1"/>
          <p:nvPr/>
        </p:nvSpPr>
        <p:spPr>
          <a:xfrm>
            <a:off x="9032463" y="1257105"/>
            <a:ext cx="26570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</a:rPr>
              <a:t>Pedestrian tend to use Map Based navigation 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</a:t>
            </a: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</a:rPr>
              <a:t>Question:</a:t>
            </a:r>
          </a:p>
          <a:p>
            <a:r>
              <a:rPr lang="en-US" altLang="zh-CN" sz="2400" b="1" dirty="0"/>
              <a:t>Where do you typically check the map during your navigation route?</a:t>
            </a:r>
          </a:p>
          <a:p>
            <a:r>
              <a:rPr lang="en-US" altLang="zh-CN" sz="1400" i="1" dirty="0"/>
              <a:t>……</a:t>
            </a:r>
          </a:p>
          <a:p>
            <a:endParaRPr lang="en-US" altLang="zh-CN" sz="1400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63971FF-2D8F-7428-FD93-B51BBA75EE63}"/>
              </a:ext>
            </a:extLst>
          </p:cNvPr>
          <p:cNvCxnSpPr/>
          <p:nvPr/>
        </p:nvCxnSpPr>
        <p:spPr bwMode="auto">
          <a:xfrm>
            <a:off x="5911703" y="1257105"/>
            <a:ext cx="0" cy="509475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362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8EEEEEC-4BDC-77A7-0ADF-489707459616}"/>
              </a:ext>
            </a:extLst>
          </p:cNvPr>
          <p:cNvSpPr/>
          <p:nvPr/>
        </p:nvSpPr>
        <p:spPr bwMode="auto">
          <a:xfrm>
            <a:off x="6576982" y="975566"/>
            <a:ext cx="5259572" cy="5711391"/>
          </a:xfrm>
          <a:prstGeom prst="roundRect">
            <a:avLst/>
          </a:prstGeom>
          <a:solidFill>
            <a:srgbClr val="CFE8EC">
              <a:alpha val="48000"/>
            </a:srgb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4381577-E0E7-20C5-7895-BEF526BDA926}"/>
              </a:ext>
            </a:extLst>
          </p:cNvPr>
          <p:cNvSpPr/>
          <p:nvPr/>
        </p:nvSpPr>
        <p:spPr bwMode="auto">
          <a:xfrm>
            <a:off x="191386" y="975567"/>
            <a:ext cx="5259572" cy="5711391"/>
          </a:xfrm>
          <a:prstGeom prst="roundRect">
            <a:avLst/>
          </a:prstGeom>
          <a:solidFill>
            <a:srgbClr val="CFE8EC">
              <a:alpha val="48000"/>
            </a:srgb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2CEFE4-7D3A-7389-754D-C2E69FC70D79}"/>
              </a:ext>
            </a:extLst>
          </p:cNvPr>
          <p:cNvSpPr txBox="1"/>
          <p:nvPr/>
        </p:nvSpPr>
        <p:spPr>
          <a:xfrm>
            <a:off x="460890" y="1084133"/>
            <a:ext cx="482299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Decision Points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Knowledge of routes is represented as a sequence of </a:t>
            </a:r>
            <a:r>
              <a:rPr lang="en-US" altLang="zh-CN" sz="1400" b="1" dirty="0"/>
              <a:t>intersection-based choice points </a:t>
            </a:r>
            <a:r>
              <a:rPr lang="en-US" altLang="zh-CN" sz="1400" dirty="0"/>
              <a:t>where procedural decisions must be made. </a:t>
            </a:r>
            <a:r>
              <a:rPr lang="en-US" altLang="zh-CN" sz="1400" i="1" dirty="0"/>
              <a:t>[4]</a:t>
            </a:r>
          </a:p>
          <a:p>
            <a:endParaRPr lang="en-US" altLang="zh-CN" sz="1400" i="1" dirty="0"/>
          </a:p>
          <a:p>
            <a:r>
              <a:rPr lang="en-US" altLang="zh-CN" sz="1400" dirty="0"/>
              <a:t>People consistently implicate </a:t>
            </a:r>
            <a:r>
              <a:rPr lang="en-US" altLang="zh-CN" sz="1400" b="1" dirty="0"/>
              <a:t>intersections</a:t>
            </a:r>
            <a:r>
              <a:rPr lang="en-US" altLang="zh-CN" sz="1400" dirty="0"/>
              <a:t> as critical decision points. </a:t>
            </a:r>
            <a:r>
              <a:rPr lang="en-US" altLang="zh-CN" sz="1400" i="1" dirty="0"/>
              <a:t>[5]</a:t>
            </a:r>
          </a:p>
          <a:p>
            <a:endParaRPr lang="en-US" altLang="zh-CN" sz="1400" i="1" dirty="0"/>
          </a:p>
          <a:p>
            <a:r>
              <a:rPr lang="en-US" altLang="zh-CN" sz="1400" dirty="0"/>
              <a:t>Path segments between intersections are distinctly non-decision-related. </a:t>
            </a:r>
            <a:r>
              <a:rPr lang="en-US" altLang="zh-CN" sz="1400" i="1" dirty="0"/>
              <a:t>[6]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(</a:t>
            </a:r>
            <a:r>
              <a:rPr lang="en-US" altLang="zh-CN" sz="1400" b="1" u="sng" dirty="0">
                <a:solidFill>
                  <a:srgbClr val="0070C0"/>
                </a:solidFill>
              </a:rPr>
              <a:t>Argue</a:t>
            </a:r>
            <a:r>
              <a:rPr lang="en-US" altLang="zh-CN" sz="1400" u="sng" dirty="0">
                <a:solidFill>
                  <a:srgbClr val="0070C0"/>
                </a:solidFill>
              </a:rPr>
              <a:t>: It may be non-decision-related, but there are many interactions between pedestrian and map in this process.)</a:t>
            </a:r>
          </a:p>
          <a:p>
            <a:endParaRPr lang="en-US" altLang="zh-CN" sz="1400" u="sng" dirty="0">
              <a:solidFill>
                <a:srgbClr val="0070C0"/>
              </a:solidFill>
            </a:endParaRPr>
          </a:p>
          <a:p>
            <a:endParaRPr lang="en-US" altLang="zh-CN" sz="1400" u="sng" dirty="0">
              <a:solidFill>
                <a:srgbClr val="0070C0"/>
              </a:solidFill>
            </a:endParaRPr>
          </a:p>
          <a:p>
            <a:endParaRPr lang="en-US" altLang="zh-CN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98778B-C7E7-C3BA-698D-E6AE6C3C6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6" y="4134160"/>
            <a:ext cx="3580953" cy="21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078D5B-B697-5C58-114B-2CE318735574}"/>
              </a:ext>
            </a:extLst>
          </p:cNvPr>
          <p:cNvSpPr txBox="1"/>
          <p:nvPr/>
        </p:nvSpPr>
        <p:spPr>
          <a:xfrm>
            <a:off x="573736" y="6354040"/>
            <a:ext cx="4180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Source: </a:t>
            </a:r>
            <a:r>
              <a:rPr lang="en-US" altLang="zh-CN" sz="1050" dirty="0" err="1"/>
              <a:t>Medium_Written</a:t>
            </a:r>
            <a:r>
              <a:rPr lang="en-US" altLang="zh-CN" sz="1050" dirty="0"/>
              <a:t> by Joseph </a:t>
            </a:r>
            <a:r>
              <a:rPr lang="en-US" altLang="zh-CN" sz="1050" dirty="0" err="1"/>
              <a:t>Mackereth</a:t>
            </a:r>
            <a:endParaRPr lang="zh-CN" altLang="en-US" sz="105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C688BB2B-F4DC-E74A-DB9B-57D6A743326B}"/>
              </a:ext>
            </a:extLst>
          </p:cNvPr>
          <p:cNvSpPr/>
          <p:nvPr/>
        </p:nvSpPr>
        <p:spPr bwMode="auto">
          <a:xfrm>
            <a:off x="3383841" y="1142049"/>
            <a:ext cx="2875191" cy="174299"/>
          </a:xfrm>
          <a:prstGeom prst="rightArrow">
            <a:avLst/>
          </a:prstGeom>
          <a:solidFill>
            <a:srgbClr val="667EC9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31495A-6842-9F20-BC4C-3A5FE4528137}"/>
              </a:ext>
            </a:extLst>
          </p:cNvPr>
          <p:cNvSpPr txBox="1"/>
          <p:nvPr/>
        </p:nvSpPr>
        <p:spPr>
          <a:xfrm>
            <a:off x="3269195" y="618829"/>
            <a:ext cx="3359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Decision points </a:t>
            </a:r>
            <a:r>
              <a:rPr lang="en-US" altLang="zh-CN" sz="1400" dirty="0">
                <a:solidFill>
                  <a:srgbClr val="FF0000"/>
                </a:solidFill>
              </a:rPr>
              <a:t>not sufficient </a:t>
            </a:r>
            <a:r>
              <a:rPr lang="en-US" altLang="zh-CN" sz="1400" dirty="0"/>
              <a:t>for the more complex domain of pedestrians.</a:t>
            </a:r>
            <a:r>
              <a:rPr lang="en-US" altLang="zh-CN" sz="1400" i="1" dirty="0"/>
              <a:t> [7]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AF0F3F-65F5-82D0-D3C6-FB51FFB8B246}"/>
              </a:ext>
            </a:extLst>
          </p:cNvPr>
          <p:cNvSpPr txBox="1"/>
          <p:nvPr/>
        </p:nvSpPr>
        <p:spPr>
          <a:xfrm>
            <a:off x="6795272" y="1084133"/>
            <a:ext cx="482299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Decision Senses </a:t>
            </a:r>
            <a:r>
              <a:rPr lang="en-US" altLang="zh-CN" sz="1400" i="1" dirty="0"/>
              <a:t>[7]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Deciding whether to continue straight or turn involves a </a:t>
            </a:r>
            <a:r>
              <a:rPr lang="en-US" altLang="zh-CN" sz="1400" dirty="0">
                <a:solidFill>
                  <a:srgbClr val="FF0000"/>
                </a:solidFill>
              </a:rPr>
              <a:t>dynamic distributed decision-making process.</a:t>
            </a:r>
            <a:r>
              <a:rPr lang="en-US" altLang="zh-CN" sz="1400" dirty="0"/>
              <a:t> People tended to make the request </a:t>
            </a:r>
            <a:r>
              <a:rPr lang="en-US" altLang="zh-CN" sz="1400" dirty="0">
                <a:solidFill>
                  <a:srgbClr val="FF0000"/>
                </a:solidFill>
              </a:rPr>
              <a:t>within path segments</a:t>
            </a:r>
            <a:r>
              <a:rPr lang="en-US" altLang="zh-CN" sz="1400" dirty="0"/>
              <a:t>, not intersections</a:t>
            </a:r>
            <a:r>
              <a:rPr lang="en-US" altLang="zh-CN" sz="1400" i="1" dirty="0"/>
              <a:t>.[5] </a:t>
            </a:r>
          </a:p>
          <a:p>
            <a:endParaRPr lang="en-US" altLang="zh-CN" sz="1400" u="sng" dirty="0">
              <a:solidFill>
                <a:srgbClr val="0070C0"/>
              </a:solidFill>
            </a:endParaRPr>
          </a:p>
          <a:p>
            <a:endParaRPr lang="en-US" altLang="zh-CN" sz="1400" u="sng" dirty="0">
              <a:solidFill>
                <a:srgbClr val="0070C0"/>
              </a:solidFill>
            </a:endParaRPr>
          </a:p>
          <a:p>
            <a:endParaRPr lang="en-US" altLang="zh-CN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5" name="图片 14" descr="图示&#10;&#10;描述已自动生成">
            <a:extLst>
              <a:ext uri="{FF2B5EF4-FFF2-40B4-BE49-F238E27FC236}">
                <a16:creationId xmlns:a16="http://schemas.microsoft.com/office/drawing/2014/main" id="{2053A02E-CA3E-8E0A-D1DA-24C600E05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84" y="1720858"/>
            <a:ext cx="5072368" cy="272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1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2" grpId="0"/>
      <p:bldP spid="9" grpId="0"/>
      <p:bldP spid="10" grpId="0" animBg="1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34D00E8-E4B7-0B94-1C51-4E1E4D947427}"/>
              </a:ext>
            </a:extLst>
          </p:cNvPr>
          <p:cNvSpPr txBox="1"/>
          <p:nvPr/>
        </p:nvSpPr>
        <p:spPr>
          <a:xfrm>
            <a:off x="765544" y="1200398"/>
            <a:ext cx="10519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Back to Question:</a:t>
            </a:r>
          </a:p>
          <a:p>
            <a:r>
              <a:rPr lang="en-US" altLang="zh-CN" sz="2400" b="1" dirty="0"/>
              <a:t>Where do you typically check the map during your navigation route?</a:t>
            </a:r>
          </a:p>
          <a:p>
            <a:endParaRPr lang="en-US" altLang="zh-CN" sz="1400" i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E0DE35-1CF0-522B-6675-EA21A31053BC}"/>
              </a:ext>
            </a:extLst>
          </p:cNvPr>
          <p:cNvSpPr/>
          <p:nvPr/>
        </p:nvSpPr>
        <p:spPr bwMode="auto">
          <a:xfrm>
            <a:off x="836047" y="2006367"/>
            <a:ext cx="10519905" cy="2328166"/>
          </a:xfrm>
          <a:prstGeom prst="roundRect">
            <a:avLst/>
          </a:prstGeom>
          <a:solidFill>
            <a:srgbClr val="CFE8EC">
              <a:alpha val="48000"/>
            </a:srgb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9AFA9D-242C-CB7C-F3EE-FF6BF176DCEC}"/>
              </a:ext>
            </a:extLst>
          </p:cNvPr>
          <p:cNvSpPr txBox="1"/>
          <p:nvPr/>
        </p:nvSpPr>
        <p:spPr>
          <a:xfrm>
            <a:off x="1053643" y="2154787"/>
            <a:ext cx="9943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Decision Senses Still not sufficient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If people are unsure whether the current route is correct, pedestrians must frequently </a:t>
            </a:r>
            <a:r>
              <a:rPr lang="en-US" altLang="zh-CN" sz="1800" b="1" dirty="0"/>
              <a:t>confirm their current walking route </a:t>
            </a:r>
            <a:r>
              <a:rPr lang="en-US" altLang="zh-CN" sz="1800" dirty="0"/>
              <a:t>with the planed route during the process of navigation</a:t>
            </a:r>
            <a:r>
              <a:rPr lang="en-US" altLang="zh-CN" sz="1800" i="1" dirty="0"/>
              <a:t>.[8]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People require information between those decision points </a:t>
            </a:r>
            <a:r>
              <a:rPr lang="en-US" altLang="zh-CN" sz="1800" dirty="0"/>
              <a:t>in order to maintain his trust in the information source and his confidence and orientation throughout the route.</a:t>
            </a:r>
            <a:r>
              <a:rPr lang="en-US" altLang="zh-CN" sz="1800" i="1" dirty="0"/>
              <a:t>[9]</a:t>
            </a:r>
            <a:r>
              <a:rPr lang="en-US" altLang="zh-CN" sz="1800" i="1" dirty="0">
                <a:solidFill>
                  <a:srgbClr val="FF0000"/>
                </a:solidFill>
              </a:rPr>
              <a:t> 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23D48D9-6624-14EE-6DE7-063A02E962D3}"/>
              </a:ext>
            </a:extLst>
          </p:cNvPr>
          <p:cNvSpPr/>
          <p:nvPr/>
        </p:nvSpPr>
        <p:spPr bwMode="auto">
          <a:xfrm rot="5400000">
            <a:off x="5747696" y="4632121"/>
            <a:ext cx="457182" cy="239424"/>
          </a:xfrm>
          <a:prstGeom prst="rightArrow">
            <a:avLst/>
          </a:prstGeom>
          <a:solidFill>
            <a:srgbClr val="667EC9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FF1BD50-F4F1-A97D-556B-1CC1FEA43F1F}"/>
              </a:ext>
            </a:extLst>
          </p:cNvPr>
          <p:cNvSpPr/>
          <p:nvPr/>
        </p:nvSpPr>
        <p:spPr bwMode="auto">
          <a:xfrm>
            <a:off x="836047" y="5149023"/>
            <a:ext cx="10519905" cy="652129"/>
          </a:xfrm>
          <a:prstGeom prst="roundRect">
            <a:avLst/>
          </a:prstGeom>
          <a:solidFill>
            <a:srgbClr val="CFE8EC">
              <a:alpha val="48000"/>
            </a:srgb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C22C01-FDB5-70A8-5EE1-D80BA99617E6}"/>
              </a:ext>
            </a:extLst>
          </p:cNvPr>
          <p:cNvSpPr txBox="1"/>
          <p:nvPr/>
        </p:nvSpPr>
        <p:spPr>
          <a:xfrm>
            <a:off x="1053643" y="5290285"/>
            <a:ext cx="99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Environment (Route) Learning from spatial perspectives</a:t>
            </a:r>
          </a:p>
        </p:txBody>
      </p:sp>
    </p:spTree>
    <p:extLst>
      <p:ext uri="{BB962C8B-B14F-4D97-AF65-F5344CB8AC3E}">
        <p14:creationId xmlns:p14="http://schemas.microsoft.com/office/powerpoint/2010/main" val="26563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7" grpId="0" animBg="1"/>
      <p:bldP spid="8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EFF1BD50-F4F1-A97D-556B-1CC1FEA43F1F}"/>
              </a:ext>
            </a:extLst>
          </p:cNvPr>
          <p:cNvSpPr/>
          <p:nvPr/>
        </p:nvSpPr>
        <p:spPr bwMode="auto">
          <a:xfrm>
            <a:off x="836046" y="1113322"/>
            <a:ext cx="10710912" cy="5386715"/>
          </a:xfrm>
          <a:prstGeom prst="roundRect">
            <a:avLst/>
          </a:prstGeom>
          <a:solidFill>
            <a:srgbClr val="CFE8EC">
              <a:alpha val="48000"/>
            </a:srgb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C22C01-FDB5-70A8-5EE1-D80BA99617E6}"/>
              </a:ext>
            </a:extLst>
          </p:cNvPr>
          <p:cNvSpPr txBox="1"/>
          <p:nvPr/>
        </p:nvSpPr>
        <p:spPr>
          <a:xfrm>
            <a:off x="1004434" y="1254720"/>
            <a:ext cx="9943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Environment Learning(EI) from spatial perspectives</a:t>
            </a:r>
            <a:r>
              <a:rPr lang="en-US" altLang="zh-CN" sz="1800" dirty="0"/>
              <a:t> </a:t>
            </a:r>
            <a:r>
              <a:rPr lang="en-US" altLang="zh-CN" sz="1800" i="1" dirty="0"/>
              <a:t>[10]</a:t>
            </a:r>
            <a:r>
              <a:rPr lang="en-US" altLang="zh-CN" sz="1800" i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Environment learning can be achieved through </a:t>
            </a:r>
            <a:r>
              <a:rPr lang="en-US" altLang="zh-CN" b="1" dirty="0">
                <a:solidFill>
                  <a:srgbClr val="0070C0"/>
                </a:solidFill>
              </a:rPr>
              <a:t>map study </a:t>
            </a:r>
            <a:r>
              <a:rPr lang="en-US" altLang="zh-CN" b="1" dirty="0"/>
              <a:t>or through </a:t>
            </a:r>
            <a:r>
              <a:rPr lang="en-US" altLang="zh-CN" b="1" dirty="0">
                <a:solidFill>
                  <a:srgbClr val="0070C0"/>
                </a:solidFill>
              </a:rPr>
              <a:t>direct experience </a:t>
            </a:r>
            <a:r>
              <a:rPr lang="en-US" altLang="zh-CN" b="1" dirty="0"/>
              <a:t>with the environment.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911C59-11FF-3BC6-671E-F4A32602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39" y="2911927"/>
            <a:ext cx="4162201" cy="2237033"/>
          </a:xfrm>
          <a:prstGeom prst="rect">
            <a:avLst/>
          </a:prstGeom>
        </p:spPr>
      </p:pic>
      <p:pic>
        <p:nvPicPr>
          <p:cNvPr id="6" name="图片 5" descr="地图&#10;&#10;描述已自动生成">
            <a:extLst>
              <a:ext uri="{FF2B5EF4-FFF2-40B4-BE49-F238E27FC236}">
                <a16:creationId xmlns:a16="http://schemas.microsoft.com/office/drawing/2014/main" id="{33E12AD0-8379-8640-ECD7-43748F9300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1" b="31728"/>
          <a:stretch/>
        </p:blipFill>
        <p:spPr>
          <a:xfrm>
            <a:off x="1697298" y="2911927"/>
            <a:ext cx="3055459" cy="22370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0A1342E-5945-184C-CD71-70157B9B1540}"/>
              </a:ext>
            </a:extLst>
          </p:cNvPr>
          <p:cNvSpPr txBox="1"/>
          <p:nvPr/>
        </p:nvSpPr>
        <p:spPr>
          <a:xfrm>
            <a:off x="1343248" y="2455049"/>
            <a:ext cx="407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Map Study(check map in navigation)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B0D155-1EEA-48B1-395D-DE72C834CBCB}"/>
              </a:ext>
            </a:extLst>
          </p:cNvPr>
          <p:cNvSpPr txBox="1"/>
          <p:nvPr/>
        </p:nvSpPr>
        <p:spPr>
          <a:xfrm>
            <a:off x="6723859" y="2455049"/>
            <a:ext cx="468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Route Experience(without map checking)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7CFC76-2A0A-C018-F1FE-BDAC9085B7A5}"/>
              </a:ext>
            </a:extLst>
          </p:cNvPr>
          <p:cNvSpPr txBox="1"/>
          <p:nvPr/>
        </p:nvSpPr>
        <p:spPr>
          <a:xfrm>
            <a:off x="1267206" y="5310892"/>
            <a:ext cx="9943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EI is Goal-directed manner. </a:t>
            </a:r>
          </a:p>
          <a:p>
            <a:r>
              <a:rPr lang="en-US" altLang="zh-CN" sz="1600" dirty="0"/>
              <a:t>Focus on Navigating Goal. </a:t>
            </a:r>
            <a:r>
              <a:rPr lang="en-US" altLang="zh-CN" sz="1600" dirty="0">
                <a:solidFill>
                  <a:srgbClr val="FF0000"/>
                </a:solidFill>
              </a:rPr>
              <a:t>(In our case)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693CA2C-A796-3A75-A9DF-3B9907FE346E}"/>
              </a:ext>
            </a:extLst>
          </p:cNvPr>
          <p:cNvCxnSpPr>
            <a:cxnSpLocks/>
          </p:cNvCxnSpPr>
          <p:nvPr/>
        </p:nvCxnSpPr>
        <p:spPr bwMode="auto">
          <a:xfrm>
            <a:off x="5110716" y="3700130"/>
            <a:ext cx="14318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960928C-A496-6597-9AE2-63799DDAEB8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50466" y="3887972"/>
            <a:ext cx="14921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E0866B0-0EA7-E28B-6626-456C3413AE48}"/>
              </a:ext>
            </a:extLst>
          </p:cNvPr>
          <p:cNvSpPr txBox="1"/>
          <p:nvPr/>
        </p:nvSpPr>
        <p:spPr>
          <a:xfrm>
            <a:off x="4886143" y="4021685"/>
            <a:ext cx="1923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Metacognition</a:t>
            </a:r>
          </a:p>
          <a:p>
            <a:r>
              <a:rPr lang="en-US" altLang="zh-CN" dirty="0" err="1"/>
              <a:t>Monitor&amp;Control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63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EFF1BD50-F4F1-A97D-556B-1CC1FEA43F1F}"/>
              </a:ext>
            </a:extLst>
          </p:cNvPr>
          <p:cNvSpPr/>
          <p:nvPr/>
        </p:nvSpPr>
        <p:spPr bwMode="auto">
          <a:xfrm>
            <a:off x="836046" y="1113322"/>
            <a:ext cx="10519905" cy="2976669"/>
          </a:xfrm>
          <a:prstGeom prst="roundRect">
            <a:avLst/>
          </a:prstGeom>
          <a:solidFill>
            <a:srgbClr val="F8DFD4">
              <a:alpha val="48000"/>
            </a:srgb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C22C01-FDB5-70A8-5EE1-D80BA99617E6}"/>
              </a:ext>
            </a:extLst>
          </p:cNvPr>
          <p:cNvSpPr txBox="1"/>
          <p:nvPr/>
        </p:nvSpPr>
        <p:spPr>
          <a:xfrm>
            <a:off x="1004434" y="1254720"/>
            <a:ext cx="99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EI Research Gap </a:t>
            </a:r>
            <a:r>
              <a:rPr lang="en-US" altLang="zh-CN" sz="1800" i="1" dirty="0"/>
              <a:t>[10]: </a:t>
            </a:r>
            <a:r>
              <a:rPr lang="en-US" altLang="zh-CN" sz="1800" i="1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DFDD08-0AA6-89D6-8D74-395B0FA5EE16}"/>
              </a:ext>
            </a:extLst>
          </p:cNvPr>
          <p:cNvSpPr txBox="1"/>
          <p:nvPr/>
        </p:nvSpPr>
        <p:spPr>
          <a:xfrm>
            <a:off x="1300567" y="2169680"/>
            <a:ext cx="9943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Explored the nature of EL within spatial perspectives independently. </a:t>
            </a:r>
          </a:p>
          <a:p>
            <a:r>
              <a:rPr lang="en-US" altLang="zh-CN" sz="1600" dirty="0"/>
              <a:t>Less studies on </a:t>
            </a:r>
            <a:r>
              <a:rPr lang="en-US" altLang="zh-CN" sz="1600" dirty="0">
                <a:solidFill>
                  <a:srgbClr val="FF0000"/>
                </a:solidFill>
              </a:rPr>
              <a:t>switching or combining </a:t>
            </a:r>
            <a:r>
              <a:rPr lang="en-US" altLang="zh-CN" sz="1600" dirty="0"/>
              <a:t>Map Study and Route Experience.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EL research limited participants’ ability to choose and/or switch between spatial perspectives freely. </a:t>
            </a:r>
          </a:p>
          <a:p>
            <a:r>
              <a:rPr lang="en-US" altLang="zh-CN" sz="1600" dirty="0"/>
              <a:t>Hard to examine how metacognition affects how participants switch between different perspectives in EL.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AEF8E3-88DD-806F-8577-86BBC06B6C2A}"/>
              </a:ext>
            </a:extLst>
          </p:cNvPr>
          <p:cNvSpPr txBox="1"/>
          <p:nvPr/>
        </p:nvSpPr>
        <p:spPr>
          <a:xfrm>
            <a:off x="1004434" y="4509829"/>
            <a:ext cx="10519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Back to Question:</a:t>
            </a:r>
          </a:p>
          <a:p>
            <a:r>
              <a:rPr lang="en-US" altLang="zh-CN" sz="2400" b="1" dirty="0"/>
              <a:t>Where do you typically check the map during your navigation route?</a:t>
            </a:r>
          </a:p>
          <a:p>
            <a:endParaRPr lang="en-US" altLang="zh-CN" sz="2400" b="1" dirty="0"/>
          </a:p>
          <a:p>
            <a:r>
              <a:rPr lang="en-US" altLang="zh-CN" sz="1600" dirty="0"/>
              <a:t>Understanding the spatial distribution of </a:t>
            </a:r>
            <a:r>
              <a:rPr lang="en-US" altLang="zh-CN" sz="1600" b="1" dirty="0"/>
              <a:t>Map Study </a:t>
            </a:r>
            <a:r>
              <a:rPr lang="en-US" altLang="zh-CN" sz="1600" dirty="0"/>
              <a:t>and </a:t>
            </a:r>
            <a:r>
              <a:rPr lang="en-US" altLang="zh-CN" sz="1600" b="1" dirty="0"/>
              <a:t>Route Experience </a:t>
            </a:r>
            <a:r>
              <a:rPr lang="en-US" altLang="zh-CN" sz="1600" dirty="0"/>
              <a:t>during the navigation process can be very effective in helping us answer this question.</a:t>
            </a:r>
          </a:p>
        </p:txBody>
      </p:sp>
    </p:spTree>
    <p:extLst>
      <p:ext uri="{BB962C8B-B14F-4D97-AF65-F5344CB8AC3E}">
        <p14:creationId xmlns:p14="http://schemas.microsoft.com/office/powerpoint/2010/main" val="9218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EFF1BD50-F4F1-A97D-556B-1CC1FEA43F1F}"/>
              </a:ext>
            </a:extLst>
          </p:cNvPr>
          <p:cNvSpPr/>
          <p:nvPr/>
        </p:nvSpPr>
        <p:spPr bwMode="auto">
          <a:xfrm>
            <a:off x="836046" y="1113321"/>
            <a:ext cx="10519905" cy="4254545"/>
          </a:xfrm>
          <a:prstGeom prst="roundRect">
            <a:avLst/>
          </a:prstGeom>
          <a:solidFill>
            <a:srgbClr val="D5E9B7">
              <a:alpha val="48000"/>
            </a:srgb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C22C01-FDB5-70A8-5EE1-D80BA99617E6}"/>
              </a:ext>
            </a:extLst>
          </p:cNvPr>
          <p:cNvSpPr txBox="1"/>
          <p:nvPr/>
        </p:nvSpPr>
        <p:spPr>
          <a:xfrm>
            <a:off x="1004434" y="1254720"/>
            <a:ext cx="99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FF0000"/>
                </a:solidFill>
              </a:rPr>
              <a:t>Potential Research Questions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DFDD08-0AA6-89D6-8D74-395B0FA5EE16}"/>
              </a:ext>
            </a:extLst>
          </p:cNvPr>
          <p:cNvSpPr txBox="1"/>
          <p:nvPr/>
        </p:nvSpPr>
        <p:spPr>
          <a:xfrm>
            <a:off x="1286390" y="1859340"/>
            <a:ext cx="99437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How are the two spatial perspectives learning, </a:t>
            </a:r>
            <a:r>
              <a:rPr lang="en-US" altLang="zh-CN" sz="1600" b="1" dirty="0"/>
              <a:t>map study </a:t>
            </a:r>
            <a:r>
              <a:rPr lang="en-US" altLang="zh-CN" sz="1600" dirty="0"/>
              <a:t>and </a:t>
            </a:r>
            <a:r>
              <a:rPr lang="en-US" altLang="zh-CN" sz="1600" b="1" dirty="0"/>
              <a:t>route experience</a:t>
            </a:r>
            <a:r>
              <a:rPr lang="en-US" altLang="zh-CN" sz="1600" dirty="0"/>
              <a:t>, </a:t>
            </a:r>
            <a:r>
              <a:rPr lang="en-US" altLang="zh-CN" sz="1600" b="1" dirty="0"/>
              <a:t>distributed</a:t>
            </a:r>
            <a:r>
              <a:rPr lang="en-US" altLang="zh-CN" sz="1600" dirty="0"/>
              <a:t> in a navigation route? </a:t>
            </a:r>
          </a:p>
          <a:p>
            <a:pPr marL="342900" indent="-342900">
              <a:buAutoNum type="arabicPeriod"/>
            </a:pPr>
            <a:endParaRPr lang="en-US" altLang="zh-CN" sz="1600" i="1" dirty="0"/>
          </a:p>
          <a:p>
            <a:pPr marL="342900" indent="-342900">
              <a:buAutoNum type="arabicPeriod"/>
            </a:pPr>
            <a:r>
              <a:rPr lang="en-US" altLang="zh-CN" sz="1600" dirty="0"/>
              <a:t>What are the factors that affect perspective switching in a navigation process? (e.g. environment complexity, metacognitive monitoring, individual differences in spatial skills).</a:t>
            </a:r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342900" indent="-342900">
              <a:buFontTx/>
              <a:buAutoNum type="arabicPeriod"/>
            </a:pPr>
            <a:r>
              <a:rPr lang="en-US" altLang="zh-CN" sz="1600" dirty="0"/>
              <a:t>How effective is </a:t>
            </a:r>
            <a:r>
              <a:rPr lang="en-US" altLang="zh-CN" sz="1600" b="1" dirty="0"/>
              <a:t>predicting the distribution </a:t>
            </a:r>
            <a:r>
              <a:rPr lang="en-US" altLang="zh-CN" sz="1600" dirty="0"/>
              <a:t>of the two spatial perspectives in a route using machine learning methods for individuals? (Each participant has 16 navigation routes, when give a new navigation route, could we predict where is map study and route experience segments for this individual?)</a:t>
            </a:r>
          </a:p>
          <a:p>
            <a:pPr marL="342900" indent="-342900">
              <a:buFontTx/>
              <a:buAutoNum type="arabicPeriod"/>
            </a:pP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How do monitoring and control in metacognition interact during navigation route learning? </a:t>
            </a:r>
            <a:r>
              <a:rPr lang="en-US" altLang="zh-CN" sz="1600" i="1" dirty="0"/>
              <a:t>(Spatial Cognition, Psychology)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6420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EFF1BD50-F4F1-A97D-556B-1CC1FEA43F1F}"/>
              </a:ext>
            </a:extLst>
          </p:cNvPr>
          <p:cNvSpPr/>
          <p:nvPr/>
        </p:nvSpPr>
        <p:spPr bwMode="auto">
          <a:xfrm>
            <a:off x="836046" y="1113322"/>
            <a:ext cx="10519905" cy="5209506"/>
          </a:xfrm>
          <a:prstGeom prst="roundRect">
            <a:avLst/>
          </a:prstGeom>
          <a:solidFill>
            <a:srgbClr val="D5E9B7">
              <a:alpha val="48000"/>
            </a:srgb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C22C01-FDB5-70A8-5EE1-D80BA99617E6}"/>
              </a:ext>
            </a:extLst>
          </p:cNvPr>
          <p:cNvSpPr txBox="1"/>
          <p:nvPr/>
        </p:nvSpPr>
        <p:spPr>
          <a:xfrm>
            <a:off x="1004434" y="1254720"/>
            <a:ext cx="99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FF0000"/>
                </a:solidFill>
              </a:rPr>
              <a:t>How to apply our data to research question (</a:t>
            </a:r>
            <a:r>
              <a:rPr lang="en-US" altLang="zh-CN" sz="1800" b="1" dirty="0">
                <a:solidFill>
                  <a:srgbClr val="FF0000"/>
                </a:solidFill>
                <a:hlinkClick r:id="rId3"/>
              </a:rPr>
              <a:t>Interactive Visualization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DFDD08-0AA6-89D6-8D74-395B0FA5EE16}"/>
              </a:ext>
            </a:extLst>
          </p:cNvPr>
          <p:cNvSpPr txBox="1"/>
          <p:nvPr/>
        </p:nvSpPr>
        <p:spPr>
          <a:xfrm>
            <a:off x="1286541" y="3196516"/>
            <a:ext cx="9943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 How are the two spatial perspectives learning, map study and route experience, distributed in a navigation route? </a:t>
            </a:r>
            <a:r>
              <a:rPr lang="en-US" altLang="zh-CN" sz="1600" i="1" dirty="0"/>
              <a:t>(Spatial Science)</a:t>
            </a:r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214DC2-194F-4A14-6737-1D41DF9FE601}"/>
              </a:ext>
            </a:extLst>
          </p:cNvPr>
          <p:cNvSpPr txBox="1"/>
          <p:nvPr/>
        </p:nvSpPr>
        <p:spPr>
          <a:xfrm>
            <a:off x="1286541" y="1768659"/>
            <a:ext cx="407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Map Study(check map in navigation)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FD15D7-5C6C-A6A7-0C5B-D2F972C79A9E}"/>
              </a:ext>
            </a:extLst>
          </p:cNvPr>
          <p:cNvSpPr txBox="1"/>
          <p:nvPr/>
        </p:nvSpPr>
        <p:spPr>
          <a:xfrm>
            <a:off x="6262197" y="1765450"/>
            <a:ext cx="468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Route Experience(without map checking)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064EA4F8-06A0-C515-B647-760B1DE65B62}"/>
              </a:ext>
            </a:extLst>
          </p:cNvPr>
          <p:cNvSpPr/>
          <p:nvPr/>
        </p:nvSpPr>
        <p:spPr bwMode="auto">
          <a:xfrm>
            <a:off x="3189767" y="2218660"/>
            <a:ext cx="170121" cy="369332"/>
          </a:xfrm>
          <a:prstGeom prst="downArrow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CC1D80C7-F883-C624-0AA9-08192612BA41}"/>
              </a:ext>
            </a:extLst>
          </p:cNvPr>
          <p:cNvSpPr/>
          <p:nvPr/>
        </p:nvSpPr>
        <p:spPr bwMode="auto">
          <a:xfrm>
            <a:off x="8309343" y="2186394"/>
            <a:ext cx="170121" cy="369332"/>
          </a:xfrm>
          <a:prstGeom prst="downArrow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3CD89F-59F3-3166-FA7C-2ECCDD5A0655}"/>
              </a:ext>
            </a:extLst>
          </p:cNvPr>
          <p:cNvSpPr txBox="1"/>
          <p:nvPr/>
        </p:nvSpPr>
        <p:spPr>
          <a:xfrm>
            <a:off x="1286541" y="2570045"/>
            <a:ext cx="407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Duration of screen unlocked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5D1D1C-65E1-71D6-6043-B1639E4C67AF}"/>
              </a:ext>
            </a:extLst>
          </p:cNvPr>
          <p:cNvSpPr txBox="1"/>
          <p:nvPr/>
        </p:nvSpPr>
        <p:spPr>
          <a:xfrm>
            <a:off x="6439786" y="2581782"/>
            <a:ext cx="407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Duration of screen locked</a:t>
            </a:r>
            <a:endParaRPr lang="zh-CN" altLang="en-US" dirty="0"/>
          </a:p>
        </p:txBody>
      </p:sp>
      <p:pic>
        <p:nvPicPr>
          <p:cNvPr id="14" name="图片 13" descr="图示&#10;&#10;中度可信度描述已自动生成">
            <a:extLst>
              <a:ext uri="{FF2B5EF4-FFF2-40B4-BE49-F238E27FC236}">
                <a16:creationId xmlns:a16="http://schemas.microsoft.com/office/drawing/2014/main" id="{C4416AE3-2513-5EA7-64CA-08C3E57746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42" y="3834808"/>
            <a:ext cx="5255888" cy="227628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425CE45-3C3D-3ECA-2459-3D51E7D9397E}"/>
              </a:ext>
            </a:extLst>
          </p:cNvPr>
          <p:cNvSpPr txBox="1"/>
          <p:nvPr/>
        </p:nvSpPr>
        <p:spPr>
          <a:xfrm>
            <a:off x="8953620" y="4421118"/>
            <a:ext cx="2516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0C0"/>
                </a:solidFill>
              </a:rPr>
              <a:t>Locked screen(Route experience)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2B38A2-83C3-2272-AE5E-BD63BC363AF5}"/>
              </a:ext>
            </a:extLst>
          </p:cNvPr>
          <p:cNvSpPr/>
          <p:nvPr/>
        </p:nvSpPr>
        <p:spPr bwMode="auto">
          <a:xfrm>
            <a:off x="694267" y="1765450"/>
            <a:ext cx="10803466" cy="1283682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 animBg="1"/>
      <p:bldP spid="7" grpId="0" animBg="1"/>
      <p:bldP spid="9" grpId="0"/>
      <p:bldP spid="10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EFF1BD50-F4F1-A97D-556B-1CC1FEA43F1F}"/>
              </a:ext>
            </a:extLst>
          </p:cNvPr>
          <p:cNvSpPr/>
          <p:nvPr/>
        </p:nvSpPr>
        <p:spPr bwMode="auto">
          <a:xfrm>
            <a:off x="836046" y="1113322"/>
            <a:ext cx="10519905" cy="5443422"/>
          </a:xfrm>
          <a:prstGeom prst="roundRect">
            <a:avLst/>
          </a:prstGeom>
          <a:solidFill>
            <a:srgbClr val="D5E9B7">
              <a:alpha val="48000"/>
            </a:srgb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C22C01-FDB5-70A8-5EE1-D80BA99617E6}"/>
              </a:ext>
            </a:extLst>
          </p:cNvPr>
          <p:cNvSpPr txBox="1"/>
          <p:nvPr/>
        </p:nvSpPr>
        <p:spPr>
          <a:xfrm>
            <a:off x="1004434" y="1254720"/>
            <a:ext cx="99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FF0000"/>
                </a:solidFill>
              </a:rPr>
              <a:t>How to apply our data to research question (</a:t>
            </a:r>
            <a:r>
              <a:rPr lang="en-US" altLang="zh-CN" sz="1800" b="1" dirty="0">
                <a:solidFill>
                  <a:srgbClr val="FF0000"/>
                </a:solidFill>
                <a:hlinkClick r:id="rId3"/>
              </a:rPr>
              <a:t>Interactive Visualization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DFDD08-0AA6-89D6-8D74-395B0FA5EE16}"/>
              </a:ext>
            </a:extLst>
          </p:cNvPr>
          <p:cNvSpPr txBox="1"/>
          <p:nvPr/>
        </p:nvSpPr>
        <p:spPr>
          <a:xfrm>
            <a:off x="1229834" y="1899344"/>
            <a:ext cx="3625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2. What are the factors that affect perspective switching in a navigation process? (e.g. environment complexity, metacognitive monitoring, individual differences in spatial skills) </a:t>
            </a:r>
          </a:p>
          <a:p>
            <a:endParaRPr lang="en-US" altLang="zh-CN" sz="1600" dirty="0"/>
          </a:p>
        </p:txBody>
      </p:sp>
      <p:pic>
        <p:nvPicPr>
          <p:cNvPr id="12" name="图片 11" descr="图表, 散点图&#10;&#10;描述已自动生成">
            <a:extLst>
              <a:ext uri="{FF2B5EF4-FFF2-40B4-BE49-F238E27FC236}">
                <a16:creationId xmlns:a16="http://schemas.microsoft.com/office/drawing/2014/main" id="{B2DEFE64-20A1-A0AA-10C3-8FDD5A2DD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11" y="1789626"/>
            <a:ext cx="5683559" cy="456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8702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p="http://schemas.openxmlformats.org/presentationml/2006/main"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51F2E9E2E7574FB99F6ABCBAE8D6E6" ma:contentTypeVersion="7" ma:contentTypeDescription="Create a new document." ma:contentTypeScope="" ma:versionID="6f5071251051928080ce563de478b267">
  <xsd:schema xmlns:xsd="http://www.w3.org/2001/XMLSchema" xmlns:xs="http://www.w3.org/2001/XMLSchema" xmlns:p="http://schemas.microsoft.com/office/2006/metadata/properties" xmlns:ns2="8a03f34d-f0d3-48c0-be2d-a52ec64912f2" xmlns:ns3="45dcb47e-6b8b-49cf-94c9-2f49b98129da" targetNamespace="http://schemas.microsoft.com/office/2006/metadata/properties" ma:root="true" ma:fieldsID="8b25806e4c19ebd87877053048b6f2a7" ns2:_="" ns3:_="">
    <xsd:import namespace="8a03f34d-f0d3-48c0-be2d-a52ec64912f2"/>
    <xsd:import namespace="45dcb47e-6b8b-49cf-94c9-2f49b981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3f34d-f0d3-48c0-be2d-a52ec64912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938953-97e4-410d-a323-cf9a87d86f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cb47e-6b8b-49cf-94c9-2f49b98129d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d0d6a56-a4d9-4b25-a5d1-b24174f40339}" ma:internalName="TaxCatchAll" ma:showField="CatchAllData" ma:web="45dcb47e-6b8b-49cf-94c9-2f49b981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03f34d-f0d3-48c0-be2d-a52ec64912f2">
      <Terms xmlns="http://schemas.microsoft.com/office/infopath/2007/PartnerControls"/>
    </lcf76f155ced4ddcb4097134ff3c332f>
    <TaxCatchAll xmlns="45dcb47e-6b8b-49cf-94c9-2f49b98129da" xsi:nil="true"/>
  </documentManagement>
</p:properties>
</file>

<file path=customXml/itemProps1.xml><?xml version="1.0" encoding="utf-8"?>
<ds:datastoreItem xmlns:ds="http://schemas.openxmlformats.org/officeDocument/2006/customXml" ds:itemID="{38FE077A-99D7-41E3-8CCA-F92DA7DFFE87}">
  <ds:schemaRefs>
    <ds:schemaRef ds:uri="45dcb47e-6b8b-49cf-94c9-2f49b98129da"/>
    <ds:schemaRef ds:uri="8a03f34d-f0d3-48c0-be2d-a52ec64912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E05C85E-43FF-42E4-9C2D-A0087696E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648A47-3897-468C-AC39-C0544258E2F8}">
  <ds:schemaRefs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45dcb47e-6b8b-49cf-94c9-2f49b98129da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8a03f34d-f0d3-48c0-be2d-a52ec64912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16718</TotalTime>
  <Words>1298</Words>
  <Application>Microsoft Office PowerPoint</Application>
  <PresentationFormat>宽屏</PresentationFormat>
  <Paragraphs>123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等线</vt:lpstr>
      <vt:lpstr>Arial</vt:lpstr>
      <vt:lpstr>UZH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xuzhengfang</dc:creator>
  <cp:lastModifiedBy>Zhengfang Xu</cp:lastModifiedBy>
  <cp:revision>109</cp:revision>
  <dcterms:created xsi:type="dcterms:W3CDTF">2013-07-15T20:26:40Z</dcterms:created>
  <dcterms:modified xsi:type="dcterms:W3CDTF">2024-03-28T08:18:53Z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0x0101008C51F2E9E2E7574FB99F6ABCBAE8D6E6</vt:lpwstr>
  </property>
  <property fmtid="{D5CDD505-2E9C-101B-9397-08002B2CF9AE}" pid="3" name="MediaServiceImageTags">
    <vt:lpwstr/>
  </property>
</Properties>
</file>