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BB5E-D098-ED46-2EC8-5EA614306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FC609-4C32-C6C6-1C2C-3FA6E9FCA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52CD8-F356-F312-B843-9D446086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A61AD-B628-E195-AEC8-7E285B5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D4310-6952-3B92-113F-DD12C4E3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F6DE-32D6-F0E0-0BD9-A690176A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70EA1-04E5-37B2-0838-FB4351D5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7FFFA-7059-0099-0014-75739DD0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A3057-302C-346B-CB18-E00BA593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928DF-064D-7FE3-1B09-119A16F3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BEE031-64C1-5642-4300-C8AEBB0F5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2C7F6-CA09-AA97-FFE5-58AB9F2C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8AE45-0B78-568A-E0AD-D0056A2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D3837-4949-5657-3820-C9069A00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36D2A-9D2C-3FA8-FF98-9875DB25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7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BCEC-65BF-E334-8367-E0328F4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56BC2-E60B-A39E-1966-A6DFA8B8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2A3CB-AEE9-17F5-A341-34138F64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A79FB-A6E5-2D8E-8160-B387BE6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63B62-FA0B-4E06-6FE0-E32652A0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DE9E-7B5B-3E45-C73F-06625AC0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86E92-DA0F-3592-8254-3F3FD57F8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3C718-6B81-D2A4-4876-1384DD3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5EC63-1EA7-FE38-D5C8-AC973DB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1746-C275-A5C3-EDC2-5AFDC079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EFE2F-C4C3-C1E7-7B13-A844C1BA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FDA48-11D5-F451-ACA2-9DC3FCD1F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EC6AB-A814-14B5-6AD5-B2DE2BBB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4D8EF-67DA-2F05-EA28-BE721399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8EEE-F8EA-844F-444A-E6807CEE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D90D3-9587-44CB-5DF2-E0F8C71F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557CC-9F94-C029-3236-8F23347E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D7847-3851-8285-9A15-FACA3774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C5C24-6CA7-37F4-80B6-888E7290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97582-024E-28CE-8854-6B28206C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DEF15B-2AC4-6666-C61A-8D8455B2F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B190B-CABF-263B-47DE-E1E52017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782876-C11D-4CF1-278D-DFACA102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6FB6AA-93D7-7D37-3471-8513DD9A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2B5E-0777-A8B8-B4A8-83F2601A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83FC6-FE4D-CB97-5368-69D01290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2BEC9-388F-C105-42F3-D6DA3078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880FC3-2E97-C427-06F4-D4F90E39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6E101C-87F5-E38D-64F8-859E0035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1BDF42-8E6E-F941-CDCD-AD6983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7056D-1FF0-25EB-D986-3FC62A4E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61F28-BD00-E849-2420-36BD66EF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78F9-0CDD-835D-AD2D-6401A410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F9834-30E2-A620-DA3B-6C14138A9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BE50A-E979-6E20-0F8E-24D306D6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6649C-6251-9C5D-ACD6-2AF8BF3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D2044-41E7-8AAE-06B8-61C1847A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4617-71F4-D9B0-1BFE-2CA923DC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1202A-DD2F-669E-A161-C91D3018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4DC19-0317-8B81-27B1-ADC5BC65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B1F11-2EF7-2BB5-EBA3-66E322B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AF95F-C94C-9C0C-36DE-E1275DEB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8130A-B7BE-BA48-DCD2-B8BA82E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5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CC5315-E316-910B-8747-0E75FCE6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CAD55-A15B-3C46-40D2-BDCC9638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D76A2-932A-54EB-595E-E42C7D7B0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38EF-8C26-48D5-AAB7-9CC5CE2365F9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71CBE-05CF-E493-4A34-D9E6618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74084-D879-25DB-5956-D03A220C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2FAFE6-E37B-DA22-0CB4-23748AF9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1893" y="274739"/>
            <a:ext cx="10973614" cy="1655762"/>
          </a:xfrm>
        </p:spPr>
        <p:txBody>
          <a:bodyPr/>
          <a:lstStyle/>
          <a:p>
            <a:r>
              <a:rPr lang="en-US" altLang="zh-CN" dirty="0"/>
              <a:t>Logic: 1. turn by turn navigation aids not good</a:t>
            </a:r>
          </a:p>
          <a:p>
            <a:r>
              <a:rPr lang="en-US" altLang="zh-CN" dirty="0"/>
              <a:t>_more people 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E5B4C28-5A45-AF99-F8A1-BEC08AA20641}"/>
              </a:ext>
            </a:extLst>
          </p:cNvPr>
          <p:cNvSpPr txBox="1">
            <a:spLocks/>
          </p:cNvSpPr>
          <p:nvPr/>
        </p:nvSpPr>
        <p:spPr>
          <a:xfrm>
            <a:off x="-476396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2. Decision points are</a:t>
            </a:r>
          </a:p>
          <a:p>
            <a:r>
              <a:rPr lang="en-US" altLang="zh-CN" dirty="0"/>
              <a:t>a valid aggregation for car drivers, but they are not sufficient for the more complex domain of</a:t>
            </a:r>
          </a:p>
          <a:p>
            <a:r>
              <a:rPr lang="en-US" altLang="zh-CN" dirty="0"/>
              <a:t>pedestrians. (</a:t>
            </a:r>
            <a:r>
              <a:rPr lang="en-US" altLang="zh-CN" i="1" dirty="0"/>
              <a:t>Wayfinding Model For Pedestrian Navigation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EE778E-4084-B20C-E9F4-D1C997E093F4}"/>
              </a:ext>
            </a:extLst>
          </p:cNvPr>
          <p:cNvSpPr txBox="1">
            <a:spLocks/>
          </p:cNvSpPr>
          <p:nvPr/>
        </p:nvSpPr>
        <p:spPr>
          <a:xfrm>
            <a:off x="63905" y="48321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3. Navigation factors . Lynch (1960) is one of the earliest and most</a:t>
            </a:r>
          </a:p>
          <a:p>
            <a:r>
              <a:rPr lang="en-US" altLang="zh-CN" dirty="0"/>
              <a:t>influential contributions in this field with regard to the cognitive structure of urban environments to</a:t>
            </a:r>
          </a:p>
          <a:p>
            <a:r>
              <a:rPr lang="en-US" altLang="zh-CN" dirty="0"/>
              <a:t>date. Lynch distinguishes landmarks, nodes, paths and regions in the city. All of those have</a:t>
            </a:r>
          </a:p>
          <a:p>
            <a:r>
              <a:rPr lang="en-US" altLang="zh-CN" dirty="0"/>
              <a:t>importance for pedestrian navigation systems to varying degrees, i.e., regions generally play a minor</a:t>
            </a:r>
          </a:p>
          <a:p>
            <a:r>
              <a:rPr lang="en-US" altLang="zh-CN" dirty="0"/>
              <a:t>role compared to nodes. The structures that Lynch describes have proven their relevance over the</a:t>
            </a:r>
          </a:p>
          <a:p>
            <a:r>
              <a:rPr lang="en-US" altLang="zh-CN" dirty="0"/>
              <a:t>decades and are basic concepts in contemporary navigation systems.  (</a:t>
            </a:r>
            <a:r>
              <a:rPr lang="en-US" altLang="zh-CN" i="1" dirty="0"/>
              <a:t>Wayfinding Model For Pedestrian Navigation)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E6CEC60-8ED5-DEE4-701F-26C7C26E5B90}"/>
              </a:ext>
            </a:extLst>
          </p:cNvPr>
          <p:cNvSpPr txBox="1">
            <a:spLocks/>
          </p:cNvSpPr>
          <p:nvPr/>
        </p:nvSpPr>
        <p:spPr>
          <a:xfrm>
            <a:off x="707721" y="33026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3. Four factors in wayfinding</a:t>
            </a:r>
          </a:p>
          <a:p>
            <a:r>
              <a:rPr lang="en-US" altLang="zh-CN" dirty="0"/>
              <a:t>orientation, route decision, route monitoring, and</a:t>
            </a:r>
          </a:p>
          <a:p>
            <a:r>
              <a:rPr lang="en-US" altLang="zh-CN" dirty="0"/>
              <a:t>destination recognition(What about people in pedestrian navigation?)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75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2FAFE6-E37B-DA22-0CB4-23748AF9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1893" y="274739"/>
            <a:ext cx="10973614" cy="1655762"/>
          </a:xfrm>
        </p:spPr>
        <p:txBody>
          <a:bodyPr/>
          <a:lstStyle/>
          <a:p>
            <a:r>
              <a:rPr lang="en-US" altLang="zh-CN" dirty="0"/>
              <a:t>Logic: 5. what is wayfinding? Wayfinding: (A Simple Concept, a Complex Process.</a:t>
            </a:r>
          </a:p>
          <a:p>
            <a:r>
              <a:rPr lang="en-US" altLang="zh-CN" dirty="0"/>
              <a:t>Trans)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E5B4C28-5A45-AF99-F8A1-BEC08AA20641}"/>
              </a:ext>
            </a:extLst>
          </p:cNvPr>
          <p:cNvSpPr txBox="1">
            <a:spLocks/>
          </p:cNvSpPr>
          <p:nvPr/>
        </p:nvSpPr>
        <p:spPr>
          <a:xfrm>
            <a:off x="-476396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6. Conventional pedestrian navigation </a:t>
            </a:r>
            <a:r>
              <a:rPr lang="en-US" altLang="zh-CN" dirty="0" err="1"/>
              <a:t>applica</a:t>
            </a:r>
            <a:r>
              <a:rPr lang="en-US" altLang="zh-CN" dirty="0"/>
              <a:t>-</a:t>
            </a:r>
          </a:p>
          <a:p>
            <a:r>
              <a:rPr lang="en-US" altLang="zh-CN" dirty="0" err="1"/>
              <a:t>tions</a:t>
            </a:r>
            <a:r>
              <a:rPr lang="en-US" altLang="zh-CN" dirty="0"/>
              <a:t> present users with environmental information</a:t>
            </a:r>
          </a:p>
          <a:p>
            <a:r>
              <a:rPr lang="en-US" altLang="zh-CN" dirty="0"/>
              <a:t>through maps and voice guidance based on turn-by-turn</a:t>
            </a:r>
          </a:p>
          <a:p>
            <a:r>
              <a:rPr lang="en-US" altLang="zh-CN" dirty="0"/>
              <a:t>instructions or sense of touch. (</a:t>
            </a:r>
            <a:r>
              <a:rPr lang="en-US" altLang="zh-CN" i="1" dirty="0"/>
              <a:t>Pedestrian Navigation Using the Sense of</a:t>
            </a:r>
          </a:p>
          <a:p>
            <a:r>
              <a:rPr lang="en-US" altLang="zh-CN" i="1" dirty="0"/>
              <a:t>Touch.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EE778E-4084-B20C-E9F4-D1C997E093F4}"/>
              </a:ext>
            </a:extLst>
          </p:cNvPr>
          <p:cNvSpPr txBox="1">
            <a:spLocks/>
          </p:cNvSpPr>
          <p:nvPr/>
        </p:nvSpPr>
        <p:spPr>
          <a:xfrm>
            <a:off x="63905" y="48321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8. (Over-</a:t>
            </a:r>
          </a:p>
          <a:p>
            <a:r>
              <a:rPr lang="en-US" altLang="zh-CN" dirty="0"/>
              <a:t>coming Challenges in Developing More Usable Pedes-</a:t>
            </a:r>
          </a:p>
          <a:p>
            <a:r>
              <a:rPr lang="en-US" altLang="zh-CN" dirty="0" err="1"/>
              <a:t>trian</a:t>
            </a:r>
            <a:r>
              <a:rPr lang="en-US" altLang="zh-CN" dirty="0"/>
              <a:t> Navigation Systems)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E6CEC60-8ED5-DEE4-701F-26C7C26E5B90}"/>
              </a:ext>
            </a:extLst>
          </p:cNvPr>
          <p:cNvSpPr txBox="1">
            <a:spLocks/>
          </p:cNvSpPr>
          <p:nvPr/>
        </p:nvSpPr>
        <p:spPr>
          <a:xfrm>
            <a:off x="-401239" y="3429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7. (A Formal Model of the Process</a:t>
            </a:r>
          </a:p>
          <a:p>
            <a:r>
              <a:rPr lang="en-US" altLang="zh-CN" dirty="0" err="1"/>
              <a:t>ofWayfinding</a:t>
            </a:r>
            <a:r>
              <a:rPr lang="en-US" altLang="zh-CN" dirty="0"/>
              <a:t> in Built Environments?)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9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2FAFE6-E37B-DA22-0CB4-23748AF9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1893" y="274739"/>
            <a:ext cx="10973614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Logic: 9. </a:t>
            </a:r>
            <a:r>
              <a:rPr lang="en-US" altLang="zh-CN" b="1" dirty="0"/>
              <a:t>interaction between mobile computing devices and users </a:t>
            </a:r>
            <a:r>
              <a:rPr lang="en-US" altLang="zh-CN" dirty="0"/>
              <a:t>: (1.</a:t>
            </a:r>
            <a:r>
              <a:rPr lang="en-US" altLang="zh-CN" sz="1800" u="sng" dirty="0"/>
              <a:t>User Preferences, Information Transactions and Location-Based Services: A Study of Urban Pedestrian</a:t>
            </a:r>
          </a:p>
          <a:p>
            <a:r>
              <a:rPr lang="en-US" altLang="zh-CN" sz="1800" u="sng" dirty="0"/>
              <a:t>Way Finding 2 Understanding and Using Context. Personal</a:t>
            </a:r>
          </a:p>
          <a:p>
            <a:r>
              <a:rPr lang="en-US" altLang="zh-CN" sz="1800" u="sng" dirty="0"/>
              <a:t>Ubiquitous Comput3. How to Build Smart Appliances?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E5B4C28-5A45-AF99-F8A1-BEC08AA20641}"/>
              </a:ext>
            </a:extLst>
          </p:cNvPr>
          <p:cNvSpPr txBox="1">
            <a:spLocks/>
          </p:cNvSpPr>
          <p:nvPr/>
        </p:nvSpPr>
        <p:spPr>
          <a:xfrm>
            <a:off x="4158234" y="128366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Logic: 10. The second aspect is the safety of routes. “Safety</a:t>
            </a:r>
          </a:p>
          <a:p>
            <a:r>
              <a:rPr lang="en-US" altLang="zh-CN" sz="1050" dirty="0"/>
              <a:t>is a very crucial factor of route quality” (81). If they are</a:t>
            </a:r>
          </a:p>
          <a:p>
            <a:r>
              <a:rPr lang="en-US" altLang="zh-CN" sz="1050" dirty="0"/>
              <a:t>unsure whether the current route is correct, pedestrians</a:t>
            </a:r>
          </a:p>
          <a:p>
            <a:r>
              <a:rPr lang="en-US" altLang="zh-CN" sz="1050" dirty="0"/>
              <a:t>must frequently confirm their current walking route with</a:t>
            </a:r>
          </a:p>
          <a:p>
            <a:r>
              <a:rPr lang="en-US" altLang="zh-CN" sz="1050" dirty="0"/>
              <a:t>the planed route during the process of navigation,</a:t>
            </a:r>
          </a:p>
          <a:p>
            <a:r>
              <a:rPr lang="en-US" altLang="zh-CN" sz="1050" dirty="0"/>
              <a:t>because they lack a sense of safety on the route and</a:t>
            </a:r>
          </a:p>
          <a:p>
            <a:r>
              <a:rPr lang="en-US" altLang="zh-CN" sz="1050" dirty="0"/>
              <a:t>worry about becoming lost in an unfamiliar environment. (</a:t>
            </a:r>
            <a:r>
              <a:rPr lang="en-US" altLang="zh-CN" sz="1050" i="1" dirty="0"/>
              <a:t>Decision Loads and Route</a:t>
            </a:r>
          </a:p>
          <a:p>
            <a:r>
              <a:rPr lang="en-US" altLang="zh-CN" sz="1050" i="1" dirty="0"/>
              <a:t>Qualities for Pedestrian Key Requirements for the Design</a:t>
            </a:r>
          </a:p>
          <a:p>
            <a:r>
              <a:rPr lang="en-US" altLang="zh-CN" sz="1050" i="1" dirty="0"/>
              <a:t>of Pedestrian Navigation Services..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EE778E-4084-B20C-E9F4-D1C997E093F4}"/>
              </a:ext>
            </a:extLst>
          </p:cNvPr>
          <p:cNvSpPr txBox="1">
            <a:spLocks/>
          </p:cNvSpPr>
          <p:nvPr/>
        </p:nvSpPr>
        <p:spPr>
          <a:xfrm>
            <a:off x="-493503" y="44879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12. </a:t>
            </a:r>
            <a:r>
              <a:rPr lang="en-US" altLang="zh-CN" dirty="0">
                <a:solidFill>
                  <a:srgbClr val="FF0000"/>
                </a:solidFill>
              </a:rPr>
              <a:t>Meaning</a:t>
            </a:r>
            <a:r>
              <a:rPr lang="en-US" altLang="zh-CN" dirty="0"/>
              <a:t> These studies could</a:t>
            </a:r>
          </a:p>
          <a:p>
            <a:r>
              <a:rPr lang="en-US" altLang="zh-CN" dirty="0"/>
              <a:t>improve pedestrian safety and sense of comfort</a:t>
            </a:r>
          </a:p>
          <a:p>
            <a:r>
              <a:rPr lang="en-US" altLang="zh-CN" dirty="0"/>
              <a:t>when using pedestrian navigation applications.(What about people in pedestrian navigation?)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E6CEC60-8ED5-DEE4-701F-26C7C26E5B90}"/>
              </a:ext>
            </a:extLst>
          </p:cNvPr>
          <p:cNvSpPr txBox="1">
            <a:spLocks/>
          </p:cNvSpPr>
          <p:nvPr/>
        </p:nvSpPr>
        <p:spPr>
          <a:xfrm>
            <a:off x="-1666775" y="30906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Logic: 11. (Spatial Structure and Decision-Making </a:t>
            </a:r>
            <a:r>
              <a:rPr lang="en-US" altLang="zh-CN" dirty="0" err="1"/>
              <a:t>ofPedes</a:t>
            </a:r>
            <a:r>
              <a:rPr lang="en-US" altLang="zh-CN" dirty="0"/>
              <a:t>-</a:t>
            </a:r>
          </a:p>
          <a:p>
            <a:r>
              <a:rPr lang="en-US" altLang="zh-CN" dirty="0" err="1"/>
              <a:t>trian</a:t>
            </a:r>
            <a:r>
              <a:rPr lang="en-US" altLang="zh-CN" dirty="0"/>
              <a:t> Route Selection through an Urban Environment.?)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1276478" y="687334"/>
            <a:ext cx="11341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Many research about decision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Decision points not sufficient for the more complex domain of pedestrians.</a:t>
            </a:r>
          </a:p>
          <a:p>
            <a:r>
              <a:rPr lang="en-US" altLang="zh-CN" dirty="0"/>
              <a:t>(</a:t>
            </a:r>
            <a:r>
              <a:rPr lang="en-US" altLang="zh-CN" i="1" u="sng" dirty="0"/>
              <a:t>Wayfinding Model For Pedestrian Navigation)</a:t>
            </a:r>
          </a:p>
          <a:p>
            <a:endParaRPr lang="en-US" altLang="zh-CN" i="1" u="sng" dirty="0"/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85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480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Zhengfang Xu</dc:creator>
  <cp:lastModifiedBy>Zhengfang Xu</cp:lastModifiedBy>
  <cp:revision>1</cp:revision>
  <dcterms:created xsi:type="dcterms:W3CDTF">2024-03-23T19:39:54Z</dcterms:created>
  <dcterms:modified xsi:type="dcterms:W3CDTF">2024-03-25T21:45:44Z</dcterms:modified>
</cp:coreProperties>
</file>