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BB5E-D098-ED46-2EC8-5EA614306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FC609-4C32-C6C6-1C2C-3FA6E9FC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52CD8-F356-F312-B843-9D446086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A61AD-B628-E195-AEC8-7E285B5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D4310-6952-3B92-113F-DD12C4E3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F6DE-32D6-F0E0-0BD9-A690176A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70EA1-04E5-37B2-0838-FB4351D53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7FFFA-7059-0099-0014-75739DD0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A3057-302C-346B-CB18-E00BA593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928DF-064D-7FE3-1B09-119A16F3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39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EE031-64C1-5642-4300-C8AEBB0F5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D2C7F6-CA09-AA97-FFE5-58AB9F2CF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8AE45-0B78-568A-E0AD-D0056A2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D3837-4949-5657-3820-C9069A0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36D2A-9D2C-3FA8-FF98-9875DB25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7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BCEC-65BF-E334-8367-E0328F4A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56BC2-E60B-A39E-1966-A6DFA8B8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2A3CB-AEE9-17F5-A341-34138F64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A79FB-A6E5-2D8E-8160-B387BE6C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63B62-FA0B-4E06-6FE0-E32652A0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1DE9E-7B5B-3E45-C73F-06625AC0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86E92-DA0F-3592-8254-3F3FD57F8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3C718-6B81-D2A4-4876-1384DD30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EC63-1EA7-FE38-D5C8-AC973DB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1746-C275-A5C3-EDC2-5AFDC07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FE2F-C4C3-C1E7-7B13-A844C1BA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FDA48-11D5-F451-ACA2-9DC3FCD1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EC6AB-A814-14B5-6AD5-B2DE2BBB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4D8EF-67DA-2F05-EA28-BE721399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8EEE-F8EA-844F-444A-E6807CEE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D90D3-9587-44CB-5DF2-E0F8C71F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5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57CC-9F94-C029-3236-8F23347E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0D7847-3851-8285-9A15-FACA3774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0C5C24-6CA7-37F4-80B6-888E7290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97582-024E-28CE-8854-6B28206C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DEF15B-2AC4-6666-C61A-8D8455B2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EB190B-CABF-263B-47DE-E1E52017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82876-C11D-4CF1-278D-DFACA102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FB6AA-93D7-7D37-3471-8513DD9A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42B5E-0777-A8B8-B4A8-83F2601A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83FC6-FE4D-CB97-5368-69D01290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B2BEC9-388F-C105-42F3-D6DA3078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80FC3-2E97-C427-06F4-D4F90E39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E101C-87F5-E38D-64F8-859E003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1BDF42-8E6E-F941-CDCD-AD69830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7056D-1FF0-25EB-D986-3FC62A4E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61F28-BD00-E849-2420-36BD66EF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78F9-0CDD-835D-AD2D-6401A410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F9834-30E2-A620-DA3B-6C14138A9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BE50A-E979-6E20-0F8E-24D306D6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F6649C-6251-9C5D-ACD6-2AF8BF3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D2044-41E7-8AAE-06B8-61C1847A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39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44617-71F4-D9B0-1BFE-2CA923DC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41202A-DD2F-669E-A161-C91D3018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4DC19-0317-8B81-27B1-ADC5BC65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B1F11-2EF7-2BB5-EBA3-66E322B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AF95F-C94C-9C0C-36DE-E1275DE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8130A-B7BE-BA48-DCD2-B8BA82E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5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CC5315-E316-910B-8747-0E75FCE6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CAD55-A15B-3C46-40D2-BDCC9638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76A2-932A-54EB-595E-E42C7D7B0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38EF-8C26-48D5-AAB7-9CC5CE2365F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71CBE-05CF-E493-4A34-D9E661808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4084-D879-25DB-5956-D03A220C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0FC8B-8C3E-47C0-9358-8AC55C9F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5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540-47064-9_1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地图&#10;&#10;描述已自动生成">
            <a:extLst>
              <a:ext uri="{FF2B5EF4-FFF2-40B4-BE49-F238E27FC236}">
                <a16:creationId xmlns:a16="http://schemas.microsoft.com/office/drawing/2014/main" id="{2D7E7DD7-FE68-01F7-FE28-2B133297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92" y="723120"/>
            <a:ext cx="2405669" cy="5206115"/>
          </a:xfrm>
          <a:prstGeom prst="rect">
            <a:avLst/>
          </a:prstGeom>
        </p:spPr>
      </p:pic>
      <p:pic>
        <p:nvPicPr>
          <p:cNvPr id="3" name="图片 2" descr="地图&#10;&#10;描述已自动生成">
            <a:extLst>
              <a:ext uri="{FF2B5EF4-FFF2-40B4-BE49-F238E27FC236}">
                <a16:creationId xmlns:a16="http://schemas.microsoft.com/office/drawing/2014/main" id="{9A7793D8-144F-B74F-8B1F-69632AD89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96" y="723120"/>
            <a:ext cx="2405669" cy="52061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9FF3E5-B885-DDB9-31BC-AD9F221EF683}"/>
              </a:ext>
            </a:extLst>
          </p:cNvPr>
          <p:cNvSpPr txBox="1"/>
          <p:nvPr/>
        </p:nvSpPr>
        <p:spPr>
          <a:xfrm>
            <a:off x="6316933" y="723120"/>
            <a:ext cx="51263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Turn-by-turn navigation aids are not optimal for pedestrian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Turn-by-turn guidance have made users overly reliant on such guidance and impaired their independent wayfinding ability. </a:t>
            </a:r>
            <a:r>
              <a:rPr lang="en-US" altLang="zh-CN" sz="1400" i="1" dirty="0"/>
              <a:t>[1]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turn-by-turn navigation system negates route learning and impairs scene recognition.</a:t>
            </a:r>
            <a:r>
              <a:rPr lang="en-US" altLang="zh-CN" sz="1400" i="1" dirty="0"/>
              <a:t>[2]</a:t>
            </a:r>
          </a:p>
          <a:p>
            <a:endParaRPr lang="en-US" altLang="zh-CN" sz="1400" i="1" dirty="0"/>
          </a:p>
          <a:p>
            <a:r>
              <a:rPr lang="en-US" altLang="zh-CN" sz="1400" i="1" dirty="0"/>
              <a:t>……</a:t>
            </a:r>
          </a:p>
          <a:p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FDB661-521B-5A61-CFBF-FF7ECBD3C0AA}"/>
              </a:ext>
            </a:extLst>
          </p:cNvPr>
          <p:cNvSpPr txBox="1"/>
          <p:nvPr/>
        </p:nvSpPr>
        <p:spPr>
          <a:xfrm>
            <a:off x="750748" y="6233071"/>
            <a:ext cx="276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Turn by turn navigation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484A87-116E-01AA-F071-5ACA485ED71A}"/>
              </a:ext>
            </a:extLst>
          </p:cNvPr>
          <p:cNvSpPr txBox="1"/>
          <p:nvPr/>
        </p:nvSpPr>
        <p:spPr>
          <a:xfrm>
            <a:off x="3655552" y="6233071"/>
            <a:ext cx="276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Map Based navigation</a:t>
            </a:r>
            <a:endParaRPr lang="zh-CN" altLang="en-US" sz="1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D66585-BADB-F4B0-742D-CC198D859615}"/>
              </a:ext>
            </a:extLst>
          </p:cNvPr>
          <p:cNvSpPr txBox="1"/>
          <p:nvPr/>
        </p:nvSpPr>
        <p:spPr>
          <a:xfrm>
            <a:off x="6423300" y="3580336"/>
            <a:ext cx="5126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Pedestrian tend to use Map Based navigation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 </a:t>
            </a:r>
            <a:r>
              <a:rPr lang="en-US" altLang="zh-CN" sz="1200" dirty="0"/>
              <a:t>(need scientific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F0000"/>
                </a:solidFill>
              </a:rPr>
              <a:t>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400" b="1" dirty="0"/>
              <a:t>Where do you typically check the map during your navigation route?</a:t>
            </a:r>
          </a:p>
          <a:p>
            <a:r>
              <a:rPr lang="en-US" altLang="zh-CN" sz="1400" i="1" dirty="0"/>
              <a:t>……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7785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660742" y="795529"/>
            <a:ext cx="42651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Decision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sz="1400" dirty="0"/>
              <a:t>Knowledge of routes is represented as a sequence of </a:t>
            </a:r>
            <a:r>
              <a:rPr lang="en-US" altLang="zh-CN" sz="1400" b="1" dirty="0"/>
              <a:t>intersection-based choice points </a:t>
            </a:r>
            <a:r>
              <a:rPr lang="en-US" altLang="zh-CN" sz="1400" dirty="0"/>
              <a:t>where procedural decisions must be made. </a:t>
            </a:r>
            <a:r>
              <a:rPr lang="en-US" altLang="zh-CN" sz="1400" i="1" dirty="0"/>
              <a:t>[3]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People consistently implicate intersections as critical decision points. </a:t>
            </a:r>
            <a:r>
              <a:rPr lang="en-US" altLang="zh-CN" sz="1400" i="1" dirty="0"/>
              <a:t>[4]</a:t>
            </a:r>
          </a:p>
          <a:p>
            <a:endParaRPr lang="en-US" altLang="zh-CN" sz="1400" i="1" dirty="0"/>
          </a:p>
          <a:p>
            <a:r>
              <a:rPr lang="en-US" altLang="zh-CN" sz="1400" dirty="0"/>
              <a:t>Path segments between intersections are distinctly non-decision-related. </a:t>
            </a:r>
            <a:r>
              <a:rPr lang="en-US" altLang="zh-CN" sz="1400" i="1" dirty="0"/>
              <a:t>[5]</a:t>
            </a:r>
          </a:p>
          <a:p>
            <a:r>
              <a:rPr lang="en-US" altLang="zh-CN" sz="1400" dirty="0">
                <a:solidFill>
                  <a:srgbClr val="0070C0"/>
                </a:solidFill>
              </a:rPr>
              <a:t>(</a:t>
            </a:r>
            <a:r>
              <a:rPr lang="en-US" altLang="zh-CN" sz="1400" b="1" u="sng" dirty="0">
                <a:solidFill>
                  <a:srgbClr val="0070C0"/>
                </a:solidFill>
              </a:rPr>
              <a:t>Argue</a:t>
            </a:r>
            <a:r>
              <a:rPr lang="en-US" altLang="zh-CN" sz="1400" u="sng" dirty="0">
                <a:solidFill>
                  <a:srgbClr val="0070C0"/>
                </a:solidFill>
              </a:rPr>
              <a:t>: It may be non-decision-related, but there are many interactions between pedestrian and map in this)</a:t>
            </a: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sz="1400" u="sng" dirty="0">
              <a:solidFill>
                <a:srgbClr val="0070C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 descr="地图&#10;&#10;描述已自动生成">
            <a:extLst>
              <a:ext uri="{FF2B5EF4-FFF2-40B4-BE49-F238E27FC236}">
                <a16:creationId xmlns:a16="http://schemas.microsoft.com/office/drawing/2014/main" id="{D10A28F3-2EA7-2CF0-B5D4-E0F52C0A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1" b="31728"/>
          <a:stretch/>
        </p:blipFill>
        <p:spPr>
          <a:xfrm>
            <a:off x="5731875" y="795529"/>
            <a:ext cx="5799383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660742" y="343667"/>
            <a:ext cx="4265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Decision Points are not enough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Decision points not sufficient for the more complex domain of pedestrians.</a:t>
            </a:r>
            <a:r>
              <a:rPr lang="en-US" altLang="zh-CN" sz="1400" i="1" dirty="0"/>
              <a:t> [6]</a:t>
            </a:r>
          </a:p>
          <a:p>
            <a:endParaRPr lang="en-US" altLang="zh-C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Deciding whether to continue straight or turn involves a </a:t>
            </a:r>
            <a:r>
              <a:rPr lang="en-US" altLang="zh-CN" sz="1400" dirty="0">
                <a:solidFill>
                  <a:srgbClr val="FF0000"/>
                </a:solidFill>
              </a:rPr>
              <a:t>dynamic distributed decision-making process.</a:t>
            </a:r>
            <a:r>
              <a:rPr lang="en-US" altLang="zh-CN" sz="1400" dirty="0"/>
              <a:t> People tended to make the request </a:t>
            </a:r>
            <a:r>
              <a:rPr lang="en-US" altLang="zh-CN" sz="1400" dirty="0">
                <a:solidFill>
                  <a:srgbClr val="FF0000"/>
                </a:solidFill>
              </a:rPr>
              <a:t>within path segments</a:t>
            </a:r>
            <a:r>
              <a:rPr lang="en-US" altLang="zh-CN" sz="1400" dirty="0"/>
              <a:t>, not intersections</a:t>
            </a:r>
            <a:r>
              <a:rPr lang="en-US" altLang="zh-CN" sz="1400" i="1" dirty="0"/>
              <a:t>.[4] </a:t>
            </a:r>
          </a:p>
          <a:p>
            <a:endParaRPr lang="en-US" altLang="zh-CN" sz="1400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Decision </a:t>
            </a:r>
            <a:r>
              <a:rPr lang="en-US" altLang="zh-CN" sz="1400" dirty="0" err="1"/>
              <a:t>Sence</a:t>
            </a:r>
            <a:r>
              <a:rPr lang="en-US" altLang="zh-CN" sz="1400" dirty="0"/>
              <a:t> </a:t>
            </a:r>
            <a:r>
              <a:rPr lang="en-US" altLang="zh-CN" sz="1400" i="1" dirty="0"/>
              <a:t>[6]</a:t>
            </a:r>
            <a:r>
              <a:rPr lang="en-US" altLang="zh-CN" sz="1400" i="1" dirty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 descr="地图&#10;&#10;描述已自动生成">
            <a:extLst>
              <a:ext uri="{FF2B5EF4-FFF2-40B4-BE49-F238E27FC236}">
                <a16:creationId xmlns:a16="http://schemas.microsoft.com/office/drawing/2014/main" id="{D10A28F3-2EA7-2CF0-B5D4-E0F52C0A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1" b="31728"/>
          <a:stretch/>
        </p:blipFill>
        <p:spPr>
          <a:xfrm>
            <a:off x="5731875" y="642106"/>
            <a:ext cx="5799383" cy="4245978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4EDE408-8558-A407-C124-BBEF679AE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2" y="3077732"/>
            <a:ext cx="4422133" cy="23779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B4D96F-42D2-CFD7-D7C2-6CBA5B62885B}"/>
              </a:ext>
            </a:extLst>
          </p:cNvPr>
          <p:cNvSpPr txBox="1"/>
          <p:nvPr/>
        </p:nvSpPr>
        <p:spPr>
          <a:xfrm>
            <a:off x="808539" y="5868002"/>
            <a:ext cx="97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sng" dirty="0">
                <a:solidFill>
                  <a:srgbClr val="0070C0"/>
                </a:solidFill>
              </a:rPr>
              <a:t>Argue</a:t>
            </a:r>
            <a:r>
              <a:rPr lang="en-US" altLang="zh-CN" sz="1800" u="sng" dirty="0">
                <a:solidFill>
                  <a:srgbClr val="0070C0"/>
                </a:solidFill>
              </a:rPr>
              <a:t>: Still work on intersections(Decision Points). </a:t>
            </a:r>
          </a:p>
        </p:txBody>
      </p:sp>
    </p:spTree>
    <p:extLst>
      <p:ext uri="{BB962C8B-B14F-4D97-AF65-F5344CB8AC3E}">
        <p14:creationId xmlns:p14="http://schemas.microsoft.com/office/powerpoint/2010/main" val="414375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666878" y="607554"/>
            <a:ext cx="9907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Confirmation Points </a:t>
            </a:r>
            <a:r>
              <a:rPr lang="en-US" altLang="zh-CN" sz="1600" dirty="0"/>
              <a:t>(need scientific support for terminology)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Four factors in wayfinding orientation, route decision, </a:t>
            </a:r>
            <a:r>
              <a:rPr lang="en-US" altLang="zh-CN" sz="1400" b="1" dirty="0"/>
              <a:t>route monitoring </a:t>
            </a:r>
            <a:r>
              <a:rPr lang="en-US" altLang="zh-CN" sz="1400" dirty="0"/>
              <a:t>and destination recognition.</a:t>
            </a:r>
            <a:r>
              <a:rPr lang="en-US" altLang="zh-CN" sz="1400" i="1" dirty="0"/>
              <a:t> [7]</a:t>
            </a:r>
          </a:p>
          <a:p>
            <a:endParaRPr lang="en-US" altLang="zh-C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If people are unsure whether the current route is correct, pedestrians must frequently </a:t>
            </a:r>
            <a:r>
              <a:rPr lang="en-US" altLang="zh-CN" sz="1400" b="1" dirty="0"/>
              <a:t>confirm their current walking route </a:t>
            </a:r>
            <a:r>
              <a:rPr lang="en-US" altLang="zh-CN" sz="1400" dirty="0"/>
              <a:t>with the planed route during the process of navigation</a:t>
            </a:r>
            <a:r>
              <a:rPr lang="en-US" altLang="zh-CN" sz="1400" i="1" dirty="0"/>
              <a:t>.[8] </a:t>
            </a:r>
          </a:p>
          <a:p>
            <a:endParaRPr lang="en-US" altLang="zh-CN" sz="1400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People require information between those decision points </a:t>
            </a:r>
            <a:r>
              <a:rPr lang="en-US" altLang="zh-CN" sz="1400" dirty="0"/>
              <a:t>in order to maintain his trust in the information source and his confidence and orientation throughout the route.</a:t>
            </a:r>
            <a:r>
              <a:rPr lang="en-US" altLang="zh-CN" sz="1400" i="1" dirty="0"/>
              <a:t>[9]</a:t>
            </a:r>
            <a:r>
              <a:rPr lang="en-US" altLang="zh-CN" sz="1400" i="1" dirty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EDC8AE-1D48-740A-F493-6D54E927EC7F}"/>
              </a:ext>
            </a:extLst>
          </p:cNvPr>
          <p:cNvSpPr txBox="1"/>
          <p:nvPr/>
        </p:nvSpPr>
        <p:spPr>
          <a:xfrm>
            <a:off x="728503" y="3746875"/>
            <a:ext cx="978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sng" dirty="0">
                <a:solidFill>
                  <a:srgbClr val="0070C0"/>
                </a:solidFill>
              </a:rPr>
              <a:t>Argue</a:t>
            </a:r>
            <a:r>
              <a:rPr lang="en-US" altLang="zh-CN" sz="1800" u="sng" dirty="0">
                <a:solidFill>
                  <a:srgbClr val="0070C0"/>
                </a:solidFill>
              </a:rPr>
              <a:t>: There need more deep studies to the confirmation points.</a:t>
            </a:r>
          </a:p>
        </p:txBody>
      </p:sp>
    </p:spTree>
    <p:extLst>
      <p:ext uri="{BB962C8B-B14F-4D97-AF65-F5344CB8AC3E}">
        <p14:creationId xmlns:p14="http://schemas.microsoft.com/office/powerpoint/2010/main" val="49444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679152" y="386625"/>
            <a:ext cx="99070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Data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 descr="图片包含 漏斗图&#10;&#10;描述已自动生成">
            <a:extLst>
              <a:ext uri="{FF2B5EF4-FFF2-40B4-BE49-F238E27FC236}">
                <a16:creationId xmlns:a16="http://schemas.microsoft.com/office/drawing/2014/main" id="{313EFFC4-8A17-D311-AD9F-799611537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94" y="877578"/>
            <a:ext cx="9599938" cy="51028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B386F7BF-74BA-2A43-F2A4-2FA97193E6F6}"/>
              </a:ext>
            </a:extLst>
          </p:cNvPr>
          <p:cNvSpPr/>
          <p:nvPr/>
        </p:nvSpPr>
        <p:spPr>
          <a:xfrm>
            <a:off x="6468805" y="1633342"/>
            <a:ext cx="513241" cy="53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9FB5EB4-8845-4989-DB3E-8E695ABD8E5D}"/>
              </a:ext>
            </a:extLst>
          </p:cNvPr>
          <p:cNvSpPr/>
          <p:nvPr/>
        </p:nvSpPr>
        <p:spPr>
          <a:xfrm>
            <a:off x="5655212" y="1633341"/>
            <a:ext cx="513241" cy="535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8CE3C63-90DB-45DF-B24B-5E0668CB8787}"/>
              </a:ext>
            </a:extLst>
          </p:cNvPr>
          <p:cNvSpPr/>
          <p:nvPr/>
        </p:nvSpPr>
        <p:spPr>
          <a:xfrm>
            <a:off x="4309992" y="2335089"/>
            <a:ext cx="1126790" cy="1176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59EB074-FFAC-91B0-88B0-0F407B01F55F}"/>
              </a:ext>
            </a:extLst>
          </p:cNvPr>
          <p:cNvSpPr/>
          <p:nvPr/>
        </p:nvSpPr>
        <p:spPr>
          <a:xfrm>
            <a:off x="7928606" y="1313130"/>
            <a:ext cx="1126790" cy="1176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31553F-A57B-AD56-07D5-9609F3B0476E}"/>
              </a:ext>
            </a:extLst>
          </p:cNvPr>
          <p:cNvSpPr txBox="1"/>
          <p:nvPr/>
        </p:nvSpPr>
        <p:spPr>
          <a:xfrm>
            <a:off x="7627088" y="3550706"/>
            <a:ext cx="24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Map check points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602134-0A53-7DA9-6EB0-72799507BF96}"/>
              </a:ext>
            </a:extLst>
          </p:cNvPr>
          <p:cNvSpPr txBox="1"/>
          <p:nvPr/>
        </p:nvSpPr>
        <p:spPr>
          <a:xfrm>
            <a:off x="832694" y="6124353"/>
            <a:ext cx="347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Interactive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3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679152" y="386625"/>
            <a:ext cx="9907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</a:rPr>
              <a:t>Potential research questions: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A: How to differentiate decision points and confirm points through the interaction between people and maps?</a:t>
            </a:r>
          </a:p>
          <a:p>
            <a:endParaRPr lang="en-US" altLang="zh-CN" sz="1600" dirty="0"/>
          </a:p>
          <a:p>
            <a:r>
              <a:rPr lang="en-US" altLang="zh-CN" sz="1600" dirty="0"/>
              <a:t>B: How are decision points and confirm points distributed along the navigation route?</a:t>
            </a:r>
          </a:p>
          <a:p>
            <a:endParaRPr lang="en-US" altLang="zh-CN" sz="1600" dirty="0"/>
          </a:p>
          <a:p>
            <a:r>
              <a:rPr lang="en-US" altLang="zh-CN" sz="1600" dirty="0"/>
              <a:t>C: Can machine learning algorithms predict the distribution of decision points and confirm points in different navigation routes?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65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258778-AB5B-875B-9ED7-28DEF6EEC768}"/>
              </a:ext>
            </a:extLst>
          </p:cNvPr>
          <p:cNvSpPr txBox="1"/>
          <p:nvPr/>
        </p:nvSpPr>
        <p:spPr>
          <a:xfrm>
            <a:off x="425492" y="210026"/>
            <a:ext cx="1134101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Reference:</a:t>
            </a:r>
          </a:p>
          <a:p>
            <a:r>
              <a:rPr lang="en-US" altLang="zh-CN" sz="1400" i="1" dirty="0"/>
              <a:t>[1]:</a:t>
            </a:r>
            <a:r>
              <a:rPr lang="en-US" altLang="zh-CN" sz="1400" i="1" dirty="0">
                <a:solidFill>
                  <a:srgbClr val="222222"/>
                </a:solidFill>
                <a:effectLst/>
              </a:rPr>
              <a:t>Ishikawa T, Fujiwara H, Imai O, et al. Wayfinding with a GPS-based mobile navigation system: A comparison with maps and direct experience[J]. Journal of environmental psychology, 2008, 28(1): 74-82.</a:t>
            </a:r>
          </a:p>
          <a:p>
            <a:r>
              <a:rPr lang="en-US" altLang="zh-CN" sz="1400" i="1" dirty="0"/>
              <a:t>[2]:Fenech, E. P., Drews, F. A., &amp; </a:t>
            </a:r>
            <a:r>
              <a:rPr lang="en-US" altLang="zh-CN" sz="1400" i="1" dirty="0" err="1"/>
              <a:t>Bakdash</a:t>
            </a:r>
            <a:r>
              <a:rPr lang="en-US" altLang="zh-CN" sz="1400" i="1" dirty="0"/>
              <a:t>, J. Z. (2010). The Effects of Acoustic Turn-by-turn Navigation on Wayfinding. Proceedings of the Human Factors and Ergonomics Society Annual Meeting, 54(23), 1926-1930. </a:t>
            </a:r>
          </a:p>
          <a:p>
            <a:r>
              <a:rPr lang="en-US" altLang="zh-CN" sz="1400" i="1" dirty="0"/>
              <a:t>[3]:Spatial Cognition VI Learning Reasoning and Talking about Space, 2,22–38. Kim, H., &amp; </a:t>
            </a:r>
            <a:r>
              <a:rPr lang="en-US" altLang="zh-CN" sz="1400" i="1" dirty="0" err="1"/>
              <a:t>Hirtle</a:t>
            </a:r>
            <a:r>
              <a:rPr lang="en-US" altLang="zh-CN" sz="1400" i="1" dirty="0"/>
              <a:t>, S. C. (1995). Spatial metaphors and disorientation in hypertext.</a:t>
            </a:r>
          </a:p>
          <a:p>
            <a:r>
              <a:rPr lang="en-US" altLang="zh-CN" sz="1400" i="1" dirty="0"/>
              <a:t>[4]:</a:t>
            </a:r>
            <a:r>
              <a:rPr lang="en-US" altLang="zh-CN" sz="1400" i="1" dirty="0" err="1"/>
              <a:t>Brunyé</a:t>
            </a:r>
            <a:r>
              <a:rPr lang="en-US" altLang="zh-CN" sz="1400" i="1" dirty="0"/>
              <a:t>, T. T., </a:t>
            </a:r>
            <a:r>
              <a:rPr lang="en-US" altLang="zh-CN" sz="1400" i="1" dirty="0" err="1"/>
              <a:t>Gardony</a:t>
            </a:r>
            <a:r>
              <a:rPr lang="en-US" altLang="zh-CN" sz="1400" i="1" dirty="0"/>
              <a:t>, A. L., Holmes, A., &amp; Taylor, H. A. (2018). Spatial decision dynamics during wayfinding: Intersections prompt the decision-making process. Cognitive Research: Principles and Implications, 3(1), 1-19. </a:t>
            </a:r>
          </a:p>
          <a:p>
            <a:r>
              <a:rPr lang="en-US" altLang="zh-CN" sz="1400" i="1" dirty="0"/>
              <a:t>[5]:Klippel, A. (2003). Wayfinding </a:t>
            </a:r>
            <a:r>
              <a:rPr lang="en-US" altLang="zh-CN" sz="1400" i="1" dirty="0" err="1"/>
              <a:t>choremes</a:t>
            </a:r>
            <a:r>
              <a:rPr lang="en-US" altLang="zh-CN" sz="1400" i="1" dirty="0"/>
              <a:t>. In Spatial Information Theory: Foundations of Geographic Information Science (Kuhn W, </a:t>
            </a:r>
            <a:r>
              <a:rPr lang="en-US" altLang="zh-CN" sz="1400" i="1" dirty="0" err="1"/>
              <a:t>Worboys</a:t>
            </a:r>
            <a:r>
              <a:rPr lang="en-US" altLang="zh-CN" sz="1400" i="1" dirty="0"/>
              <a:t> MF, </a:t>
            </a:r>
            <a:r>
              <a:rPr lang="en-US" altLang="zh-CN" sz="1400" i="1" dirty="0" err="1"/>
              <a:t>TimpfS</a:t>
            </a:r>
            <a:r>
              <a:rPr lang="en-US" altLang="zh-CN" sz="1400" i="1" dirty="0"/>
              <a:t>, Eds.) (pp. 320–334). New York, NY: Springer, Inc.</a:t>
            </a:r>
          </a:p>
          <a:p>
            <a:r>
              <a:rPr lang="en-US" altLang="zh-CN" sz="1400" i="1" dirty="0"/>
              <a:t>[6]:</a:t>
            </a:r>
            <a:r>
              <a:rPr lang="en-US" altLang="zh-CN" sz="1400" i="1" dirty="0" err="1"/>
              <a:t>Gaisbauer</a:t>
            </a:r>
            <a:r>
              <a:rPr lang="en-US" altLang="zh-CN" sz="1400" i="1" dirty="0"/>
              <a:t> C, Frank A U. Wayfinding model for pedestrian navigation[C]//AGILE 2008 Conference-Taking geo-information science one step further, University of Girona, Spain. 2008, 9.</a:t>
            </a:r>
          </a:p>
          <a:p>
            <a:r>
              <a:rPr lang="en-US" altLang="zh-CN" sz="1400" i="1" dirty="0"/>
              <a:t>[7]:</a:t>
            </a:r>
            <a:r>
              <a:rPr lang="en-US" altLang="zh-CN" sz="1400" i="1" dirty="0" err="1"/>
              <a:t>Fateme</a:t>
            </a:r>
            <a:r>
              <a:rPr lang="en-US" altLang="zh-CN" sz="1400" i="1" dirty="0"/>
              <a:t> </a:t>
            </a:r>
            <a:r>
              <a:rPr lang="en-US" altLang="zh-CN" sz="1400" i="1" dirty="0" err="1"/>
              <a:t>Teimouri</a:t>
            </a:r>
            <a:r>
              <a:rPr lang="en-US" altLang="zh-CN" sz="1400" i="1" dirty="0"/>
              <a:t>, Kai-Florian Richter &amp; Hartwig H. </a:t>
            </a:r>
            <a:r>
              <a:rPr lang="en-US" altLang="zh-CN" sz="1400" i="1" dirty="0" err="1"/>
              <a:t>Hochmair</a:t>
            </a:r>
            <a:r>
              <a:rPr lang="en-US" altLang="zh-CN" sz="1400" i="1" dirty="0"/>
              <a:t>. (2023) Analysis of route choice based on path characteristics using </a:t>
            </a:r>
            <a:r>
              <a:rPr lang="en-US" altLang="zh-CN" sz="1400" i="1" dirty="0" err="1"/>
              <a:t>Geolife</a:t>
            </a:r>
            <a:r>
              <a:rPr lang="en-US" altLang="zh-CN" sz="1400" i="1" dirty="0"/>
              <a:t> GPS trajectories. Journal of Location Based Services 17:3, pages 271-297. </a:t>
            </a:r>
          </a:p>
          <a:p>
            <a:r>
              <a:rPr lang="en-US" altLang="zh-CN" sz="1400" i="1" dirty="0"/>
              <a:t>[8]: </a:t>
            </a:r>
            <a:r>
              <a:rPr lang="en-US" altLang="zh-CN" sz="1400" i="1" dirty="0" err="1"/>
              <a:t>Millonig</a:t>
            </a:r>
            <a:r>
              <a:rPr lang="en-US" altLang="zh-CN" sz="1400" i="1" dirty="0"/>
              <a:t>, A., </a:t>
            </a:r>
            <a:r>
              <a:rPr lang="en-US" altLang="zh-CN" sz="1400" i="1" dirty="0" err="1"/>
              <a:t>Schechtner</a:t>
            </a:r>
            <a:r>
              <a:rPr lang="en-US" altLang="zh-CN" sz="1400" i="1" dirty="0"/>
              <a:t>, K. (2007). Decision Loads and Route Qualities for Pedestrians — Key Requirements for the Design of Pedestrian Navigation Services. In: </a:t>
            </a:r>
            <a:r>
              <a:rPr lang="en-US" altLang="zh-CN" sz="1400" i="1" dirty="0" err="1"/>
              <a:t>Waldau</a:t>
            </a:r>
            <a:r>
              <a:rPr lang="en-US" altLang="zh-CN" sz="1400" i="1" dirty="0"/>
              <a:t>, N., Gattermann, P., </a:t>
            </a:r>
            <a:r>
              <a:rPr lang="en-US" altLang="zh-CN" sz="1400" i="1" dirty="0" err="1"/>
              <a:t>Knoflacher</a:t>
            </a:r>
            <a:r>
              <a:rPr lang="en-US" altLang="zh-CN" sz="1400" i="1" dirty="0"/>
              <a:t>, H., </a:t>
            </a:r>
            <a:r>
              <a:rPr lang="en-US" altLang="zh-CN" sz="1400" i="1" dirty="0" err="1"/>
              <a:t>Schreckenberg</a:t>
            </a:r>
            <a:r>
              <a:rPr lang="en-US" altLang="zh-CN" sz="1400" i="1" dirty="0"/>
              <a:t>, M. (eds) Pedestrian and Evacuation Dynamics 2005. Springer, Berlin, Heidelberg. </a:t>
            </a:r>
            <a:r>
              <a:rPr lang="en-US" altLang="zh-CN" sz="1400" i="1" dirty="0">
                <a:hlinkClick r:id="rId2"/>
              </a:rPr>
              <a:t>https://doi.org/10.1007/978-3-540-47064-9_10</a:t>
            </a:r>
            <a:endParaRPr lang="en-US" altLang="zh-CN" sz="1400" i="1" dirty="0"/>
          </a:p>
          <a:p>
            <a:r>
              <a:rPr lang="en-US" altLang="zh-CN" sz="1400" i="1" dirty="0"/>
              <a:t>[9]:May A J, Ross T, Bayer S H, et al. Pedestrian navigation aids: information requirements and design implications[J]. Personal and Ubiquitous Computing, 2003, 7: 331-338.</a:t>
            </a:r>
          </a:p>
          <a:p>
            <a:endParaRPr lang="en-US" altLang="zh-CN" sz="14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sz="1600" i="1" dirty="0"/>
          </a:p>
          <a:p>
            <a:endParaRPr lang="en-US" altLang="zh-CN" b="1" dirty="0"/>
          </a:p>
          <a:p>
            <a:endParaRPr lang="en-US" altLang="zh-CN" i="1" u="sng" dirty="0"/>
          </a:p>
          <a:p>
            <a:endParaRPr lang="en-US" altLang="zh-CN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1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791</Words>
  <Application>Microsoft Office PowerPoint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Zhengfang Xu</dc:creator>
  <cp:lastModifiedBy>Zhengfang Xu</cp:lastModifiedBy>
  <cp:revision>3</cp:revision>
  <dcterms:created xsi:type="dcterms:W3CDTF">2024-03-23T19:39:54Z</dcterms:created>
  <dcterms:modified xsi:type="dcterms:W3CDTF">2024-03-26T12:09:55Z</dcterms:modified>
</cp:coreProperties>
</file>