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321" r:id="rId5"/>
    <p:sldId id="349" r:id="rId6"/>
    <p:sldId id="372" r:id="rId7"/>
    <p:sldId id="375" r:id="rId8"/>
    <p:sldId id="366" r:id="rId9"/>
    <p:sldId id="378" r:id="rId10"/>
    <p:sldId id="374" r:id="rId11"/>
    <p:sldId id="379" r:id="rId12"/>
    <p:sldId id="377" r:id="rId13"/>
    <p:sldId id="380" r:id="rId14"/>
    <p:sldId id="385" r:id="rId15"/>
    <p:sldId id="373" r:id="rId16"/>
    <p:sldId id="365" r:id="rId17"/>
    <p:sldId id="381" r:id="rId18"/>
    <p:sldId id="329" r:id="rId19"/>
    <p:sldId id="382" r:id="rId20"/>
    <p:sldId id="3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BC6F0"/>
    <a:srgbClr val="108B13"/>
    <a:srgbClr val="A0D0A0"/>
    <a:srgbClr val="2525FD"/>
    <a:srgbClr val="0C2E52"/>
    <a:srgbClr val="D9D9D9"/>
    <a:srgbClr val="B89D7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88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83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4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41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6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82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0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3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3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6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1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5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2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B36BB2-380D-F5C6-0A47-79B3E506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077413-7C98-4B60-B97C-988C8B3F9C7F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E3C25A-CA49-580A-6447-090D87902C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62B4E7-1739-CB78-983E-AEF23F4358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3D8777-8884-C479-10E7-24FED0E282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415595C-D14A-470E-AD8F-5BBF2C579DAF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12A917-850D-4C7D-0721-BF5F05AD06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7B6D7E-4426-8333-2540-68EE3C65E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791C-0961-4B78-A1FB-7066FD68B22D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4B87B-98D4-470C-9278-D0D478D1DFB8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664-1880-4FA1-8270-16C9FA8A6CFC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E03D175-D201-AAAF-705A-17B66000EE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BB4F1C0-B57B-4910-9EAB-713ADCA68F3A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A5298F-36BB-28B9-04D8-D785C0FB2D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2DE46D-B555-B50D-1DFB-AE4E759AC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3E1-F87D-46AF-9038-928C0C7AA1D3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2920AED-A913-4FAE-9B02-03C54A1F783A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587254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093A05-CAF1-69DA-80FF-1934A2045CE7}"/>
              </a:ext>
            </a:extLst>
          </p:cNvPr>
          <p:cNvSpPr txBox="1"/>
          <p:nvPr userDrawn="1"/>
        </p:nvSpPr>
        <p:spPr>
          <a:xfrm>
            <a:off x="197299" y="57946"/>
            <a:ext cx="284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masis MT Pro Medium" panose="02040604050005020304" pitchFamily="18" charset="0"/>
              </a:rPr>
              <a:t>UZH</a:t>
            </a:r>
            <a:endParaRPr lang="zh-CN" altLang="en-US" sz="2400" b="1" dirty="0">
              <a:latin typeface="Amasis MT Pro Medium" panose="020406040500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6609E-FFB3-9DFE-8CED-31F5C05E9AEC}"/>
              </a:ext>
            </a:extLst>
          </p:cNvPr>
          <p:cNvSpPr txBox="1"/>
          <p:nvPr/>
        </p:nvSpPr>
        <p:spPr>
          <a:xfrm>
            <a:off x="633165" y="986101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Research Question: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4FCD0-E391-E36D-8C57-5A01D5CF98CF}"/>
              </a:ext>
            </a:extLst>
          </p:cNvPr>
          <p:cNvSpPr txBox="1"/>
          <p:nvPr/>
        </p:nvSpPr>
        <p:spPr>
          <a:xfrm>
            <a:off x="633164" y="2610911"/>
            <a:ext cx="106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What are the differences in map-checking behavior between heavy and light traffic density conditions?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E0C24-A361-0C79-4D15-866868F3662F}"/>
              </a:ext>
            </a:extLst>
          </p:cNvPr>
          <p:cNvSpPr txBox="1"/>
          <p:nvPr/>
        </p:nvSpPr>
        <p:spPr>
          <a:xfrm>
            <a:off x="633164" y="1792969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What are </a:t>
            </a:r>
            <a:r>
              <a:rPr lang="en-US" altLang="zh-CN" b="1" dirty="0"/>
              <a:t>trajectory factors </a:t>
            </a:r>
            <a:r>
              <a:rPr lang="en-US" altLang="zh-CN" dirty="0"/>
              <a:t>(e.g., intersections, turns, length etc.)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that influence pedestrian </a:t>
            </a:r>
            <a:r>
              <a:rPr lang="en-US" altLang="zh-CN" b="1" dirty="0">
                <a:solidFill>
                  <a:srgbClr val="DC6027"/>
                </a:solidFill>
              </a:rPr>
              <a:t>map checking behavior</a:t>
            </a:r>
            <a:r>
              <a:rPr lang="en-US" altLang="zh-CN" dirty="0"/>
              <a:t>, and how do these factors affect the map checking behavior?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10F193-CD6A-2D6B-4F79-7321213D49E5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C943139-878E-36AE-ABFC-1953C81B4458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A7B798A-B964-763D-32EC-1B9389CA6E8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F434273-5F52-8B9C-E5D1-88FB1CB50D2E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7D3CF22-8ECF-92B5-E536-208DCE21AFF0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AE04831-F182-BD80-272A-913927F010C5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033F75-9AE4-F744-A3B4-50D3CF9DFBF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2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475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analysis(KM curve):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AD29DD51-47A2-592F-8972-BEF0F3058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1" y="1667908"/>
            <a:ext cx="7172325" cy="442932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A87F04-612A-6E2B-25B5-2B75293D2F65}"/>
              </a:ext>
            </a:extLst>
          </p:cNvPr>
          <p:cNvCxnSpPr>
            <a:cxnSpLocks/>
          </p:cNvCxnSpPr>
          <p:nvPr/>
        </p:nvCxnSpPr>
        <p:spPr bwMode="auto">
          <a:xfrm>
            <a:off x="1358900" y="3968750"/>
            <a:ext cx="419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1DC3E2-9FF4-8489-C21E-D683C5D222FD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8000" y="3968750"/>
            <a:ext cx="0" cy="1511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 descr="图表, 直方图&#10;&#10;描述已自动生成">
            <a:extLst>
              <a:ext uri="{FF2B5EF4-FFF2-40B4-BE49-F238E27FC236}">
                <a16:creationId xmlns:a16="http://schemas.microsoft.com/office/drawing/2014/main" id="{EADF7DF7-A4BA-0427-FFE7-E37D47F994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33" y="1667908"/>
            <a:ext cx="3836576" cy="242489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B38FFB-E2D0-D5D3-22EB-F9851546AE36}"/>
              </a:ext>
            </a:extLst>
          </p:cNvPr>
          <p:cNvSpPr txBox="1"/>
          <p:nvPr/>
        </p:nvSpPr>
        <p:spPr>
          <a:xfrm>
            <a:off x="1568450" y="5480050"/>
            <a:ext cx="66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3.27</a:t>
            </a:r>
            <a:endParaRPr lang="zh-CN" altLang="en-US" sz="12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89119E-2CE4-59E6-59F8-E54D6B41AFF9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E2ACDB4-E355-09AC-3728-D922952DD2D0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F2EFA-6D67-C120-4C5A-EFF8FA7565E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4B779A-3843-D8D6-6F64-24CF2F517BA5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1A836D2-C655-09E1-2F3B-D22B3A5686AC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A586EE5-1371-2DAC-591F-E15D99E20373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3C96450A-AF2F-0D4C-F050-E8E22E42F24C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0913816-53EC-1EC4-E07C-5F9A1204ECA9}"/>
              </a:ext>
            </a:extLst>
          </p:cNvPr>
          <p:cNvSpPr txBox="1"/>
          <p:nvPr/>
        </p:nvSpPr>
        <p:spPr>
          <a:xfrm>
            <a:off x="3032370" y="5843320"/>
            <a:ext cx="28115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Duration of each map inactive phase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243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6273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analysis(Hazard function):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89119E-2CE4-59E6-59F8-E54D6B41AFF9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E2ACDB4-E355-09AC-3728-D922952DD2D0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F2EFA-6D67-C120-4C5A-EFF8FA7565E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4B779A-3843-D8D6-6F64-24CF2F517BA5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1A836D2-C655-09E1-2F3B-D22B3A5686AC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A586EE5-1371-2DAC-591F-E15D99E20373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3C96450A-AF2F-0D4C-F050-E8E22E42F24C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14FE7EC8-2A67-E205-C69D-73993284D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24" y="1670373"/>
            <a:ext cx="7032951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5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6132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 (model selection):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8B6930-F024-8310-C62C-0AAFCB6DBFF5}"/>
              </a:ext>
            </a:extLst>
          </p:cNvPr>
          <p:cNvSpPr txBox="1"/>
          <p:nvPr/>
        </p:nvSpPr>
        <p:spPr>
          <a:xfrm>
            <a:off x="490951" y="1928777"/>
            <a:ext cx="10837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Proportional hazards model: the covariates have a constant multiplicative effect on the </a:t>
            </a:r>
            <a:r>
              <a:rPr lang="en-US" altLang="zh-CN" b="1" dirty="0"/>
              <a:t>hazard function.</a:t>
            </a:r>
          </a:p>
          <a:p>
            <a:endParaRPr lang="en-US" altLang="zh-CN" b="1" dirty="0"/>
          </a:p>
          <a:p>
            <a:r>
              <a:rPr lang="en-US" altLang="zh-CN" b="1" dirty="0"/>
              <a:t>Accelerated failure time (AFT): </a:t>
            </a:r>
            <a:r>
              <a:rPr lang="en-US" altLang="zh-CN" dirty="0"/>
              <a:t>effect of the covariates on the hazard function is multiplicative on the time scale, thus not constant. More plausible alternative (Giannopoulos, 2017)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01EAA9-E51B-C703-2203-334385B793C7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57258B0-EFA3-A040-991A-E9C8B87DACE0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782935B-DD57-BA09-4BCE-5FC07036A71B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DE73759-8830-FF90-0959-F4EF54C8089B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1B51E06-0C19-2428-D066-3A89F575F6C5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FCE1EFE-A821-4251-0EBA-17681F6CBC8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DD24667-7226-3360-49DF-8264CDC7D2F6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225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5058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 results: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8BBEAEB-E214-9FC3-C850-402D6337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99176"/>
              </p:ext>
            </p:extLst>
          </p:nvPr>
        </p:nvGraphicFramePr>
        <p:xfrm>
          <a:off x="616300" y="1623340"/>
          <a:ext cx="10854135" cy="2275840"/>
        </p:xfrm>
        <a:graphic>
          <a:graphicData uri="http://schemas.openxmlformats.org/drawingml/2006/table">
            <a:tbl>
              <a:tblPr/>
              <a:tblGrid>
                <a:gridCol w="1606200">
                  <a:extLst>
                    <a:ext uri="{9D8B030D-6E8A-4147-A177-3AD203B41FA5}">
                      <a16:colId xmlns:a16="http://schemas.microsoft.com/office/drawing/2014/main" val="3274091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29885308"/>
                    </a:ext>
                  </a:extLst>
                </a:gridCol>
                <a:gridCol w="915653">
                  <a:extLst>
                    <a:ext uri="{9D8B030D-6E8A-4147-A177-3AD203B41FA5}">
                      <a16:colId xmlns:a16="http://schemas.microsoft.com/office/drawing/2014/main" val="359871737"/>
                    </a:ext>
                  </a:extLst>
                </a:gridCol>
                <a:gridCol w="2303797">
                  <a:extLst>
                    <a:ext uri="{9D8B030D-6E8A-4147-A177-3AD203B41FA5}">
                      <a16:colId xmlns:a16="http://schemas.microsoft.com/office/drawing/2014/main" val="30336406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35585887"/>
                    </a:ext>
                  </a:extLst>
                </a:gridCol>
                <a:gridCol w="968434">
                  <a:extLst>
                    <a:ext uri="{9D8B030D-6E8A-4147-A177-3AD203B41FA5}">
                      <a16:colId xmlns:a16="http://schemas.microsoft.com/office/drawing/2014/main" val="3077774327"/>
                    </a:ext>
                  </a:extLst>
                </a:gridCol>
                <a:gridCol w="1616016">
                  <a:extLst>
                    <a:ext uri="{9D8B030D-6E8A-4147-A177-3AD203B41FA5}">
                      <a16:colId xmlns:a16="http://schemas.microsoft.com/office/drawing/2014/main" val="3971911389"/>
                    </a:ext>
                  </a:extLst>
                </a:gridCol>
                <a:gridCol w="788738">
                  <a:extLst>
                    <a:ext uri="{9D8B030D-6E8A-4147-A177-3AD203B41FA5}">
                      <a16:colId xmlns:a16="http://schemas.microsoft.com/office/drawing/2014/main" val="3026659956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val="31543661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Wayfinder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/>
                        <a:t>Exp(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Environment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/>
                        <a:t>Exp(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 interaction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/>
                        <a:t>Exp(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4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1.153955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Traffic_density</a:t>
                      </a:r>
                      <a:endParaRPr lang="en-US" altLang="zh-C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1.1765054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if_follow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0.673645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34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sbsod_score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1.243211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if_cross_intersection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5.9758095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map_type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0.948879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0.2835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08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mobile_map_using_frequency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0.835751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if_pre_cross_intersection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1.1501770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if_pan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0.923867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0.3021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008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1.172570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0.0064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route_completion_rate</a:t>
                      </a:r>
                      <a:r>
                        <a:rPr lang="en-US" altLang="zh-C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0.7601516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if_selflocation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1.357681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0.6592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966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if_shortcut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1.0095016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0.8739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if_zoom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1.041577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0.5810 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5905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num_poi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3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segment_length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9169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E2F0DB8-8461-EC06-8EEE-15F2D221A0D3}"/>
              </a:ext>
            </a:extLst>
          </p:cNvPr>
          <p:cNvSpPr txBox="1"/>
          <p:nvPr/>
        </p:nvSpPr>
        <p:spPr>
          <a:xfrm>
            <a:off x="490952" y="4129450"/>
            <a:ext cx="11097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β : </a:t>
            </a:r>
            <a:r>
              <a:rPr lang="en-US" altLang="zh-CN" dirty="0"/>
              <a:t>coefficients (β) represent the effect of covariates on the (log-transformed) survival time. </a:t>
            </a:r>
            <a:endParaRPr lang="en-US" altLang="zh-CN" sz="1800" dirty="0"/>
          </a:p>
          <a:p>
            <a:pPr algn="l" fontAlgn="ctr"/>
            <a:r>
              <a:rPr lang="en-US" altLang="zh-CN" sz="1800" dirty="0"/>
              <a:t>Exp(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β): </a:t>
            </a:r>
            <a:r>
              <a:rPr lang="en-US" altLang="zh-CN" dirty="0"/>
              <a:t>if exp(β) = 1.5, the expected survival time is 1.5 times longer for a one-unit increase in the covariate.</a:t>
            </a:r>
            <a:endParaRPr lang="en-US" altLang="zh-C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9F3302-6048-30A8-7FEC-3C12F3CD3EA7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AC20612-483E-7CF4-2D03-00285043FEE5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C840F60-1A7D-893A-DA40-7596408B9F8F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46508E0-A851-07DA-CE68-CF7F8E5A553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58DBE64-20ED-0052-7B03-31F49E2EE520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AE02F96-00D6-D29D-D162-3832F1C85A6B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D4C7F78-5027-40C7-45F4-CE740DF01AD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50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84602" y="738615"/>
            <a:ext cx="5058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 results: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8BBEAEB-E214-9FC3-C850-402D6337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6381"/>
              </p:ext>
            </p:extLst>
          </p:nvPr>
        </p:nvGraphicFramePr>
        <p:xfrm>
          <a:off x="616301" y="1374688"/>
          <a:ext cx="10854135" cy="2275840"/>
        </p:xfrm>
        <a:graphic>
          <a:graphicData uri="http://schemas.openxmlformats.org/drawingml/2006/table">
            <a:tbl>
              <a:tblPr/>
              <a:tblGrid>
                <a:gridCol w="1606200">
                  <a:extLst>
                    <a:ext uri="{9D8B030D-6E8A-4147-A177-3AD203B41FA5}">
                      <a16:colId xmlns:a16="http://schemas.microsoft.com/office/drawing/2014/main" val="3274091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29885308"/>
                    </a:ext>
                  </a:extLst>
                </a:gridCol>
                <a:gridCol w="915653">
                  <a:extLst>
                    <a:ext uri="{9D8B030D-6E8A-4147-A177-3AD203B41FA5}">
                      <a16:colId xmlns:a16="http://schemas.microsoft.com/office/drawing/2014/main" val="359871737"/>
                    </a:ext>
                  </a:extLst>
                </a:gridCol>
                <a:gridCol w="2303797">
                  <a:extLst>
                    <a:ext uri="{9D8B030D-6E8A-4147-A177-3AD203B41FA5}">
                      <a16:colId xmlns:a16="http://schemas.microsoft.com/office/drawing/2014/main" val="30336406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35585887"/>
                    </a:ext>
                  </a:extLst>
                </a:gridCol>
                <a:gridCol w="968434">
                  <a:extLst>
                    <a:ext uri="{9D8B030D-6E8A-4147-A177-3AD203B41FA5}">
                      <a16:colId xmlns:a16="http://schemas.microsoft.com/office/drawing/2014/main" val="3077774327"/>
                    </a:ext>
                  </a:extLst>
                </a:gridCol>
                <a:gridCol w="1616016">
                  <a:extLst>
                    <a:ext uri="{9D8B030D-6E8A-4147-A177-3AD203B41FA5}">
                      <a16:colId xmlns:a16="http://schemas.microsoft.com/office/drawing/2014/main" val="3971911389"/>
                    </a:ext>
                  </a:extLst>
                </a:gridCol>
                <a:gridCol w="788738">
                  <a:extLst>
                    <a:ext uri="{9D8B030D-6E8A-4147-A177-3AD203B41FA5}">
                      <a16:colId xmlns:a16="http://schemas.microsoft.com/office/drawing/2014/main" val="3026659956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val="31543661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Wayfinder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/>
                        <a:t>Exp(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Environment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/>
                        <a:t>Exp(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 interaction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/>
                        <a:t>Exp(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4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1.153955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Traffic_density</a:t>
                      </a:r>
                      <a:endParaRPr lang="en-US" altLang="zh-C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1.1765054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if_follow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0.673645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34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sbsod_score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1.243211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if_cross_intersection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5.9758095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map_type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0.948879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0.2835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08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mobile_map_using_frequency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0.835751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if_pre_cross_intersection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1.1501770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if_pan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0.923867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0.3021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008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1.172570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0.0064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route_completion_rate</a:t>
                      </a:r>
                      <a:r>
                        <a:rPr lang="en-US" altLang="zh-C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0.7601516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if_selflocation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1.357681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0.6592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966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if_shortcut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1.0095016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0.8739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if_zoom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1.041577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0.5810 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5905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num_poi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3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segment_length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9169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A0ABA71-E6DB-7143-C168-4B7AFD6C8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90027"/>
              </p:ext>
            </p:extLst>
          </p:nvPr>
        </p:nvGraphicFramePr>
        <p:xfrm>
          <a:off x="668932" y="4316450"/>
          <a:ext cx="10854135" cy="2001520"/>
        </p:xfrm>
        <a:graphic>
          <a:graphicData uri="http://schemas.openxmlformats.org/drawingml/2006/table">
            <a:tbl>
              <a:tblPr/>
              <a:tblGrid>
                <a:gridCol w="1606200">
                  <a:extLst>
                    <a:ext uri="{9D8B030D-6E8A-4147-A177-3AD203B41FA5}">
                      <a16:colId xmlns:a16="http://schemas.microsoft.com/office/drawing/2014/main" val="3274091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29885308"/>
                    </a:ext>
                  </a:extLst>
                </a:gridCol>
                <a:gridCol w="915653">
                  <a:extLst>
                    <a:ext uri="{9D8B030D-6E8A-4147-A177-3AD203B41FA5}">
                      <a16:colId xmlns:a16="http://schemas.microsoft.com/office/drawing/2014/main" val="359871737"/>
                    </a:ext>
                  </a:extLst>
                </a:gridCol>
                <a:gridCol w="2303797">
                  <a:extLst>
                    <a:ext uri="{9D8B030D-6E8A-4147-A177-3AD203B41FA5}">
                      <a16:colId xmlns:a16="http://schemas.microsoft.com/office/drawing/2014/main" val="30336406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35585887"/>
                    </a:ext>
                  </a:extLst>
                </a:gridCol>
                <a:gridCol w="968434">
                  <a:extLst>
                    <a:ext uri="{9D8B030D-6E8A-4147-A177-3AD203B41FA5}">
                      <a16:colId xmlns:a16="http://schemas.microsoft.com/office/drawing/2014/main" val="3077774327"/>
                    </a:ext>
                  </a:extLst>
                </a:gridCol>
                <a:gridCol w="1616016">
                  <a:extLst>
                    <a:ext uri="{9D8B030D-6E8A-4147-A177-3AD203B41FA5}">
                      <a16:colId xmlns:a16="http://schemas.microsoft.com/office/drawing/2014/main" val="3971911389"/>
                    </a:ext>
                  </a:extLst>
                </a:gridCol>
                <a:gridCol w="788738">
                  <a:extLst>
                    <a:ext uri="{9D8B030D-6E8A-4147-A177-3AD203B41FA5}">
                      <a16:colId xmlns:a16="http://schemas.microsoft.com/office/drawing/2014/main" val="3026659956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val="31543661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Wayfinder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Environment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 interaction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4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1.80548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0.000125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Traffic_density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1.20512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0.016657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if_follow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5.37718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0.002824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34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sbsod_score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1.73167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3.69e-13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if_cross_intersection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17.24221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&lt; 2e-1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map_type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0.23975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0.630537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08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mobile_map_using_frequency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1.75111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0.000200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if_pre_cross_intersection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1.91026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0.007193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if_pan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-0.17795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0.819914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008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0.53554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0.367696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route_completion_rate</a:t>
                      </a:r>
                      <a:r>
                        <a:rPr lang="en-US" altLang="zh-C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6.97748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8.13e-14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if_selflocation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1.94606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0.782931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966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if_shortcut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0.01729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0.977283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if_zoom</a:t>
                      </a:r>
                      <a:endParaRPr lang="zh-CN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-1.02105</a:t>
                      </a:r>
                      <a:endParaRPr lang="zh-CN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0.174546 </a:t>
                      </a:r>
                      <a:endParaRPr lang="zh-CN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5905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num_poi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3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segment_length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9169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14804E1-C057-9C15-E140-CB18383BB630}"/>
              </a:ext>
            </a:extLst>
          </p:cNvPr>
          <p:cNvSpPr txBox="1"/>
          <p:nvPr/>
        </p:nvSpPr>
        <p:spPr>
          <a:xfrm>
            <a:off x="5419724" y="3824936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 linear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634A41-28BC-B5F6-BAD8-1612D2BD91F0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9DBB15-F5E1-48D4-BDDB-368796BA289E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4B7667C-38D9-1C80-81FA-6805CF103EB1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BD611F8-9897-E1D3-EBC0-AA9EEE0D8219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9B84EF4-62DB-46A7-B98A-068B97A54455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C3E8BD4-1EE3-005D-F92B-6C15900E963F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6E99DBE-0013-88FF-10CF-2F2186B4215D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78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6646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 results: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E710B9E-453E-C234-4EEF-81AA77008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3" y="1547061"/>
            <a:ext cx="6893907" cy="421768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365EDC-1027-A9A7-024D-4B9B3217B52A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72D1DB9-954A-2A63-1D21-477073C4FF2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65B223F-8100-4A7E-0784-5F24CB78696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2723A4-A0F6-4367-F708-86A210F3BF1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D7238AE-0012-4575-98BD-50CD2AD5D1D2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369C383-6F05-6E38-71FF-FD5FB038EF7C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C008655-2869-8810-3E32-C1671968D473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40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837DB-262D-59F3-802D-940E590A4DD4}"/>
              </a:ext>
            </a:extLst>
          </p:cNvPr>
          <p:cNvSpPr txBox="1"/>
          <p:nvPr/>
        </p:nvSpPr>
        <p:spPr>
          <a:xfrm>
            <a:off x="490952" y="931405"/>
            <a:ext cx="6646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 results: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49B3B1-66A3-C8C9-F21A-E57DCA9775C7}"/>
              </a:ext>
            </a:extLst>
          </p:cNvPr>
          <p:cNvSpPr txBox="1"/>
          <p:nvPr/>
        </p:nvSpPr>
        <p:spPr>
          <a:xfrm>
            <a:off x="1586694" y="5543362"/>
            <a:ext cx="864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sz="1600" b="0" u="none" dirty="0"/>
              <a:t>Compare the survival curves for a female aged 18-24 with an SBSOD score of 3 and a map use frequency of at most once a week, under two conditions</a:t>
            </a:r>
            <a:r>
              <a:rPr lang="en-US" altLang="zh-CN" sz="1800" b="0" u="none" dirty="0"/>
              <a:t>: </a:t>
            </a:r>
          </a:p>
          <a:p>
            <a:r>
              <a:rPr lang="en-US" altLang="zh-CN" sz="1800" u="none" dirty="0"/>
              <a:t>crossing road or not crossing road</a:t>
            </a:r>
          </a:p>
        </p:txBody>
      </p:sp>
      <p:pic>
        <p:nvPicPr>
          <p:cNvPr id="18" name="图片 17" descr="图表, 折线图&#10;&#10;描述已自动生成">
            <a:extLst>
              <a:ext uri="{FF2B5EF4-FFF2-40B4-BE49-F238E27FC236}">
                <a16:creationId xmlns:a16="http://schemas.microsoft.com/office/drawing/2014/main" id="{399EF79B-AF26-8DBF-FF89-1CFC218AA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89" y="1464820"/>
            <a:ext cx="6364311" cy="392835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A1E0FB-87C8-C92C-B955-DDCF16134B93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B26B175-2872-5365-4E81-474F947826D0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023706B-BFD7-6D8B-234E-D08DD29DE64B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56B8450-BEDA-2391-AC00-E576CE28E388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074D38B-CFF4-D7F6-503E-1F2FB87DC831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37519D2-7159-0314-5839-90056DE82F5D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9ADEA35-0CD0-0CB2-6D11-DCD57E71AF63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4AF08C-5301-4C54-F208-84E78246B3B7}"/>
              </a:ext>
            </a:extLst>
          </p:cNvPr>
          <p:cNvCxnSpPr>
            <a:cxnSpLocks/>
          </p:cNvCxnSpPr>
          <p:nvPr/>
        </p:nvCxnSpPr>
        <p:spPr bwMode="auto">
          <a:xfrm>
            <a:off x="3445223" y="3368532"/>
            <a:ext cx="41413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848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837DB-262D-59F3-802D-940E590A4DD4}"/>
              </a:ext>
            </a:extLst>
          </p:cNvPr>
          <p:cNvSpPr txBox="1"/>
          <p:nvPr/>
        </p:nvSpPr>
        <p:spPr>
          <a:xfrm>
            <a:off x="490952" y="931405"/>
            <a:ext cx="6646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 results: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49B3B1-66A3-C8C9-F21A-E57DCA9775C7}"/>
              </a:ext>
            </a:extLst>
          </p:cNvPr>
          <p:cNvSpPr txBox="1"/>
          <p:nvPr/>
        </p:nvSpPr>
        <p:spPr>
          <a:xfrm>
            <a:off x="1586694" y="5543362"/>
            <a:ext cx="864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sz="1600" b="0" u="none" dirty="0"/>
              <a:t>Compare the survival curves for a female aged 18-24 with an SBSOD score of 3 and a map use frequency of at most once a week, under two conditions</a:t>
            </a:r>
            <a:r>
              <a:rPr lang="en-US" altLang="zh-CN" sz="1800" b="0" u="none" dirty="0"/>
              <a:t>: </a:t>
            </a:r>
          </a:p>
          <a:p>
            <a:r>
              <a:rPr lang="en-US" altLang="zh-CN" sz="1800" u="none" dirty="0"/>
              <a:t>20% completion rate vs 80% completion rate</a:t>
            </a:r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EC8DCCDC-D54F-1955-CD90-5F4DD58C8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88" y="1462060"/>
            <a:ext cx="6457023" cy="401231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45B741-81E4-2681-9F44-417E0B42C8D9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D3FEF47-5044-0F07-63C4-7F5DA03C53AD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CF3CEE9-87D9-0D4F-284E-EBE2BFDF8FF7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0F6974B-5D31-042C-0F59-651D20D1198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E3D1011-07B1-A2CD-2540-A44A2324E5A6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3B676B9-368B-F48C-3948-F0B28844DF1E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1232644-B400-0749-4E98-CB3870E128C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319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39D948-E63D-443B-8FE0-082A34D8AC21}"/>
              </a:ext>
            </a:extLst>
          </p:cNvPr>
          <p:cNvSpPr txBox="1"/>
          <p:nvPr/>
        </p:nvSpPr>
        <p:spPr>
          <a:xfrm>
            <a:off x="575680" y="809102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Indicator of map checking behavior in this case: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52FD6-3837-2633-93CE-4D52AB35CEB8}"/>
              </a:ext>
            </a:extLst>
          </p:cNvPr>
          <p:cNvSpPr txBox="1"/>
          <p:nvPr/>
        </p:nvSpPr>
        <p:spPr>
          <a:xfrm>
            <a:off x="575680" y="1621676"/>
            <a:ext cx="40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Duration of each mobile map inactive phase </a:t>
            </a:r>
          </a:p>
        </p:txBody>
      </p:sp>
      <p:pic>
        <p:nvPicPr>
          <p:cNvPr id="15" name="图片 14" descr="图片包含 图形用户界面&#10;&#10;描述已自动生成">
            <a:extLst>
              <a:ext uri="{FF2B5EF4-FFF2-40B4-BE49-F238E27FC236}">
                <a16:creationId xmlns:a16="http://schemas.microsoft.com/office/drawing/2014/main" id="{6C6F3DA0-08A5-FBDE-FCEF-21BD4F767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3" y="1545511"/>
            <a:ext cx="5224753" cy="48866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214C20B-15DD-8418-0D43-DDACC2EE8462}"/>
              </a:ext>
            </a:extLst>
          </p:cNvPr>
          <p:cNvSpPr txBox="1"/>
          <p:nvPr/>
        </p:nvSpPr>
        <p:spPr>
          <a:xfrm>
            <a:off x="8341770" y="6039967"/>
            <a:ext cx="2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8BC6F0"/>
                </a:highlight>
              </a:rPr>
              <a:t>Blue: map active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C0C0C0"/>
                </a:highlight>
              </a:rPr>
              <a:t>Grey: map inactive phase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1B98DD6F-C3CF-479A-EF3C-8D255FF15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168153" cy="41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193918-7A8F-85BF-B607-D2801D21B324}"/>
              </a:ext>
            </a:extLst>
          </p:cNvPr>
          <p:cNvSpPr txBox="1"/>
          <p:nvPr/>
        </p:nvSpPr>
        <p:spPr>
          <a:xfrm>
            <a:off x="575680" y="2782669"/>
            <a:ext cx="40024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/>
              <a:t>If we know the duration of each mobile map inactive phase, it can help achieve automatic map activation or other forms of navigation prompts.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54BD02B-0520-9648-0794-392F87FA12E4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46EFBEA-57E1-564D-0D7F-01305C6413BE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F996E28-BB72-AF0B-33DD-0738ED97DE1C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2CFB4E7-6BD9-D163-3D00-05600BA5760D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B2BD5A5-EDCF-DDD4-89BB-418F6209D693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F0DF555-AB6A-65AC-9005-0C5FB4BAEFD7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93899E8-0989-6F0B-CEFB-A5635586E7D7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46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6609E-FFB3-9DFE-8CED-31F5C05E9AEC}"/>
              </a:ext>
            </a:extLst>
          </p:cNvPr>
          <p:cNvSpPr txBox="1"/>
          <p:nvPr/>
        </p:nvSpPr>
        <p:spPr>
          <a:xfrm>
            <a:off x="633165" y="986101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Research questions adjustments: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4FCD0-E391-E36D-8C57-5A01D5CF98CF}"/>
              </a:ext>
            </a:extLst>
          </p:cNvPr>
          <p:cNvSpPr txBox="1"/>
          <p:nvPr/>
        </p:nvSpPr>
        <p:spPr>
          <a:xfrm>
            <a:off x="633164" y="2610911"/>
            <a:ext cx="106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2. What are the differences in map-checking behavior between heavy and light traffic density conditions?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E0C24-A361-0C79-4D15-866868F3662F}"/>
              </a:ext>
            </a:extLst>
          </p:cNvPr>
          <p:cNvSpPr txBox="1"/>
          <p:nvPr/>
        </p:nvSpPr>
        <p:spPr>
          <a:xfrm>
            <a:off x="633164" y="1792969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1. What are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trajectory factors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(e.g., intersections, turns, length etc.) that influence pedestrian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map checking behavior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and how do these factors affect the map checking behavior?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EE0D5E-4449-F513-E417-D815409E0850}"/>
              </a:ext>
            </a:extLst>
          </p:cNvPr>
          <p:cNvSpPr txBox="1"/>
          <p:nvPr/>
        </p:nvSpPr>
        <p:spPr>
          <a:xfrm>
            <a:off x="633164" y="3433727"/>
            <a:ext cx="1083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Which properties of the </a:t>
            </a:r>
            <a:r>
              <a:rPr lang="en-US" altLang="zh-CN" b="1" dirty="0"/>
              <a:t>environment</a:t>
            </a:r>
            <a:r>
              <a:rPr lang="en-US" altLang="zh-CN" dirty="0"/>
              <a:t> impact </a:t>
            </a:r>
            <a:r>
              <a:rPr lang="en-US" altLang="zh-CN" dirty="0">
                <a:solidFill>
                  <a:srgbClr val="DC6027"/>
                </a:solidFill>
              </a:rPr>
              <a:t>duration of each mobile map inactive phase </a:t>
            </a:r>
          </a:p>
          <a:p>
            <a:r>
              <a:rPr lang="en-US" altLang="zh-CN" dirty="0"/>
              <a:t>in a map-assisted pedestrian navigation session?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04E9BE-505F-7C6F-76E4-F8BCFCED8E87}"/>
              </a:ext>
            </a:extLst>
          </p:cNvPr>
          <p:cNvSpPr txBox="1"/>
          <p:nvPr/>
        </p:nvSpPr>
        <p:spPr>
          <a:xfrm>
            <a:off x="633164" y="4209875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Which of properties of </a:t>
            </a:r>
            <a:r>
              <a:rPr lang="en-US" altLang="zh-CN" b="1" dirty="0" err="1"/>
              <a:t>wayfinders</a:t>
            </a:r>
            <a:r>
              <a:rPr lang="en-US" altLang="zh-CN" dirty="0"/>
              <a:t> have an impact on </a:t>
            </a:r>
            <a:r>
              <a:rPr lang="en-US" altLang="zh-CN" dirty="0">
                <a:solidFill>
                  <a:srgbClr val="DC6027"/>
                </a:solidFill>
              </a:rPr>
              <a:t>duration of each mobile map inactive phase </a:t>
            </a:r>
            <a:r>
              <a:rPr lang="en-US" altLang="zh-CN" dirty="0"/>
              <a:t>in a map-assisted pedestrian navigation?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4431C8-AA8D-96E0-82B6-8D1C57FE0F6D}"/>
              </a:ext>
            </a:extLst>
          </p:cNvPr>
          <p:cNvSpPr txBox="1"/>
          <p:nvPr/>
        </p:nvSpPr>
        <p:spPr>
          <a:xfrm>
            <a:off x="633164" y="4986023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Which of </a:t>
            </a:r>
            <a:r>
              <a:rPr lang="en-US" altLang="zh-CN" b="1" dirty="0"/>
              <a:t>map interactions </a:t>
            </a:r>
            <a:r>
              <a:rPr lang="en-US" altLang="zh-CN" dirty="0"/>
              <a:t>have an impact on </a:t>
            </a:r>
            <a:r>
              <a:rPr lang="en-US" altLang="zh-CN" dirty="0">
                <a:solidFill>
                  <a:srgbClr val="DC6027"/>
                </a:solidFill>
              </a:rPr>
              <a:t>duration of each mobile map inactive phase </a:t>
            </a:r>
            <a:r>
              <a:rPr lang="en-US" altLang="zh-CN" dirty="0"/>
              <a:t>in a map-assisted pedestrian navigation?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BE2B96-D094-338F-AC3F-8875111F71F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D21361E-0372-7334-E274-9BE3FADAE7C3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B893F305-9926-A188-8C43-903EFBE0CD16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AE214A4-0406-3138-423F-B8A5E71E9DA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1E57853-1E5D-4B82-2C33-A9023CDE013D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BC52788-7F40-A894-8AD1-8A6C3E7428B1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7F7CC83-C935-497C-C28E-53BEE841FCA3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5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475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Independent Variable metrics: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DA3CF04-9BE9-0482-C129-A9FC77EB4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183"/>
              </p:ext>
            </p:extLst>
          </p:nvPr>
        </p:nvGraphicFramePr>
        <p:xfrm>
          <a:off x="597251" y="1674140"/>
          <a:ext cx="7302149" cy="2032000"/>
        </p:xfrm>
        <a:graphic>
          <a:graphicData uri="http://schemas.openxmlformats.org/drawingml/2006/table">
            <a:tbl>
              <a:tblPr/>
              <a:tblGrid>
                <a:gridCol w="2552349">
                  <a:extLst>
                    <a:ext uri="{9D8B030D-6E8A-4147-A177-3AD203B41FA5}">
                      <a16:colId xmlns:a16="http://schemas.microsoft.com/office/drawing/2014/main" val="3274091037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303364067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97191138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Wayfinder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Environment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 interaction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4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Traffic_density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34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if_cross_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08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sbsod_score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if_pre_cross_road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if_selflocation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008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mobile_map_using_frequency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if_shortcut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if_follow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966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num_poi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if_zoom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5905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segment_length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34253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route_completion_rate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916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327B1EE-EF6F-A317-AD9E-8F90976E3664}"/>
              </a:ext>
            </a:extLst>
          </p:cNvPr>
          <p:cNvSpPr txBox="1"/>
          <p:nvPr/>
        </p:nvSpPr>
        <p:spPr>
          <a:xfrm>
            <a:off x="490951" y="4287754"/>
            <a:ext cx="95890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Dependent Variable : </a:t>
            </a:r>
          </a:p>
          <a:p>
            <a:r>
              <a:rPr lang="en-US" altLang="zh-CN" sz="2000" u="none" dirty="0">
                <a:solidFill>
                  <a:schemeClr val="tx1"/>
                </a:solidFill>
              </a:rPr>
              <a:t>The duration of each map inactivity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B80F69-6B27-186F-C592-FC5225F40A94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D4FE479-1F15-28F1-C8D8-9FA915691BF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2009FF2-4624-1567-004C-C22E4976D595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A1EB001-F140-48EE-20D4-7D96255E5C56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D3F04C9-60F4-B843-7E0C-959885987A4E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9547CA6-3673-4084-0897-F0BE869C1AD9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6E27523-8388-6DE6-7A1A-5C1ABFF29FC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8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475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Descriptive:</a:t>
            </a:r>
          </a:p>
        </p:txBody>
      </p:sp>
      <p:pic>
        <p:nvPicPr>
          <p:cNvPr id="23" name="图片 22" descr="图表, 直方图&#10;&#10;描述已自动生成">
            <a:extLst>
              <a:ext uri="{FF2B5EF4-FFF2-40B4-BE49-F238E27FC236}">
                <a16:creationId xmlns:a16="http://schemas.microsoft.com/office/drawing/2014/main" id="{5CA16887-B8E9-6B34-4DB5-D7323748D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15" y="1524046"/>
            <a:ext cx="7704488" cy="486960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9060B2-11F0-6254-19A3-7D02FB97EB29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B8A7A03-6F54-CEAB-BBD5-5225F5903B31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B589F2F-F5D5-16CF-0759-F0D3FAD7C31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13FB4B0-5845-A75B-287C-A87833407C38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E1147AC-EC9F-3296-5BEE-AF35D1CE1AEF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C03AC7A-F331-74E8-DFC0-A32826FB93B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2ACEF5E-CCF5-FB49-7DC5-9C1F4CC9D640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64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3392901" y="2861805"/>
            <a:ext cx="6132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sz="3600" dirty="0"/>
              <a:t>Why survival analysis?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B80F69-6B27-186F-C592-FC5225F40A94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D4FE479-1F15-28F1-C8D8-9FA915691BF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2009FF2-4624-1567-004C-C22E4976D595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A1EB001-F140-48EE-20D4-7D96255E5C56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D3F04C9-60F4-B843-7E0C-959885987A4E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9547CA6-3673-4084-0897-F0BE869C1AD9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6E27523-8388-6DE6-7A1A-5C1ABFF29FC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87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475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Ordinary linear regression: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1EDA80-7874-A080-B0E1-1247ACCA62F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DE81A6A-54DD-AADF-E049-9D68ADB6936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CFE92EB-1985-9E97-E8B2-3C96A8AFD20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8787EC9-2397-FDFF-AD1C-B9EB22A0766A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D68DC4E-8A15-E95E-6796-0608FFA9FD22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dirty="0">
                  <a:solidFill>
                    <a:schemeClr val="tx1"/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0D5C27B-327C-2901-EA90-C40137AEFEC7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7875B3D-4082-CD37-DA9B-1E325505E1F5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FDF30A5-151E-402D-3C59-E0ED11285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28191"/>
              </p:ext>
            </p:extLst>
          </p:nvPr>
        </p:nvGraphicFramePr>
        <p:xfrm>
          <a:off x="616300" y="1623340"/>
          <a:ext cx="10854135" cy="2275840"/>
        </p:xfrm>
        <a:graphic>
          <a:graphicData uri="http://schemas.openxmlformats.org/drawingml/2006/table">
            <a:tbl>
              <a:tblPr/>
              <a:tblGrid>
                <a:gridCol w="1606200">
                  <a:extLst>
                    <a:ext uri="{9D8B030D-6E8A-4147-A177-3AD203B41FA5}">
                      <a16:colId xmlns:a16="http://schemas.microsoft.com/office/drawing/2014/main" val="3274091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29885308"/>
                    </a:ext>
                  </a:extLst>
                </a:gridCol>
                <a:gridCol w="915653">
                  <a:extLst>
                    <a:ext uri="{9D8B030D-6E8A-4147-A177-3AD203B41FA5}">
                      <a16:colId xmlns:a16="http://schemas.microsoft.com/office/drawing/2014/main" val="359871737"/>
                    </a:ext>
                  </a:extLst>
                </a:gridCol>
                <a:gridCol w="2303797">
                  <a:extLst>
                    <a:ext uri="{9D8B030D-6E8A-4147-A177-3AD203B41FA5}">
                      <a16:colId xmlns:a16="http://schemas.microsoft.com/office/drawing/2014/main" val="30336406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35585887"/>
                    </a:ext>
                  </a:extLst>
                </a:gridCol>
                <a:gridCol w="968434">
                  <a:extLst>
                    <a:ext uri="{9D8B030D-6E8A-4147-A177-3AD203B41FA5}">
                      <a16:colId xmlns:a16="http://schemas.microsoft.com/office/drawing/2014/main" val="3077774327"/>
                    </a:ext>
                  </a:extLst>
                </a:gridCol>
                <a:gridCol w="1616016">
                  <a:extLst>
                    <a:ext uri="{9D8B030D-6E8A-4147-A177-3AD203B41FA5}">
                      <a16:colId xmlns:a16="http://schemas.microsoft.com/office/drawing/2014/main" val="3971911389"/>
                    </a:ext>
                  </a:extLst>
                </a:gridCol>
                <a:gridCol w="788738">
                  <a:extLst>
                    <a:ext uri="{9D8B030D-6E8A-4147-A177-3AD203B41FA5}">
                      <a16:colId xmlns:a16="http://schemas.microsoft.com/office/drawing/2014/main" val="3026659956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val="31543661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Wayfinder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Environment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 interaction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β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4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1.80548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0.000125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Traffic_density</a:t>
                      </a:r>
                      <a:endParaRPr lang="en-US" altLang="zh-C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1.20512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0.016657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if_follow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5.37718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0.002824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34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sbsod_score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1.73167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3.69e-13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if_cross_intersection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17.24221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&lt; 2e-1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map_type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0.23975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0.630537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08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mobile_map_using_frequency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1.75111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0.000200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if_pre_cross_intersection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1.91026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0.007193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if_pan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-0.17795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0.819914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008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0.53554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0.367696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route_completion_rate</a:t>
                      </a:r>
                      <a:r>
                        <a:rPr lang="en-US" altLang="zh-C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6.97748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8.13e-14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if_selflocation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1.94606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0.782931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966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if_shortcut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0.01729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0.977283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if_zoom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-1.02105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0.174546 </a:t>
                      </a:r>
                      <a:endParaRPr lang="zh-CN" alt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5905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num_poi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3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9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segment_length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tbd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9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8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475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Ordinary linear regression: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1EDA80-7874-A080-B0E1-1247ACCA62F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DE81A6A-54DD-AADF-E049-9D68ADB6936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CFE92EB-1985-9E97-E8B2-3C96A8AFD20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8787EC9-2397-FDFF-AD1C-B9EB22A0766A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D68DC4E-8A15-E95E-6796-0608FFA9FD22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dirty="0">
                  <a:solidFill>
                    <a:schemeClr val="tx1"/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0D5C27B-327C-2901-EA90-C40137AEFEC7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7875B3D-4082-CD37-DA9B-1E325505E1F5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6A470B3A-B05A-07AB-098A-E56A5DD85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1" y="1658644"/>
            <a:ext cx="5101810" cy="3199106"/>
          </a:xfrm>
          <a:prstGeom prst="rect">
            <a:avLst/>
          </a:prstGeom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C6D1B34D-0AA0-25BE-4AE5-CFB30784D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26" y="1658644"/>
            <a:ext cx="5079762" cy="31991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8F9BFCD-9C13-3C0D-6E3B-23F12EB0B268}"/>
              </a:ext>
            </a:extLst>
          </p:cNvPr>
          <p:cNvSpPr txBox="1"/>
          <p:nvPr/>
        </p:nvSpPr>
        <p:spPr>
          <a:xfrm>
            <a:off x="7835900" y="501469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Adjusted R² = 24.22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99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7/10/2024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1" y="931405"/>
            <a:ext cx="475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Why survival analysis: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67E262-4FFF-BB24-DF0A-8B086865D914}"/>
              </a:ext>
            </a:extLst>
          </p:cNvPr>
          <p:cNvSpPr txBox="1"/>
          <p:nvPr/>
        </p:nvSpPr>
        <p:spPr>
          <a:xfrm>
            <a:off x="490951" y="1928777"/>
            <a:ext cx="10837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Less restricted by model assumptions.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Covariate effects over time. (For instance, a factor may have little effect on shorter durations, but a large effect on longer durations.)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Interpretation of results: Survival curve, hazard functions, hazard ratio, etc.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Robust to choose when to automatic active the mobile map or give other types navigation aids.</a:t>
            </a:r>
          </a:p>
          <a:p>
            <a:r>
              <a:rPr lang="en-US" altLang="zh-CN" b="1" dirty="0"/>
              <a:t>For different covariates set, the predicted outcome is not a specific number, it is survival curve.</a:t>
            </a:r>
          </a:p>
          <a:p>
            <a:r>
              <a:rPr lang="en-US" altLang="zh-CN" b="1" dirty="0"/>
              <a:t>(Comparing with linear model that we give covariates to it, and it returned a specific value.)</a:t>
            </a:r>
          </a:p>
          <a:p>
            <a:endParaRPr lang="en-US" altLang="zh-CN" b="1" dirty="0"/>
          </a:p>
          <a:p>
            <a:endParaRPr lang="en-US" altLang="zh-CN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FAE3BA-AFF4-3410-F9C3-0A8C78591265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991E68F-85DC-8080-5180-174239EBF065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FF33EBA-8E5F-84ED-6543-5238B41E523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F1F94D3-4218-079D-815B-E9B32D57146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14F782F-40DC-A384-B502-4AE0D361F02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Linear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1D9CCAF-AB98-0705-7B61-D05DC429766B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C0105DA-3ED9-1FFD-DF98-B90FBAAE6ED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4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9D7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10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11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6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7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8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9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648A47-3897-468C-AC39-C0544258E2F8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8a03f34d-f0d3-48c0-be2d-a52ec64912f2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45dcb47e-6b8b-49cf-94c9-2f49b98129da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27292</TotalTime>
  <Words>1199</Words>
  <Application>Microsoft Office PowerPoint</Application>
  <PresentationFormat>宽屏</PresentationFormat>
  <Paragraphs>404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Amasis MT Pro Medium</vt:lpstr>
      <vt:lpstr>Arial</vt:lpstr>
      <vt:lpstr>Calibri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179</cp:revision>
  <dcterms:created xsi:type="dcterms:W3CDTF">2013-07-15T20:26:40Z</dcterms:created>
  <dcterms:modified xsi:type="dcterms:W3CDTF">2024-07-11T10:44:07Z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