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321" r:id="rId5"/>
    <p:sldId id="349" r:id="rId6"/>
    <p:sldId id="329" r:id="rId7"/>
    <p:sldId id="348" r:id="rId8"/>
    <p:sldId id="350" r:id="rId9"/>
    <p:sldId id="351" r:id="rId10"/>
    <p:sldId id="352" r:id="rId11"/>
    <p:sldId id="356" r:id="rId12"/>
    <p:sldId id="357" r:id="rId13"/>
    <p:sldId id="360" r:id="rId14"/>
    <p:sldId id="353" r:id="rId15"/>
    <p:sldId id="361" r:id="rId16"/>
    <p:sldId id="359" r:id="rId17"/>
    <p:sldId id="358" r:id="rId18"/>
    <p:sldId id="354" r:id="rId19"/>
    <p:sldId id="339" r:id="rId20"/>
    <p:sldId id="338" r:id="rId21"/>
    <p:sldId id="340" r:id="rId22"/>
    <p:sldId id="342" r:id="rId23"/>
    <p:sldId id="343" r:id="rId24"/>
    <p:sldId id="344" r:id="rId25"/>
    <p:sldId id="345" r:id="rId26"/>
    <p:sldId id="319" r:id="rId27"/>
    <p:sldId id="346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B13"/>
    <a:srgbClr val="A0D0A0"/>
    <a:srgbClr val="2525FD"/>
    <a:srgbClr val="0C2E52"/>
    <a:srgbClr val="FFFFFF"/>
    <a:srgbClr val="D9D9D9"/>
    <a:srgbClr val="B89D76"/>
    <a:srgbClr val="7F7F7F"/>
    <a:srgbClr val="8BC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47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dirty="0">
                <a:effectLst/>
              </a:rPr>
              <a:t>Number of map checking per 10 distance units.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 intersection 
(126 trajectory)</c:v>
                </c:pt>
                <c:pt idx="1">
                  <c:v>1 intersection 
(278 trajectory)</c:v>
                </c:pt>
                <c:pt idx="2">
                  <c:v>2 intersections 
(180 trajectory)</c:v>
                </c:pt>
                <c:pt idx="3">
                  <c:v>3 intersections 
(83 trajectory)</c:v>
                </c:pt>
                <c:pt idx="4">
                  <c:v>4 intersections 
(24trajectory)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</c:v>
                </c:pt>
                <c:pt idx="1">
                  <c:v>1.46</c:v>
                </c:pt>
                <c:pt idx="2">
                  <c:v>1.43</c:v>
                </c:pt>
                <c:pt idx="3">
                  <c:v>0.85</c:v>
                </c:pt>
                <c:pt idx="4">
                  <c:v>0.38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F-44D6-9AA9-82AD07E9085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64103343"/>
        <c:axId val="1853329855"/>
      </c:lineChart>
      <c:catAx>
        <c:axId val="206410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3329855"/>
        <c:crosses val="autoZero"/>
        <c:auto val="1"/>
        <c:lblAlgn val="ctr"/>
        <c:lblOffset val="100"/>
        <c:noMultiLvlLbl val="0"/>
      </c:catAx>
      <c:valAx>
        <c:axId val="185332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410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5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7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2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6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7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2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29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8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4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01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06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45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95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64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7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0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6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4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0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B36BB2-380D-F5C6-0A47-79B3E50685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1077413-7C98-4B60-B97C-988C8B3F9C7F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E3C25A-CA49-580A-6447-090D87902C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62B4E7-1739-CB78-983E-AEF23F4358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3D8777-8884-C479-10E7-24FED0E282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415595C-D14A-470E-AD8F-5BBF2C579DAF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12A917-850D-4C7D-0721-BF5F05AD06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7B6D7E-4426-8333-2540-68EE3C65E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10369550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791C-0961-4B78-A1FB-7066FD68B22D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94B87B-98D4-470C-9278-D0D478D1DFB8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9664-1880-4FA1-8270-16C9FA8A6CFC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E03D175-D201-AAAF-705A-17B66000EE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BB4F1C0-B57B-4910-9EAB-713ADCA68F3A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A5298F-36BB-28B9-04D8-D785C0FB2D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2DE46D-B555-B50D-1DFB-AE4E759AC6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3E1-F87D-46AF-9038-928C0C7AA1D3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2920AED-A913-4FAE-9B02-03C54A1F783A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587254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093A05-CAF1-69DA-80FF-1934A2045CE7}"/>
              </a:ext>
            </a:extLst>
          </p:cNvPr>
          <p:cNvSpPr txBox="1"/>
          <p:nvPr userDrawn="1"/>
        </p:nvSpPr>
        <p:spPr>
          <a:xfrm>
            <a:off x="197299" y="57946"/>
            <a:ext cx="284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masis MT Pro Medium" panose="02040604050005020304" pitchFamily="18" charset="0"/>
              </a:rPr>
              <a:t>UZH</a:t>
            </a:r>
            <a:endParaRPr lang="zh-CN" altLang="en-US" sz="2400" b="1" dirty="0">
              <a:latin typeface="Amasis MT Pro Medium" panose="020406040500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chart" Target="../charts/char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56609E-FFB3-9DFE-8CED-31F5C05E9AEC}"/>
              </a:ext>
            </a:extLst>
          </p:cNvPr>
          <p:cNvSpPr txBox="1"/>
          <p:nvPr/>
        </p:nvSpPr>
        <p:spPr>
          <a:xfrm>
            <a:off x="633165" y="986101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Research Question: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4FCD0-E391-E36D-8C57-5A01D5CF98CF}"/>
              </a:ext>
            </a:extLst>
          </p:cNvPr>
          <p:cNvSpPr txBox="1"/>
          <p:nvPr/>
        </p:nvSpPr>
        <p:spPr>
          <a:xfrm>
            <a:off x="633164" y="2610911"/>
            <a:ext cx="106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What are the differences in map-checking behavior between heavy and light traffic density conditions?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DE0C24-A361-0C79-4D15-866868F3662F}"/>
              </a:ext>
            </a:extLst>
          </p:cNvPr>
          <p:cNvSpPr txBox="1"/>
          <p:nvPr/>
        </p:nvSpPr>
        <p:spPr>
          <a:xfrm>
            <a:off x="633164" y="1792969"/>
            <a:ext cx="1064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What are trajectory factors (e.g., intersections, turns, length etc.)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that influence pedestrian map checking behavior, and how do these factors affect the map checking behavior?</a:t>
            </a:r>
          </a:p>
        </p:txBody>
      </p:sp>
    </p:spTree>
    <p:extLst>
      <p:ext uri="{BB962C8B-B14F-4D97-AF65-F5344CB8AC3E}">
        <p14:creationId xmlns:p14="http://schemas.microsoft.com/office/powerpoint/2010/main" val="24312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Analysis: </a:t>
            </a:r>
            <a:r>
              <a:rPr lang="en-US" altLang="zh-CN" sz="2000" b="0" u="none" dirty="0"/>
              <a:t> Before / after intersection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3B73D8B-1583-A098-B78F-90AC646350F4}"/>
              </a:ext>
            </a:extLst>
          </p:cNvPr>
          <p:cNvCxnSpPr>
            <a:cxnSpLocks/>
          </p:cNvCxnSpPr>
          <p:nvPr/>
        </p:nvCxnSpPr>
        <p:spPr bwMode="auto">
          <a:xfrm>
            <a:off x="3081808" y="2209795"/>
            <a:ext cx="3528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3EF62D-0AAF-D2D8-5463-30DABC92958E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0715" y="2218990"/>
            <a:ext cx="0" cy="2834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B95E5A-95A3-E844-432D-C96FBD36F752}"/>
              </a:ext>
            </a:extLst>
          </p:cNvPr>
          <p:cNvSpPr/>
          <p:nvPr/>
        </p:nvSpPr>
        <p:spPr>
          <a:xfrm>
            <a:off x="5012208" y="2143933"/>
            <a:ext cx="1598507" cy="139486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动作按钮: 前进或下一项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2D3FCAA-5F6A-9680-BD9D-171617EC184A}"/>
              </a:ext>
            </a:extLst>
          </p:cNvPr>
          <p:cNvSpPr/>
          <p:nvPr/>
        </p:nvSpPr>
        <p:spPr>
          <a:xfrm>
            <a:off x="2909374" y="2053725"/>
            <a:ext cx="288063" cy="330530"/>
          </a:xfrm>
          <a:prstGeom prst="actionButtonForwardNext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5D2770-1888-D41E-DE11-61D46FC5F979}"/>
              </a:ext>
            </a:extLst>
          </p:cNvPr>
          <p:cNvSpPr/>
          <p:nvPr/>
        </p:nvSpPr>
        <p:spPr>
          <a:xfrm rot="5400000">
            <a:off x="5811462" y="2939306"/>
            <a:ext cx="1598507" cy="139486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动作按钮: 转到主页 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187D333-903B-6A3F-3A21-8987C29540FB}"/>
              </a:ext>
            </a:extLst>
          </p:cNvPr>
          <p:cNvSpPr/>
          <p:nvPr/>
        </p:nvSpPr>
        <p:spPr>
          <a:xfrm>
            <a:off x="6405152" y="4734770"/>
            <a:ext cx="411126" cy="418686"/>
          </a:xfrm>
          <a:prstGeom prst="actionButtonHome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627B16-C2BC-DD20-FE13-2FC3B7F52FDC}"/>
              </a:ext>
            </a:extLst>
          </p:cNvPr>
          <p:cNvSpPr txBox="1"/>
          <p:nvPr/>
        </p:nvSpPr>
        <p:spPr>
          <a:xfrm>
            <a:off x="3997656" y="2406692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66 trajectories</a:t>
            </a:r>
          </a:p>
          <a:p>
            <a:r>
              <a:rPr lang="en-US" altLang="zh-CN" sz="1400" i="1" u="sng" dirty="0"/>
              <a:t>have map checking behavior before intersection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F429D-A303-9104-4E68-4D9AC877D224}"/>
              </a:ext>
            </a:extLst>
          </p:cNvPr>
          <p:cNvSpPr txBox="1"/>
          <p:nvPr/>
        </p:nvSpPr>
        <p:spPr>
          <a:xfrm>
            <a:off x="3197437" y="5580242"/>
            <a:ext cx="5081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sz="2000" b="0" u="none" dirty="0"/>
              <a:t>For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278 trajectories with 1 intersections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B7FA54-03AF-0620-A2DF-544C364F050F}"/>
              </a:ext>
            </a:extLst>
          </p:cNvPr>
          <p:cNvSpPr txBox="1"/>
          <p:nvPr/>
        </p:nvSpPr>
        <p:spPr>
          <a:xfrm>
            <a:off x="6816278" y="2685383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109 trajectories</a:t>
            </a:r>
          </a:p>
          <a:p>
            <a:r>
              <a:rPr lang="en-US" altLang="zh-CN" sz="1400" i="1" u="sng" dirty="0"/>
              <a:t>have map checking behavior after intersection</a:t>
            </a:r>
          </a:p>
        </p:txBody>
      </p:sp>
    </p:spTree>
    <p:extLst>
      <p:ext uri="{BB962C8B-B14F-4D97-AF65-F5344CB8AC3E}">
        <p14:creationId xmlns:p14="http://schemas.microsoft.com/office/powerpoint/2010/main" val="112287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52484" y="6513438"/>
            <a:ext cx="828291" cy="215900"/>
          </a:xfrm>
        </p:spPr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541F5E25-D82E-6385-707E-4514E9AEAE35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Analysis: </a:t>
            </a:r>
            <a:r>
              <a:rPr lang="en-US" altLang="zh-CN" sz="2000" b="0" u="none" dirty="0"/>
              <a:t>Before / after intersection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7F28B3D-94BB-9F85-897E-AC25CA41DEA9}"/>
              </a:ext>
            </a:extLst>
          </p:cNvPr>
          <p:cNvCxnSpPr>
            <a:cxnSpLocks/>
          </p:cNvCxnSpPr>
          <p:nvPr/>
        </p:nvCxnSpPr>
        <p:spPr bwMode="auto">
          <a:xfrm>
            <a:off x="2330375" y="1985532"/>
            <a:ext cx="3528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F37FCF6-1FF4-BDB9-39A2-E58E785558AF}"/>
              </a:ext>
            </a:extLst>
          </p:cNvPr>
          <p:cNvCxnSpPr>
            <a:cxnSpLocks/>
          </p:cNvCxnSpPr>
          <p:nvPr/>
        </p:nvCxnSpPr>
        <p:spPr bwMode="auto">
          <a:xfrm flipV="1">
            <a:off x="5859282" y="1994727"/>
            <a:ext cx="0" cy="2834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E3947DFD-9AA5-4F49-E733-D9373152AC2A}"/>
              </a:ext>
            </a:extLst>
          </p:cNvPr>
          <p:cNvSpPr/>
          <p:nvPr/>
        </p:nvSpPr>
        <p:spPr>
          <a:xfrm>
            <a:off x="4768780" y="1919669"/>
            <a:ext cx="1090502" cy="172333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动作按钮: 前进或下一项 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89AFF2-0D30-BADF-92B4-76FD65780CE6}"/>
              </a:ext>
            </a:extLst>
          </p:cNvPr>
          <p:cNvSpPr/>
          <p:nvPr/>
        </p:nvSpPr>
        <p:spPr>
          <a:xfrm>
            <a:off x="2157941" y="1829462"/>
            <a:ext cx="288063" cy="330530"/>
          </a:xfrm>
          <a:prstGeom prst="actionButtonForwardNext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9821633-09FD-75AF-FDCA-2A3A7F094AA5}"/>
              </a:ext>
            </a:extLst>
          </p:cNvPr>
          <p:cNvSpPr/>
          <p:nvPr/>
        </p:nvSpPr>
        <p:spPr>
          <a:xfrm rot="5400000">
            <a:off x="5259269" y="2515804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动作按钮: 转到主页 6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D64D7EF-EAB6-EEF1-1A4D-AAAA05C6022A}"/>
              </a:ext>
            </a:extLst>
          </p:cNvPr>
          <p:cNvSpPr/>
          <p:nvPr/>
        </p:nvSpPr>
        <p:spPr>
          <a:xfrm>
            <a:off x="9164669" y="4572866"/>
            <a:ext cx="411126" cy="418686"/>
          </a:xfrm>
          <a:prstGeom prst="actionButtonHome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D472A65-0115-4ADC-A936-DCFFD3475E8B}"/>
              </a:ext>
            </a:extLst>
          </p:cNvPr>
          <p:cNvCxnSpPr>
            <a:cxnSpLocks/>
          </p:cNvCxnSpPr>
          <p:nvPr/>
        </p:nvCxnSpPr>
        <p:spPr bwMode="auto">
          <a:xfrm>
            <a:off x="5859282" y="4829622"/>
            <a:ext cx="33053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029E512-4FA3-CABE-1D6B-49686EAE27CD}"/>
              </a:ext>
            </a:extLst>
          </p:cNvPr>
          <p:cNvSpPr/>
          <p:nvPr/>
        </p:nvSpPr>
        <p:spPr>
          <a:xfrm rot="5400000">
            <a:off x="5256885" y="4164297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75ECFFF-B29D-9A64-5E1B-3D5973259583}"/>
              </a:ext>
            </a:extLst>
          </p:cNvPr>
          <p:cNvSpPr/>
          <p:nvPr/>
        </p:nvSpPr>
        <p:spPr>
          <a:xfrm rot="10800000">
            <a:off x="5859280" y="4748817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CCAFC37-BC5B-6E93-24BB-49F7F7D9E17C}"/>
              </a:ext>
            </a:extLst>
          </p:cNvPr>
          <p:cNvSpPr txBox="1"/>
          <p:nvPr/>
        </p:nvSpPr>
        <p:spPr>
          <a:xfrm>
            <a:off x="3344937" y="5958211"/>
            <a:ext cx="5172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sz="2000" b="0" u="none" dirty="0"/>
              <a:t>For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180 trajectories with 2 intersections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190F0B6-890D-1259-7157-62A6E83BFA54}"/>
              </a:ext>
            </a:extLst>
          </p:cNvPr>
          <p:cNvSpPr txBox="1"/>
          <p:nvPr/>
        </p:nvSpPr>
        <p:spPr>
          <a:xfrm>
            <a:off x="3427805" y="2141603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44 trajectories</a:t>
            </a:r>
          </a:p>
          <a:p>
            <a:r>
              <a:rPr lang="en-US" altLang="zh-CN" sz="1400" i="1" u="sng" dirty="0"/>
              <a:t>have map checking behavior </a:t>
            </a:r>
            <a:r>
              <a:rPr lang="en-US" altLang="zh-CN" sz="1400" b="1" i="1" u="sng" dirty="0"/>
              <a:t>before</a:t>
            </a:r>
            <a:r>
              <a:rPr lang="en-US" altLang="zh-CN" sz="1400" i="1" u="sng" dirty="0"/>
              <a:t> 1</a:t>
            </a:r>
            <a:r>
              <a:rPr lang="en-US" altLang="zh-CN" sz="1400" i="1" u="sng" baseline="30000" dirty="0"/>
              <a:t>st</a:t>
            </a:r>
            <a:r>
              <a:rPr lang="en-US" altLang="zh-CN" sz="1400" i="1" u="sng" dirty="0"/>
              <a:t> intersection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3489E04-870F-457F-B759-359E30FB1C03}"/>
              </a:ext>
            </a:extLst>
          </p:cNvPr>
          <p:cNvSpPr txBox="1"/>
          <p:nvPr/>
        </p:nvSpPr>
        <p:spPr>
          <a:xfrm>
            <a:off x="6075669" y="2245500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106 trajectories</a:t>
            </a:r>
          </a:p>
          <a:p>
            <a:r>
              <a:rPr lang="en-US" altLang="zh-CN" sz="1400" i="1" u="sng" dirty="0"/>
              <a:t>have map checking behavior </a:t>
            </a:r>
            <a:r>
              <a:rPr lang="en-US" altLang="zh-CN" sz="1400" b="1" i="1" u="sng" dirty="0"/>
              <a:t>after</a:t>
            </a:r>
            <a:r>
              <a:rPr lang="en-US" altLang="zh-CN" sz="1400" i="1" u="sng" dirty="0"/>
              <a:t> 1</a:t>
            </a:r>
            <a:r>
              <a:rPr lang="en-US" altLang="zh-CN" sz="1400" i="1" u="sng" baseline="30000" dirty="0"/>
              <a:t>st</a:t>
            </a:r>
            <a:r>
              <a:rPr lang="en-US" altLang="zh-CN" sz="1400" i="1" u="sng" dirty="0"/>
              <a:t> intersection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F94DBFF-3222-81C9-34FB-902799BF3B4F}"/>
              </a:ext>
            </a:extLst>
          </p:cNvPr>
          <p:cNvSpPr txBox="1"/>
          <p:nvPr/>
        </p:nvSpPr>
        <p:spPr>
          <a:xfrm>
            <a:off x="3414130" y="3977734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52 trajectories</a:t>
            </a:r>
          </a:p>
          <a:p>
            <a:r>
              <a:rPr lang="en-US" altLang="zh-CN" sz="1400" i="1" u="sng" dirty="0"/>
              <a:t>have map checking behavior </a:t>
            </a:r>
            <a:r>
              <a:rPr lang="en-US" altLang="zh-CN" sz="1400" b="1" i="1" u="sng" dirty="0"/>
              <a:t>before</a:t>
            </a:r>
            <a:r>
              <a:rPr lang="en-US" altLang="zh-CN" sz="1400" i="1" u="sng" dirty="0"/>
              <a:t> 2nd intersection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C03EA99-5945-41AE-CAF8-A68F92ACBA60}"/>
              </a:ext>
            </a:extLst>
          </p:cNvPr>
          <p:cNvSpPr txBox="1"/>
          <p:nvPr/>
        </p:nvSpPr>
        <p:spPr>
          <a:xfrm>
            <a:off x="6086165" y="4925486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17 trajectories</a:t>
            </a:r>
          </a:p>
          <a:p>
            <a:r>
              <a:rPr lang="en-US" altLang="zh-CN" sz="1400" i="1" u="sng" dirty="0"/>
              <a:t>have map checking behavior </a:t>
            </a:r>
            <a:r>
              <a:rPr lang="en-US" altLang="zh-CN" sz="1400" b="1" i="1" u="sng" dirty="0"/>
              <a:t>after</a:t>
            </a:r>
            <a:r>
              <a:rPr lang="en-US" altLang="zh-CN" sz="1400" i="1" u="sng" dirty="0"/>
              <a:t> 2nd intersection</a:t>
            </a:r>
          </a:p>
        </p:txBody>
      </p:sp>
    </p:spTree>
    <p:extLst>
      <p:ext uri="{BB962C8B-B14F-4D97-AF65-F5344CB8AC3E}">
        <p14:creationId xmlns:p14="http://schemas.microsoft.com/office/powerpoint/2010/main" val="4200845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52484" y="6513438"/>
            <a:ext cx="828291" cy="215900"/>
          </a:xfrm>
        </p:spPr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541F5E25-D82E-6385-707E-4514E9AEAE35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Analysis: </a:t>
            </a:r>
            <a:r>
              <a:rPr lang="en-US" altLang="zh-CN" sz="2000" b="0" u="none" dirty="0"/>
              <a:t>Before / after intersection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7F28B3D-94BB-9F85-897E-AC25CA41DEA9}"/>
              </a:ext>
            </a:extLst>
          </p:cNvPr>
          <p:cNvCxnSpPr>
            <a:cxnSpLocks/>
          </p:cNvCxnSpPr>
          <p:nvPr/>
        </p:nvCxnSpPr>
        <p:spPr bwMode="auto">
          <a:xfrm>
            <a:off x="1244142" y="2445800"/>
            <a:ext cx="3528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F37FCF6-1FF4-BDB9-39A2-E58E785558AF}"/>
              </a:ext>
            </a:extLst>
          </p:cNvPr>
          <p:cNvCxnSpPr>
            <a:cxnSpLocks/>
          </p:cNvCxnSpPr>
          <p:nvPr/>
        </p:nvCxnSpPr>
        <p:spPr bwMode="auto">
          <a:xfrm flipV="1">
            <a:off x="4773049" y="2454995"/>
            <a:ext cx="0" cy="2834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E3947DFD-9AA5-4F49-E733-D9373152AC2A}"/>
              </a:ext>
            </a:extLst>
          </p:cNvPr>
          <p:cNvSpPr/>
          <p:nvPr/>
        </p:nvSpPr>
        <p:spPr>
          <a:xfrm>
            <a:off x="3682547" y="2379937"/>
            <a:ext cx="1090502" cy="172333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动作按钮: 前进或下一项 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89AFF2-0D30-BADF-92B4-76FD65780CE6}"/>
              </a:ext>
            </a:extLst>
          </p:cNvPr>
          <p:cNvSpPr/>
          <p:nvPr/>
        </p:nvSpPr>
        <p:spPr>
          <a:xfrm>
            <a:off x="1071708" y="2289730"/>
            <a:ext cx="288063" cy="330530"/>
          </a:xfrm>
          <a:prstGeom prst="actionButtonForwardNext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9821633-09FD-75AF-FDCA-2A3A7F094AA5}"/>
              </a:ext>
            </a:extLst>
          </p:cNvPr>
          <p:cNvSpPr/>
          <p:nvPr/>
        </p:nvSpPr>
        <p:spPr>
          <a:xfrm rot="5400000">
            <a:off x="4173036" y="2976072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动作按钮: 转到主页 6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D64D7EF-EAB6-EEF1-1A4D-AAAA05C6022A}"/>
              </a:ext>
            </a:extLst>
          </p:cNvPr>
          <p:cNvSpPr/>
          <p:nvPr/>
        </p:nvSpPr>
        <p:spPr>
          <a:xfrm>
            <a:off x="7870381" y="2182207"/>
            <a:ext cx="411126" cy="418686"/>
          </a:xfrm>
          <a:prstGeom prst="actionButtonHome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D472A65-0115-4ADC-A936-DCFFD3475E8B}"/>
              </a:ext>
            </a:extLst>
          </p:cNvPr>
          <p:cNvCxnSpPr>
            <a:cxnSpLocks/>
          </p:cNvCxnSpPr>
          <p:nvPr/>
        </p:nvCxnSpPr>
        <p:spPr bwMode="auto">
          <a:xfrm>
            <a:off x="4773049" y="5289890"/>
            <a:ext cx="33053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029E512-4FA3-CABE-1D6B-49686EAE27CD}"/>
              </a:ext>
            </a:extLst>
          </p:cNvPr>
          <p:cNvSpPr/>
          <p:nvPr/>
        </p:nvSpPr>
        <p:spPr>
          <a:xfrm rot="5400000">
            <a:off x="4170652" y="4624565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75ECFFF-B29D-9A64-5E1B-3D5973259583}"/>
              </a:ext>
            </a:extLst>
          </p:cNvPr>
          <p:cNvSpPr/>
          <p:nvPr/>
        </p:nvSpPr>
        <p:spPr>
          <a:xfrm rot="10800000">
            <a:off x="4773047" y="5209085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9E0545-1740-1F01-4897-B0A7F243C831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 flipV="1">
            <a:off x="8075944" y="2600893"/>
            <a:ext cx="0" cy="2688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D648888-033C-624A-EF5C-01E87CD9DC63}"/>
              </a:ext>
            </a:extLst>
          </p:cNvPr>
          <p:cNvSpPr/>
          <p:nvPr/>
        </p:nvSpPr>
        <p:spPr>
          <a:xfrm rot="10800000">
            <a:off x="6873647" y="5226960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4AF591-CBD8-DDCD-4A0B-ED6E50290FF2}"/>
              </a:ext>
            </a:extLst>
          </p:cNvPr>
          <p:cNvSpPr/>
          <p:nvPr/>
        </p:nvSpPr>
        <p:spPr>
          <a:xfrm rot="5400000">
            <a:off x="7476041" y="4647092"/>
            <a:ext cx="1204790" cy="144249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770667-31C5-3BEF-21A0-4A7EF84FF903}"/>
              </a:ext>
            </a:extLst>
          </p:cNvPr>
          <p:cNvSpPr txBox="1"/>
          <p:nvPr/>
        </p:nvSpPr>
        <p:spPr>
          <a:xfrm>
            <a:off x="2283584" y="2592438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25 trajectories</a:t>
            </a:r>
          </a:p>
          <a:p>
            <a:r>
              <a:rPr lang="en-US" altLang="zh-CN" sz="1400" i="1" u="sng" dirty="0"/>
              <a:t>have map checking behavior </a:t>
            </a:r>
            <a:r>
              <a:rPr lang="en-US" altLang="zh-CN" sz="1400" b="1" i="1" u="sng" dirty="0"/>
              <a:t>before</a:t>
            </a:r>
            <a:r>
              <a:rPr lang="en-US" altLang="zh-CN" sz="1400" i="1" u="sng" dirty="0"/>
              <a:t> 1</a:t>
            </a:r>
            <a:r>
              <a:rPr lang="en-US" altLang="zh-CN" sz="1400" i="1" u="sng" baseline="30000" dirty="0"/>
              <a:t>st</a:t>
            </a:r>
            <a:r>
              <a:rPr lang="en-US" altLang="zh-CN" sz="1400" i="1" u="sng" dirty="0"/>
              <a:t> intersection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CF66A9-F6C6-1BA9-09E5-BD18E11C67CA}"/>
              </a:ext>
            </a:extLst>
          </p:cNvPr>
          <p:cNvSpPr txBox="1"/>
          <p:nvPr/>
        </p:nvSpPr>
        <p:spPr>
          <a:xfrm>
            <a:off x="5341855" y="1541640"/>
            <a:ext cx="5172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sz="2000" b="0" u="none" dirty="0"/>
              <a:t>For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83 trajectories with 3 intersections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F313BC-8C89-C868-058F-05194FA4A8B7}"/>
              </a:ext>
            </a:extLst>
          </p:cNvPr>
          <p:cNvSpPr txBox="1"/>
          <p:nvPr/>
        </p:nvSpPr>
        <p:spPr>
          <a:xfrm>
            <a:off x="6861467" y="5516771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10 trajectories</a:t>
            </a:r>
          </a:p>
          <a:p>
            <a:r>
              <a:rPr lang="en-US" altLang="zh-CN" sz="1400" i="1" u="sng" dirty="0"/>
              <a:t>have map checking behavior </a:t>
            </a:r>
            <a:r>
              <a:rPr lang="en-US" altLang="zh-CN" sz="1400" b="1" i="1" u="sng" dirty="0"/>
              <a:t>before</a:t>
            </a:r>
            <a:r>
              <a:rPr lang="en-US" altLang="zh-CN" sz="1400" i="1" u="sng" dirty="0"/>
              <a:t> 3rd intersection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AA1185-86D2-666D-E281-B85A1FB3C01F}"/>
              </a:ext>
            </a:extLst>
          </p:cNvPr>
          <p:cNvSpPr txBox="1"/>
          <p:nvPr/>
        </p:nvSpPr>
        <p:spPr>
          <a:xfrm>
            <a:off x="2283584" y="4445893"/>
            <a:ext cx="2578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33 trajectories</a:t>
            </a:r>
          </a:p>
          <a:p>
            <a:r>
              <a:rPr lang="en-US" altLang="zh-CN" sz="1400" i="1" u="sng" dirty="0"/>
              <a:t>have map checking behavior </a:t>
            </a:r>
            <a:r>
              <a:rPr lang="en-US" altLang="zh-CN" sz="1400" b="1" i="1" u="sng" dirty="0"/>
              <a:t>before</a:t>
            </a:r>
            <a:r>
              <a:rPr lang="en-US" altLang="zh-CN" sz="1400" i="1" u="sng" dirty="0"/>
              <a:t> 2nd intersection</a:t>
            </a:r>
          </a:p>
        </p:txBody>
      </p:sp>
    </p:spTree>
    <p:extLst>
      <p:ext uri="{BB962C8B-B14F-4D97-AF65-F5344CB8AC3E}">
        <p14:creationId xmlns:p14="http://schemas.microsoft.com/office/powerpoint/2010/main" val="3813147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16DB3-F7D4-2645-21C2-12531D2444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15595C-D14A-470E-AD8F-5BBF2C579DAF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799EF2-EC41-3B4B-0CF7-33245508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BB3FFDC-E5E8-00E9-A80E-84D38B2509BA}"/>
              </a:ext>
            </a:extLst>
          </p:cNvPr>
          <p:cNvSpPr txBox="1"/>
          <p:nvPr/>
        </p:nvSpPr>
        <p:spPr>
          <a:xfrm>
            <a:off x="575044" y="1079541"/>
            <a:ext cx="106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Does the behavior of map checking differ depending on the sequence of intersections? (e.g., fewer checking possibility in the first intersection than latter ones)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080121-6A41-6AE1-9AF6-8E1B669611BA}"/>
              </a:ext>
            </a:extLst>
          </p:cNvPr>
          <p:cNvSpPr/>
          <p:nvPr/>
        </p:nvSpPr>
        <p:spPr>
          <a:xfrm>
            <a:off x="773251" y="2160714"/>
            <a:ext cx="1662990" cy="5091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278</a:t>
            </a:r>
            <a:r>
              <a:rPr lang="en-US" altLang="zh-CN" sz="1200" dirty="0"/>
              <a:t> Trajectory</a:t>
            </a:r>
          </a:p>
          <a:p>
            <a:pPr algn="ctr"/>
            <a:r>
              <a:rPr lang="en-US" altLang="zh-CN" sz="1200" dirty="0"/>
              <a:t>with 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1 intersection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B287193-1A0C-554C-B285-4B99FD847590}"/>
              </a:ext>
            </a:extLst>
          </p:cNvPr>
          <p:cNvCxnSpPr/>
          <p:nvPr/>
        </p:nvCxnSpPr>
        <p:spPr bwMode="auto">
          <a:xfrm>
            <a:off x="773251" y="3307796"/>
            <a:ext cx="27309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514CC78-47EF-2D89-D353-FC9BB361BD9B}"/>
              </a:ext>
            </a:extLst>
          </p:cNvPr>
          <p:cNvCxnSpPr>
            <a:cxnSpLocks/>
          </p:cNvCxnSpPr>
          <p:nvPr/>
        </p:nvCxnSpPr>
        <p:spPr bwMode="auto">
          <a:xfrm flipV="1">
            <a:off x="3504177" y="3307796"/>
            <a:ext cx="0" cy="2393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645BC39-85D3-B099-D4D9-1C9CBB1FE07D}"/>
              </a:ext>
            </a:extLst>
          </p:cNvPr>
          <p:cNvSpPr/>
          <p:nvPr/>
        </p:nvSpPr>
        <p:spPr>
          <a:xfrm>
            <a:off x="2246109" y="3252563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动作按钮: 前进或下一项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1F837AD-6B92-7AA5-A5E5-12B564066CF8}"/>
              </a:ext>
            </a:extLst>
          </p:cNvPr>
          <p:cNvSpPr/>
          <p:nvPr/>
        </p:nvSpPr>
        <p:spPr>
          <a:xfrm>
            <a:off x="673446" y="3151726"/>
            <a:ext cx="288063" cy="330530"/>
          </a:xfrm>
          <a:prstGeom prst="actionButtonForwardNext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05A5F-6799-BD83-BA90-EF0B2E136D82}"/>
              </a:ext>
            </a:extLst>
          </p:cNvPr>
          <p:cNvSpPr txBox="1"/>
          <p:nvPr/>
        </p:nvSpPr>
        <p:spPr>
          <a:xfrm>
            <a:off x="4126187" y="2271055"/>
            <a:ext cx="220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= 40 distance units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4299E2C-C259-795C-733A-1A79AB536BA7}"/>
              </a:ext>
            </a:extLst>
          </p:cNvPr>
          <p:cNvSpPr/>
          <p:nvPr/>
        </p:nvSpPr>
        <p:spPr>
          <a:xfrm>
            <a:off x="2787429" y="2365598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DF3B872-7570-7D3A-1074-53A242CB9C33}"/>
              </a:ext>
            </a:extLst>
          </p:cNvPr>
          <p:cNvSpPr txBox="1"/>
          <p:nvPr/>
        </p:nvSpPr>
        <p:spPr>
          <a:xfrm>
            <a:off x="1676824" y="3487111"/>
            <a:ext cx="199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66 trajectories </a:t>
            </a:r>
          </a:p>
          <a:p>
            <a:r>
              <a:rPr lang="en-US" altLang="zh-CN" sz="1400" dirty="0"/>
              <a:t>involve map checking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Probability: 23.7%</a:t>
            </a:r>
            <a:endParaRPr lang="zh-CN" altLang="en-US" sz="1400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31C3B5-7508-CBEE-6238-043B12D34A14}"/>
              </a:ext>
            </a:extLst>
          </p:cNvPr>
          <p:cNvCxnSpPr/>
          <p:nvPr/>
        </p:nvCxnSpPr>
        <p:spPr bwMode="auto">
          <a:xfrm>
            <a:off x="5961880" y="3295396"/>
            <a:ext cx="27309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B54EDE8-9B57-8E83-8B46-DDDAAFEF5F2C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2806" y="3295396"/>
            <a:ext cx="0" cy="2393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26F205D-E755-9E65-758F-ED1324700427}"/>
              </a:ext>
            </a:extLst>
          </p:cNvPr>
          <p:cNvSpPr/>
          <p:nvPr/>
        </p:nvSpPr>
        <p:spPr>
          <a:xfrm>
            <a:off x="7434738" y="3240163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动作按钮: 前进或下一项 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4114CA-1B6D-DCCA-5B09-F8BFFF1765FF}"/>
              </a:ext>
            </a:extLst>
          </p:cNvPr>
          <p:cNvSpPr/>
          <p:nvPr/>
        </p:nvSpPr>
        <p:spPr>
          <a:xfrm>
            <a:off x="5862075" y="3139326"/>
            <a:ext cx="288063" cy="330530"/>
          </a:xfrm>
          <a:prstGeom prst="actionButtonForwardNext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95467F-349B-9FB1-CE95-88B1CC417DB5}"/>
              </a:ext>
            </a:extLst>
          </p:cNvPr>
          <p:cNvSpPr txBox="1"/>
          <p:nvPr/>
        </p:nvSpPr>
        <p:spPr>
          <a:xfrm>
            <a:off x="6865453" y="3438218"/>
            <a:ext cx="199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44 trajectories </a:t>
            </a:r>
          </a:p>
          <a:p>
            <a:r>
              <a:rPr lang="en-US" altLang="zh-CN" sz="1400" dirty="0"/>
              <a:t>involve map checking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Probability: 24.4%</a:t>
            </a:r>
            <a:endParaRPr lang="zh-CN" altLang="en-US" sz="14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13B46A3-B4EC-D076-DB46-06E048174635}"/>
              </a:ext>
            </a:extLst>
          </p:cNvPr>
          <p:cNvCxnSpPr/>
          <p:nvPr/>
        </p:nvCxnSpPr>
        <p:spPr bwMode="auto">
          <a:xfrm>
            <a:off x="8692804" y="5688961"/>
            <a:ext cx="27309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0E20643-897A-BED3-1970-C50FA437FA72}"/>
              </a:ext>
            </a:extLst>
          </p:cNvPr>
          <p:cNvSpPr/>
          <p:nvPr/>
        </p:nvSpPr>
        <p:spPr>
          <a:xfrm rot="5400000">
            <a:off x="8058790" y="4993423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8B35BCA-D64C-B6C5-4A23-23F260236B78}"/>
              </a:ext>
            </a:extLst>
          </p:cNvPr>
          <p:cNvSpPr/>
          <p:nvPr/>
        </p:nvSpPr>
        <p:spPr>
          <a:xfrm>
            <a:off x="6996992" y="2160714"/>
            <a:ext cx="1667360" cy="5029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180</a:t>
            </a:r>
            <a:r>
              <a:rPr lang="en-US" altLang="zh-CN" sz="1200" dirty="0"/>
              <a:t> Trajectory</a:t>
            </a:r>
          </a:p>
          <a:p>
            <a:pPr algn="ctr"/>
            <a:r>
              <a:rPr lang="en-US" altLang="zh-CN" sz="1200" dirty="0"/>
              <a:t>with 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2 intersections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A6F8F8B-327D-A518-BEBD-636FC726C9EA}"/>
              </a:ext>
            </a:extLst>
          </p:cNvPr>
          <p:cNvSpPr txBox="1"/>
          <p:nvPr/>
        </p:nvSpPr>
        <p:spPr>
          <a:xfrm>
            <a:off x="8859777" y="4655075"/>
            <a:ext cx="199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52 trajectories </a:t>
            </a:r>
          </a:p>
          <a:p>
            <a:r>
              <a:rPr lang="en-US" altLang="zh-CN" sz="1400" dirty="0"/>
              <a:t>involve map checking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Probability: 28.9%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784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BB3FFDC-E5E8-00E9-A80E-84D38B2509BA}"/>
              </a:ext>
            </a:extLst>
          </p:cNvPr>
          <p:cNvSpPr txBox="1"/>
          <p:nvPr/>
        </p:nvSpPr>
        <p:spPr>
          <a:xfrm>
            <a:off x="575044" y="1079541"/>
            <a:ext cx="106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Does the behavior of map checking differ depending on the sequence of intersections? (e.g., fewer checking possibility in the first intersection than latter ones)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205A5F-6799-BD83-BA90-EF0B2E136D82}"/>
              </a:ext>
            </a:extLst>
          </p:cNvPr>
          <p:cNvSpPr txBox="1"/>
          <p:nvPr/>
        </p:nvSpPr>
        <p:spPr>
          <a:xfrm>
            <a:off x="4126187" y="2271055"/>
            <a:ext cx="220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= 30 distance units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4299E2C-C259-795C-733A-1A79AB536BA7}"/>
              </a:ext>
            </a:extLst>
          </p:cNvPr>
          <p:cNvSpPr/>
          <p:nvPr/>
        </p:nvSpPr>
        <p:spPr>
          <a:xfrm>
            <a:off x="2787429" y="2365598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31C3B5-7508-CBEE-6238-043B12D34A14}"/>
              </a:ext>
            </a:extLst>
          </p:cNvPr>
          <p:cNvCxnSpPr/>
          <p:nvPr/>
        </p:nvCxnSpPr>
        <p:spPr bwMode="auto">
          <a:xfrm>
            <a:off x="1011030" y="3261244"/>
            <a:ext cx="27309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B54EDE8-9B57-8E83-8B46-DDDAAFEF5F2C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1956" y="3261244"/>
            <a:ext cx="0" cy="2393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26F205D-E755-9E65-758F-ED1324700427}"/>
              </a:ext>
            </a:extLst>
          </p:cNvPr>
          <p:cNvSpPr/>
          <p:nvPr/>
        </p:nvSpPr>
        <p:spPr>
          <a:xfrm>
            <a:off x="2483888" y="3206011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动作按钮: 前进或下一项 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44114CA-1B6D-DCCA-5B09-F8BFFF1765FF}"/>
              </a:ext>
            </a:extLst>
          </p:cNvPr>
          <p:cNvSpPr/>
          <p:nvPr/>
        </p:nvSpPr>
        <p:spPr>
          <a:xfrm>
            <a:off x="911225" y="3105174"/>
            <a:ext cx="288063" cy="330530"/>
          </a:xfrm>
          <a:prstGeom prst="actionButtonForwardNext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95467F-349B-9FB1-CE95-88B1CC417DB5}"/>
              </a:ext>
            </a:extLst>
          </p:cNvPr>
          <p:cNvSpPr txBox="1"/>
          <p:nvPr/>
        </p:nvSpPr>
        <p:spPr>
          <a:xfrm>
            <a:off x="1914603" y="3404066"/>
            <a:ext cx="199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25 trajectories </a:t>
            </a:r>
          </a:p>
          <a:p>
            <a:r>
              <a:rPr lang="en-US" altLang="zh-CN" sz="1400" dirty="0"/>
              <a:t>involve map checking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Probability: 30.1%</a:t>
            </a:r>
            <a:endParaRPr lang="zh-CN" altLang="en-US" sz="14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13B46A3-B4EC-D076-DB46-06E048174635}"/>
              </a:ext>
            </a:extLst>
          </p:cNvPr>
          <p:cNvCxnSpPr/>
          <p:nvPr/>
        </p:nvCxnSpPr>
        <p:spPr bwMode="auto">
          <a:xfrm>
            <a:off x="3741954" y="5654809"/>
            <a:ext cx="27309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0E20643-897A-BED3-1970-C50FA437FA72}"/>
              </a:ext>
            </a:extLst>
          </p:cNvPr>
          <p:cNvSpPr/>
          <p:nvPr/>
        </p:nvSpPr>
        <p:spPr>
          <a:xfrm rot="5400000">
            <a:off x="3107940" y="4959271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A6F8F8B-327D-A518-BEBD-636FC726C9EA}"/>
              </a:ext>
            </a:extLst>
          </p:cNvPr>
          <p:cNvSpPr txBox="1"/>
          <p:nvPr/>
        </p:nvSpPr>
        <p:spPr>
          <a:xfrm>
            <a:off x="3908927" y="4620923"/>
            <a:ext cx="199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33 trajectories </a:t>
            </a:r>
          </a:p>
          <a:p>
            <a:r>
              <a:rPr lang="en-US" altLang="zh-CN" sz="1400" dirty="0"/>
              <a:t>involve map checking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Probability: 39.7%</a:t>
            </a:r>
            <a:endParaRPr lang="zh-CN" altLang="en-US" sz="1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EDEE6D-FB93-6B55-D95D-67D807FC7883}"/>
              </a:ext>
            </a:extLst>
          </p:cNvPr>
          <p:cNvSpPr/>
          <p:nvPr/>
        </p:nvSpPr>
        <p:spPr>
          <a:xfrm>
            <a:off x="961509" y="2057036"/>
            <a:ext cx="1667360" cy="5029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83</a:t>
            </a:r>
            <a:r>
              <a:rPr lang="en-US" altLang="zh-CN" sz="1200" dirty="0"/>
              <a:t> Trajectory</a:t>
            </a:r>
          </a:p>
          <a:p>
            <a:pPr algn="ctr"/>
            <a:r>
              <a:rPr lang="en-US" altLang="zh-CN" sz="1200" dirty="0"/>
              <a:t>with 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3 intersections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DC54C7-788A-0F38-EDA6-3A5570CC8C2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4686" y="3259337"/>
            <a:ext cx="0" cy="2393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E911456-B49F-A7C9-84BF-CB4B85338938}"/>
              </a:ext>
            </a:extLst>
          </p:cNvPr>
          <p:cNvSpPr/>
          <p:nvPr/>
        </p:nvSpPr>
        <p:spPr>
          <a:xfrm>
            <a:off x="5214814" y="5588304"/>
            <a:ext cx="1258066" cy="128857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D1A44D-9075-9322-EC69-8133B9FD64BE}"/>
              </a:ext>
            </a:extLst>
          </p:cNvPr>
          <p:cNvSpPr txBox="1"/>
          <p:nvPr/>
        </p:nvSpPr>
        <p:spPr>
          <a:xfrm>
            <a:off x="6589855" y="4763054"/>
            <a:ext cx="1994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18 trajectories </a:t>
            </a:r>
          </a:p>
          <a:p>
            <a:r>
              <a:rPr lang="en-US" altLang="zh-CN" sz="1400" dirty="0"/>
              <a:t>involve map checking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Probability: 21.6%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128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1E1E0-F9EC-7463-723A-0D5C4217DD95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D0CB28-0769-EE09-B6C6-6353DE7A667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3883DF1-66D3-5D19-B4EA-CECD92668B2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0BEC9C9-A14A-480C-1F29-5D9C6C2D6C2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D5D9AAF-ACD7-F033-9F40-7EA42C2EF852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A9C8DAD-6A9D-1E76-0D01-B9102CB30948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0E90BBA-324C-4B6A-E537-5D2C86BBB13C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F286925B-2AF0-0F49-3674-3A3D6084A0F1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50242A0-5F6E-0A13-7594-51E078288788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7137A42-F418-7919-0F20-02B8BC7C42CF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AEAA92-C81E-A529-A97A-FFC60962E9F8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8018A95-6A95-8514-26DF-9C28882375EE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1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54795D-C397-D383-19E9-2746558670BC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5AE03E2-E6A4-1E84-82E5-7125EF5CC7D3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D53D681-D3BB-905A-F0C5-FC838127A95F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D55E957-FEB8-DDED-AC1B-08E5DA7F2A9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79FEC5A-AB7A-579D-F339-E0BA3A9D1AB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96FC815-57D4-B48B-7A9A-71329C43D9A1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3ED031D-89D8-C16C-97FA-99B8102956B5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B3B3C576-50C3-F2CB-1527-FC3B1476538D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C8F25F0-E89E-BC22-5CF2-2BBF221124F0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5FA79AC-4BB6-BF6C-C912-C48249AB0A47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22D2375-5124-27E3-4DD3-EE712FC26053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CAD6ED4-7650-AD19-FAF9-31EFA554997B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83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974329-2A85-3B95-AF3B-19303D0DCEB8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D18A049-C7EB-9584-CB14-D0D05FE2E473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968E3B67-293D-FAFB-22A2-E7EF75B0111C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FEC637D-7373-46C9-ACFF-ED9F2F5A5B90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F8567CB-43EC-13E2-E570-866199064A2D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FD6D79C-783A-F16D-3633-EA22D4EE1704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541FD85-2AB9-FFDF-D185-09EA3E28769E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D66C5B4-D7AD-BB04-BEC3-A106D8F57828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435DB4C-230F-207B-0D53-9DE22C59D38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474181A-E13F-CCCA-851D-ECAF172A234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A07AB2A-9C64-C2CA-613B-739CF3A7D7C8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56C475D-83CB-8102-EAFC-3C4DD1B81466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66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Num_POIs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BEE304-259D-A2A2-31B2-C92D88EA8656}"/>
              </a:ext>
            </a:extLst>
          </p:cNvPr>
          <p:cNvSpPr txBox="1"/>
          <p:nvPr/>
        </p:nvSpPr>
        <p:spPr>
          <a:xfrm>
            <a:off x="406286" y="1341115"/>
            <a:ext cx="796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Method: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2FB5A-BBC2-11D9-2E8D-AE9102A4F086}"/>
              </a:ext>
            </a:extLst>
          </p:cNvPr>
          <p:cNvSpPr txBox="1"/>
          <p:nvPr/>
        </p:nvSpPr>
        <p:spPr>
          <a:xfrm>
            <a:off x="712508" y="1831469"/>
            <a:ext cx="471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Create POI locations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383A5-A0B1-9F9D-0728-534E43488BD7}"/>
              </a:ext>
            </a:extLst>
          </p:cNvPr>
          <p:cNvSpPr txBox="1"/>
          <p:nvPr/>
        </p:nvSpPr>
        <p:spPr>
          <a:xfrm>
            <a:off x="6320622" y="1831469"/>
            <a:ext cx="553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2. Create buffer for trajectory,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AA190FF6-6C2B-BBC3-2DF5-0CBF598A8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6" t="17191" r="8587" b="28179"/>
          <a:stretch/>
        </p:blipFill>
        <p:spPr>
          <a:xfrm>
            <a:off x="553103" y="2367190"/>
            <a:ext cx="5185535" cy="3499699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5FC4D39E-9FB5-04DC-4850-5EE850DD0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85" y="2367190"/>
            <a:ext cx="3813626" cy="34996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929E1A-362E-5896-2821-CEEFFFF1414D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8549F5-71BA-142C-2332-41FF3A78BC08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9ABF7CA-5BF1-A3C6-B98C-FD0481F9F747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47B13F8-9B9C-D07E-F3E0-698FF1FBAE48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AC7ECB5-57B5-37EF-B4E7-3DEDA31D43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DE05E80-3C6C-9B9E-72D7-5D8E65C74808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59F6B50-9C8E-E06C-CA02-AA7530068737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90D13E4-719D-9814-485D-517D0825592F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CB87401-EDC1-69C7-A0C4-C0C0E684EB80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72F90A1-89D0-8F3A-06FB-F4897A886D58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3DF2AE-DE5C-4767-BC8F-2698FE678548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505A642-A292-69B6-1E85-9F3792184CBE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39D948-E63D-443B-8FE0-082A34D8AC21}"/>
              </a:ext>
            </a:extLst>
          </p:cNvPr>
          <p:cNvSpPr txBox="1"/>
          <p:nvPr/>
        </p:nvSpPr>
        <p:spPr>
          <a:xfrm>
            <a:off x="575681" y="1115384"/>
            <a:ext cx="9381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solidFill>
                  <a:srgbClr val="0C2E52"/>
                </a:solidFill>
              </a:rPr>
              <a:t>Indicator of map checking behavior in this case: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52FD6-3837-2633-93CE-4D52AB35CEB8}"/>
              </a:ext>
            </a:extLst>
          </p:cNvPr>
          <p:cNvSpPr txBox="1"/>
          <p:nvPr/>
        </p:nvSpPr>
        <p:spPr>
          <a:xfrm>
            <a:off x="575681" y="1840517"/>
            <a:ext cx="400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Mobile map active phase</a:t>
            </a:r>
          </a:p>
          <a:p>
            <a:endParaRPr lang="en-US" altLang="zh-CN" dirty="0"/>
          </a:p>
          <a:p>
            <a:r>
              <a:rPr lang="en-US" altLang="zh-CN" dirty="0"/>
              <a:t>Mobile map inactive phase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5EE551-E69A-EF71-D8C4-A8D719459749}"/>
              </a:ext>
            </a:extLst>
          </p:cNvPr>
          <p:cNvSpPr txBox="1"/>
          <p:nvPr/>
        </p:nvSpPr>
        <p:spPr>
          <a:xfrm>
            <a:off x="575680" y="3502217"/>
            <a:ext cx="107050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Holly Taylor in 1992 introduced the concepts of the </a:t>
            </a:r>
            <a:r>
              <a:rPr lang="en-US" altLang="zh-CN" sz="1600" b="1" i="1" dirty="0"/>
              <a:t>survey perspective </a:t>
            </a:r>
            <a:r>
              <a:rPr lang="en-US" altLang="zh-CN" sz="1600" i="1" dirty="0"/>
              <a:t>and the </a:t>
            </a:r>
            <a:r>
              <a:rPr lang="en-US" altLang="zh-CN" sz="1600" b="1" i="1" dirty="0"/>
              <a:t>route perspective</a:t>
            </a:r>
            <a:r>
              <a:rPr lang="en-US" altLang="zh-CN" sz="1600" i="1" dirty="0"/>
              <a:t>, (difference in viewpoint). </a:t>
            </a:r>
          </a:p>
          <a:p>
            <a:endParaRPr lang="en-US" altLang="zh-CN" sz="1400" i="1" dirty="0"/>
          </a:p>
          <a:p>
            <a:r>
              <a:rPr lang="en-US" altLang="zh-CN" sz="1600" i="1" dirty="0"/>
              <a:t>In 1999, she pointed out the correspondence between the </a:t>
            </a:r>
            <a:r>
              <a:rPr lang="en-US" altLang="zh-CN" sz="1600" b="1" i="1" dirty="0"/>
              <a:t>survey perspective and maps</a:t>
            </a:r>
            <a:r>
              <a:rPr lang="en-US" altLang="zh-CN" sz="1600" i="1" dirty="0"/>
              <a:t>, and the </a:t>
            </a:r>
            <a:r>
              <a:rPr lang="en-US" altLang="zh-CN" sz="1600" b="1" i="1" dirty="0"/>
              <a:t>route perspective and navigation</a:t>
            </a:r>
            <a:r>
              <a:rPr lang="en-US" altLang="zh-CN" sz="1600" i="1" dirty="0"/>
              <a:t>.</a:t>
            </a:r>
          </a:p>
          <a:p>
            <a:endParaRPr lang="en-US" altLang="zh-CN" sz="1600" i="1" dirty="0"/>
          </a:p>
          <a:p>
            <a:r>
              <a:rPr lang="en-US" altLang="zh-CN" sz="1600" i="1" dirty="0"/>
              <a:t>In 2018, </a:t>
            </a:r>
            <a:r>
              <a:rPr lang="en-US" altLang="zh-CN" sz="1600" i="1" dirty="0" err="1"/>
              <a:t>Ruizhi</a:t>
            </a:r>
            <a:r>
              <a:rPr lang="en-US" altLang="zh-CN" sz="1600" i="1" dirty="0"/>
              <a:t> Dai noted that modern technology has made switching between the two perspectives easier and called for more research on </a:t>
            </a:r>
            <a:r>
              <a:rPr lang="en-US" altLang="zh-CN" sz="1600" b="1" i="1" dirty="0"/>
              <a:t>spatial perspective switching.</a:t>
            </a:r>
          </a:p>
        </p:txBody>
      </p:sp>
    </p:spTree>
    <p:extLst>
      <p:ext uri="{BB962C8B-B14F-4D97-AF65-F5344CB8AC3E}">
        <p14:creationId xmlns:p14="http://schemas.microsoft.com/office/powerpoint/2010/main" val="13594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Num_POIs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: result</a:t>
            </a: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B0F7411C-C06A-D645-9AC3-3505F9A82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461"/>
            <a:ext cx="5472081" cy="4088000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30A1A13D-87B9-3675-0171-71B6CF06D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6" y="1392461"/>
            <a:ext cx="5251948" cy="40927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904EDD-5D3B-CBD8-B7F8-6390BFD5B50B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23407F-974B-0470-37FC-D3E7EEEFBD0C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8C728CA-25C2-6DB5-83B8-13CBE2300A2F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6D147AA-E88C-753C-06BB-94ACB456151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5E0B10F-B5E6-3231-6C75-11013E5EFEE6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F540ABE-6CFE-C8F8-CD06-66C81C4B7F4E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D16877D-B243-CCA0-A9A5-50C1941F5C04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E4E649D-BE88-345B-2243-48ED840E768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628BB2E-ADC6-3B40-2B78-54D14CDABBD8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BC45134-C570-F59E-CE0F-DC79B2DDE7D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D5FE02C-2E69-020C-1CBB-5F25AC73D012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86FE8A7-96C7-0CED-AC5F-A706FF889DDD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92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Num_crossroad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BEE304-259D-A2A2-31B2-C92D88EA8656}"/>
              </a:ext>
            </a:extLst>
          </p:cNvPr>
          <p:cNvSpPr txBox="1"/>
          <p:nvPr/>
        </p:nvSpPr>
        <p:spPr>
          <a:xfrm>
            <a:off x="406286" y="1341115"/>
            <a:ext cx="796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Method: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2FB5A-BBC2-11D9-2E8D-AE9102A4F086}"/>
              </a:ext>
            </a:extLst>
          </p:cNvPr>
          <p:cNvSpPr txBox="1"/>
          <p:nvPr/>
        </p:nvSpPr>
        <p:spPr>
          <a:xfrm>
            <a:off x="712507" y="1831469"/>
            <a:ext cx="796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1. Create road network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383A5-A0B1-9F9D-0728-534E43488BD7}"/>
              </a:ext>
            </a:extLst>
          </p:cNvPr>
          <p:cNvSpPr txBox="1"/>
          <p:nvPr/>
        </p:nvSpPr>
        <p:spPr>
          <a:xfrm>
            <a:off x="6517517" y="1796470"/>
            <a:ext cx="553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2. Spatial intersection between trajectory and road network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FC1402F7-D045-6726-6FAF-DB998DCFA1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0" b="14081"/>
          <a:stretch/>
        </p:blipFill>
        <p:spPr>
          <a:xfrm>
            <a:off x="406286" y="2231579"/>
            <a:ext cx="5598619" cy="3982674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307BEF99-114D-1706-8D8F-8E9A3AC47F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80" y="2680962"/>
            <a:ext cx="3645008" cy="33453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0814A2F-6CAD-F93D-51BD-AA9B8D246EC4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D33B2D-250E-736B-C367-F8749BB81597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1665DA6-D491-40D6-A651-D94A9EBF65CA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DDDEB23B-B0E1-E5CA-E215-D3956E5132BA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150254D-AD68-27E4-997A-A5B48076B687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9272FF6-DA84-EE25-786F-CF12BA75B8ED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71ABF9D-F5AE-5730-742E-DC503F84EA99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0FB4124-6AB9-A1A9-B99F-E562210F1DE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C146E5E-8894-B1E2-D8ED-B740E6DEBD5E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A4366C7-D5D5-4427-3E34-8C71587517DE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F42170F-E25C-E15F-DE00-BB73B596106A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D12F267-D9C2-A885-855D-3E29DCA7F66C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3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443917-DD0A-EC0E-F62A-7A8D6A6C9769}"/>
              </a:ext>
            </a:extLst>
          </p:cNvPr>
          <p:cNvSpPr txBox="1"/>
          <p:nvPr/>
        </p:nvSpPr>
        <p:spPr>
          <a:xfrm>
            <a:off x="406286" y="825580"/>
            <a:ext cx="428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Num_crossroad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: result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F5EAFCB9-05FC-C718-9136-38FAA21F4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6" y="1456584"/>
            <a:ext cx="5275661" cy="41341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12DC11-E5B7-748D-2927-F90E69483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6" y="1456585"/>
            <a:ext cx="5596074" cy="4134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F8B28B-766F-9BC5-1155-C3465215D430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398531-3E09-CF91-9AC6-316042E1F157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F0C0788-B0F1-BF4C-67B9-472677E983DB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A633E81-D6CC-D42C-CDB6-7570E92533D4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918ACFD-4B14-4786-CDD6-A7F6C2CC2A94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52CB239-F96D-2520-7309-7D5E4D18DA80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668350-0275-9053-BD4A-2BD8BFC92B28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B7422C5-7004-50C3-0173-E5220A8F13E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E465BF5-E60A-ECBD-8E4D-090B3F86682B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85095CD-50BD-36BC-2121-6929F23DEA86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DD8A895-6FC1-BA69-726D-E9A8F0EEA832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BD1CF44-ECD6-66BC-B5CD-B47143B68277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14243-6993-6534-85C1-596B98DE0A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735F08-DF5D-4CB7-B11C-68F66487EA41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D8C59-D675-9A02-70D0-50AE740E2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8" name="图片 17" descr="图表&#10;&#10;描述已自动生成">
            <a:extLst>
              <a:ext uri="{FF2B5EF4-FFF2-40B4-BE49-F238E27FC236}">
                <a16:creationId xmlns:a16="http://schemas.microsoft.com/office/drawing/2014/main" id="{D76BDD17-C665-207C-59FC-84465609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60" y="1044452"/>
            <a:ext cx="5658141" cy="476909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5359ED8-98CA-1B38-FC46-83D42F07B3D0}"/>
              </a:ext>
            </a:extLst>
          </p:cNvPr>
          <p:cNvSpPr/>
          <p:nvPr/>
        </p:nvSpPr>
        <p:spPr>
          <a:xfrm>
            <a:off x="2405670" y="902126"/>
            <a:ext cx="6548086" cy="1024865"/>
          </a:xfrm>
          <a:prstGeom prst="rect">
            <a:avLst/>
          </a:prstGeom>
          <a:noFill/>
          <a:ln w="12700" cap="flat" cmpd="sng" algn="ctr">
            <a:solidFill>
              <a:srgbClr val="0C2E52"/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B48359-E5A1-B141-7748-D0180C7C84A7}"/>
              </a:ext>
            </a:extLst>
          </p:cNvPr>
          <p:cNvSpPr txBox="1"/>
          <p:nvPr/>
        </p:nvSpPr>
        <p:spPr>
          <a:xfrm>
            <a:off x="5303554" y="97830"/>
            <a:ext cx="158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Features</a:t>
            </a:r>
            <a:endParaRPr lang="zh-CN" altLang="en-US" sz="24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A9C3436-EF55-A703-B491-A1B8C093AD23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CDE5DA7-DC36-2289-30C3-6487DA0D7311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A5A87B9-5371-0467-F7C4-1A896716D40B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328E9FF-2703-E192-7112-FBE1C600AAAD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C015E21-4DD2-9BE0-F0AD-DC08D9CFD08A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8403A5C-2847-AB3D-CB38-0A865E0EFF4E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38E40B3-558F-E658-9A42-46FF651C6B12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E119128-7B4C-73C3-CE5E-4F12BADAB690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43128A0-2C5A-3E4E-4936-100A9019AA05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A9FC23E-4F5B-F293-5826-410858CC6945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A3078587-DB81-C2B5-4A56-4D2A7A6BFB0E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07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14243-6993-6534-85C1-596B98DE0A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735F08-DF5D-4CB7-B11C-68F66487EA41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D8C59-D675-9A02-70D0-50AE740E2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B04703-85E9-AE67-BD75-68246B75C29C}"/>
              </a:ext>
            </a:extLst>
          </p:cNvPr>
          <p:cNvSpPr txBox="1"/>
          <p:nvPr/>
        </p:nvSpPr>
        <p:spPr>
          <a:xfrm>
            <a:off x="4192762" y="64678"/>
            <a:ext cx="509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Regression analysis</a:t>
            </a:r>
            <a:endParaRPr lang="zh-CN" altLang="en-US" sz="24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EEFBEFC-E50F-53C3-EC8C-29F2FC842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16891"/>
              </p:ext>
            </p:extLst>
          </p:nvPr>
        </p:nvGraphicFramePr>
        <p:xfrm>
          <a:off x="1442719" y="1381759"/>
          <a:ext cx="8893387" cy="309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738">
                  <a:extLst>
                    <a:ext uri="{9D8B030D-6E8A-4147-A177-3AD203B41FA5}">
                      <a16:colId xmlns:a16="http://schemas.microsoft.com/office/drawing/2014/main" val="331867461"/>
                    </a:ext>
                  </a:extLst>
                </a:gridCol>
                <a:gridCol w="1778677">
                  <a:extLst>
                    <a:ext uri="{9D8B030D-6E8A-4147-A177-3AD203B41FA5}">
                      <a16:colId xmlns:a16="http://schemas.microsoft.com/office/drawing/2014/main" val="2556226466"/>
                    </a:ext>
                  </a:extLst>
                </a:gridCol>
                <a:gridCol w="4167187">
                  <a:extLst>
                    <a:ext uri="{9D8B030D-6E8A-4147-A177-3AD203B41FA5}">
                      <a16:colId xmlns:a16="http://schemas.microsoft.com/office/drawing/2014/main" val="2969508267"/>
                    </a:ext>
                  </a:extLst>
                </a:gridCol>
                <a:gridCol w="1185785">
                  <a:extLst>
                    <a:ext uri="{9D8B030D-6E8A-4147-A177-3AD203B41FA5}">
                      <a16:colId xmlns:a16="http://schemas.microsoft.com/office/drawing/2014/main" val="1867343972"/>
                    </a:ext>
                  </a:extLst>
                </a:gridCol>
              </a:tblGrid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Dependent variable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Predictors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853107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Num_unlock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Length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5.0124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3454435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Num_unlock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Length, </a:t>
                      </a:r>
                      <a:r>
                        <a:rPr lang="en-US" sz="1400" u="none" strike="noStrike" dirty="0" err="1">
                          <a:effectLst/>
                        </a:rPr>
                        <a:t>Num_turns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4.9599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2688345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Num_unlock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Length, Num_turns, Num_POIs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4.9454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5048573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Num_unlock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Length, Num_turns, Num_POIs, Num_crossroad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4.8972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2950195"/>
                  </a:ext>
                </a:extLst>
              </a:tr>
              <a:tr h="515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Poisson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Num_unlock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Length, Num_turns, Num_POIs, Num_crossroad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5.5643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D5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79358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3795E6-C8D4-868A-55EC-8AB0A9B6B62A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8D67EF0-B7A5-12C9-E582-1FD9C90B05CF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F167C58-C70C-E2BB-342B-629F1AF884AB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2DA5A8E-B223-6109-3790-3BEC6ED621F2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6F32FA0-51C6-F0C0-7793-ED5B1108ABCA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9C7DE62-A485-10DF-64CF-5116E4FBD2F8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C47B0AA-4395-AAF4-FC62-E0A4F63CDAE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975D4E8-BBA2-F5D1-F103-294848BE470B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9362793-665B-3EDA-6922-753ACB5F7853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EACA29E-BDF9-809C-56AE-CDF151151A84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2439E69-5073-37E8-C66A-98A5D4077409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4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14243-6993-6534-85C1-596B98DE0A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735F08-DF5D-4CB7-B11C-68F66487EA41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D8C59-D675-9A02-70D0-50AE740E2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B04703-85E9-AE67-BD75-68246B75C29C}"/>
              </a:ext>
            </a:extLst>
          </p:cNvPr>
          <p:cNvSpPr txBox="1"/>
          <p:nvPr/>
        </p:nvSpPr>
        <p:spPr>
          <a:xfrm>
            <a:off x="5144381" y="64678"/>
            <a:ext cx="190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D0D0D"/>
                </a:solidFill>
                <a:effectLst/>
                <a:latin typeface="+mj-lt"/>
              </a:rPr>
              <a:t>Next steps</a:t>
            </a:r>
            <a:endParaRPr lang="zh-CN" altLang="en-US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AF00AA-2C00-7FE7-9133-6E1CE1CA38F5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6BDE856-A02F-1518-4F90-BC972A4754A2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C37F684-A630-80A3-7845-D45CA57AC2F2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DD46955-0F6B-D206-CA91-284396046BC1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4FB150F-3B75-E73C-7B30-34403CA4ECE6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13A4876-44A1-DF69-8BF3-F2739A24891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992FD93-7D5E-2C40-2A75-8B78795D20F9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111FD9C-F6D0-1F1C-FD48-1E02884AD91A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2F23842-53F4-572C-D168-7A1DE740B63A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7A0CC2B-B50C-EBCE-25B0-00A8359DCA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8B8F8EC-22BE-C1E5-228C-844B4E664407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Next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84EEAEA-E539-4ECA-21E3-8069BCE290B4}"/>
              </a:ext>
            </a:extLst>
          </p:cNvPr>
          <p:cNvSpPr txBox="1"/>
          <p:nvPr/>
        </p:nvSpPr>
        <p:spPr>
          <a:xfrm>
            <a:off x="911225" y="1280155"/>
            <a:ext cx="7964463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Feature 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Outlier handling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learning and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8855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Process: </a:t>
            </a:r>
            <a:r>
              <a:rPr lang="en-US" altLang="zh-CN" sz="2000" b="0" u="none" dirty="0"/>
              <a:t>Differentiate trajectory with and without shortcuts</a:t>
            </a:r>
            <a:endParaRPr lang="en-US" altLang="zh-CN" b="0" u="none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2B61EF-E6D2-94FA-F321-8BE4542CE323}"/>
              </a:ext>
            </a:extLst>
          </p:cNvPr>
          <p:cNvSpPr txBox="1"/>
          <p:nvPr/>
        </p:nvSpPr>
        <p:spPr>
          <a:xfrm>
            <a:off x="773250" y="1550211"/>
            <a:ext cx="842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Method: </a:t>
            </a:r>
          </a:p>
          <a:p>
            <a:pPr marL="514350" indent="-514350">
              <a:buAutoNum type="arabicPeriod"/>
            </a:pPr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Building shortcuts blocks</a:t>
            </a:r>
          </a:p>
          <a:p>
            <a:pPr marL="514350" indent="-514350">
              <a:buAutoNum type="arabicPeriod"/>
            </a:pPr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Spatial intersection between trajectory and shortcuts blocks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BD4E7-FB70-C92E-56F2-635575BF5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51" y="2853304"/>
            <a:ext cx="5039351" cy="2877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DDE84D-CB3B-A988-CDB7-62D83F583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072" y="2853304"/>
            <a:ext cx="3171644" cy="28776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C8FAD5-1B3D-65F6-955F-EFEF146D5880}"/>
              </a:ext>
            </a:extLst>
          </p:cNvPr>
          <p:cNvSpPr txBox="1"/>
          <p:nvPr/>
        </p:nvSpPr>
        <p:spPr>
          <a:xfrm>
            <a:off x="2921986" y="5849100"/>
            <a:ext cx="2064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u="sng" dirty="0"/>
              <a:t>Shortcuts blocks</a:t>
            </a:r>
            <a:endParaRPr lang="zh-CN" altLang="en-US" sz="1600" i="1" u="sng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AE7E88-D64E-E5BA-074D-75A9368CCAB9}"/>
              </a:ext>
            </a:extLst>
          </p:cNvPr>
          <p:cNvSpPr txBox="1"/>
          <p:nvPr/>
        </p:nvSpPr>
        <p:spPr>
          <a:xfrm>
            <a:off x="7775468" y="5849100"/>
            <a:ext cx="249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u="sng" dirty="0"/>
              <a:t>Trajectory with shortcuts</a:t>
            </a:r>
            <a:endParaRPr lang="zh-CN" altLang="en-US" sz="1600" i="1" u="sng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40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2B61EF-E6D2-94FA-F321-8BE4542CE323}"/>
              </a:ext>
            </a:extLst>
          </p:cNvPr>
          <p:cNvSpPr txBox="1"/>
          <p:nvPr/>
        </p:nvSpPr>
        <p:spPr>
          <a:xfrm>
            <a:off x="773250" y="1844783"/>
            <a:ext cx="842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1" dirty="0">
                <a:solidFill>
                  <a:srgbClr val="0D0D0D"/>
                </a:solidFill>
                <a:effectLst/>
                <a:latin typeface="+mj-lt"/>
              </a:rPr>
              <a:t>Results: </a:t>
            </a:r>
          </a:p>
        </p:txBody>
      </p:sp>
      <p:pic>
        <p:nvPicPr>
          <p:cNvPr id="11" name="图片 10" descr="图表, 条形图&#10;&#10;描述已自动生成">
            <a:extLst>
              <a:ext uri="{FF2B5EF4-FFF2-40B4-BE49-F238E27FC236}">
                <a16:creationId xmlns:a16="http://schemas.microsoft.com/office/drawing/2014/main" id="{81C20FE1-A0DF-5D8C-023B-CA37ABEA6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39" y="1947962"/>
            <a:ext cx="5022246" cy="3745608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CEAAC8-0B06-BD6A-6D78-CF7A6B95AB29}"/>
              </a:ext>
            </a:extLst>
          </p:cNvPr>
          <p:cNvSpPr/>
          <p:nvPr/>
        </p:nvSpPr>
        <p:spPr>
          <a:xfrm>
            <a:off x="8745101" y="2244893"/>
            <a:ext cx="1920854" cy="60986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863 Trajectory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0ACE6BA-83C9-F776-5875-C648DBBB578A}"/>
              </a:ext>
            </a:extLst>
          </p:cNvPr>
          <p:cNvSpPr/>
          <p:nvPr/>
        </p:nvSpPr>
        <p:spPr>
          <a:xfrm>
            <a:off x="7497898" y="3440277"/>
            <a:ext cx="2194560" cy="76097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701</a:t>
            </a:r>
            <a:r>
              <a:rPr lang="en-US" altLang="zh-CN" dirty="0"/>
              <a:t> Trajectory</a:t>
            </a:r>
          </a:p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without</a:t>
            </a:r>
            <a:r>
              <a:rPr lang="en-US" altLang="zh-CN" dirty="0"/>
              <a:t> shortcuts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AC0E23D-AC41-054D-929C-1D9EA8E29A0B}"/>
              </a:ext>
            </a:extLst>
          </p:cNvPr>
          <p:cNvSpPr/>
          <p:nvPr/>
        </p:nvSpPr>
        <p:spPr>
          <a:xfrm>
            <a:off x="10001123" y="3440277"/>
            <a:ext cx="1920854" cy="76097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162 </a:t>
            </a:r>
            <a:r>
              <a:rPr lang="en-US" altLang="zh-CN" dirty="0"/>
              <a:t>Trajectory</a:t>
            </a:r>
          </a:p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en-US" altLang="zh-CN" dirty="0"/>
              <a:t>shortcuts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F0369B-EB1A-CDE3-0B7A-C3C3A69A705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 flipH="1">
            <a:off x="8595178" y="2854762"/>
            <a:ext cx="1110350" cy="585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08143C-BB5B-B0DA-3043-D71ED263572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 bwMode="auto">
          <a:xfrm>
            <a:off x="9705528" y="2854762"/>
            <a:ext cx="1256022" cy="585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26E7D74-9AA0-81D2-15CE-06B358AFA0FF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Process: </a:t>
            </a:r>
            <a:r>
              <a:rPr lang="en-US" altLang="zh-CN" sz="2000" b="0" u="none" dirty="0"/>
              <a:t>Differentiate trajectory with and without shortcuts</a:t>
            </a:r>
            <a:endParaRPr lang="en-US" altLang="zh-CN" b="0" u="none" dirty="0"/>
          </a:p>
        </p:txBody>
      </p:sp>
    </p:spTree>
    <p:extLst>
      <p:ext uri="{BB962C8B-B14F-4D97-AF65-F5344CB8AC3E}">
        <p14:creationId xmlns:p14="http://schemas.microsoft.com/office/powerpoint/2010/main" val="136716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765F4-35AC-651B-B752-81556AEFB49F}"/>
              </a:ext>
            </a:extLst>
          </p:cNvPr>
          <p:cNvSpPr txBox="1"/>
          <p:nvPr/>
        </p:nvSpPr>
        <p:spPr>
          <a:xfrm>
            <a:off x="773250" y="1550211"/>
            <a:ext cx="8425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Method: </a:t>
            </a:r>
          </a:p>
          <a:p>
            <a:pPr marL="514350" indent="-514350">
              <a:buAutoNum type="arabicPeriod"/>
            </a:pPr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Building road network (consist of road segments).</a:t>
            </a:r>
          </a:p>
          <a:p>
            <a:pPr marL="514350" indent="-514350">
              <a:buAutoNum type="arabicPeriod"/>
            </a:pPr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Find nearest segment for each point in the original trajectory.</a:t>
            </a:r>
          </a:p>
          <a:p>
            <a:pPr marL="514350" indent="-514350">
              <a:buAutoNum type="arabicPeriod"/>
            </a:pPr>
            <a:r>
              <a:rPr lang="en-US" altLang="zh-CN" i="1" dirty="0">
                <a:solidFill>
                  <a:srgbClr val="0D0D0D"/>
                </a:solidFill>
                <a:latin typeface="+mj-lt"/>
              </a:rPr>
              <a:t>Project the original point to the nearest segment.</a:t>
            </a:r>
            <a:endParaRPr lang="en-US" altLang="zh-CN" b="0" i="1" dirty="0">
              <a:solidFill>
                <a:srgbClr val="0D0D0D"/>
              </a:solidFill>
              <a:effectLst/>
              <a:latin typeface="+mj-lt"/>
            </a:endParaRPr>
          </a:p>
          <a:p>
            <a:pPr marL="514350" indent="-514350">
              <a:buAutoNum type="arabicPeriod"/>
            </a:pPr>
            <a:endParaRPr lang="en-US" altLang="zh-CN" i="1" dirty="0">
              <a:solidFill>
                <a:srgbClr val="0D0D0D"/>
              </a:solidFill>
              <a:latin typeface="+mj-lt"/>
            </a:endParaRPr>
          </a:p>
          <a:p>
            <a:pPr marL="514350" indent="-514350">
              <a:buAutoNum type="arabicPeriod"/>
            </a:pPr>
            <a:endParaRPr lang="en-US" altLang="zh-CN" b="0" i="1" dirty="0">
              <a:solidFill>
                <a:srgbClr val="0D0D0D"/>
              </a:solidFill>
              <a:effectLst/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BBACDF-F406-BF5F-3E38-8C426E03F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3088113"/>
            <a:ext cx="2857500" cy="2486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BCC7E6-843B-7E3B-BD28-B8FDAE3A2991}"/>
              </a:ext>
            </a:extLst>
          </p:cNvPr>
          <p:cNvSpPr txBox="1"/>
          <p:nvPr/>
        </p:nvSpPr>
        <p:spPr>
          <a:xfrm>
            <a:off x="4351071" y="3429000"/>
            <a:ext cx="331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525FD"/>
                </a:solidFill>
              </a:rPr>
              <a:t>Blue: original trajectory</a:t>
            </a:r>
          </a:p>
          <a:p>
            <a:r>
              <a:rPr lang="en-US" altLang="zh-CN" dirty="0">
                <a:solidFill>
                  <a:srgbClr val="108B13"/>
                </a:solidFill>
              </a:rPr>
              <a:t>Green: aligned trajectory</a:t>
            </a:r>
            <a:endParaRPr lang="zh-CN" altLang="en-US" dirty="0">
              <a:solidFill>
                <a:srgbClr val="108B13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EF9E2A-0210-806E-2986-7FCC97C12B19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Process: </a:t>
            </a:r>
            <a:r>
              <a:rPr lang="en-US" altLang="zh-CN" sz="2000" b="0" u="none" dirty="0"/>
              <a:t> Align trajectory to road network</a:t>
            </a:r>
            <a:endParaRPr lang="en-US" altLang="zh-CN" b="0" u="none" dirty="0"/>
          </a:p>
        </p:txBody>
      </p:sp>
    </p:spTree>
    <p:extLst>
      <p:ext uri="{BB962C8B-B14F-4D97-AF65-F5344CB8AC3E}">
        <p14:creationId xmlns:p14="http://schemas.microsoft.com/office/powerpoint/2010/main" val="179792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8765F4-35AC-651B-B752-81556AEFB49F}"/>
              </a:ext>
            </a:extLst>
          </p:cNvPr>
          <p:cNvSpPr txBox="1"/>
          <p:nvPr/>
        </p:nvSpPr>
        <p:spPr>
          <a:xfrm>
            <a:off x="773249" y="1550211"/>
            <a:ext cx="1050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Method: </a:t>
            </a:r>
          </a:p>
          <a:p>
            <a:r>
              <a:rPr lang="en-US" altLang="zh-CN" i="1" dirty="0">
                <a:solidFill>
                  <a:srgbClr val="0D0D0D"/>
                </a:solidFill>
                <a:latin typeface="+mj-lt"/>
              </a:rPr>
              <a:t>4. If the length of a segment is less than 10, merge it into the next segment.</a:t>
            </a:r>
          </a:p>
          <a:p>
            <a:r>
              <a:rPr lang="en-US" altLang="zh-CN" i="1" dirty="0">
                <a:solidFill>
                  <a:srgbClr val="0D0D0D"/>
                </a:solidFill>
                <a:latin typeface="+mj-lt"/>
              </a:rPr>
              <a:t>Avoid regarding this as an intersection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6A6398-BBA0-89F3-71A1-B03161A7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9" y="2672683"/>
            <a:ext cx="4463151" cy="32697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C28A36-1BDB-D1ED-B042-F4F4CF3DF686}"/>
              </a:ext>
            </a:extLst>
          </p:cNvPr>
          <p:cNvSpPr txBox="1"/>
          <p:nvPr/>
        </p:nvSpPr>
        <p:spPr>
          <a:xfrm>
            <a:off x="1534583" y="3746319"/>
            <a:ext cx="13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Segment1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17A531-2EB5-100E-6059-91C916F417E7}"/>
              </a:ext>
            </a:extLst>
          </p:cNvPr>
          <p:cNvSpPr txBox="1"/>
          <p:nvPr/>
        </p:nvSpPr>
        <p:spPr>
          <a:xfrm>
            <a:off x="2157941" y="4405280"/>
            <a:ext cx="13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Segment2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DC16EA-4BB5-B987-864E-BEFB8B465377}"/>
              </a:ext>
            </a:extLst>
          </p:cNvPr>
          <p:cNvSpPr txBox="1"/>
          <p:nvPr/>
        </p:nvSpPr>
        <p:spPr>
          <a:xfrm>
            <a:off x="4173579" y="4713057"/>
            <a:ext cx="13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Segment3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68550F-BFDE-BE82-136B-6F59CB46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66" y="2691492"/>
            <a:ext cx="4463151" cy="32697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396A32-B7D9-23AB-BD39-79B3FB42F9A8}"/>
              </a:ext>
            </a:extLst>
          </p:cNvPr>
          <p:cNvSpPr txBox="1"/>
          <p:nvPr/>
        </p:nvSpPr>
        <p:spPr>
          <a:xfrm>
            <a:off x="7774800" y="3765128"/>
            <a:ext cx="13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Segment2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F3939D-4C6F-0A03-5BF2-3F28779AB653}"/>
              </a:ext>
            </a:extLst>
          </p:cNvPr>
          <p:cNvSpPr txBox="1"/>
          <p:nvPr/>
        </p:nvSpPr>
        <p:spPr>
          <a:xfrm>
            <a:off x="8398158" y="4424089"/>
            <a:ext cx="13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Segment2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304E66-6129-4E10-F748-8D4B3DDF00E6}"/>
              </a:ext>
            </a:extLst>
          </p:cNvPr>
          <p:cNvSpPr txBox="1"/>
          <p:nvPr/>
        </p:nvSpPr>
        <p:spPr>
          <a:xfrm>
            <a:off x="10413796" y="4731866"/>
            <a:ext cx="13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Segment3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944DDB5-7CEE-4DCC-DB01-598828026E5D}"/>
              </a:ext>
            </a:extLst>
          </p:cNvPr>
          <p:cNvSpPr/>
          <p:nvPr/>
        </p:nvSpPr>
        <p:spPr>
          <a:xfrm>
            <a:off x="5474237" y="4122959"/>
            <a:ext cx="1301025" cy="184595"/>
          </a:xfrm>
          <a:prstGeom prst="rightArrow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09BC58-F392-1D4F-564D-3C7FA6F183DA}"/>
              </a:ext>
            </a:extLst>
          </p:cNvPr>
          <p:cNvSpPr txBox="1"/>
          <p:nvPr/>
        </p:nvSpPr>
        <p:spPr>
          <a:xfrm>
            <a:off x="5376498" y="3815182"/>
            <a:ext cx="13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Segment1&lt;10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A711E5-1812-7379-F199-E4AB4BFBB35A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Process: </a:t>
            </a:r>
            <a:r>
              <a:rPr lang="en-US" altLang="zh-CN" sz="2000" b="0" u="none" dirty="0"/>
              <a:t>Align trajectory to road network</a:t>
            </a:r>
            <a:endParaRPr lang="en-US" altLang="zh-CN" b="0" u="none" dirty="0"/>
          </a:p>
        </p:txBody>
      </p:sp>
    </p:spTree>
    <p:extLst>
      <p:ext uri="{BB962C8B-B14F-4D97-AF65-F5344CB8AC3E}">
        <p14:creationId xmlns:p14="http://schemas.microsoft.com/office/powerpoint/2010/main" val="191739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4FE918-06D0-F781-A9C9-8997720694DE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 bwMode="auto">
          <a:xfrm flipH="1">
            <a:off x="7389717" y="3112795"/>
            <a:ext cx="1204006" cy="440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061B794-8C51-CFA4-F4D2-2CD3BBD2B45A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 bwMode="auto">
          <a:xfrm>
            <a:off x="8593723" y="3112795"/>
            <a:ext cx="1126330" cy="440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ECC773F-9E70-2573-60C8-A1C7C7B8FA5A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 bwMode="auto">
          <a:xfrm flipH="1">
            <a:off x="7389717" y="3112795"/>
            <a:ext cx="1204006" cy="13840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43491F-3F84-1F3E-FB18-91F94D5E3A1B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 bwMode="auto">
          <a:xfrm>
            <a:off x="8593723" y="3112795"/>
            <a:ext cx="1140559" cy="1395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Analysis: </a:t>
            </a:r>
            <a:r>
              <a:rPr lang="en-US" altLang="zh-CN" sz="2000" b="0" u="none" dirty="0"/>
              <a:t>Cluster trajectory based on the number of intersections.</a:t>
            </a:r>
            <a:endParaRPr lang="en-US" altLang="zh-CN" b="0" u="none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2B61EF-E6D2-94FA-F321-8BE4542CE323}"/>
              </a:ext>
            </a:extLst>
          </p:cNvPr>
          <p:cNvSpPr txBox="1"/>
          <p:nvPr/>
        </p:nvSpPr>
        <p:spPr>
          <a:xfrm>
            <a:off x="773250" y="1550211"/>
            <a:ext cx="8425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Method: </a:t>
            </a:r>
          </a:p>
          <a:p>
            <a:pPr marL="514350" indent="-514350">
              <a:buAutoNum type="arabicPeriod"/>
            </a:pPr>
            <a:r>
              <a:rPr lang="en-US" altLang="zh-CN" b="0" i="1" dirty="0">
                <a:solidFill>
                  <a:srgbClr val="0D0D0D"/>
                </a:solidFill>
                <a:effectLst/>
                <a:latin typeface="+mj-lt"/>
              </a:rPr>
              <a:t>Number of intersections = number of segments - 1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FBC220D-F402-ADB8-C273-B67ED927D6D7}"/>
              </a:ext>
            </a:extLst>
          </p:cNvPr>
          <p:cNvSpPr txBox="1"/>
          <p:nvPr/>
        </p:nvSpPr>
        <p:spPr>
          <a:xfrm>
            <a:off x="773250" y="2329067"/>
            <a:ext cx="84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D0D0D"/>
                </a:solidFill>
                <a:latin typeface="+mj-lt"/>
              </a:rPr>
              <a:t>Result:</a:t>
            </a:r>
            <a:endParaRPr lang="en-US" altLang="zh-CN" b="0" i="1" dirty="0">
              <a:solidFill>
                <a:srgbClr val="0D0D0D"/>
              </a:solidFill>
              <a:effectLst/>
              <a:latin typeface="+mj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142953-E727-5CA3-392F-54C83DBF8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50" y="2830924"/>
            <a:ext cx="4173231" cy="311408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DAFBAA6-ADE0-81B5-D64C-5941E735D209}"/>
              </a:ext>
            </a:extLst>
          </p:cNvPr>
          <p:cNvSpPr/>
          <p:nvPr/>
        </p:nvSpPr>
        <p:spPr>
          <a:xfrm>
            <a:off x="7455147" y="2571047"/>
            <a:ext cx="2277151" cy="54174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701</a:t>
            </a:r>
            <a:r>
              <a:rPr lang="en-US" altLang="zh-CN" dirty="0"/>
              <a:t> Trajectory</a:t>
            </a:r>
          </a:p>
          <a:p>
            <a:pPr algn="ctr"/>
            <a:r>
              <a:rPr lang="en-US" altLang="zh-CN" dirty="0"/>
              <a:t>without short cuts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C50B8C6-5050-9EAF-968F-857A3259B9A7}"/>
              </a:ext>
            </a:extLst>
          </p:cNvPr>
          <p:cNvSpPr/>
          <p:nvPr/>
        </p:nvSpPr>
        <p:spPr>
          <a:xfrm>
            <a:off x="6611822" y="3553345"/>
            <a:ext cx="1555790" cy="5029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126</a:t>
            </a:r>
            <a:r>
              <a:rPr lang="en-US" altLang="zh-CN" sz="1200" dirty="0"/>
              <a:t> Trajectory</a:t>
            </a:r>
          </a:p>
          <a:p>
            <a:pPr algn="ctr"/>
            <a:r>
              <a:rPr lang="en-US" altLang="zh-CN" sz="1200" dirty="0"/>
              <a:t>with 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0 intersection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4275107-F26D-C5CF-AF1C-B8C0C502EF3B}"/>
              </a:ext>
            </a:extLst>
          </p:cNvPr>
          <p:cNvSpPr/>
          <p:nvPr/>
        </p:nvSpPr>
        <p:spPr>
          <a:xfrm>
            <a:off x="8886373" y="3553345"/>
            <a:ext cx="1667360" cy="5029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278</a:t>
            </a:r>
            <a:r>
              <a:rPr lang="en-US" altLang="zh-CN" sz="1200" dirty="0"/>
              <a:t> Trajectory</a:t>
            </a:r>
          </a:p>
          <a:p>
            <a:pPr algn="ctr"/>
            <a:r>
              <a:rPr lang="en-US" altLang="zh-CN" sz="1200" dirty="0"/>
              <a:t>with 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1 intersection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04030DD-7469-9D7C-F913-C5C43F7E83C4}"/>
              </a:ext>
            </a:extLst>
          </p:cNvPr>
          <p:cNvSpPr/>
          <p:nvPr/>
        </p:nvSpPr>
        <p:spPr>
          <a:xfrm>
            <a:off x="6556037" y="4496822"/>
            <a:ext cx="1667360" cy="5029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180</a:t>
            </a:r>
            <a:r>
              <a:rPr lang="en-US" altLang="zh-CN" sz="1200" dirty="0"/>
              <a:t> Trajectory</a:t>
            </a:r>
          </a:p>
          <a:p>
            <a:pPr algn="ctr"/>
            <a:r>
              <a:rPr lang="en-US" altLang="zh-CN" sz="1200" dirty="0"/>
              <a:t>with 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2 intersections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40606DC-89EB-7275-66A6-9BFAEAC11202}"/>
              </a:ext>
            </a:extLst>
          </p:cNvPr>
          <p:cNvSpPr/>
          <p:nvPr/>
        </p:nvSpPr>
        <p:spPr>
          <a:xfrm>
            <a:off x="8900602" y="4507847"/>
            <a:ext cx="1667360" cy="5029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83</a:t>
            </a:r>
            <a:r>
              <a:rPr lang="en-US" altLang="zh-CN" sz="1200" dirty="0"/>
              <a:t> Trajectory</a:t>
            </a:r>
          </a:p>
          <a:p>
            <a:pPr algn="ctr"/>
            <a:r>
              <a:rPr lang="en-US" altLang="zh-CN" sz="1200" dirty="0"/>
              <a:t>with 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3 intersections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3DBD5B7-BC46-DAD7-8F48-9D14324D83C9}"/>
              </a:ext>
            </a:extLst>
          </p:cNvPr>
          <p:cNvSpPr/>
          <p:nvPr/>
        </p:nvSpPr>
        <p:spPr>
          <a:xfrm>
            <a:off x="7815270" y="5411482"/>
            <a:ext cx="1667360" cy="50295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……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9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Analysis:</a:t>
            </a:r>
            <a:endParaRPr lang="en-US" altLang="zh-CN" b="0" u="none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graphicFrame>
        <p:nvGraphicFramePr>
          <p:cNvPr id="35" name="图表 34">
            <a:extLst>
              <a:ext uri="{FF2B5EF4-FFF2-40B4-BE49-F238E27FC236}">
                <a16:creationId xmlns:a16="http://schemas.microsoft.com/office/drawing/2014/main" id="{6822A181-F48F-D5F5-533F-2A78235BA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119226"/>
              </p:ext>
            </p:extLst>
          </p:nvPr>
        </p:nvGraphicFramePr>
        <p:xfrm>
          <a:off x="2623085" y="1577097"/>
          <a:ext cx="7557236" cy="446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42084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CB7F6-D465-2737-03A5-52D69BE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B3C556-4697-47B6-8158-FA07BEC36220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320B5-AFC8-70C5-FC02-C52B83A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2A030-7A2F-1C22-7593-45035193DC60}"/>
              </a:ext>
            </a:extLst>
          </p:cNvPr>
          <p:cNvSpPr txBox="1"/>
          <p:nvPr/>
        </p:nvSpPr>
        <p:spPr>
          <a:xfrm>
            <a:off x="773250" y="9129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Analysis: </a:t>
            </a:r>
            <a:r>
              <a:rPr lang="en-US" altLang="zh-CN" sz="2000" b="0" u="none" dirty="0"/>
              <a:t>For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trajectory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with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1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intersection (In total 278)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329E19-FEBC-70D6-DA98-0B5E8CCD68D1}"/>
              </a:ext>
            </a:extLst>
          </p:cNvPr>
          <p:cNvGrpSpPr/>
          <p:nvPr/>
        </p:nvGrpSpPr>
        <p:grpSpPr>
          <a:xfrm>
            <a:off x="7862615" y="0"/>
            <a:ext cx="4329385" cy="534358"/>
            <a:chOff x="7841414" y="-25926"/>
            <a:chExt cx="4329385" cy="53435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7626C31-DFA8-5D05-610E-D31002AFA114}"/>
                </a:ext>
              </a:extLst>
            </p:cNvPr>
            <p:cNvSpPr/>
            <p:nvPr/>
          </p:nvSpPr>
          <p:spPr>
            <a:xfrm>
              <a:off x="7841414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3CE130-0C43-B0BF-221C-E39BA351D819}"/>
                </a:ext>
              </a:extLst>
            </p:cNvPr>
            <p:cNvSpPr/>
            <p:nvPr/>
          </p:nvSpPr>
          <p:spPr>
            <a:xfrm>
              <a:off x="7921587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30" tIns="55330" rIns="55330" bIns="5533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View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217FD6-941D-B31C-D255-B54205B45AD0}"/>
                </a:ext>
              </a:extLst>
            </p:cNvPr>
            <p:cNvSpPr/>
            <p:nvPr/>
          </p:nvSpPr>
          <p:spPr>
            <a:xfrm>
              <a:off x="8723325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CBF18FC-00E9-FF0C-B01D-60F8AE56EB39}"/>
                </a:ext>
              </a:extLst>
            </p:cNvPr>
            <p:cNvSpPr/>
            <p:nvPr/>
          </p:nvSpPr>
          <p:spPr>
            <a:xfrm>
              <a:off x="8803499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DP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2B1493B-3AAC-68D2-C6E2-427514AE330A}"/>
                </a:ext>
              </a:extLst>
            </p:cNvPr>
            <p:cNvSpPr/>
            <p:nvPr/>
          </p:nvSpPr>
          <p:spPr>
            <a:xfrm>
              <a:off x="9605237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C2EC9B-B34F-B0EA-D2C6-E6497B0942AE}"/>
                </a:ext>
              </a:extLst>
            </p:cNvPr>
            <p:cNvSpPr/>
            <p:nvPr/>
          </p:nvSpPr>
          <p:spPr>
            <a:xfrm>
              <a:off x="9685411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Feature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21F0EF5-8416-6D55-9121-C1BBB100C1DC}"/>
                </a:ext>
              </a:extLst>
            </p:cNvPr>
            <p:cNvSpPr/>
            <p:nvPr/>
          </p:nvSpPr>
          <p:spPr>
            <a:xfrm>
              <a:off x="10487149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79A4DAA-57A2-254B-26A8-AE98CDDF7891}"/>
                </a:ext>
              </a:extLst>
            </p:cNvPr>
            <p:cNvSpPr/>
            <p:nvPr/>
          </p:nvSpPr>
          <p:spPr>
            <a:xfrm>
              <a:off x="10567323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Regression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05D9BAE-D070-73CE-D619-334CA4CCCBF7}"/>
                </a:ext>
              </a:extLst>
            </p:cNvPr>
            <p:cNvSpPr/>
            <p:nvPr/>
          </p:nvSpPr>
          <p:spPr>
            <a:xfrm>
              <a:off x="11369061" y="-25926"/>
              <a:ext cx="721564" cy="45819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F4EB7EA-4188-1D81-D751-E52D39026890}"/>
                </a:ext>
              </a:extLst>
            </p:cNvPr>
            <p:cNvSpPr/>
            <p:nvPr/>
          </p:nvSpPr>
          <p:spPr>
            <a:xfrm>
              <a:off x="11449235" y="50239"/>
              <a:ext cx="721564" cy="458193"/>
            </a:xfrm>
            <a:custGeom>
              <a:avLst/>
              <a:gdLst>
                <a:gd name="connsiteX0" fmla="*/ 0 w 721564"/>
                <a:gd name="connsiteY0" fmla="*/ 45819 h 458193"/>
                <a:gd name="connsiteX1" fmla="*/ 45819 w 721564"/>
                <a:gd name="connsiteY1" fmla="*/ 0 h 458193"/>
                <a:gd name="connsiteX2" fmla="*/ 675745 w 721564"/>
                <a:gd name="connsiteY2" fmla="*/ 0 h 458193"/>
                <a:gd name="connsiteX3" fmla="*/ 721564 w 721564"/>
                <a:gd name="connsiteY3" fmla="*/ 45819 h 458193"/>
                <a:gd name="connsiteX4" fmla="*/ 721564 w 721564"/>
                <a:gd name="connsiteY4" fmla="*/ 412374 h 458193"/>
                <a:gd name="connsiteX5" fmla="*/ 675745 w 721564"/>
                <a:gd name="connsiteY5" fmla="*/ 458193 h 458193"/>
                <a:gd name="connsiteX6" fmla="*/ 45819 w 721564"/>
                <a:gd name="connsiteY6" fmla="*/ 458193 h 458193"/>
                <a:gd name="connsiteX7" fmla="*/ 0 w 721564"/>
                <a:gd name="connsiteY7" fmla="*/ 412374 h 458193"/>
                <a:gd name="connsiteX8" fmla="*/ 0 w 721564"/>
                <a:gd name="connsiteY8" fmla="*/ 45819 h 4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564" h="458193">
                  <a:moveTo>
                    <a:pt x="0" y="45819"/>
                  </a:moveTo>
                  <a:cubicBezTo>
                    <a:pt x="0" y="20514"/>
                    <a:pt x="20514" y="0"/>
                    <a:pt x="45819" y="0"/>
                  </a:cubicBezTo>
                  <a:lnTo>
                    <a:pt x="675745" y="0"/>
                  </a:lnTo>
                  <a:cubicBezTo>
                    <a:pt x="701050" y="0"/>
                    <a:pt x="721564" y="20514"/>
                    <a:pt x="721564" y="45819"/>
                  </a:cubicBezTo>
                  <a:lnTo>
                    <a:pt x="721564" y="412374"/>
                  </a:lnTo>
                  <a:cubicBezTo>
                    <a:pt x="721564" y="437679"/>
                    <a:pt x="701050" y="458193"/>
                    <a:pt x="675745" y="458193"/>
                  </a:cubicBezTo>
                  <a:lnTo>
                    <a:pt x="45819" y="458193"/>
                  </a:lnTo>
                  <a:cubicBezTo>
                    <a:pt x="20514" y="458193"/>
                    <a:pt x="0" y="437679"/>
                    <a:pt x="0" y="412374"/>
                  </a:cubicBezTo>
                  <a:lnTo>
                    <a:pt x="0" y="45819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520" tIns="51520" rIns="51520" bIns="5152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+mn-ea"/>
                  <a:cs typeface="+mn-cs"/>
                </a:rPr>
                <a:t>Next</a:t>
              </a:r>
            </a:p>
          </p:txBody>
        </p:sp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3B73D8B-1583-A098-B78F-90AC646350F4}"/>
              </a:ext>
            </a:extLst>
          </p:cNvPr>
          <p:cNvCxnSpPr>
            <a:cxnSpLocks/>
          </p:cNvCxnSpPr>
          <p:nvPr/>
        </p:nvCxnSpPr>
        <p:spPr bwMode="auto">
          <a:xfrm>
            <a:off x="2262293" y="2710044"/>
            <a:ext cx="3528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3EF62D-0AAF-D2D8-5463-30DABC92958E}"/>
              </a:ext>
            </a:extLst>
          </p:cNvPr>
          <p:cNvCxnSpPr>
            <a:cxnSpLocks/>
          </p:cNvCxnSpPr>
          <p:nvPr/>
        </p:nvCxnSpPr>
        <p:spPr bwMode="auto">
          <a:xfrm flipV="1">
            <a:off x="5791200" y="2719239"/>
            <a:ext cx="0" cy="2834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B95E5A-95A3-E844-432D-C96FBD36F752}"/>
              </a:ext>
            </a:extLst>
          </p:cNvPr>
          <p:cNvSpPr/>
          <p:nvPr/>
        </p:nvSpPr>
        <p:spPr>
          <a:xfrm>
            <a:off x="4192693" y="2644182"/>
            <a:ext cx="1598507" cy="139486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动作按钮: 前进或下一项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2D3FCAA-5F6A-9680-BD9D-171617EC184A}"/>
              </a:ext>
            </a:extLst>
          </p:cNvPr>
          <p:cNvSpPr/>
          <p:nvPr/>
        </p:nvSpPr>
        <p:spPr>
          <a:xfrm>
            <a:off x="2089859" y="2553974"/>
            <a:ext cx="288063" cy="330530"/>
          </a:xfrm>
          <a:prstGeom prst="actionButtonForwardNext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25D2770-1888-D41E-DE11-61D46FC5F979}"/>
              </a:ext>
            </a:extLst>
          </p:cNvPr>
          <p:cNvSpPr/>
          <p:nvPr/>
        </p:nvSpPr>
        <p:spPr>
          <a:xfrm rot="5400000">
            <a:off x="4991947" y="3439555"/>
            <a:ext cx="1598507" cy="139486"/>
          </a:xfrm>
          <a:prstGeom prst="rect">
            <a:avLst/>
          </a:prstGeom>
          <a:solidFill>
            <a:srgbClr val="00B0F0"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E6C64C-9053-7854-F287-93FFD0EF0DA0}"/>
              </a:ext>
            </a:extLst>
          </p:cNvPr>
          <p:cNvSpPr txBox="1"/>
          <p:nvPr/>
        </p:nvSpPr>
        <p:spPr>
          <a:xfrm>
            <a:off x="5930687" y="3334285"/>
            <a:ext cx="1994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109 times</a:t>
            </a:r>
          </a:p>
          <a:p>
            <a:r>
              <a:rPr lang="en-US" altLang="zh-CN" sz="1400" dirty="0"/>
              <a:t>after intersection</a:t>
            </a:r>
          </a:p>
          <a:p>
            <a:r>
              <a:rPr lang="en-US" altLang="zh-CN" sz="1400" dirty="0"/>
              <a:t>  </a:t>
            </a:r>
          </a:p>
        </p:txBody>
      </p:sp>
      <p:sp>
        <p:nvSpPr>
          <p:cNvPr id="26" name="动作按钮: 转到主页 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187D333-903B-6A3F-3A21-8987C29540FB}"/>
              </a:ext>
            </a:extLst>
          </p:cNvPr>
          <p:cNvSpPr/>
          <p:nvPr/>
        </p:nvSpPr>
        <p:spPr>
          <a:xfrm>
            <a:off x="5585637" y="5235019"/>
            <a:ext cx="411126" cy="418686"/>
          </a:xfrm>
          <a:prstGeom prst="actionButtonHome">
            <a:avLst/>
          </a:prstGeom>
          <a:solidFill>
            <a:srgbClr val="B89D76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627B16-C2BC-DD20-FE13-2FC3B7F52FDC}"/>
              </a:ext>
            </a:extLst>
          </p:cNvPr>
          <p:cNvSpPr txBox="1"/>
          <p:nvPr/>
        </p:nvSpPr>
        <p:spPr>
          <a:xfrm>
            <a:off x="4028653" y="2911668"/>
            <a:ext cx="1692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66 times</a:t>
            </a:r>
          </a:p>
          <a:p>
            <a:r>
              <a:rPr lang="en-US" altLang="zh-CN" sz="1400" dirty="0"/>
              <a:t>before intersection 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C77E01A7-873E-7F6C-0A33-EA3B69431374}"/>
              </a:ext>
            </a:extLst>
          </p:cNvPr>
          <p:cNvSpPr/>
          <p:nvPr/>
        </p:nvSpPr>
        <p:spPr bwMode="auto">
          <a:xfrm rot="5400000">
            <a:off x="3917400" y="486827"/>
            <a:ext cx="222506" cy="366125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92B552-397E-3BA1-74EB-78F4CD5B76A7}"/>
              </a:ext>
            </a:extLst>
          </p:cNvPr>
          <p:cNvSpPr txBox="1"/>
          <p:nvPr/>
        </p:nvSpPr>
        <p:spPr>
          <a:xfrm>
            <a:off x="2564815" y="1889229"/>
            <a:ext cx="31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167 times checking in first segment</a:t>
            </a: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74A7C1E-A8F1-3D33-20FF-638A58AF5F42}"/>
              </a:ext>
            </a:extLst>
          </p:cNvPr>
          <p:cNvSpPr/>
          <p:nvPr/>
        </p:nvSpPr>
        <p:spPr bwMode="auto">
          <a:xfrm rot="10800000">
            <a:off x="7319964" y="2428707"/>
            <a:ext cx="319679" cy="268216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E3E9ED-0F0B-265C-8343-55E0D8855096}"/>
              </a:ext>
            </a:extLst>
          </p:cNvPr>
          <p:cNvSpPr txBox="1"/>
          <p:nvPr/>
        </p:nvSpPr>
        <p:spPr>
          <a:xfrm>
            <a:off x="7629908" y="3608917"/>
            <a:ext cx="339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118 times checking in second segment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D7172A-A274-0A42-F332-5EF03DC20EDC}"/>
              </a:ext>
            </a:extLst>
          </p:cNvPr>
          <p:cNvSpPr txBox="1"/>
          <p:nvPr/>
        </p:nvSpPr>
        <p:spPr>
          <a:xfrm>
            <a:off x="925650" y="1065395"/>
            <a:ext cx="965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u="sng">
                <a:solidFill>
                  <a:srgbClr val="0C2E52"/>
                </a:solidFill>
              </a:defRPr>
            </a:lvl1pPr>
          </a:lstStyle>
          <a:p>
            <a:r>
              <a:rPr lang="en-US" altLang="zh-CN" dirty="0"/>
              <a:t>Data Analysis: </a:t>
            </a:r>
            <a:r>
              <a:rPr lang="en-US" altLang="zh-CN" sz="2000" b="0" u="none" dirty="0"/>
              <a:t>For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trajectory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with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1</a:t>
            </a:r>
            <a:r>
              <a:rPr lang="zh-CN" altLang="en-US" sz="2000" b="0" u="none" dirty="0"/>
              <a:t> </a:t>
            </a:r>
            <a:r>
              <a:rPr lang="en-US" altLang="zh-CN" sz="2000" b="0" u="none" dirty="0"/>
              <a:t>intersection (In total 278)</a:t>
            </a:r>
          </a:p>
        </p:txBody>
      </p:sp>
    </p:spTree>
    <p:extLst>
      <p:ext uri="{BB962C8B-B14F-4D97-AF65-F5344CB8AC3E}">
        <p14:creationId xmlns:p14="http://schemas.microsoft.com/office/powerpoint/2010/main" val="239144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9D7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a:spPr>
      <a:bodyPr/>
      <a:lstStyle/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5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6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7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8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ppt/theme/themeOverride9.xml><?xml version="1.0" encoding="utf-8"?>
<a:themeOverride xmlns:a="http://schemas.openxmlformats.org/drawingml/2006/main">
  <a:clrScheme name="UZH">
    <a:dk1>
      <a:srgbClr val="000000"/>
    </a:dk1>
    <a:lt1>
      <a:srgbClr val="FFFFFF"/>
    </a:lt1>
    <a:dk2>
      <a:srgbClr val="DADEE2"/>
    </a:dk2>
    <a:lt2>
      <a:srgbClr val="FEDC00"/>
    </a:lt2>
    <a:accent1>
      <a:srgbClr val="0028A5"/>
    </a:accent1>
    <a:accent2>
      <a:srgbClr val="A3ADB7"/>
    </a:accent2>
    <a:accent3>
      <a:srgbClr val="DC6027"/>
    </a:accent3>
    <a:accent4>
      <a:srgbClr val="0B82A0"/>
    </a:accent4>
    <a:accent5>
      <a:srgbClr val="2A7F60"/>
    </a:accent5>
    <a:accent6>
      <a:srgbClr val="91C34A"/>
    </a:accent6>
    <a:hlink>
      <a:srgbClr val="DC6027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648A47-3897-468C-AC39-C0544258E2F8}">
  <ds:schemaRefs>
    <ds:schemaRef ds:uri="http://schemas.microsoft.com/office/2006/documentManagement/types"/>
    <ds:schemaRef ds:uri="8a03f34d-f0d3-48c0-be2d-a52ec64912f2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45dcb47e-6b8b-49cf-94c9-2f49b98129d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11605</TotalTime>
  <Words>981</Words>
  <Application>Microsoft Office PowerPoint</Application>
  <PresentationFormat>宽屏</PresentationFormat>
  <Paragraphs>343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Amasis MT Pro Medium</vt:lpstr>
      <vt:lpstr>Arial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163</cp:revision>
  <dcterms:created xsi:type="dcterms:W3CDTF">2013-07-15T20:26:40Z</dcterms:created>
  <dcterms:modified xsi:type="dcterms:W3CDTF">2024-05-30T08:16:46Z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