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21" r:id="rId5"/>
    <p:sldId id="349" r:id="rId6"/>
    <p:sldId id="365" r:id="rId7"/>
    <p:sldId id="329" r:id="rId8"/>
    <p:sldId id="363" r:id="rId9"/>
    <p:sldId id="370" r:id="rId10"/>
    <p:sldId id="364" r:id="rId11"/>
    <p:sldId id="366" r:id="rId12"/>
    <p:sldId id="367" r:id="rId13"/>
    <p:sldId id="368" r:id="rId14"/>
    <p:sldId id="369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BC6F0"/>
    <a:srgbClr val="108B13"/>
    <a:srgbClr val="A0D0A0"/>
    <a:srgbClr val="2525FD"/>
    <a:srgbClr val="0C2E52"/>
    <a:srgbClr val="D9D9D9"/>
    <a:srgbClr val="B89D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4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6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3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6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1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1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B36BB2-380D-F5C6-0A47-79B3E506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077413-7C98-4B60-B97C-988C8B3F9C7F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3C25A-CA49-580A-6447-090D87902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62B4E7-1739-CB78-983E-AEF23F4358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D8777-8884-C479-10E7-24FED0E282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415595C-D14A-470E-AD8F-5BBF2C579DAF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12A917-850D-4C7D-0721-BF5F05AD0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7B6D7E-4426-8333-2540-68EE3C65E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91C-0961-4B78-A1FB-7066FD68B22D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4B87B-98D4-470C-9278-D0D478D1DFB8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664-1880-4FA1-8270-16C9FA8A6CFC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E03D175-D201-AAAF-705A-17B66000EE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BB4F1C0-B57B-4910-9EAB-713ADCA68F3A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5298F-36BB-28B9-04D8-D785C0FB2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DE46D-B555-B50D-1DFB-AE4E759A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3E1-F87D-46AF-9038-928C0C7AA1D3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2920AED-A913-4FAE-9B02-03C54A1F783A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587254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093A05-CAF1-69DA-80FF-1934A2045CE7}"/>
              </a:ext>
            </a:extLst>
          </p:cNvPr>
          <p:cNvSpPr txBox="1"/>
          <p:nvPr userDrawn="1"/>
        </p:nvSpPr>
        <p:spPr>
          <a:xfrm>
            <a:off x="197299" y="57946"/>
            <a:ext cx="284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masis MT Pro Medium" panose="02040604050005020304" pitchFamily="18" charset="0"/>
              </a:rPr>
              <a:t>UZH</a:t>
            </a:r>
            <a:endParaRPr lang="zh-CN" altLang="en-US" sz="2400" b="1" dirty="0">
              <a:latin typeface="Amasis MT Pro Medium" panose="020406040500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6609E-FFB3-9DFE-8CED-31F5C05E9AEC}"/>
              </a:ext>
            </a:extLst>
          </p:cNvPr>
          <p:cNvSpPr txBox="1"/>
          <p:nvPr/>
        </p:nvSpPr>
        <p:spPr>
          <a:xfrm>
            <a:off x="633165" y="986101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Research Question: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4FCD0-E391-E36D-8C57-5A01D5CF98CF}"/>
              </a:ext>
            </a:extLst>
          </p:cNvPr>
          <p:cNvSpPr txBox="1"/>
          <p:nvPr/>
        </p:nvSpPr>
        <p:spPr>
          <a:xfrm>
            <a:off x="633164" y="2610911"/>
            <a:ext cx="106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What are the differences in map-checking behavior between heavy and light traffic density conditions?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E0C24-A361-0C79-4D15-866868F3662F}"/>
              </a:ext>
            </a:extLst>
          </p:cNvPr>
          <p:cNvSpPr txBox="1"/>
          <p:nvPr/>
        </p:nvSpPr>
        <p:spPr>
          <a:xfrm>
            <a:off x="633164" y="1792969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What are </a:t>
            </a:r>
            <a:r>
              <a:rPr lang="en-US" altLang="zh-CN" b="1" dirty="0"/>
              <a:t>trajectory factors </a:t>
            </a:r>
            <a:r>
              <a:rPr lang="en-US" altLang="zh-CN" dirty="0"/>
              <a:t>(e.g., intersections, turns, length etc.)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that influence pedestrian </a:t>
            </a:r>
            <a:r>
              <a:rPr lang="en-US" altLang="zh-CN" b="1" dirty="0"/>
              <a:t>map checking behavior</a:t>
            </a:r>
            <a:r>
              <a:rPr lang="en-US" altLang="zh-CN" dirty="0"/>
              <a:t>, and how do these factors affect the map checking behavior?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10F193-CD6A-2D6B-4F79-7321213D49E5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C943139-878E-36AE-ABFC-1953C81B4458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A7B798A-B964-763D-32EC-1B9389CA6E8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F434273-5F52-8B9C-E5D1-88FB1CB50D2E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7D3CF22-8ECF-92B5-E536-208DCE21AFF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AE04831-F182-BD80-272A-913927F010C5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033F75-9AE4-F744-A3B4-50D3CF9DFBF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2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4869B3-691C-0DCC-B07E-FB21DE93367A}"/>
              </a:ext>
            </a:extLst>
          </p:cNvPr>
          <p:cNvSpPr txBox="1"/>
          <p:nvPr/>
        </p:nvSpPr>
        <p:spPr>
          <a:xfrm>
            <a:off x="490952" y="1918664"/>
            <a:ext cx="70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Also compare adaptive map vs no-adaptive map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9A9F25-922D-54F7-41BB-A35CAACCB188}"/>
              </a:ext>
            </a:extLst>
          </p:cNvPr>
          <p:cNvSpPr txBox="1"/>
          <p:nvPr/>
        </p:nvSpPr>
        <p:spPr>
          <a:xfrm>
            <a:off x="5943600" y="3325695"/>
            <a:ext cx="66063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FFFFFF"/>
                </a:highlight>
              </a:rPr>
              <a:t>                                          N        Observed   Expected   (O-E)^2/E   (O-E)^2/V</a:t>
            </a:r>
          </a:p>
          <a:p>
            <a:r>
              <a:rPr lang="nb-NO" altLang="zh-CN" sz="1400" dirty="0">
                <a:highlight>
                  <a:srgbClr val="FFFFFF"/>
                </a:highlight>
              </a:rPr>
              <a:t>(no-adaptive)                  1477        1477            1466           0.0755     0.143</a:t>
            </a:r>
          </a:p>
          <a:p>
            <a:r>
              <a:rPr lang="nb-NO" altLang="zh-CN" sz="1400" dirty="0">
                <a:highlight>
                  <a:srgbClr val="FFFFFF"/>
                </a:highlight>
              </a:rPr>
              <a:t>(adaptive)                       1646        1646            1657           0.0668     0.143</a:t>
            </a:r>
            <a:endParaRPr lang="zh-CN" altLang="en-US" sz="1400" dirty="0">
              <a:highlight>
                <a:srgbClr val="FFFFFF"/>
              </a:highlight>
            </a:endParaRPr>
          </a:p>
          <a:p>
            <a:r>
              <a:rPr lang="zh-CN" altLang="en-US" sz="1400" dirty="0">
                <a:highlight>
                  <a:srgbClr val="FFFFFF"/>
                </a:highlight>
              </a:rPr>
              <a:t> </a:t>
            </a:r>
            <a:r>
              <a:rPr lang="en-US" altLang="zh-CN" sz="1400" dirty="0"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highlight>
                  <a:srgbClr val="FFFFFF"/>
                </a:highlight>
              </a:rPr>
              <a:t>Chisq</a:t>
            </a:r>
            <a:r>
              <a:rPr lang="en-US" altLang="zh-CN" sz="1400" dirty="0">
                <a:highlight>
                  <a:srgbClr val="FFFFFF"/>
                </a:highlight>
              </a:rPr>
              <a:t>= 0.1  on 1 degrees of freedom, p= 0.7</a:t>
            </a:r>
            <a:endParaRPr lang="zh-CN" altLang="en-US" sz="1400" dirty="0">
              <a:highlight>
                <a:srgbClr val="FFFFFF"/>
              </a:highlight>
            </a:endParaRPr>
          </a:p>
        </p:txBody>
      </p:sp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BDB187CF-6561-FF2B-2C2C-3CC98B72A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6" y="2430199"/>
            <a:ext cx="5270234" cy="3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A707D-2B15-585C-E33D-9BDD3697DED3}"/>
              </a:ext>
            </a:extLst>
          </p:cNvPr>
          <p:cNvSpPr txBox="1"/>
          <p:nvPr/>
        </p:nvSpPr>
        <p:spPr>
          <a:xfrm>
            <a:off x="490952" y="1987651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1BC149-9EB0-4A85-49CD-E2B6ED3883EF}"/>
              </a:ext>
            </a:extLst>
          </p:cNvPr>
          <p:cNvSpPr txBox="1"/>
          <p:nvPr/>
        </p:nvSpPr>
        <p:spPr>
          <a:xfrm>
            <a:off x="544342" y="3156099"/>
            <a:ext cx="56723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8A5"/>
                </a:solidFill>
              </a:rPr>
              <a:t>Potential trajectory factors:</a:t>
            </a:r>
          </a:p>
          <a:p>
            <a:endParaRPr lang="en-US" altLang="zh-CN" dirty="0"/>
          </a:p>
          <a:p>
            <a:r>
              <a:rPr lang="en-US" altLang="zh-CN" sz="1600" i="1" dirty="0"/>
              <a:t>Intersection types (</a:t>
            </a:r>
            <a:r>
              <a:rPr lang="en-US" altLang="zh-CN" sz="1600" i="1" dirty="0" err="1"/>
              <a:t>Ioannis</a:t>
            </a:r>
            <a:r>
              <a:rPr lang="en-US" altLang="zh-CN" sz="1600" i="1" dirty="0"/>
              <a:t>, 2017), </a:t>
            </a:r>
          </a:p>
          <a:p>
            <a:r>
              <a:rPr lang="en-US" altLang="zh-CN" sz="1600" i="1" dirty="0"/>
              <a:t>Length of previous active phase, </a:t>
            </a:r>
          </a:p>
          <a:p>
            <a:r>
              <a:rPr lang="en-US" altLang="zh-CN" sz="1600" i="1" dirty="0"/>
              <a:t>Distance from start point(</a:t>
            </a:r>
            <a:r>
              <a:rPr lang="en-US" altLang="zh-CN" sz="1600" i="1" dirty="0" err="1"/>
              <a:t>Pintrich</a:t>
            </a:r>
            <a:r>
              <a:rPr lang="en-US" altLang="zh-CN" sz="1600" i="1" dirty="0"/>
              <a:t>, 2000; N. </a:t>
            </a:r>
            <a:r>
              <a:rPr lang="en-US" altLang="zh-CN" sz="1600" i="1" dirty="0" err="1"/>
              <a:t>Alinaghi</a:t>
            </a:r>
            <a:r>
              <a:rPr lang="en-US" altLang="zh-CN" sz="1600" i="1" dirty="0"/>
              <a:t>, 2022),</a:t>
            </a:r>
          </a:p>
          <a:p>
            <a:r>
              <a:rPr lang="en-US" altLang="zh-CN" sz="1600" i="1" dirty="0"/>
              <a:t>Distance to the next intersection(</a:t>
            </a:r>
            <a:r>
              <a:rPr lang="en-US" altLang="zh-CN" sz="1600" i="1" dirty="0" err="1"/>
              <a:t>Alinaghi</a:t>
            </a:r>
            <a:r>
              <a:rPr lang="en-US" altLang="zh-CN" sz="1600" i="1" dirty="0"/>
              <a:t>, 2022),</a:t>
            </a:r>
          </a:p>
          <a:p>
            <a:r>
              <a:rPr lang="en-US" altLang="zh-CN" sz="1600" i="1" dirty="0"/>
              <a:t>……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 </a:t>
            </a:r>
            <a:endParaRPr lang="zh-CN" altLang="en-US" sz="16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28AA91-99A8-038D-9248-2EB6A5F849C4}"/>
              </a:ext>
            </a:extLst>
          </p:cNvPr>
          <p:cNvSpPr txBox="1"/>
          <p:nvPr/>
        </p:nvSpPr>
        <p:spPr>
          <a:xfrm>
            <a:off x="6926836" y="3207133"/>
            <a:ext cx="3421167" cy="302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Individual factors(future):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Age, gender,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Sbsod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score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Map interaction factors(future):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Map interactions in previous map active phase</a:t>
            </a:r>
          </a:p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8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A707D-2B15-585C-E33D-9BDD3697DED3}"/>
              </a:ext>
            </a:extLst>
          </p:cNvPr>
          <p:cNvSpPr txBox="1"/>
          <p:nvPr/>
        </p:nvSpPr>
        <p:spPr>
          <a:xfrm>
            <a:off x="490952" y="1987651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CAAB94D7-B18F-4AC4-01A6-1A3912300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88" y="2885877"/>
            <a:ext cx="7258037" cy="358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C2599B-8E36-95D8-4BD1-4046697DD901}"/>
              </a:ext>
            </a:extLst>
          </p:cNvPr>
          <p:cNvSpPr txBox="1"/>
          <p:nvPr/>
        </p:nvSpPr>
        <p:spPr>
          <a:xfrm>
            <a:off x="2503859" y="6432748"/>
            <a:ext cx="492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12228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39D948-E63D-443B-8FE0-082A34D8AC21}"/>
              </a:ext>
            </a:extLst>
          </p:cNvPr>
          <p:cNvSpPr txBox="1"/>
          <p:nvPr/>
        </p:nvSpPr>
        <p:spPr>
          <a:xfrm>
            <a:off x="575680" y="809102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Indicator of map checking behavior in this case: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52FD6-3837-2633-93CE-4D52AB35CEB8}"/>
              </a:ext>
            </a:extLst>
          </p:cNvPr>
          <p:cNvSpPr txBox="1"/>
          <p:nvPr/>
        </p:nvSpPr>
        <p:spPr>
          <a:xfrm>
            <a:off x="575680" y="1621676"/>
            <a:ext cx="40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Mobile map active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Mobile map inactive phase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EE551-E69A-EF71-D8C4-A8D719459749}"/>
              </a:ext>
            </a:extLst>
          </p:cNvPr>
          <p:cNvSpPr txBox="1"/>
          <p:nvPr/>
        </p:nvSpPr>
        <p:spPr>
          <a:xfrm>
            <a:off x="5949673" y="1621676"/>
            <a:ext cx="55646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Holly Taylor in 1992 introduced the concepts of the </a:t>
            </a:r>
            <a:r>
              <a:rPr lang="en-US" altLang="zh-CN" sz="1600" b="1" i="1" dirty="0"/>
              <a:t>survey perspective </a:t>
            </a:r>
            <a:r>
              <a:rPr lang="en-US" altLang="zh-CN" sz="1600" i="1" dirty="0"/>
              <a:t>and the </a:t>
            </a:r>
            <a:r>
              <a:rPr lang="en-US" altLang="zh-CN" sz="1600" b="1" i="1" dirty="0"/>
              <a:t>route perspective</a:t>
            </a:r>
            <a:r>
              <a:rPr lang="en-US" altLang="zh-CN" sz="1600" i="1" dirty="0"/>
              <a:t>, (difference in viewpoint). </a:t>
            </a:r>
          </a:p>
          <a:p>
            <a:endParaRPr lang="en-US" altLang="zh-CN" sz="1400" i="1" dirty="0"/>
          </a:p>
          <a:p>
            <a:r>
              <a:rPr lang="en-US" altLang="zh-CN" sz="1600" i="1" dirty="0"/>
              <a:t>In 1999, she pointed out the correspondence between the </a:t>
            </a:r>
            <a:r>
              <a:rPr lang="en-US" altLang="zh-CN" sz="1600" b="1" i="1" dirty="0"/>
              <a:t>survey perspective and maps</a:t>
            </a:r>
            <a:r>
              <a:rPr lang="en-US" altLang="zh-CN" sz="1600" i="1" dirty="0"/>
              <a:t>, and the </a:t>
            </a:r>
            <a:r>
              <a:rPr lang="en-US" altLang="zh-CN" sz="1600" b="1" i="1" dirty="0"/>
              <a:t>route perspective and navigation</a:t>
            </a:r>
            <a:r>
              <a:rPr lang="en-US" altLang="zh-CN" sz="1600" i="1" dirty="0"/>
              <a:t>.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……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In 2018, </a:t>
            </a:r>
            <a:r>
              <a:rPr lang="en-US" altLang="zh-CN" sz="1600" i="1" dirty="0" err="1"/>
              <a:t>Ruizhi</a:t>
            </a:r>
            <a:r>
              <a:rPr lang="en-US" altLang="zh-CN" sz="1600" i="1" dirty="0"/>
              <a:t> Dai noted that modern technology has made switching between the two perspectives easier and called for more research on </a:t>
            </a:r>
            <a:r>
              <a:rPr lang="en-US" altLang="zh-CN" sz="1600" b="1" i="1" dirty="0"/>
              <a:t>spatial perspective switching.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9AC5E3-9FBF-98D0-D999-64A0FF59B83E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4C3AAA7-237D-A6B3-3B07-96DFF8210A3C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43FCEC7-51D0-2A2F-AB8B-0A48280B1832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F7AF508-2FDB-A9D6-FD05-B72777D955F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35D2A0-FE32-5110-659E-EF3F6A16957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100" b="1" dirty="0">
                  <a:solidFill>
                    <a:schemeClr val="tx1"/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D97C637-7500-F7CD-6951-2BD238AC21F1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77CB85D-8C2D-6063-0E5B-EA2F1DFDEC47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  <p:pic>
        <p:nvPicPr>
          <p:cNvPr id="15" name="图片 14" descr="图片包含 图形用户界面&#10;&#10;描述已自动生成">
            <a:extLst>
              <a:ext uri="{FF2B5EF4-FFF2-40B4-BE49-F238E27FC236}">
                <a16:creationId xmlns:a16="http://schemas.microsoft.com/office/drawing/2014/main" id="{6C6F3DA0-08A5-FBDE-FCEF-21BD4F767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3" y="2411823"/>
            <a:ext cx="4168154" cy="3898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214C20B-15DD-8418-0D43-DDACC2EE8462}"/>
              </a:ext>
            </a:extLst>
          </p:cNvPr>
          <p:cNvSpPr txBox="1"/>
          <p:nvPr/>
        </p:nvSpPr>
        <p:spPr>
          <a:xfrm>
            <a:off x="3052520" y="5896947"/>
            <a:ext cx="2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8BC6F0"/>
                </a:highlight>
              </a:rPr>
              <a:t>Blue: map active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C0C0C0"/>
                </a:highlight>
              </a:rPr>
              <a:t>Grey: map inactive phase</a:t>
            </a:r>
          </a:p>
        </p:txBody>
      </p:sp>
    </p:spTree>
    <p:extLst>
      <p:ext uri="{BB962C8B-B14F-4D97-AF65-F5344CB8AC3E}">
        <p14:creationId xmlns:p14="http://schemas.microsoft.com/office/powerpoint/2010/main" val="13594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EA3A1D0-EA0C-4170-4B8D-004043514C98}"/>
              </a:ext>
            </a:extLst>
          </p:cNvPr>
          <p:cNvSpPr txBox="1"/>
          <p:nvPr/>
        </p:nvSpPr>
        <p:spPr>
          <a:xfrm>
            <a:off x="490952" y="1589461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What? </a:t>
            </a:r>
            <a:r>
              <a:rPr lang="en-US" altLang="zh-CN" dirty="0"/>
              <a:t>A group of statistical methods: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89CB94-5477-6855-251E-FE8C7EF5CC79}"/>
              </a:ext>
            </a:extLst>
          </p:cNvPr>
          <p:cNvSpPr txBox="1"/>
          <p:nvPr/>
        </p:nvSpPr>
        <p:spPr>
          <a:xfrm>
            <a:off x="3401016" y="1958793"/>
            <a:ext cx="741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which the variable is the </a:t>
            </a:r>
            <a:r>
              <a:rPr lang="en-US" altLang="zh-CN" u="sng" dirty="0"/>
              <a:t>time until an event occurs (time to event).</a:t>
            </a:r>
            <a:endParaRPr lang="zh-CN" altLang="en-US" u="sng" dirty="0"/>
          </a:p>
        </p:txBody>
      </p:sp>
      <p:pic>
        <p:nvPicPr>
          <p:cNvPr id="18" name="图片 17" descr="矩形&#10;&#10;中度可信度描述已自动生成">
            <a:extLst>
              <a:ext uri="{FF2B5EF4-FFF2-40B4-BE49-F238E27FC236}">
                <a16:creationId xmlns:a16="http://schemas.microsoft.com/office/drawing/2014/main" id="{AA9BD04E-0234-CF32-2D30-428AFF4139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60" y="2433325"/>
            <a:ext cx="2135056" cy="995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C52E95-D570-603B-4F32-AA557A77526B}"/>
              </a:ext>
            </a:extLst>
          </p:cNvPr>
          <p:cNvSpPr txBox="1"/>
          <p:nvPr/>
        </p:nvSpPr>
        <p:spPr>
          <a:xfrm>
            <a:off x="490952" y="3963101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Object in this case: </a:t>
            </a:r>
            <a:r>
              <a:rPr lang="en-US" altLang="zh-CN" dirty="0"/>
              <a:t>Time from map inactive to active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975869-0ECD-32CF-8E40-13A0ED20B401}"/>
              </a:ext>
            </a:extLst>
          </p:cNvPr>
          <p:cNvSpPr txBox="1"/>
          <p:nvPr/>
        </p:nvSpPr>
        <p:spPr>
          <a:xfrm>
            <a:off x="490952" y="4488695"/>
            <a:ext cx="40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Start:  map becomes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Event:  map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161450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883780"/>
            <a:ext cx="111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r>
              <a:rPr lang="en-US" altLang="zh-CN" dirty="0"/>
              <a:t>Survival analysis is widely applied in fields ranging from biometrics to industrial engineering to transportation (Panagiotis, 2012; David A., 1997; David W., 2011).</a:t>
            </a:r>
          </a:p>
          <a:p>
            <a:endParaRPr lang="en-US" altLang="zh-CN" dirty="0"/>
          </a:p>
          <a:p>
            <a:r>
              <a:rPr lang="en-US" altLang="zh-CN" dirty="0"/>
              <a:t>Brigitte Waldorf explored and verified the conceptual equivalence between survival models applied to both temporal and spatial processes. (Brigitte, 2003)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0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86878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422001"/>
            <a:ext cx="111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r>
              <a:rPr lang="en-US" altLang="zh-CN" dirty="0" err="1"/>
              <a:t>Ioannis</a:t>
            </a:r>
            <a:r>
              <a:rPr lang="en-US" altLang="zh-CN" dirty="0"/>
              <a:t> Giannopoulos used survival model to analyze the time of requesting verbal navigation instructions in a segment in an VR environment, identified </a:t>
            </a:r>
            <a:r>
              <a:rPr lang="en-US" altLang="zh-CN" u="sng" dirty="0"/>
              <a:t>relevant environmental </a:t>
            </a:r>
            <a:r>
              <a:rPr lang="en-US" altLang="zh-CN" i="1" u="sng" dirty="0"/>
              <a:t>(intersection types, length of segments, decision point visibility, </a:t>
            </a:r>
            <a:r>
              <a:rPr lang="en-US" altLang="zh-CN" i="1" u="sng" dirty="0" err="1"/>
              <a:t>etc</a:t>
            </a:r>
            <a:r>
              <a:rPr lang="en-US" altLang="zh-CN" i="1" u="sng" dirty="0"/>
              <a:t>) </a:t>
            </a:r>
            <a:r>
              <a:rPr lang="en-US" altLang="zh-CN" dirty="0"/>
              <a:t>and user(age, spatial ability) properties that have an impact on instruction timing. (</a:t>
            </a:r>
            <a:r>
              <a:rPr lang="en-US" altLang="zh-CN" dirty="0" err="1"/>
              <a:t>Ioannis</a:t>
            </a:r>
            <a:r>
              <a:rPr lang="en-US" altLang="zh-CN" dirty="0"/>
              <a:t>, 2017)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DE468A-3854-A123-CD3F-51C935A4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0" y="3098402"/>
            <a:ext cx="2905012" cy="23829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BE71A2C-8947-4171-5E00-A8D14461CA46}"/>
              </a:ext>
            </a:extLst>
          </p:cNvPr>
          <p:cNvSpPr txBox="1"/>
          <p:nvPr/>
        </p:nvSpPr>
        <p:spPr>
          <a:xfrm>
            <a:off x="490952" y="5654704"/>
            <a:ext cx="492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Complete route of the navigation path with 8 decision points and the length of the segments in meters. 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D7ABCD-0783-6ABF-2ADB-E8E87B75B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848" y="3052066"/>
            <a:ext cx="2685027" cy="24756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F2A069A-7D72-69FB-6452-5A57C2133A2A}"/>
              </a:ext>
            </a:extLst>
          </p:cNvPr>
          <p:cNvSpPr txBox="1"/>
          <p:nvPr/>
        </p:nvSpPr>
        <p:spPr>
          <a:xfrm>
            <a:off x="5732795" y="5654704"/>
            <a:ext cx="492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The mean survival functions (blue) for cross-intersections vs. the mean observed ones (black). The 95 % confidence intervals are presented with dotted lines. 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  <p:pic>
        <p:nvPicPr>
          <p:cNvPr id="23" name="图片 22" descr="图表, 直方图&#10;&#10;描述已自动生成">
            <a:extLst>
              <a:ext uri="{FF2B5EF4-FFF2-40B4-BE49-F238E27FC236}">
                <a16:creationId xmlns:a16="http://schemas.microsoft.com/office/drawing/2014/main" id="{968E5E35-F590-41D6-1A76-409C3E739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01" y="3057546"/>
            <a:ext cx="2526766" cy="24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86878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569287"/>
            <a:ext cx="11138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However, a map does provide much more context than verbal instructions as it naturally includes nearby objects (Christian, 2003). Turn-by-turn instructions do not effectively and properly reply to the</a:t>
            </a:r>
          </a:p>
          <a:p>
            <a:r>
              <a:rPr lang="en-US" altLang="zh-CN" dirty="0"/>
              <a:t>pedestrians’ needs(Fernando, 2021).</a:t>
            </a:r>
          </a:p>
          <a:p>
            <a:endParaRPr lang="en-US" altLang="zh-CN" dirty="0"/>
          </a:p>
          <a:p>
            <a:r>
              <a:rPr lang="en-US" altLang="zh-CN" dirty="0"/>
              <a:t>This will result in a different behavior in map checking and requesting verbal directions.</a:t>
            </a:r>
          </a:p>
        </p:txBody>
      </p:sp>
    </p:spTree>
    <p:extLst>
      <p:ext uri="{BB962C8B-B14F-4D97-AF65-F5344CB8AC3E}">
        <p14:creationId xmlns:p14="http://schemas.microsoft.com/office/powerpoint/2010/main" val="383285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0BF80-172E-1DCF-0674-AB69F926207D}"/>
              </a:ext>
            </a:extLst>
          </p:cNvPr>
          <p:cNvSpPr txBox="1"/>
          <p:nvPr/>
        </p:nvSpPr>
        <p:spPr>
          <a:xfrm>
            <a:off x="490951" y="2074926"/>
            <a:ext cx="108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Survival curve (K-M survival curve)  </a:t>
            </a:r>
          </a:p>
          <a:p>
            <a:r>
              <a:rPr lang="en-US" altLang="zh-CN" i="1" dirty="0"/>
              <a:t>To visualize survival situation </a:t>
            </a:r>
          </a:p>
          <a:p>
            <a:r>
              <a:rPr lang="en-US" altLang="zh-CN" i="1" dirty="0"/>
              <a:t>(In this case, to describe time from map inactive to map active)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71C39-2F85-A6BE-A643-3E0083D99672}"/>
              </a:ext>
            </a:extLst>
          </p:cNvPr>
          <p:cNvSpPr txBox="1"/>
          <p:nvPr/>
        </p:nvSpPr>
        <p:spPr>
          <a:xfrm>
            <a:off x="490951" y="3376445"/>
            <a:ext cx="70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Log-rank Test </a:t>
            </a:r>
          </a:p>
          <a:p>
            <a:r>
              <a:rPr lang="en-US" altLang="zh-CN" i="1" dirty="0"/>
              <a:t>To compare the survival curves of groups </a:t>
            </a:r>
          </a:p>
          <a:p>
            <a:r>
              <a:rPr lang="en-US" altLang="zh-CN" i="1" dirty="0"/>
              <a:t>(In this case, compare heavy/light traffic density, RQ2)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F548A3-DFCF-9989-CFB2-A22D00D68777}"/>
              </a:ext>
            </a:extLst>
          </p:cNvPr>
          <p:cNvSpPr txBox="1"/>
          <p:nvPr/>
        </p:nvSpPr>
        <p:spPr>
          <a:xfrm>
            <a:off x="490951" y="4677964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</p:spTree>
    <p:extLst>
      <p:ext uri="{BB962C8B-B14F-4D97-AF65-F5344CB8AC3E}">
        <p14:creationId xmlns:p14="http://schemas.microsoft.com/office/powerpoint/2010/main" val="318694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 descr="图表, 折线图&#10;&#10;描述已自动生成">
            <a:extLst>
              <a:ext uri="{FF2B5EF4-FFF2-40B4-BE49-F238E27FC236}">
                <a16:creationId xmlns:a16="http://schemas.microsoft.com/office/drawing/2014/main" id="{CAECE7A3-0B29-1026-C54B-5FE950DC7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934570"/>
            <a:ext cx="5337175" cy="329601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9A68ADD-E9E8-DA8E-6DDA-439A112811C2}"/>
              </a:ext>
            </a:extLst>
          </p:cNvPr>
          <p:cNvSpPr txBox="1"/>
          <p:nvPr/>
        </p:nvSpPr>
        <p:spPr>
          <a:xfrm>
            <a:off x="490952" y="1914008"/>
            <a:ext cx="108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Survival curve (K-M survival curve)  </a:t>
            </a:r>
          </a:p>
          <a:p>
            <a:r>
              <a:rPr lang="en-US" altLang="zh-CN" i="1" dirty="0"/>
              <a:t>To visualize survival situation </a:t>
            </a:r>
          </a:p>
          <a:p>
            <a:r>
              <a:rPr lang="en-US" altLang="zh-CN" i="1" dirty="0"/>
              <a:t>(In this case, to describe time from map inactive to map active)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D080B7-4649-66B6-BBD2-4C932224356F}"/>
              </a:ext>
            </a:extLst>
          </p:cNvPr>
          <p:cNvSpPr txBox="1"/>
          <p:nvPr/>
        </p:nvSpPr>
        <p:spPr>
          <a:xfrm>
            <a:off x="8500280" y="2912044"/>
            <a:ext cx="266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3123 events in total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76D7C7C-421A-E39A-F6FC-BACD2E349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767" y="3429000"/>
            <a:ext cx="4799622" cy="14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64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6/19/2024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940D5AC2-D43E-FF33-BCBB-668A14D68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7" y="3037700"/>
            <a:ext cx="4876557" cy="29902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9A9F25-922D-54F7-41BB-A35CAACCB188}"/>
              </a:ext>
            </a:extLst>
          </p:cNvPr>
          <p:cNvSpPr txBox="1"/>
          <p:nvPr/>
        </p:nvSpPr>
        <p:spPr>
          <a:xfrm>
            <a:off x="5943600" y="3792101"/>
            <a:ext cx="66063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FFFFFF"/>
                </a:highlight>
              </a:rPr>
              <a:t>                                          N        Observed   Expected   (O-E)^2/E   (O-E)^2/V</a:t>
            </a:r>
          </a:p>
          <a:p>
            <a:r>
              <a:rPr lang="zh-CN" altLang="en-US" sz="1400" dirty="0">
                <a:highlight>
                  <a:srgbClr val="FFFFFF"/>
                </a:highlight>
              </a:rPr>
              <a:t>traffic_density=0（</a:t>
            </a:r>
            <a:r>
              <a:rPr lang="en-US" altLang="zh-CN" sz="1400" dirty="0">
                <a:highlight>
                  <a:srgbClr val="FFFFFF"/>
                </a:highlight>
              </a:rPr>
              <a:t>light)</a:t>
            </a:r>
            <a:r>
              <a:rPr lang="zh-CN" altLang="en-US" sz="1400" dirty="0">
                <a:highlight>
                  <a:srgbClr val="FFFFFF"/>
                </a:highlight>
              </a:rPr>
              <a:t>    1418         1418       1383              0.893       1.6</a:t>
            </a:r>
          </a:p>
          <a:p>
            <a:r>
              <a:rPr lang="zh-CN" altLang="en-US" sz="1400" dirty="0">
                <a:highlight>
                  <a:srgbClr val="FFFFFF"/>
                </a:highlight>
              </a:rPr>
              <a:t>traffic_density=1</a:t>
            </a:r>
            <a:r>
              <a:rPr lang="en-US" altLang="zh-CN" sz="1400" dirty="0">
                <a:highlight>
                  <a:srgbClr val="FFFFFF"/>
                </a:highlight>
              </a:rPr>
              <a:t>(heavy)</a:t>
            </a:r>
            <a:r>
              <a:rPr lang="zh-CN" altLang="en-US" sz="1400" dirty="0">
                <a:highlight>
                  <a:srgbClr val="FFFFFF"/>
                </a:highlight>
              </a:rPr>
              <a:t>  1705         1705       1740              0.710       1.6</a:t>
            </a:r>
          </a:p>
          <a:p>
            <a:endParaRPr lang="zh-CN" altLang="en-US" sz="1400" dirty="0">
              <a:highlight>
                <a:srgbClr val="FFFFFF"/>
              </a:highlight>
            </a:endParaRPr>
          </a:p>
          <a:p>
            <a:r>
              <a:rPr lang="zh-CN" altLang="en-US" sz="1400" dirty="0">
                <a:highlight>
                  <a:srgbClr val="FFFFFF"/>
                </a:highlight>
              </a:rPr>
              <a:t> Chisq= 1.6  on 1 degrees of freedom, p= 0.2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E7F70A-C0EE-C8DA-4CEC-DD7AE4F95137}"/>
              </a:ext>
            </a:extLst>
          </p:cNvPr>
          <p:cNvSpPr txBox="1"/>
          <p:nvPr/>
        </p:nvSpPr>
        <p:spPr>
          <a:xfrm>
            <a:off x="490952" y="1903669"/>
            <a:ext cx="70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Log-rank Test </a:t>
            </a:r>
          </a:p>
          <a:p>
            <a:r>
              <a:rPr lang="en-US" altLang="zh-CN" i="1" dirty="0"/>
              <a:t>To compare the survival curves of groups </a:t>
            </a:r>
          </a:p>
          <a:p>
            <a:r>
              <a:rPr lang="en-US" altLang="zh-CN" i="1" dirty="0"/>
              <a:t>(In this case, compare heavy/light traffic density, RQ2)  </a:t>
            </a:r>
          </a:p>
        </p:txBody>
      </p:sp>
    </p:spTree>
    <p:extLst>
      <p:ext uri="{BB962C8B-B14F-4D97-AF65-F5344CB8AC3E}">
        <p14:creationId xmlns:p14="http://schemas.microsoft.com/office/powerpoint/2010/main" val="25709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9D7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10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648A47-3897-468C-AC39-C0544258E2F8}">
  <ds:schemaRefs>
    <ds:schemaRef ds:uri="http://schemas.microsoft.com/office/2006/documentManagement/types"/>
    <ds:schemaRef ds:uri="8a03f34d-f0d3-48c0-be2d-a52ec64912f2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5dcb47e-6b8b-49cf-94c9-2f49b98129d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15464</TotalTime>
  <Words>991</Words>
  <Application>Microsoft Office PowerPoint</Application>
  <PresentationFormat>宽屏</PresentationFormat>
  <Paragraphs>175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Amasis MT Pro Medium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166</cp:revision>
  <dcterms:created xsi:type="dcterms:W3CDTF">2013-07-15T20:26:40Z</dcterms:created>
  <dcterms:modified xsi:type="dcterms:W3CDTF">2024-06-19T07:50:08Z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