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09728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400" b="1">
                <a:solidFill>
                  <a:srgbClr val="3478F6"/>
                </a:solidFill>
              </a:defRPr>
            </a:pPr>
            <a:r>
              <a:t>JavaScript 新手系统讲解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19456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2DB55D"/>
                </a:solidFill>
              </a:defRPr>
            </a:pPr>
            <a:r>
              <a:t>—— 零基础到进阶</a:t>
            </a:r>
            <a:br/>
            <a:r>
              <a:t>主讲人：XXX  日期：2025/06/03</a:t>
            </a:r>
          </a:p>
        </p:txBody>
      </p:sp>
      <p:sp>
        <p:nvSpPr>
          <p:cNvPr id="4" name="Preparation 3"/>
          <p:cNvSpPr/>
          <p:nvPr/>
        </p:nvSpPr>
        <p:spPr>
          <a:xfrm>
            <a:off x="6858000" y="457200"/>
            <a:ext cx="1097280" cy="1097280"/>
          </a:xfrm>
          <a:prstGeom prst="flowChartPreparat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函数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声明式、表达式、箭头函数</a:t>
            </a:r>
          </a:p>
          <a:p>
            <a:pPr>
              <a:defRPr sz="2200"/>
            </a:pPr>
            <a:r>
              <a:t>• 参数和返回值</a:t>
            </a:r>
          </a:p>
          <a:p>
            <a:pPr>
              <a:defRPr sz="2200"/>
            </a:pPr>
            <a:r>
              <a:t>• 示例：</a:t>
            </a:r>
          </a:p>
          <a:p>
            <a:pPr>
              <a:defRPr sz="2200"/>
            </a:pPr>
            <a:r>
              <a:t>function add(x, y) { return x + y; }</a:t>
            </a:r>
          </a:p>
          <a:p>
            <a:pPr>
              <a:defRPr sz="2200"/>
            </a:pPr>
            <a:r>
              <a:t>const sub = (a, b) =&gt; a - b;</a:t>
            </a:r>
          </a:p>
          <a:p>
            <a:pPr>
              <a:defRPr sz="2200" b="1">
                <a:solidFill>
                  <a:srgbClr val="FFB900"/>
                </a:solidFill>
              </a:defRPr>
            </a:pPr>
            <a:r>
              <a:t>思考：箭头函数和普通函数有什么区别？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对象与数组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对象：键值对集合 { key: value }</a:t>
            </a:r>
          </a:p>
          <a:p>
            <a:pPr>
              <a:defRPr sz="2200"/>
            </a:pPr>
            <a:r>
              <a:t>• 数组：有序集合 [item1, item2]</a:t>
            </a:r>
          </a:p>
          <a:p>
            <a:pPr>
              <a:defRPr sz="2200"/>
            </a:pPr>
            <a:r>
              <a:t>• 遍历：for...in, for...of, forEach</a:t>
            </a:r>
          </a:p>
          <a:p>
            <a:pPr>
              <a:defRPr sz="2200"/>
            </a:pPr>
            <a:r>
              <a:t>• 示例：</a:t>
            </a:r>
          </a:p>
          <a:p>
            <a:pPr>
              <a:defRPr sz="2200"/>
            </a:pPr>
            <a:r>
              <a:t>let user = { name: 'Tom', age: 20 };</a:t>
            </a:r>
          </a:p>
          <a:p>
            <a:pPr>
              <a:defRPr sz="2200"/>
            </a:pPr>
            <a:r>
              <a:t>let arr = [1, 2, 3];</a:t>
            </a:r>
          </a:p>
          <a:p>
            <a:pPr>
              <a:defRPr sz="2200" b="1">
                <a:solidFill>
                  <a:srgbClr val="FFB900"/>
                </a:solidFill>
              </a:defRPr>
            </a:pPr>
            <a:r>
              <a:t>思考：对象和数组的区别？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0" y="2011680"/>
            <a:ext cx="457200" cy="548640"/>
          </a:xfrm>
          <a:prstGeom prst="rect">
            <a:avLst/>
          </a:prstGeom>
          <a:solidFill>
            <a:srgbClr val="FFB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6675120" y="2011680"/>
            <a:ext cx="457200" cy="548640"/>
          </a:xfrm>
          <a:prstGeom prst="rect">
            <a:avLst/>
          </a:prstGeom>
          <a:solidFill>
            <a:srgbClr val="FFB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7223760" y="2011680"/>
            <a:ext cx="457200" cy="548640"/>
          </a:xfrm>
          <a:prstGeom prst="rect">
            <a:avLst/>
          </a:prstGeom>
          <a:solidFill>
            <a:srgbClr val="FFB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7772400" y="2011680"/>
            <a:ext cx="457200" cy="548640"/>
          </a:xfrm>
          <a:prstGeom prst="rect">
            <a:avLst/>
          </a:prstGeom>
          <a:solidFill>
            <a:srgbClr val="FFB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DOM 基础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DOM（文档对象模型）：用 JS 操作网页结构</a:t>
            </a:r>
          </a:p>
          <a:p>
            <a:pPr>
              <a:defRPr sz="2200"/>
            </a:pPr>
            <a:r>
              <a:t>• 常见方法：getElementById、querySelector</a:t>
            </a:r>
          </a:p>
          <a:p>
            <a:pPr>
              <a:defRPr sz="2200"/>
            </a:pPr>
            <a:r>
              <a:t>• 示例：</a:t>
            </a:r>
          </a:p>
          <a:p>
            <a:pPr>
              <a:defRPr sz="2200"/>
            </a:pPr>
            <a:r>
              <a:t>let el = document.getElementById('box');</a:t>
            </a:r>
          </a:p>
          <a:p>
            <a:pPr>
              <a:defRPr sz="2200"/>
            </a:pPr>
            <a:r>
              <a:t>el.textContent = 'Hello!';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0" y="2011680"/>
            <a:ext cx="128016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217920" y="2194560"/>
            <a:ext cx="11887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3478F6"/>
                </a:solidFill>
              </a:defRPr>
            </a:pPr>
            <a:r>
              <a:t>&lt;div&gt;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事件与交互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事件监听：addEventListener</a:t>
            </a:r>
          </a:p>
          <a:p>
            <a:pPr>
              <a:defRPr sz="2200"/>
            </a:pPr>
            <a:r>
              <a:t>• 常见事件：click、input、change、submit</a:t>
            </a:r>
          </a:p>
          <a:p>
            <a:pPr>
              <a:defRPr sz="2200"/>
            </a:pPr>
            <a:r>
              <a:t>• 示例：</a:t>
            </a:r>
          </a:p>
          <a:p>
            <a:pPr>
              <a:defRPr sz="2200"/>
            </a:pPr>
            <a:r>
              <a:t>button.addEventListener('click', function() {</a:t>
            </a:r>
          </a:p>
          <a:p>
            <a:pPr>
              <a:defRPr sz="2200"/>
            </a:pPr>
            <a:r>
              <a:t>  alert('点我了!');</a:t>
            </a:r>
          </a:p>
          <a:p>
            <a:pPr>
              <a:defRPr sz="2200"/>
            </a:pPr>
            <a:r>
              <a:t>});</a:t>
            </a:r>
          </a:p>
          <a:p>
            <a:pPr>
              <a:defRPr sz="2200" b="1">
                <a:solidFill>
                  <a:srgbClr val="FFB900"/>
                </a:solidFill>
              </a:defRPr>
            </a:pPr>
            <a:r>
              <a:t>思考：如何阻止表单默认提交？</a:t>
            </a:r>
          </a:p>
        </p:txBody>
      </p:sp>
      <p:sp>
        <p:nvSpPr>
          <p:cNvPr id="4" name="Oval 3"/>
          <p:cNvSpPr/>
          <p:nvPr/>
        </p:nvSpPr>
        <p:spPr>
          <a:xfrm>
            <a:off x="6126480" y="2194560"/>
            <a:ext cx="822960" cy="822960"/>
          </a:xfrm>
          <a:prstGeom prst="ellipse">
            <a:avLst/>
          </a:prstGeom>
          <a:solidFill>
            <a:srgbClr val="2DB55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040880" y="2468880"/>
            <a:ext cx="11887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DB55D"/>
                </a:solidFill>
              </a:defRPr>
            </a:pPr>
            <a:r>
              <a:t>click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错误与调试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常见报错类型：语法、类型、引用错误</a:t>
            </a:r>
          </a:p>
          <a:p>
            <a:pPr>
              <a:defRPr sz="2200"/>
            </a:pPr>
            <a:r>
              <a:t>• 调试工具：console.log、浏览器控制台、断点调试</a:t>
            </a:r>
          </a:p>
          <a:p>
            <a:pPr>
              <a:defRPr sz="2200"/>
            </a:pPr>
            <a:r>
              <a:t>• 捕获异常：try...catch</a:t>
            </a:r>
          </a:p>
          <a:p>
            <a:pPr>
              <a:defRPr sz="2200" b="1">
                <a:solidFill>
                  <a:srgbClr val="FFB900"/>
                </a:solidFill>
              </a:defRPr>
            </a:pPr>
            <a:r>
              <a:t>思考：如何捕获并处理异常？</a:t>
            </a:r>
          </a:p>
        </p:txBody>
      </p:sp>
      <p:sp>
        <p:nvSpPr>
          <p:cNvPr id="4" name="Oval 3"/>
          <p:cNvSpPr/>
          <p:nvPr/>
        </p:nvSpPr>
        <p:spPr>
          <a:xfrm>
            <a:off x="6126480" y="2011680"/>
            <a:ext cx="914400" cy="914400"/>
          </a:xfrm>
          <a:prstGeom prst="ellipse">
            <a:avLst/>
          </a:prstGeom>
          <a:solidFill>
            <a:srgbClr val="FFB9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309360" y="2377440"/>
            <a:ext cx="11887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3478F6"/>
                </a:solidFill>
              </a:defRPr>
            </a:pPr>
            <a:r>
              <a:t>console.log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实用小练习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1. 用 let 声明一个变量保存你的名字</a:t>
            </a:r>
          </a:p>
          <a:p>
            <a:pPr>
              <a:defRPr sz="2200"/>
            </a:pPr>
            <a:r>
              <a:t>2. 写一个判断变量是否大于 10 的 if 语句</a:t>
            </a:r>
          </a:p>
          <a:p>
            <a:pPr>
              <a:defRPr sz="2200"/>
            </a:pPr>
            <a:r>
              <a:t>3. 用 for 循环打印 1~5</a:t>
            </a:r>
          </a:p>
          <a:p>
            <a:pPr>
              <a:defRPr sz="2200"/>
            </a:pPr>
            <a:r>
              <a:t>4. 定义一个加法函数并调用</a:t>
            </a:r>
          </a:p>
          <a:p>
            <a:pPr>
              <a:defRPr sz="2200"/>
            </a:pPr>
            <a:r>
              <a:t>5. 用数组存储五个同学的名字</a:t>
            </a:r>
          </a:p>
          <a:p>
            <a:pPr>
              <a:defRPr sz="2200"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常见坑与最佳实践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== 和 === 的区别（建议用 ===）</a:t>
            </a:r>
          </a:p>
          <a:p>
            <a:pPr>
              <a:defRPr sz="2200"/>
            </a:pPr>
            <a:r>
              <a:t>• 类型隐式转换容易出 bug</a:t>
            </a:r>
          </a:p>
          <a:p>
            <a:pPr>
              <a:defRPr sz="2200"/>
            </a:pPr>
            <a:r>
              <a:t>• 变量提升（var 会提升，let/const 不会）</a:t>
            </a:r>
          </a:p>
          <a:p>
            <a:pPr>
              <a:defRPr sz="2200"/>
            </a:pPr>
            <a:r>
              <a:t>• 不要忘记分号</a:t>
            </a:r>
          </a:p>
          <a:p>
            <a:pPr>
              <a:defRPr sz="2200"/>
            </a:pPr>
            <a:r>
              <a:t>• 多用 const、let，少用 var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学习资源与问答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[MDN JavaScript](https://developer.mozilla.org/zh-CN/docs/Web/JavaScript)</a:t>
            </a:r>
          </a:p>
          <a:p>
            <a:pPr>
              <a:defRPr sz="2200"/>
            </a:pPr>
            <a:r>
              <a:t>• JavaScript 高级程序设计</a:t>
            </a:r>
          </a:p>
          <a:p>
            <a:pPr>
              <a:defRPr sz="2200"/>
            </a:pPr>
            <a:r>
              <a:t>• 现代 JavaScript 教程</a:t>
            </a:r>
          </a:p>
          <a:p>
            <a:pPr>
              <a:defRPr sz="2200"/>
            </a:pPr>
            <a:r>
              <a:t>• CSDN、掘金、知乎</a:t>
            </a:r>
          </a:p>
          <a:p>
            <a:pPr>
              <a:defRPr sz="2200"/>
            </a:pPr>
            <a:r>
              <a:t>• 现场 Q&amp;A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谢谢大家！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欢迎交流提问。 (＾－＾)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目录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1. JavaScript 简介</a:t>
            </a:r>
          </a:p>
          <a:p>
            <a:pPr>
              <a:defRPr sz="2200"/>
            </a:pPr>
            <a:r>
              <a:t>2. JS 如何工作</a:t>
            </a:r>
          </a:p>
          <a:p>
            <a:pPr>
              <a:defRPr sz="2200"/>
            </a:pPr>
            <a:r>
              <a:t>3. 基本语法与数据类型</a:t>
            </a:r>
          </a:p>
          <a:p>
            <a:pPr>
              <a:defRPr sz="2200"/>
            </a:pPr>
            <a:r>
              <a:t>4. 变量与常量</a:t>
            </a:r>
          </a:p>
          <a:p>
            <a:pPr>
              <a:defRPr sz="2200"/>
            </a:pPr>
            <a:r>
              <a:t>5. 运算符与表达式</a:t>
            </a:r>
          </a:p>
          <a:p>
            <a:pPr>
              <a:defRPr sz="2200"/>
            </a:pPr>
            <a:r>
              <a:t>6. 条件判断与分支</a:t>
            </a:r>
          </a:p>
          <a:p>
            <a:pPr>
              <a:defRPr sz="2200"/>
            </a:pPr>
            <a:r>
              <a:t>7. 循环</a:t>
            </a:r>
          </a:p>
          <a:p>
            <a:pPr>
              <a:defRPr sz="2200"/>
            </a:pPr>
            <a:r>
              <a:t>8. 函数</a:t>
            </a:r>
          </a:p>
          <a:p>
            <a:pPr>
              <a:defRPr sz="2200"/>
            </a:pPr>
            <a:r>
              <a:t>9. 对象与数组</a:t>
            </a:r>
          </a:p>
          <a:p>
            <a:pPr>
              <a:defRPr sz="2200"/>
            </a:pPr>
            <a:r>
              <a:t>10. DOM 基础</a:t>
            </a:r>
          </a:p>
          <a:p>
            <a:pPr>
              <a:defRPr sz="2200"/>
            </a:pPr>
            <a:r>
              <a:t>11. 事件与交互</a:t>
            </a:r>
          </a:p>
          <a:p>
            <a:pPr>
              <a:defRPr sz="2200"/>
            </a:pPr>
            <a:r>
              <a:t>12. 错误与调试</a:t>
            </a:r>
          </a:p>
          <a:p>
            <a:pPr>
              <a:defRPr sz="2200"/>
            </a:pPr>
            <a:r>
              <a:t>13. 实用小练习</a:t>
            </a:r>
          </a:p>
          <a:p>
            <a:pPr>
              <a:defRPr sz="2200"/>
            </a:pPr>
            <a:r>
              <a:t>14. 常见坑与最佳实践</a:t>
            </a:r>
          </a:p>
          <a:p>
            <a:pPr>
              <a:defRPr sz="2200"/>
            </a:pPr>
            <a:r>
              <a:t>15. 学习资源与问答</a:t>
            </a:r>
          </a:p>
          <a:p>
            <a:pPr>
              <a:defRPr sz="220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JavaScript 简介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JavaScript（简称JS）是网页的编程语言</a:t>
            </a:r>
          </a:p>
          <a:p>
            <a:pPr>
              <a:defRPr sz="2200"/>
            </a:pPr>
            <a:r>
              <a:t>• 可以实现网页的动态效果、数据处理、交互逻辑</a:t>
            </a:r>
          </a:p>
          <a:p>
            <a:pPr>
              <a:defRPr sz="2200"/>
            </a:pPr>
            <a:r>
              <a:t>• 与 HTML/CSS 并称前端三大基石</a:t>
            </a:r>
          </a:p>
          <a:p>
            <a:pPr>
              <a:defRPr sz="2200"/>
            </a:pPr>
            <a:r>
              <a:t>• 支持浏览器、服务器（Node.js）等多平台</a:t>
            </a:r>
          </a:p>
        </p:txBody>
      </p:sp>
      <p:sp>
        <p:nvSpPr>
          <p:cNvPr id="4" name="Oval 3"/>
          <p:cNvSpPr/>
          <p:nvPr/>
        </p:nvSpPr>
        <p:spPr>
          <a:xfrm>
            <a:off x="6126480" y="1371600"/>
            <a:ext cx="914400" cy="914400"/>
          </a:xfrm>
          <a:prstGeom prst="ellipse">
            <a:avLst/>
          </a:prstGeom>
          <a:solidFill>
            <a:srgbClr val="3478F6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126480" y="1691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FFFFFF"/>
                </a:solidFill>
              </a:defRPr>
            </a:pPr>
            <a:r>
              <a:t>HTML</a:t>
            </a:r>
          </a:p>
        </p:txBody>
      </p:sp>
      <p:sp>
        <p:nvSpPr>
          <p:cNvPr id="6" name="Oval 5"/>
          <p:cNvSpPr/>
          <p:nvPr/>
        </p:nvSpPr>
        <p:spPr>
          <a:xfrm>
            <a:off x="6126480" y="2377440"/>
            <a:ext cx="914400" cy="914400"/>
          </a:xfrm>
          <a:prstGeom prst="ellipse">
            <a:avLst/>
          </a:prstGeom>
          <a:solidFill>
            <a:srgbClr val="2DB55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126480" y="269748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FFFFFF"/>
                </a:solidFill>
              </a:defRPr>
            </a:pPr>
            <a:r>
              <a:t>CSS</a:t>
            </a:r>
          </a:p>
        </p:txBody>
      </p:sp>
      <p:sp>
        <p:nvSpPr>
          <p:cNvPr id="8" name="Oval 7"/>
          <p:cNvSpPr/>
          <p:nvPr/>
        </p:nvSpPr>
        <p:spPr>
          <a:xfrm>
            <a:off x="6126480" y="3383280"/>
            <a:ext cx="914400" cy="914400"/>
          </a:xfrm>
          <a:prstGeom prst="ellipse">
            <a:avLst/>
          </a:prstGeom>
          <a:solidFill>
            <a:srgbClr val="FFB9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126480" y="370332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200">
                <a:solidFill>
                  <a:srgbClr val="FFFFFF"/>
                </a:solidFill>
              </a:defRPr>
            </a:pPr>
            <a:r>
              <a:t>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JS 如何工作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JS 通常以 &lt;script&gt; 标签引入 HTML 页面</a:t>
            </a:r>
          </a:p>
          <a:p>
            <a:pPr>
              <a:defRPr sz="2200"/>
            </a:pPr>
            <a:r>
              <a:t>• 可内联写、外链引用、也可用于 Node.js</a:t>
            </a:r>
          </a:p>
          <a:p>
            <a:pPr>
              <a:defRPr sz="2200"/>
            </a:pPr>
            <a:r>
              <a:t>• 浏览器会自动解析执行 JS 代码</a:t>
            </a:r>
          </a:p>
          <a:p>
            <a:pPr>
              <a:defRPr sz="2200"/>
            </a:pPr>
            <a:r>
              <a:t>• JS 能动态操作网页、响应用户操作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基本语法与数据类型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注释：// 单行  /* 多行 */</a:t>
            </a:r>
          </a:p>
          <a:p>
            <a:pPr>
              <a:defRPr sz="2200"/>
            </a:pPr>
            <a:r>
              <a:t>• 常见数据类型：string、number、boolean、undefined、null、object、symbol</a:t>
            </a:r>
          </a:p>
          <a:p>
            <a:pPr>
              <a:defRPr sz="2200"/>
            </a:pPr>
            <a:r>
              <a:t>• 语句以分号结尾（可选但推荐）</a:t>
            </a:r>
          </a:p>
          <a:p>
            <a:pPr>
              <a:defRPr sz="2200"/>
            </a:pPr>
            <a:r>
              <a:t>• 示例：</a:t>
            </a:r>
          </a:p>
          <a:p>
            <a:pPr>
              <a:defRPr sz="2200"/>
            </a:pPr>
            <a:r>
              <a:t>var a = 123;</a:t>
            </a:r>
          </a:p>
          <a:p>
            <a:pPr>
              <a:defRPr sz="2200"/>
            </a:pPr>
            <a:r>
              <a:t>var b = 'Hello';</a:t>
            </a:r>
          </a:p>
          <a:p>
            <a:pPr>
              <a:defRPr sz="2200"/>
            </a:pPr>
            <a:r>
              <a:t>var flag = true;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变量与常量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声明变量：var、let、const</a:t>
            </a:r>
          </a:p>
          <a:p>
            <a:pPr>
              <a:defRPr sz="2200"/>
            </a:pPr>
            <a:r>
              <a:t>• let/const 推荐用于新代码</a:t>
            </a:r>
          </a:p>
          <a:p>
            <a:pPr>
              <a:defRPr sz="2200"/>
            </a:pPr>
            <a:r>
              <a:t>• const 声明的变量不可更改</a:t>
            </a:r>
          </a:p>
          <a:p>
            <a:pPr>
              <a:defRPr sz="2200"/>
            </a:pPr>
            <a:r>
              <a:t>• 变量命名区分大小写，推荐用小驼峰</a:t>
            </a:r>
          </a:p>
          <a:p>
            <a:pPr>
              <a:defRPr sz="2200"/>
            </a:pPr>
            <a:r>
              <a:t>• 示例：</a:t>
            </a:r>
          </a:p>
          <a:p>
            <a:pPr>
              <a:defRPr sz="2200"/>
            </a:pPr>
            <a:r>
              <a:t>let name = 'Tom';</a:t>
            </a:r>
          </a:p>
          <a:p>
            <a:pPr>
              <a:defRPr sz="2200"/>
            </a:pPr>
            <a:r>
              <a:t>const PI = 3.14;</a:t>
            </a:r>
          </a:p>
          <a:p>
            <a:pPr>
              <a:defRPr sz="2200" b="1">
                <a:solidFill>
                  <a:srgbClr val="FFB900"/>
                </a:solidFill>
              </a:defRPr>
            </a:pPr>
            <a:r>
              <a:t>思考：var/let/const 有什么区别？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0" y="155448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21792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FFB900"/>
                </a:solidFill>
              </a:defRPr>
            </a:pPr>
            <a:r>
              <a:t>变量存储盒子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运算符与表达式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算术：+ - * / %</a:t>
            </a:r>
          </a:p>
          <a:p>
            <a:pPr>
              <a:defRPr sz="2200"/>
            </a:pPr>
            <a:r>
              <a:t>• 赋值：= += -=</a:t>
            </a:r>
          </a:p>
          <a:p>
            <a:pPr>
              <a:defRPr sz="2200"/>
            </a:pPr>
            <a:r>
              <a:t>• 比较：==  ===  !=  &gt;  &lt;</a:t>
            </a:r>
          </a:p>
          <a:p>
            <a:pPr>
              <a:defRPr sz="2200"/>
            </a:pPr>
            <a:r>
              <a:t>• 逻辑：&amp;&amp;  ||  !</a:t>
            </a:r>
          </a:p>
          <a:p>
            <a:pPr>
              <a:defRPr sz="2200"/>
            </a:pPr>
            <a:r>
              <a:t>• 字符串拼接：'Hello ' + name</a:t>
            </a:r>
          </a:p>
          <a:p>
            <a:pPr>
              <a:defRPr sz="2200" b="1">
                <a:solidFill>
                  <a:srgbClr val="FFB900"/>
                </a:solidFill>
              </a:defRPr>
            </a:pPr>
            <a:r>
              <a:t>思考：== 和 === 有什么区别？</a:t>
            </a:r>
          </a:p>
        </p:txBody>
      </p:sp>
      <p:sp>
        <p:nvSpPr>
          <p:cNvPr id="4" name="Terminator 3"/>
          <p:cNvSpPr/>
          <p:nvPr/>
        </p:nvSpPr>
        <p:spPr>
          <a:xfrm>
            <a:off x="6126480" y="1828800"/>
            <a:ext cx="1097280" cy="731520"/>
          </a:xfrm>
          <a:prstGeom prst="flowChartTerminato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0" y="2011680"/>
            <a:ext cx="1005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3478F6"/>
                </a:solidFill>
              </a:defRPr>
            </a:pPr>
            <a:r>
              <a:t>+ - * / == ===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条件判断与分支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if/else</a:t>
            </a:r>
          </a:p>
          <a:p>
            <a:pPr>
              <a:defRPr sz="2200"/>
            </a:pPr>
            <a:r>
              <a:t>• switch</a:t>
            </a:r>
          </a:p>
          <a:p>
            <a:pPr>
              <a:defRPr sz="2200"/>
            </a:pPr>
            <a:r>
              <a:t>• 示例：</a:t>
            </a:r>
          </a:p>
          <a:p>
            <a:pPr>
              <a:defRPr sz="2200"/>
            </a:pPr>
            <a:r>
              <a:t>if (score &gt;= 60) {</a:t>
            </a:r>
          </a:p>
          <a:p>
            <a:pPr>
              <a:defRPr sz="2200"/>
            </a:pPr>
            <a:r>
              <a:t>  console.log('及格');</a:t>
            </a:r>
          </a:p>
          <a:p>
            <a:pPr>
              <a:defRPr sz="2200"/>
            </a:pPr>
            <a:r>
              <a:t>} else {</a:t>
            </a:r>
          </a:p>
          <a:p>
            <a:pPr>
              <a:defRPr sz="2200"/>
            </a:pPr>
            <a:r>
              <a:t>  console.log('不及格');</a:t>
            </a:r>
          </a:p>
          <a:p>
            <a:pPr>
              <a:defRPr sz="2200"/>
            </a:pPr>
            <a:r>
              <a:t>}</a:t>
            </a:r>
          </a:p>
          <a:p>
            <a:pPr>
              <a:defRPr sz="2200" b="1">
                <a:solidFill>
                  <a:srgbClr val="FFB900"/>
                </a:solidFill>
              </a:defRPr>
            </a:pPr>
            <a:r>
              <a:t>思考：switch 适合什么场景？</a:t>
            </a:r>
          </a:p>
        </p:txBody>
      </p:sp>
      <p:sp>
        <p:nvSpPr>
          <p:cNvPr id="4" name="Diamond 3"/>
          <p:cNvSpPr/>
          <p:nvPr/>
        </p:nvSpPr>
        <p:spPr>
          <a:xfrm>
            <a:off x="6126480" y="2011680"/>
            <a:ext cx="914400" cy="9144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132320" y="228600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2DB55D"/>
                </a:solidFill>
              </a:defRPr>
            </a:pPr>
            <a:r>
              <a:t>条件？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400" b="1">
                <a:solidFill>
                  <a:srgbClr val="3478F6"/>
                </a:solidFill>
              </a:defRPr>
            </a:pPr>
            <a:r>
              <a:t>循环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5303520" cy="4297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/>
            </a:pPr>
            <a:r>
              <a:t>• for</a:t>
            </a:r>
          </a:p>
          <a:p>
            <a:pPr>
              <a:defRPr sz="2200"/>
            </a:pPr>
            <a:r>
              <a:t>• while</a:t>
            </a:r>
          </a:p>
          <a:p>
            <a:pPr>
              <a:defRPr sz="2200"/>
            </a:pPr>
            <a:r>
              <a:t>• for...of (遍历数组)</a:t>
            </a:r>
          </a:p>
          <a:p>
            <a:pPr>
              <a:defRPr sz="2200"/>
            </a:pPr>
            <a:r>
              <a:t>• forEach</a:t>
            </a:r>
          </a:p>
          <a:p>
            <a:pPr>
              <a:defRPr sz="2200"/>
            </a:pPr>
            <a:r>
              <a:t>• 示例：</a:t>
            </a:r>
          </a:p>
          <a:p>
            <a:pPr>
              <a:defRPr sz="2200"/>
            </a:pPr>
            <a:r>
              <a:t>for (let i = 0; i &lt; 3; i++) {</a:t>
            </a:r>
          </a:p>
          <a:p>
            <a:pPr>
              <a:defRPr sz="2200"/>
            </a:pPr>
            <a:r>
              <a:t>  console.log(i);</a:t>
            </a:r>
          </a:p>
          <a:p>
            <a:pPr>
              <a:defRPr sz="2200"/>
            </a:pPr>
            <a:r>
              <a:t>}</a:t>
            </a:r>
          </a:p>
          <a:p>
            <a:pPr>
              <a:defRPr sz="2200" b="1">
                <a:solidFill>
                  <a:srgbClr val="FFB900"/>
                </a:solidFill>
              </a:defRPr>
            </a:pPr>
            <a:r>
              <a:t>思考：forEach 和 for 有什么区别？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