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1" r:id="rId4"/>
    <p:sldId id="258" r:id="rId5"/>
    <p:sldId id="260" r:id="rId6"/>
    <p:sldId id="262" r:id="rId7"/>
    <p:sldId id="259" r:id="rId8"/>
    <p:sldId id="263" r:id="rId9"/>
    <p:sldId id="257"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EE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ech.qq.com/all/being1.htm"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baike.baidu.com/item/%E5%8A%A0%E5%B7%9E" TargetMode="External"/><Relationship Id="rId3" Type="http://schemas.openxmlformats.org/officeDocument/2006/relationships/hyperlink" Target="https://baike.baidu.com/item/%E4%BA%92%E8%81%94%E7%BD%91/199186" TargetMode="External"/><Relationship Id="rId7" Type="http://schemas.openxmlformats.org/officeDocument/2006/relationships/hyperlink" Target="https://baike.baidu.com/item/%E5%9B%A0%E7%89%B9%E7%BD%91/114119" TargetMode="External"/><Relationship Id="rId12" Type="http://schemas.openxmlformats.org/officeDocument/2006/relationships/hyperlink" Target="https://baike.baidu.com/item/%E5%88%86%E7%B1%BB%E7%9B%AE%E5%BD%95/10530719"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baike.baidu.com/item/%E7%94%B5%E9%82%AE/624622" TargetMode="External"/><Relationship Id="rId11" Type="http://schemas.openxmlformats.org/officeDocument/2006/relationships/hyperlink" Target="https://baike.baidu.com/item/%E5%8A%A0%E6%8B%BF%E5%A4%A7/145973" TargetMode="External"/><Relationship Id="rId5" Type="http://schemas.openxmlformats.org/officeDocument/2006/relationships/hyperlink" Target="https://baike.baidu.com/item/%E6%90%9C%E7%B4%A2%E5%BC%95%E6%93%8E/104812" TargetMode="External"/><Relationship Id="rId10" Type="http://schemas.openxmlformats.org/officeDocument/2006/relationships/hyperlink" Target="https://baike.baidu.com/item/%E6%8B%89%E4%B8%81%E7%BE%8E%E6%B4%B2/1513872" TargetMode="External"/><Relationship Id="rId4" Type="http://schemas.openxmlformats.org/officeDocument/2006/relationships/hyperlink" Target="https://baike.baidu.com/item/%E9%97%A8%E6%88%B7%E7%BD%91%E7%AB%99/248390" TargetMode="External"/><Relationship Id="rId9" Type="http://schemas.openxmlformats.org/officeDocument/2006/relationships/hyperlink" Target="https://baike.baidu.com/item/%E6%AC%A7%E6%B4%B2/14555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E9%A6%96%E5%B8%AD%E6%89%A7%E8%A1%8C%E5%AE%98/26567" TargetMode="External"/><Relationship Id="rId2" Type="http://schemas.openxmlformats.org/officeDocument/2006/relationships/hyperlink" Target="https://baike.baidu.com/item/%E9%98%BF%E9%87%8C%E5%B7%B4%E5%B7%B4/33"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tockhtm.finance.qq.com/astock/ggcx/EBAY.OQ.htm" TargetMode="External"/><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C57B2-D022-4331-BDAF-299ABC579FE2}"/>
              </a:ext>
            </a:extLst>
          </p:cNvPr>
          <p:cNvSpPr>
            <a:spLocks noGrp="1"/>
          </p:cNvSpPr>
          <p:nvPr>
            <p:ph type="ctrTitle"/>
          </p:nvPr>
        </p:nvSpPr>
        <p:spPr/>
        <p:txBody>
          <a:bodyPr/>
          <a:lstStyle/>
          <a:p>
            <a:r>
              <a:rPr lang="zh-CN" altLang="en-US" dirty="0"/>
              <a:t>雅虎</a:t>
            </a:r>
          </a:p>
        </p:txBody>
      </p:sp>
      <p:sp>
        <p:nvSpPr>
          <p:cNvPr id="3" name="副标题 2">
            <a:extLst>
              <a:ext uri="{FF2B5EF4-FFF2-40B4-BE49-F238E27FC236}">
                <a16:creationId xmlns:a16="http://schemas.microsoft.com/office/drawing/2014/main" id="{058340C4-34E0-4E05-B6CB-7F15E375E09C}"/>
              </a:ext>
            </a:extLst>
          </p:cNvPr>
          <p:cNvSpPr>
            <a:spLocks noGrp="1"/>
          </p:cNvSpPr>
          <p:nvPr>
            <p:ph type="subTitle" idx="1"/>
          </p:nvPr>
        </p:nvSpPr>
        <p:spPr/>
        <p:txBody>
          <a:bodyPr/>
          <a:lstStyle/>
          <a:p>
            <a:r>
              <a:rPr lang="en-US" altLang="zh-CN" dirty="0"/>
              <a:t>                        </a:t>
            </a:r>
            <a:r>
              <a:rPr lang="zh-CN" altLang="en-US" dirty="0"/>
              <a:t>不做自己搜索引擎的成功者与失败者</a:t>
            </a:r>
          </a:p>
        </p:txBody>
      </p:sp>
    </p:spTree>
    <p:extLst>
      <p:ext uri="{BB962C8B-B14F-4D97-AF65-F5344CB8AC3E}">
        <p14:creationId xmlns:p14="http://schemas.microsoft.com/office/powerpoint/2010/main" val="1295772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B4C5B2-6DFA-4669-AABD-BC93F107C10D}"/>
              </a:ext>
            </a:extLst>
          </p:cNvPr>
          <p:cNvSpPr>
            <a:spLocks noGrp="1"/>
          </p:cNvSpPr>
          <p:nvPr>
            <p:ph type="title" orient="vert"/>
          </p:nvPr>
        </p:nvSpPr>
        <p:spPr>
          <a:xfrm>
            <a:off x="7146415" y="787091"/>
            <a:ext cx="2207601" cy="5283817"/>
          </a:xfrm>
        </p:spPr>
        <p:txBody>
          <a:bodyPr/>
          <a:lstStyle/>
          <a:p>
            <a:r>
              <a:rPr lang="en-US" altLang="zh-CN" dirty="0"/>
              <a:t>———</a:t>
            </a:r>
            <a:r>
              <a:rPr lang="zh-CN" altLang="en-US" dirty="0"/>
              <a:t>雅虎</a:t>
            </a:r>
          </a:p>
        </p:txBody>
      </p:sp>
      <p:sp>
        <p:nvSpPr>
          <p:cNvPr id="3" name="竖排文字占位符 2">
            <a:extLst>
              <a:ext uri="{FF2B5EF4-FFF2-40B4-BE49-F238E27FC236}">
                <a16:creationId xmlns:a16="http://schemas.microsoft.com/office/drawing/2014/main" id="{F88A0B30-5C68-4692-A61B-B765681E1849}"/>
              </a:ext>
            </a:extLst>
          </p:cNvPr>
          <p:cNvSpPr>
            <a:spLocks noGrp="1"/>
          </p:cNvSpPr>
          <p:nvPr>
            <p:ph type="body" orient="vert" idx="1"/>
          </p:nvPr>
        </p:nvSpPr>
        <p:spPr>
          <a:xfrm>
            <a:off x="201118" y="627404"/>
            <a:ext cx="6121155" cy="5283817"/>
          </a:xfrm>
        </p:spPr>
        <p:txBody>
          <a:bodyPr>
            <a:normAutofit/>
          </a:bodyPr>
          <a:lstStyle/>
          <a:p>
            <a:r>
              <a:rPr lang="zh-CN" altLang="en-US" dirty="0"/>
              <a:t>任何人都敌不过时代的变迁，导致雅虎最终走向出售命运的根源或许要归咎于时代的错位，这家诞生于互联网开端最早期的公司，已经不属于现在这个智能手机遍布的时代，</a:t>
            </a:r>
            <a:r>
              <a:rPr lang="en-US" altLang="zh-CN" dirty="0"/>
              <a:t>20</a:t>
            </a:r>
            <a:r>
              <a:rPr lang="zh-CN" altLang="en-US" dirty="0"/>
              <a:t>年或许就是雅虎这家公司的</a:t>
            </a:r>
            <a:r>
              <a:rPr lang="zh-CN" altLang="en-US" dirty="0">
                <a:hlinkClick r:id="rId2"/>
              </a:rPr>
              <a:t>生命</a:t>
            </a:r>
            <a:r>
              <a:rPr lang="zh-CN" altLang="en-US" dirty="0"/>
              <a:t>周期，纵观整个科技行业，实际上这样因为时代的变迁而落幕的故事不胜枚举，雅虎的离去或许能被定义为科技互联网发展史上的一次具有里程碑意义的事件。毕竟，雅虎的出现带来信息的爆发。雅虎，成功了，也败了！！</a:t>
            </a:r>
          </a:p>
        </p:txBody>
      </p:sp>
    </p:spTree>
    <p:extLst>
      <p:ext uri="{BB962C8B-B14F-4D97-AF65-F5344CB8AC3E}">
        <p14:creationId xmlns:p14="http://schemas.microsoft.com/office/powerpoint/2010/main" val="25975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95274-22CE-4436-8A18-667CABD0BA22}"/>
              </a:ext>
            </a:extLst>
          </p:cNvPr>
          <p:cNvSpPr>
            <a:spLocks noGrp="1"/>
          </p:cNvSpPr>
          <p:nvPr>
            <p:ph type="title"/>
          </p:nvPr>
        </p:nvSpPr>
        <p:spPr>
          <a:xfrm>
            <a:off x="2677212" y="782425"/>
            <a:ext cx="8836826" cy="1245124"/>
          </a:xfrm>
        </p:spPr>
        <p:txBody>
          <a:bodyPr>
            <a:normAutofit fontScale="90000"/>
          </a:bodyPr>
          <a:lstStyle/>
          <a:p>
            <a:r>
              <a:rPr lang="zh-CN" altLang="en-US" b="1" i="1" u="sng" kern="1300" spc="120" dirty="0">
                <a:solidFill>
                  <a:srgbClr val="00B050"/>
                </a:solidFill>
              </a:rPr>
              <a:t>                    </a:t>
            </a:r>
            <a:r>
              <a:rPr lang="zh-CN" altLang="en-US" sz="9600" b="1" i="1" u="sng" kern="1300" spc="120" dirty="0">
                <a:solidFill>
                  <a:srgbClr val="00B050"/>
                </a:solidFill>
              </a:rPr>
              <a:t>谢谢</a:t>
            </a:r>
            <a:endParaRPr lang="zh-CN" altLang="en-US" sz="9600" dirty="0"/>
          </a:p>
        </p:txBody>
      </p:sp>
    </p:spTree>
    <p:extLst>
      <p:ext uri="{BB962C8B-B14F-4D97-AF65-F5344CB8AC3E}">
        <p14:creationId xmlns:p14="http://schemas.microsoft.com/office/powerpoint/2010/main" val="174726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8E4EFAF-1392-4852-B043-7BE55FF58DB5}"/>
              </a:ext>
            </a:extLst>
          </p:cNvPr>
          <p:cNvPicPr>
            <a:picLocks noChangeAspect="1"/>
          </p:cNvPicPr>
          <p:nvPr/>
        </p:nvPicPr>
        <p:blipFill>
          <a:blip r:embed="rId2"/>
          <a:stretch>
            <a:fillRect/>
          </a:stretch>
        </p:blipFill>
        <p:spPr>
          <a:xfrm>
            <a:off x="7384670" y="1127463"/>
            <a:ext cx="4305126" cy="3977196"/>
          </a:xfrm>
          <a:prstGeom prst="rect">
            <a:avLst/>
          </a:prstGeom>
        </p:spPr>
      </p:pic>
      <p:sp>
        <p:nvSpPr>
          <p:cNvPr id="4" name="矩形 3">
            <a:extLst>
              <a:ext uri="{FF2B5EF4-FFF2-40B4-BE49-F238E27FC236}">
                <a16:creationId xmlns:a16="http://schemas.microsoft.com/office/drawing/2014/main" id="{73C38831-F137-4BA6-8D70-23740332BA61}"/>
              </a:ext>
            </a:extLst>
          </p:cNvPr>
          <p:cNvSpPr/>
          <p:nvPr/>
        </p:nvSpPr>
        <p:spPr>
          <a:xfrm>
            <a:off x="683581" y="1482571"/>
            <a:ext cx="5983549" cy="2862322"/>
          </a:xfrm>
          <a:prstGeom prst="rect">
            <a:avLst/>
          </a:prstGeom>
        </p:spPr>
        <p:txBody>
          <a:bodyPr wrap="square">
            <a:spAutoFit/>
          </a:bodyPr>
          <a:lstStyle/>
          <a:p>
            <a:r>
              <a:rPr lang="zh-CN" altLang="en-US" dirty="0">
                <a:solidFill>
                  <a:srgbClr val="333333"/>
                </a:solidFill>
                <a:latin typeface="arial" panose="020B0604020202020204" pitchFamily="34" charset="0"/>
              </a:rPr>
              <a:t>雅虎</a:t>
            </a:r>
            <a:r>
              <a:rPr lang="zh-CN" altLang="en-US" i="1" dirty="0">
                <a:solidFill>
                  <a:srgbClr val="333333"/>
                </a:solidFill>
                <a:latin typeface="arial" panose="020B0604020202020204" pitchFamily="34" charset="0"/>
              </a:rPr>
              <a:t>（</a:t>
            </a:r>
            <a:r>
              <a:rPr lang="en-US" altLang="zh-CN" i="1" dirty="0">
                <a:solidFill>
                  <a:srgbClr val="333333"/>
                </a:solidFill>
                <a:latin typeface="arial" panose="020B0604020202020204" pitchFamily="34" charset="0"/>
              </a:rPr>
              <a:t>Yahoo!</a:t>
            </a:r>
            <a:r>
              <a:rPr lang="zh-CN" altLang="en-US" i="1" dirty="0">
                <a:solidFill>
                  <a:srgbClr val="333333"/>
                </a:solidFill>
                <a:latin typeface="arial" panose="020B0604020202020204" pitchFamily="34" charset="0"/>
              </a:rPr>
              <a:t>，</a:t>
            </a:r>
            <a:r>
              <a:rPr lang="en-US" altLang="zh-CN" i="1" dirty="0">
                <a:solidFill>
                  <a:srgbClr val="333333"/>
                </a:solidFill>
                <a:latin typeface="arial" panose="020B0604020202020204" pitchFamily="34" charset="0"/>
              </a:rPr>
              <a:t>NASDAQ</a:t>
            </a:r>
            <a:r>
              <a:rPr lang="zh-CN" altLang="en-US" i="1" dirty="0">
                <a:solidFill>
                  <a:srgbClr val="333333"/>
                </a:solidFill>
                <a:latin typeface="arial" panose="020B0604020202020204" pitchFamily="34" charset="0"/>
              </a:rPr>
              <a:t>：</a:t>
            </a:r>
            <a:r>
              <a:rPr lang="en-US" altLang="zh-CN" i="1" dirty="0">
                <a:solidFill>
                  <a:srgbClr val="333333"/>
                </a:solidFill>
                <a:latin typeface="arial" panose="020B0604020202020204" pitchFamily="34" charset="0"/>
              </a:rPr>
              <a:t>YHOO</a:t>
            </a:r>
            <a:r>
              <a:rPr lang="zh-CN" altLang="en-US" i="1"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是美国著名的</a:t>
            </a:r>
            <a:r>
              <a:rPr lang="zh-CN" altLang="en-US" dirty="0">
                <a:solidFill>
                  <a:srgbClr val="136EC2"/>
                </a:solidFill>
                <a:latin typeface="arial" panose="020B0604020202020204" pitchFamily="34" charset="0"/>
                <a:hlinkClick r:id="rId3"/>
              </a:rPr>
              <a:t>互联网</a:t>
            </a:r>
            <a:r>
              <a:rPr lang="zh-CN" altLang="en-US" dirty="0">
                <a:solidFill>
                  <a:srgbClr val="136EC2"/>
                </a:solidFill>
                <a:latin typeface="arial" panose="020B0604020202020204" pitchFamily="34" charset="0"/>
                <a:hlinkClick r:id="rId4"/>
              </a:rPr>
              <a:t>门户网站</a:t>
            </a:r>
            <a:r>
              <a:rPr lang="zh-CN" altLang="en-US" dirty="0">
                <a:solidFill>
                  <a:srgbClr val="333333"/>
                </a:solidFill>
                <a:latin typeface="arial" panose="020B0604020202020204" pitchFamily="34" charset="0"/>
              </a:rPr>
              <a:t>，也是</a:t>
            </a:r>
            <a:r>
              <a:rPr lang="en-US" altLang="zh-CN" dirty="0">
                <a:solidFill>
                  <a:srgbClr val="333333"/>
                </a:solidFill>
                <a:latin typeface="arial" panose="020B0604020202020204" pitchFamily="34" charset="0"/>
              </a:rPr>
              <a:t>20</a:t>
            </a:r>
            <a:r>
              <a:rPr lang="zh-CN" altLang="en-US" dirty="0">
                <a:solidFill>
                  <a:srgbClr val="333333"/>
                </a:solidFill>
                <a:latin typeface="arial" panose="020B0604020202020204" pitchFamily="34" charset="0"/>
              </a:rPr>
              <a:t>世纪末互联网奇迹的创造者之一。其服务包括</a:t>
            </a:r>
            <a:r>
              <a:rPr lang="zh-CN" altLang="en-US" dirty="0">
                <a:solidFill>
                  <a:srgbClr val="136EC2"/>
                </a:solidFill>
                <a:latin typeface="arial" panose="020B0604020202020204" pitchFamily="34" charset="0"/>
                <a:hlinkClick r:id="rId5"/>
              </a:rPr>
              <a:t>搜索引擎</a:t>
            </a:r>
            <a:r>
              <a:rPr lang="zh-CN" altLang="en-US" dirty="0">
                <a:solidFill>
                  <a:srgbClr val="333333"/>
                </a:solidFill>
                <a:latin typeface="arial" panose="020B0604020202020204" pitchFamily="34" charset="0"/>
              </a:rPr>
              <a:t>、</a:t>
            </a:r>
            <a:r>
              <a:rPr lang="zh-CN" altLang="en-US" dirty="0">
                <a:solidFill>
                  <a:srgbClr val="136EC2"/>
                </a:solidFill>
                <a:latin typeface="arial" panose="020B0604020202020204" pitchFamily="34" charset="0"/>
                <a:hlinkClick r:id="rId6"/>
              </a:rPr>
              <a:t>电邮</a:t>
            </a:r>
            <a:r>
              <a:rPr lang="zh-CN" altLang="en-US" dirty="0">
                <a:solidFill>
                  <a:srgbClr val="333333"/>
                </a:solidFill>
                <a:latin typeface="arial" panose="020B0604020202020204" pitchFamily="34" charset="0"/>
              </a:rPr>
              <a:t>、新闻等，业务遍及</a:t>
            </a:r>
            <a:r>
              <a:rPr lang="en-US" altLang="zh-CN" dirty="0">
                <a:solidFill>
                  <a:srgbClr val="333333"/>
                </a:solidFill>
                <a:latin typeface="arial" panose="020B0604020202020204" pitchFamily="34" charset="0"/>
              </a:rPr>
              <a:t>24</a:t>
            </a:r>
            <a:r>
              <a:rPr lang="zh-CN" altLang="en-US" dirty="0">
                <a:solidFill>
                  <a:srgbClr val="333333"/>
                </a:solidFill>
                <a:latin typeface="arial" panose="020B0604020202020204" pitchFamily="34" charset="0"/>
              </a:rPr>
              <a:t>个国家和地区，为全球超过</a:t>
            </a:r>
            <a:r>
              <a:rPr lang="en-US" altLang="zh-CN" dirty="0">
                <a:solidFill>
                  <a:srgbClr val="333333"/>
                </a:solidFill>
                <a:latin typeface="arial" panose="020B0604020202020204" pitchFamily="34" charset="0"/>
              </a:rPr>
              <a:t>5</a:t>
            </a:r>
            <a:r>
              <a:rPr lang="zh-CN" altLang="en-US" dirty="0">
                <a:solidFill>
                  <a:srgbClr val="333333"/>
                </a:solidFill>
                <a:latin typeface="arial" panose="020B0604020202020204" pitchFamily="34" charset="0"/>
              </a:rPr>
              <a:t>亿的独立用户提供多元化的网络服务。</a:t>
            </a:r>
          </a:p>
          <a:p>
            <a:r>
              <a:rPr lang="zh-CN" altLang="en-US" dirty="0">
                <a:solidFill>
                  <a:srgbClr val="333333"/>
                </a:solidFill>
                <a:latin typeface="arial" panose="020B0604020202020204" pitchFamily="34" charset="0"/>
              </a:rPr>
              <a:t>同时也是一家全球性的</a:t>
            </a:r>
            <a:r>
              <a:rPr lang="zh-CN" altLang="en-US" dirty="0">
                <a:solidFill>
                  <a:srgbClr val="136EC2"/>
                </a:solidFill>
                <a:latin typeface="arial" panose="020B0604020202020204" pitchFamily="34" charset="0"/>
                <a:hlinkClick r:id="rId7"/>
              </a:rPr>
              <a:t>因特网</a:t>
            </a:r>
            <a:r>
              <a:rPr lang="zh-CN" altLang="en-US" dirty="0">
                <a:solidFill>
                  <a:srgbClr val="333333"/>
                </a:solidFill>
                <a:latin typeface="arial" panose="020B0604020202020204" pitchFamily="34" charset="0"/>
              </a:rPr>
              <a:t>通讯、商贸及媒体公司。雅虎是全球第一家提供因特网导航服务的网站，总部设在美国</a:t>
            </a:r>
            <a:r>
              <a:rPr lang="zh-CN" altLang="en-US" dirty="0">
                <a:solidFill>
                  <a:srgbClr val="136EC2"/>
                </a:solidFill>
                <a:latin typeface="arial" panose="020B0604020202020204" pitchFamily="34" charset="0"/>
                <a:hlinkClick r:id="rId8"/>
              </a:rPr>
              <a:t>加州</a:t>
            </a:r>
            <a:r>
              <a:rPr lang="zh-CN" altLang="en-US" dirty="0">
                <a:solidFill>
                  <a:srgbClr val="333333"/>
                </a:solidFill>
                <a:latin typeface="arial" panose="020B0604020202020204" pitchFamily="34" charset="0"/>
              </a:rPr>
              <a:t>圣克拉克市，在</a:t>
            </a:r>
            <a:r>
              <a:rPr lang="zh-CN" altLang="en-US" dirty="0">
                <a:solidFill>
                  <a:srgbClr val="136EC2"/>
                </a:solidFill>
                <a:latin typeface="arial" panose="020B0604020202020204" pitchFamily="34" charset="0"/>
                <a:hlinkClick r:id="rId9"/>
              </a:rPr>
              <a:t>欧洲</a:t>
            </a:r>
            <a:r>
              <a:rPr lang="zh-CN" altLang="en-US" dirty="0">
                <a:solidFill>
                  <a:srgbClr val="333333"/>
                </a:solidFill>
                <a:latin typeface="arial" panose="020B0604020202020204" pitchFamily="34" charset="0"/>
              </a:rPr>
              <a:t>、亚太区、</a:t>
            </a:r>
            <a:r>
              <a:rPr lang="zh-CN" altLang="en-US" dirty="0">
                <a:solidFill>
                  <a:srgbClr val="136EC2"/>
                </a:solidFill>
                <a:latin typeface="arial" panose="020B0604020202020204" pitchFamily="34" charset="0"/>
                <a:hlinkClick r:id="rId10"/>
              </a:rPr>
              <a:t>拉丁美洲</a:t>
            </a:r>
            <a:r>
              <a:rPr lang="zh-CN" altLang="en-US" dirty="0">
                <a:solidFill>
                  <a:srgbClr val="333333"/>
                </a:solidFill>
                <a:latin typeface="arial" panose="020B0604020202020204" pitchFamily="34" charset="0"/>
              </a:rPr>
              <a:t>、</a:t>
            </a:r>
            <a:r>
              <a:rPr lang="zh-CN" altLang="en-US" dirty="0">
                <a:solidFill>
                  <a:srgbClr val="136EC2"/>
                </a:solidFill>
                <a:latin typeface="arial" panose="020B0604020202020204" pitchFamily="34" charset="0"/>
                <a:hlinkClick r:id="rId11"/>
              </a:rPr>
              <a:t>加拿大</a:t>
            </a:r>
            <a:r>
              <a:rPr lang="zh-CN" altLang="en-US" dirty="0">
                <a:solidFill>
                  <a:srgbClr val="333333"/>
                </a:solidFill>
                <a:latin typeface="arial" panose="020B0604020202020204" pitchFamily="34" charset="0"/>
              </a:rPr>
              <a:t>及美国均设有办事处。</a:t>
            </a:r>
          </a:p>
          <a:p>
            <a:r>
              <a:rPr lang="zh-CN" altLang="en-US" dirty="0">
                <a:solidFill>
                  <a:srgbClr val="333333"/>
                </a:solidFill>
                <a:latin typeface="arial" panose="020B0604020202020204" pitchFamily="34" charset="0"/>
              </a:rPr>
              <a:t>雅虎是最老的“</a:t>
            </a:r>
            <a:r>
              <a:rPr lang="zh-CN" altLang="en-US" dirty="0">
                <a:solidFill>
                  <a:srgbClr val="136EC2"/>
                </a:solidFill>
                <a:latin typeface="arial" panose="020B0604020202020204" pitchFamily="34" charset="0"/>
                <a:hlinkClick r:id="rId12"/>
              </a:rPr>
              <a:t>分类目录</a:t>
            </a:r>
            <a:r>
              <a:rPr lang="zh-CN" altLang="en-US" dirty="0">
                <a:solidFill>
                  <a:srgbClr val="333333"/>
                </a:solidFill>
                <a:latin typeface="arial" panose="020B0604020202020204" pitchFamily="34" charset="0"/>
              </a:rPr>
              <a:t>”搜索数据库，也是最重要的搜索服务网站之一</a:t>
            </a:r>
            <a:endParaRPr lang="zh-CN" altLang="en-US" b="0"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950338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4969E8-6DBF-464D-9D75-E9C0D3EC85AD}"/>
              </a:ext>
            </a:extLst>
          </p:cNvPr>
          <p:cNvSpPr>
            <a:spLocks noGrp="1"/>
          </p:cNvSpPr>
          <p:nvPr>
            <p:ph type="title"/>
          </p:nvPr>
        </p:nvSpPr>
        <p:spPr>
          <a:xfrm>
            <a:off x="1602558" y="641022"/>
            <a:ext cx="4491854" cy="781377"/>
          </a:xfrm>
        </p:spPr>
        <p:txBody>
          <a:bodyPr/>
          <a:lstStyle/>
          <a:p>
            <a:r>
              <a:rPr lang="zh-CN" altLang="en-US" dirty="0"/>
              <a:t>“今天你雅虎了吗？” </a:t>
            </a:r>
            <a:br>
              <a:rPr lang="zh-CN" altLang="en-US" dirty="0"/>
            </a:br>
            <a:r>
              <a:rPr lang="en-US" altLang="zh-CN" dirty="0"/>
              <a:t>---YAHOO</a:t>
            </a:r>
            <a:r>
              <a:rPr lang="zh-CN" altLang="en-US" dirty="0"/>
              <a:t>公司 </a:t>
            </a:r>
          </a:p>
        </p:txBody>
      </p:sp>
      <p:pic>
        <p:nvPicPr>
          <p:cNvPr id="6" name="内容占位符 5" descr="图片包含 户外, 天空, 建筑物, 树&#10;&#10;已生成极高可信度的说明">
            <a:extLst>
              <a:ext uri="{FF2B5EF4-FFF2-40B4-BE49-F238E27FC236}">
                <a16:creationId xmlns:a16="http://schemas.microsoft.com/office/drawing/2014/main" id="{0B9AB9CA-41BD-4BE0-9B95-7D1FF7124E74}"/>
              </a:ext>
            </a:extLst>
          </p:cNvPr>
          <p:cNvPicPr>
            <a:picLocks noGrp="1" noChangeAspect="1"/>
          </p:cNvPicPr>
          <p:nvPr>
            <p:ph idx="1"/>
          </p:nvPr>
        </p:nvPicPr>
        <p:blipFill>
          <a:blip r:embed="rId2"/>
          <a:stretch>
            <a:fillRect/>
          </a:stretch>
        </p:blipFill>
        <p:spPr>
          <a:xfrm>
            <a:off x="6323013" y="1340009"/>
            <a:ext cx="5181600" cy="3627120"/>
          </a:xfrm>
        </p:spPr>
      </p:pic>
      <p:sp>
        <p:nvSpPr>
          <p:cNvPr id="4" name="文本占位符 3">
            <a:extLst>
              <a:ext uri="{FF2B5EF4-FFF2-40B4-BE49-F238E27FC236}">
                <a16:creationId xmlns:a16="http://schemas.microsoft.com/office/drawing/2014/main" id="{744F009E-C01D-41FC-89D6-9A892B40B75B}"/>
              </a:ext>
            </a:extLst>
          </p:cNvPr>
          <p:cNvSpPr>
            <a:spLocks noGrp="1"/>
          </p:cNvSpPr>
          <p:nvPr>
            <p:ph type="body" sz="half" idx="2"/>
          </p:nvPr>
        </p:nvSpPr>
        <p:spPr>
          <a:xfrm>
            <a:off x="1602558" y="1422399"/>
            <a:ext cx="4096905" cy="4438652"/>
          </a:xfrm>
        </p:spPr>
        <p:txBody>
          <a:bodyPr>
            <a:normAutofit/>
          </a:bodyPr>
          <a:lstStyle/>
          <a:p>
            <a:r>
              <a:rPr lang="en-US" altLang="zh-CN" sz="1600" dirty="0"/>
              <a:t>1997</a:t>
            </a:r>
            <a:r>
              <a:rPr lang="zh-CN" altLang="en-US" sz="1600" dirty="0"/>
              <a:t>年元月，</a:t>
            </a:r>
            <a:r>
              <a:rPr lang="en-US" altLang="zh-CN" sz="1600" dirty="0"/>
              <a:t>《</a:t>
            </a:r>
            <a:r>
              <a:rPr lang="zh-CN" altLang="en-US" sz="1600" dirty="0"/>
              <a:t>今日美国</a:t>
            </a:r>
            <a:r>
              <a:rPr lang="en-US" altLang="zh-CN" sz="1600" dirty="0"/>
              <a:t>》</a:t>
            </a:r>
            <a:r>
              <a:rPr lang="zh-CN" altLang="en-US" sz="1600" dirty="0"/>
              <a:t>为全国信息网的网络族筛选“内容最丰富、最具娱乐价值、画面最吸引人且最容易使用的网络站台”，结果发现“雅虎（</a:t>
            </a:r>
            <a:r>
              <a:rPr lang="en-US" altLang="zh-CN" sz="1600" dirty="0"/>
              <a:t>Yahoo</a:t>
            </a:r>
            <a:r>
              <a:rPr lang="zh-CN" altLang="en-US" sz="1600" dirty="0"/>
              <a:t>）”连续数周在内容最优良、实用性最高、最容易使用等项目上夺魁。</a:t>
            </a:r>
            <a:endParaRPr lang="en-US" altLang="zh-CN" sz="1600" dirty="0"/>
          </a:p>
          <a:p>
            <a:r>
              <a:rPr lang="en-US" altLang="zh-CN" sz="1600" dirty="0"/>
              <a:t>YAHOO</a:t>
            </a:r>
            <a:r>
              <a:rPr lang="zh-CN" altLang="en-US" sz="1600" dirty="0"/>
              <a:t>！，正像一幅寻宝图，人们只要告诉它想要什幺，它就会自动指出前进的方向。“任何人都可以在网上建立自己感兴趣的专用数据库，但有多少人知道它的存在？我们所做的，就是为人们提供一把进入这些神奇世界的钥匙”，</a:t>
            </a:r>
            <a:r>
              <a:rPr lang="en-US" altLang="zh-CN" sz="1600" dirty="0"/>
              <a:t>YAHOO</a:t>
            </a:r>
            <a:r>
              <a:rPr lang="zh-CN" altLang="en-US" sz="1600" dirty="0"/>
              <a:t>！的创始人，以这种通俗的语言来形容他们所做的卓有成效的工作。 </a:t>
            </a:r>
          </a:p>
        </p:txBody>
      </p:sp>
    </p:spTree>
    <p:extLst>
      <p:ext uri="{BB962C8B-B14F-4D97-AF65-F5344CB8AC3E}">
        <p14:creationId xmlns:p14="http://schemas.microsoft.com/office/powerpoint/2010/main" val="3867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B5898079-081F-4617-AC6B-429026673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3BC7AD5-43C4-435E-95F9-C2010FB712BD}"/>
              </a:ext>
            </a:extLst>
          </p:cNvPr>
          <p:cNvSpPr>
            <a:spLocks noGrp="1"/>
          </p:cNvSpPr>
          <p:nvPr>
            <p:ph type="title"/>
          </p:nvPr>
        </p:nvSpPr>
        <p:spPr>
          <a:xfrm>
            <a:off x="649224" y="645106"/>
            <a:ext cx="6094476" cy="6079544"/>
          </a:xfrm>
        </p:spPr>
        <p:txBody>
          <a:bodyPr>
            <a:normAutofit/>
          </a:bodyPr>
          <a:lstStyle/>
          <a:p>
            <a:r>
              <a:rPr lang="zh-CN" altLang="en-US"/>
              <a:t>雅虎的成功创建</a:t>
            </a:r>
            <a:endParaRPr lang="zh-CN" altLang="en-US" dirty="0"/>
          </a:p>
        </p:txBody>
      </p:sp>
      <p:sp>
        <p:nvSpPr>
          <p:cNvPr id="27" name="Rectangle 19">
            <a:extLst>
              <a:ext uri="{FF2B5EF4-FFF2-40B4-BE49-F238E27FC236}">
                <a16:creationId xmlns:a16="http://schemas.microsoft.com/office/drawing/2014/main" id="{BB829EC8-5B3D-469E-942E-5E6E569E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内容占位符 2">
            <a:extLst>
              <a:ext uri="{FF2B5EF4-FFF2-40B4-BE49-F238E27FC236}">
                <a16:creationId xmlns:a16="http://schemas.microsoft.com/office/drawing/2014/main" id="{99ADBD6C-0ACE-4499-ACD8-9BD0D0C5CFF4}"/>
              </a:ext>
            </a:extLst>
          </p:cNvPr>
          <p:cNvSpPr>
            <a:spLocks noGrp="1"/>
          </p:cNvSpPr>
          <p:nvPr>
            <p:ph idx="1"/>
          </p:nvPr>
        </p:nvSpPr>
        <p:spPr>
          <a:xfrm>
            <a:off x="1038035" y="1462102"/>
            <a:ext cx="4733841" cy="5172075"/>
          </a:xfrm>
        </p:spPr>
        <p:txBody>
          <a:bodyPr>
            <a:normAutofit/>
          </a:bodyPr>
          <a:lstStyle/>
          <a:p>
            <a:pPr marL="0" indent="0">
              <a:lnSpc>
                <a:spcPct val="90000"/>
              </a:lnSpc>
              <a:buNone/>
            </a:pPr>
            <a:endParaRPr lang="zh-CN" altLang="en-US" dirty="0"/>
          </a:p>
          <a:p>
            <a:pPr marL="0" indent="0">
              <a:lnSpc>
                <a:spcPct val="90000"/>
              </a:lnSpc>
              <a:buNone/>
            </a:pPr>
            <a:endParaRPr lang="en-US" altLang="zh-CN" dirty="0"/>
          </a:p>
          <a:p>
            <a:pPr marL="0" indent="0">
              <a:lnSpc>
                <a:spcPct val="90000"/>
              </a:lnSpc>
              <a:buNone/>
            </a:pPr>
            <a:endParaRPr lang="en-US" altLang="zh-CN" dirty="0"/>
          </a:p>
          <a:p>
            <a:pPr marL="0" indent="0">
              <a:lnSpc>
                <a:spcPct val="90000"/>
              </a:lnSpc>
              <a:buNone/>
            </a:pPr>
            <a:endParaRPr lang="en-US" altLang="zh-CN" dirty="0"/>
          </a:p>
          <a:p>
            <a:pPr marL="0" indent="0">
              <a:lnSpc>
                <a:spcPct val="90000"/>
              </a:lnSpc>
              <a:buNone/>
            </a:pPr>
            <a:endParaRPr lang="en-US" altLang="zh-CN" dirty="0"/>
          </a:p>
          <a:p>
            <a:pPr marL="0" indent="0">
              <a:lnSpc>
                <a:spcPct val="90000"/>
              </a:lnSpc>
              <a:buNone/>
            </a:pPr>
            <a:endParaRPr lang="en-US" altLang="zh-CN" dirty="0"/>
          </a:p>
          <a:p>
            <a:pPr marL="0" indent="0">
              <a:lnSpc>
                <a:spcPct val="90000"/>
              </a:lnSpc>
              <a:buNone/>
            </a:pPr>
            <a:endParaRPr lang="en-US" altLang="zh-CN" dirty="0"/>
          </a:p>
          <a:p>
            <a:pPr marL="0" indent="0">
              <a:lnSpc>
                <a:spcPct val="90000"/>
              </a:lnSpc>
              <a:buNone/>
            </a:pPr>
            <a:endParaRPr lang="en-US" altLang="zh-CN" dirty="0"/>
          </a:p>
          <a:p>
            <a:pPr marL="0" indent="0">
              <a:lnSpc>
                <a:spcPct val="90000"/>
              </a:lnSpc>
              <a:buNone/>
            </a:pPr>
            <a:endParaRPr lang="en-US" altLang="zh-CN" dirty="0"/>
          </a:p>
          <a:p>
            <a:pPr marL="0" indent="0">
              <a:lnSpc>
                <a:spcPct val="90000"/>
              </a:lnSpc>
              <a:buNone/>
            </a:pPr>
            <a:endParaRPr lang="en-US" altLang="zh-CN" dirty="0"/>
          </a:p>
          <a:p>
            <a:pPr marL="0" indent="0">
              <a:lnSpc>
                <a:spcPct val="90000"/>
              </a:lnSpc>
              <a:buNone/>
            </a:pPr>
            <a:endParaRPr lang="en-US" altLang="zh-CN" dirty="0"/>
          </a:p>
        </p:txBody>
      </p:sp>
      <p:pic>
        <p:nvPicPr>
          <p:cNvPr id="13" name="图片 12" descr="图片包含 人员, 男士, 墙壁, 室内&#10;&#10;已生成极高可信度的说明">
            <a:extLst>
              <a:ext uri="{FF2B5EF4-FFF2-40B4-BE49-F238E27FC236}">
                <a16:creationId xmlns:a16="http://schemas.microsoft.com/office/drawing/2014/main" id="{97769A51-663E-4F8C-9376-20E04F90784A}"/>
              </a:ext>
            </a:extLst>
          </p:cNvPr>
          <p:cNvPicPr>
            <a:picLocks noChangeAspect="1"/>
          </p:cNvPicPr>
          <p:nvPr/>
        </p:nvPicPr>
        <p:blipFill>
          <a:blip r:embed="rId2"/>
          <a:stretch>
            <a:fillRect/>
          </a:stretch>
        </p:blipFill>
        <p:spPr>
          <a:xfrm>
            <a:off x="7805668" y="645106"/>
            <a:ext cx="2024123" cy="2698831"/>
          </a:xfrm>
          <a:prstGeom prst="rect">
            <a:avLst/>
          </a:prstGeom>
        </p:spPr>
      </p:pic>
      <p:pic>
        <p:nvPicPr>
          <p:cNvPr id="7" name="图片 6">
            <a:extLst>
              <a:ext uri="{FF2B5EF4-FFF2-40B4-BE49-F238E27FC236}">
                <a16:creationId xmlns:a16="http://schemas.microsoft.com/office/drawing/2014/main" id="{F38EDF46-9D0B-4CF5-8CAF-EE805479EB40}"/>
              </a:ext>
            </a:extLst>
          </p:cNvPr>
          <p:cNvPicPr>
            <a:picLocks noChangeAspect="1"/>
          </p:cNvPicPr>
          <p:nvPr/>
        </p:nvPicPr>
        <p:blipFill>
          <a:blip r:embed="rId3"/>
          <a:stretch>
            <a:fillRect/>
          </a:stretch>
        </p:blipFill>
        <p:spPr>
          <a:xfrm>
            <a:off x="7195363" y="3508529"/>
            <a:ext cx="3232981" cy="2384324"/>
          </a:xfrm>
          <a:prstGeom prst="rect">
            <a:avLst/>
          </a:prstGeom>
        </p:spPr>
      </p:pic>
      <p:sp>
        <p:nvSpPr>
          <p:cNvPr id="28" name="Freeform 12">
            <a:extLst>
              <a:ext uri="{FF2B5EF4-FFF2-40B4-BE49-F238E27FC236}">
                <a16:creationId xmlns:a16="http://schemas.microsoft.com/office/drawing/2014/main" id="{55D72A3F-A083-4502-838A-2C32C9800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1E822A06-8CEA-4C79-A761-10B937871C06}"/>
              </a:ext>
            </a:extLst>
          </p:cNvPr>
          <p:cNvSpPr/>
          <p:nvPr/>
        </p:nvSpPr>
        <p:spPr>
          <a:xfrm>
            <a:off x="533401" y="1462102"/>
            <a:ext cx="8546750" cy="369332"/>
          </a:xfrm>
          <a:prstGeom prst="rect">
            <a:avLst/>
          </a:prstGeom>
        </p:spPr>
        <p:txBody>
          <a:bodyPr wrap="square">
            <a:spAutoFit/>
          </a:bodyPr>
          <a:lstStyle/>
          <a:p>
            <a:r>
              <a:rPr lang="en-US" altLang="zh-CN" dirty="0"/>
              <a:t>   1994</a:t>
            </a:r>
            <a:r>
              <a:rPr lang="zh-CN" altLang="en-US" dirty="0"/>
              <a:t>年杨致远和大卫</a:t>
            </a:r>
            <a:r>
              <a:rPr lang="en-US" altLang="zh-CN" dirty="0"/>
              <a:t>-</a:t>
            </a:r>
            <a:r>
              <a:rPr lang="zh-CN" altLang="en-US" dirty="0"/>
              <a:t>费罗在美国于 </a:t>
            </a:r>
            <a:r>
              <a:rPr lang="en-US" altLang="zh-CN" dirty="0"/>
              <a:t>1994</a:t>
            </a:r>
            <a:r>
              <a:rPr lang="zh-CN" altLang="en-US" dirty="0"/>
              <a:t>年创立了雅虎。</a:t>
            </a:r>
          </a:p>
        </p:txBody>
      </p:sp>
      <p:sp>
        <p:nvSpPr>
          <p:cNvPr id="5" name="矩形 4">
            <a:extLst>
              <a:ext uri="{FF2B5EF4-FFF2-40B4-BE49-F238E27FC236}">
                <a16:creationId xmlns:a16="http://schemas.microsoft.com/office/drawing/2014/main" id="{F8991C6D-DEF7-45A3-BD22-AA7A6E9F226E}"/>
              </a:ext>
            </a:extLst>
          </p:cNvPr>
          <p:cNvSpPr/>
          <p:nvPr/>
        </p:nvSpPr>
        <p:spPr>
          <a:xfrm>
            <a:off x="828675" y="1996026"/>
            <a:ext cx="7775383" cy="369332"/>
          </a:xfrm>
          <a:prstGeom prst="rect">
            <a:avLst/>
          </a:prstGeom>
        </p:spPr>
        <p:txBody>
          <a:bodyPr wrap="square">
            <a:spAutoFit/>
          </a:bodyPr>
          <a:lstStyle/>
          <a:p>
            <a:r>
              <a:rPr lang="en-US" altLang="zh-CN" dirty="0"/>
              <a:t>1996</a:t>
            </a:r>
            <a:r>
              <a:rPr lang="zh-CN" altLang="en-US" dirty="0"/>
              <a:t>年</a:t>
            </a:r>
            <a:r>
              <a:rPr lang="en-US" altLang="zh-CN" dirty="0"/>
              <a:t>4</a:t>
            </a:r>
            <a:r>
              <a:rPr lang="zh-CN" altLang="en-US" dirty="0"/>
              <a:t>月</a:t>
            </a:r>
            <a:r>
              <a:rPr lang="en-US" altLang="zh-CN" dirty="0"/>
              <a:t>12</a:t>
            </a:r>
            <a:r>
              <a:rPr lang="zh-CN" altLang="en-US" dirty="0"/>
              <a:t>日，</a:t>
            </a:r>
            <a:r>
              <a:rPr lang="en-US" altLang="zh-CN" dirty="0"/>
              <a:t>YAHOO!</a:t>
            </a:r>
            <a:r>
              <a:rPr lang="zh-CN" altLang="en-US" dirty="0"/>
              <a:t>正式在华尔街上市。</a:t>
            </a:r>
          </a:p>
        </p:txBody>
      </p:sp>
      <p:sp>
        <p:nvSpPr>
          <p:cNvPr id="6" name="矩形 5">
            <a:extLst>
              <a:ext uri="{FF2B5EF4-FFF2-40B4-BE49-F238E27FC236}">
                <a16:creationId xmlns:a16="http://schemas.microsoft.com/office/drawing/2014/main" id="{3E88827B-729E-49A2-BD13-7F2BEF62F430}"/>
              </a:ext>
            </a:extLst>
          </p:cNvPr>
          <p:cNvSpPr/>
          <p:nvPr/>
        </p:nvSpPr>
        <p:spPr>
          <a:xfrm>
            <a:off x="828675" y="2477326"/>
            <a:ext cx="7065253" cy="369332"/>
          </a:xfrm>
          <a:prstGeom prst="rect">
            <a:avLst/>
          </a:prstGeom>
        </p:spPr>
        <p:txBody>
          <a:bodyPr wrap="square">
            <a:spAutoFit/>
          </a:bodyPr>
          <a:lstStyle/>
          <a:p>
            <a:r>
              <a:rPr lang="en-US" altLang="zh-CN" dirty="0"/>
              <a:t>1999</a:t>
            </a:r>
            <a:r>
              <a:rPr lang="zh-CN" altLang="en-US" dirty="0"/>
              <a:t>年</a:t>
            </a:r>
            <a:r>
              <a:rPr lang="en-US" altLang="zh-CN" dirty="0"/>
              <a:t>9</a:t>
            </a:r>
            <a:r>
              <a:rPr lang="zh-CN" altLang="en-US" dirty="0"/>
              <a:t>月，中国雅虎网站开通。</a:t>
            </a:r>
          </a:p>
        </p:txBody>
      </p:sp>
      <p:sp>
        <p:nvSpPr>
          <p:cNvPr id="8" name="矩形 7">
            <a:extLst>
              <a:ext uri="{FF2B5EF4-FFF2-40B4-BE49-F238E27FC236}">
                <a16:creationId xmlns:a16="http://schemas.microsoft.com/office/drawing/2014/main" id="{EE20B91F-5826-4DD0-9CCF-B933F24E015C}"/>
              </a:ext>
            </a:extLst>
          </p:cNvPr>
          <p:cNvSpPr/>
          <p:nvPr/>
        </p:nvSpPr>
        <p:spPr>
          <a:xfrm>
            <a:off x="649224" y="3011250"/>
            <a:ext cx="5770901" cy="923330"/>
          </a:xfrm>
          <a:prstGeom prst="rect">
            <a:avLst/>
          </a:prstGeom>
        </p:spPr>
        <p:txBody>
          <a:bodyPr wrap="square">
            <a:spAutoFit/>
          </a:bodyPr>
          <a:lstStyle/>
          <a:p>
            <a:r>
              <a:rPr lang="zh-CN" altLang="en-US" dirty="0"/>
              <a:t>　</a:t>
            </a:r>
            <a:r>
              <a:rPr lang="en-US" altLang="zh-CN" dirty="0"/>
              <a:t>2005</a:t>
            </a:r>
            <a:r>
              <a:rPr lang="zh-CN" altLang="en-US" dirty="0"/>
              <a:t>年、</a:t>
            </a:r>
            <a:r>
              <a:rPr lang="en-US" altLang="zh-CN" dirty="0"/>
              <a:t>2006</a:t>
            </a:r>
            <a:r>
              <a:rPr lang="zh-CN" altLang="en-US" dirty="0"/>
              <a:t>年，中国雅虎分获由</a:t>
            </a:r>
            <a:r>
              <a:rPr lang="en-US" altLang="zh-CN" dirty="0"/>
              <a:t>IT</a:t>
            </a:r>
            <a:r>
              <a:rPr lang="zh-CN" altLang="en-US" dirty="0"/>
              <a:t>风云榜评出的“搜索引擎年度风云奖”和第五届互联网搜索大赛“搜索产品用户最高满意度奖”等殊荣。</a:t>
            </a:r>
          </a:p>
        </p:txBody>
      </p:sp>
      <p:pic>
        <p:nvPicPr>
          <p:cNvPr id="10" name="图片 9">
            <a:extLst>
              <a:ext uri="{FF2B5EF4-FFF2-40B4-BE49-F238E27FC236}">
                <a16:creationId xmlns:a16="http://schemas.microsoft.com/office/drawing/2014/main" id="{E5ED97F3-E0D4-443A-B90F-7676EAC64F37}"/>
              </a:ext>
            </a:extLst>
          </p:cNvPr>
          <p:cNvPicPr>
            <a:picLocks noChangeAspect="1"/>
          </p:cNvPicPr>
          <p:nvPr/>
        </p:nvPicPr>
        <p:blipFill>
          <a:blip r:embed="rId4"/>
          <a:stretch>
            <a:fillRect/>
          </a:stretch>
        </p:blipFill>
        <p:spPr>
          <a:xfrm>
            <a:off x="2680469" y="4510041"/>
            <a:ext cx="4071794" cy="1506564"/>
          </a:xfrm>
          <a:prstGeom prst="rect">
            <a:avLst/>
          </a:prstGeom>
        </p:spPr>
      </p:pic>
    </p:spTree>
    <p:extLst>
      <p:ext uri="{BB962C8B-B14F-4D97-AF65-F5344CB8AC3E}">
        <p14:creationId xmlns:p14="http://schemas.microsoft.com/office/powerpoint/2010/main" val="125467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2C134-FCB6-4BD1-83B1-99B947AE1A31}"/>
              </a:ext>
            </a:extLst>
          </p:cNvPr>
          <p:cNvSpPr>
            <a:spLocks noGrp="1"/>
          </p:cNvSpPr>
          <p:nvPr>
            <p:ph type="title"/>
          </p:nvPr>
        </p:nvSpPr>
        <p:spPr>
          <a:xfrm>
            <a:off x="1793289" y="0"/>
            <a:ext cx="8969918" cy="6631619"/>
          </a:xfrm>
        </p:spPr>
        <p:txBody>
          <a:bodyPr>
            <a:normAutofit fontScale="90000"/>
          </a:bodyPr>
          <a:lstStyle/>
          <a:p>
            <a:br>
              <a:rPr lang="zh-CN" altLang="en-US" dirty="0"/>
            </a:br>
            <a:r>
              <a:rPr lang="zh-CN" altLang="en-US" dirty="0"/>
              <a:t>至</a:t>
            </a:r>
            <a:r>
              <a:rPr lang="en-US" altLang="zh-CN" b="1" dirty="0"/>
              <a:t>2006</a:t>
            </a:r>
            <a:r>
              <a:rPr lang="zh-CN" altLang="en-US" b="1" dirty="0"/>
              <a:t>年</a:t>
            </a:r>
            <a:r>
              <a:rPr lang="en-US" altLang="zh-CN" dirty="0"/>
              <a:t>10</a:t>
            </a:r>
            <a:r>
              <a:rPr lang="zh-CN" altLang="en-US" dirty="0"/>
              <a:t>月，多个国家和地区雅虎网页主页已经推出新版面。</a:t>
            </a:r>
            <a:br>
              <a:rPr lang="zh-CN" altLang="en-US" dirty="0"/>
            </a:br>
            <a:r>
              <a:rPr lang="en-US" altLang="zh-CN" b="1" dirty="0"/>
              <a:t>2012</a:t>
            </a:r>
            <a:r>
              <a:rPr lang="zh-CN" altLang="en-US" b="1" dirty="0"/>
              <a:t>年</a:t>
            </a:r>
            <a:r>
              <a:rPr lang="en-US" altLang="zh-CN" b="1" dirty="0"/>
              <a:t>5</a:t>
            </a:r>
            <a:r>
              <a:rPr lang="zh-CN" altLang="en-US" b="1" dirty="0"/>
              <a:t>月</a:t>
            </a:r>
            <a:r>
              <a:rPr lang="en-US" altLang="zh-CN" b="1" dirty="0"/>
              <a:t>21</a:t>
            </a:r>
            <a:r>
              <a:rPr lang="zh-CN" altLang="en-US" b="1" dirty="0"/>
              <a:t>日</a:t>
            </a:r>
            <a:r>
              <a:rPr lang="zh-CN" altLang="en-US" dirty="0">
                <a:hlinkClick r:id="rId2"/>
              </a:rPr>
              <a:t>阿里巴巴</a:t>
            </a:r>
            <a:r>
              <a:rPr lang="zh-CN" altLang="en-US" dirty="0"/>
              <a:t>集团与雅虎达成股权回购协议。</a:t>
            </a:r>
            <a:br>
              <a:rPr lang="zh-CN" altLang="en-US" dirty="0"/>
            </a:br>
            <a:r>
              <a:rPr lang="en-US" altLang="zh-CN" b="1" dirty="0"/>
              <a:t>2012</a:t>
            </a:r>
            <a:r>
              <a:rPr lang="zh-CN" altLang="en-US" b="1" dirty="0"/>
              <a:t>年</a:t>
            </a:r>
            <a:r>
              <a:rPr lang="en-US" altLang="zh-CN" b="1" dirty="0"/>
              <a:t>5</a:t>
            </a:r>
            <a:r>
              <a:rPr lang="zh-CN" altLang="en-US" b="1" dirty="0"/>
              <a:t>月</a:t>
            </a:r>
            <a:r>
              <a:rPr lang="en-US" altLang="zh-CN" b="1" dirty="0"/>
              <a:t>24</a:t>
            </a:r>
            <a:r>
              <a:rPr lang="zh-CN" altLang="en-US" b="1" dirty="0"/>
              <a:t>日</a:t>
            </a:r>
            <a:r>
              <a:rPr lang="zh-CN" altLang="en-US" dirty="0"/>
              <a:t>雅虎发布了自己的浏览器：</a:t>
            </a:r>
            <a:r>
              <a:rPr lang="en-US" altLang="zh-CN" dirty="0"/>
              <a:t>Yahoo! Axis</a:t>
            </a:r>
            <a:r>
              <a:rPr lang="zh-CN" altLang="en-US" dirty="0"/>
              <a:t>。</a:t>
            </a:r>
            <a:br>
              <a:rPr lang="zh-CN" altLang="en-US" dirty="0"/>
            </a:br>
            <a:r>
              <a:rPr lang="en-US" altLang="zh-CN" b="1" dirty="0"/>
              <a:t>2012</a:t>
            </a:r>
            <a:r>
              <a:rPr lang="zh-CN" altLang="en-US" b="1" dirty="0"/>
              <a:t>年</a:t>
            </a:r>
            <a:r>
              <a:rPr lang="en-US" altLang="zh-CN" b="1" dirty="0"/>
              <a:t>9</a:t>
            </a:r>
            <a:r>
              <a:rPr lang="zh-CN" altLang="en-US" b="1" dirty="0"/>
              <a:t>月</a:t>
            </a:r>
            <a:r>
              <a:rPr lang="en-US" altLang="zh-CN" b="1" dirty="0"/>
              <a:t>18</a:t>
            </a:r>
            <a:r>
              <a:rPr lang="zh-CN" altLang="en-US" b="1" dirty="0"/>
              <a:t>日</a:t>
            </a:r>
            <a:r>
              <a:rPr lang="zh-CN" altLang="en-US" dirty="0"/>
              <a:t>阿里巴巴集团以</a:t>
            </a:r>
            <a:r>
              <a:rPr lang="en-US" altLang="zh-CN" dirty="0"/>
              <a:t>71</a:t>
            </a:r>
            <a:r>
              <a:rPr lang="zh-CN" altLang="en-US" dirty="0"/>
              <a:t>亿美元，包括</a:t>
            </a:r>
            <a:r>
              <a:rPr lang="en-US" altLang="zh-CN" dirty="0"/>
              <a:t>63</a:t>
            </a:r>
            <a:r>
              <a:rPr lang="zh-CN" altLang="en-US" dirty="0"/>
              <a:t>亿美元现金、和不超过</a:t>
            </a:r>
            <a:r>
              <a:rPr lang="en-US" altLang="zh-CN" dirty="0"/>
              <a:t>8</a:t>
            </a:r>
            <a:r>
              <a:rPr lang="zh-CN" altLang="en-US" dirty="0"/>
              <a:t>亿美元阿里巴巴优先股，向雅虎回购</a:t>
            </a:r>
            <a:r>
              <a:rPr lang="en-US" altLang="zh-CN" dirty="0"/>
              <a:t>17%</a:t>
            </a:r>
            <a:r>
              <a:rPr lang="zh-CN" altLang="en-US" dirty="0"/>
              <a:t>股份。</a:t>
            </a:r>
            <a:br>
              <a:rPr lang="zh-CN" altLang="en-US" dirty="0"/>
            </a:br>
            <a:r>
              <a:rPr lang="en-US" altLang="zh-CN" b="1" dirty="0"/>
              <a:t>2012</a:t>
            </a:r>
            <a:r>
              <a:rPr lang="zh-CN" altLang="en-US" b="1" dirty="0"/>
              <a:t>年</a:t>
            </a:r>
            <a:r>
              <a:rPr lang="en-US" altLang="zh-CN" b="1" dirty="0"/>
              <a:t>12</a:t>
            </a:r>
            <a:r>
              <a:rPr lang="zh-CN" altLang="en-US" b="1" dirty="0"/>
              <a:t>月</a:t>
            </a:r>
            <a:r>
              <a:rPr lang="en-US" altLang="zh-CN" b="1" dirty="0"/>
              <a:t>31</a:t>
            </a:r>
            <a:r>
              <a:rPr lang="zh-CN" altLang="en-US" b="1" dirty="0"/>
              <a:t>日</a:t>
            </a:r>
            <a:r>
              <a:rPr lang="zh-CN" altLang="en-US" dirty="0"/>
              <a:t>雅虎耗费成本</a:t>
            </a:r>
            <a:r>
              <a:rPr lang="en-US" altLang="zh-CN" dirty="0"/>
              <a:t>9400</a:t>
            </a:r>
            <a:r>
              <a:rPr lang="zh-CN" altLang="en-US" dirty="0"/>
              <a:t>万美元完成撤离韩国市场，这是新任</a:t>
            </a:r>
            <a:r>
              <a:rPr lang="zh-CN" altLang="en-US" dirty="0">
                <a:hlinkClick r:id="rId3"/>
              </a:rPr>
              <a:t>首席执行官</a:t>
            </a:r>
            <a:r>
              <a:rPr lang="zh-CN" altLang="en-US" dirty="0"/>
              <a:t>梅耶尔当年</a:t>
            </a:r>
            <a:r>
              <a:rPr lang="en-US" altLang="zh-CN" dirty="0"/>
              <a:t>7</a:t>
            </a:r>
            <a:r>
              <a:rPr lang="zh-CN" altLang="en-US" dirty="0"/>
              <a:t>月上任之后，雅虎第一次退出某个国家的市场。</a:t>
            </a:r>
            <a:br>
              <a:rPr lang="zh-CN" altLang="en-US" dirty="0"/>
            </a:br>
            <a:endParaRPr lang="zh-CN" altLang="en-US" dirty="0"/>
          </a:p>
        </p:txBody>
      </p:sp>
    </p:spTree>
    <p:extLst>
      <p:ext uri="{BB962C8B-B14F-4D97-AF65-F5344CB8AC3E}">
        <p14:creationId xmlns:p14="http://schemas.microsoft.com/office/powerpoint/2010/main" val="133118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10">
          <a:fgClr>
            <a:schemeClr val="tx1">
              <a:lumMod val="85000"/>
              <a:lumOff val="15000"/>
            </a:schemeClr>
          </a:fgClr>
          <a:bgClr>
            <a:schemeClr val="accent6">
              <a:lumMod val="20000"/>
              <a:lumOff val="80000"/>
            </a:schemeClr>
          </a:bgClr>
        </a:patt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EA563-7C81-48CE-AF7F-130570240A53}"/>
              </a:ext>
            </a:extLst>
          </p:cNvPr>
          <p:cNvSpPr>
            <a:spLocks noGrp="1"/>
          </p:cNvSpPr>
          <p:nvPr>
            <p:ph type="title"/>
          </p:nvPr>
        </p:nvSpPr>
        <p:spPr>
          <a:xfrm>
            <a:off x="301658" y="150830"/>
            <a:ext cx="11202954" cy="612742"/>
          </a:xfrm>
        </p:spPr>
        <p:txBody>
          <a:bodyPr>
            <a:normAutofit fontScale="90000"/>
          </a:bodyPr>
          <a:lstStyle/>
          <a:p>
            <a:r>
              <a:rPr lang="zh-CN" altLang="en-US" i="1" dirty="0"/>
              <a:t>   </a:t>
            </a:r>
            <a:r>
              <a:rPr lang="zh-CN" altLang="en-US" i="1" dirty="0">
                <a:effectLst>
                  <a:outerShdw blurRad="76200" dist="50800" dir="5400000" algn="ctr" rotWithShape="0">
                    <a:srgbClr val="000000">
                      <a:alpha val="98000"/>
                    </a:srgbClr>
                  </a:outerShdw>
                </a:effectLst>
              </a:rPr>
              <a:t>成功者的衰落</a:t>
            </a:r>
          </a:p>
        </p:txBody>
      </p:sp>
      <p:sp>
        <p:nvSpPr>
          <p:cNvPr id="3" name="文本占位符 2">
            <a:extLst>
              <a:ext uri="{FF2B5EF4-FFF2-40B4-BE49-F238E27FC236}">
                <a16:creationId xmlns:a16="http://schemas.microsoft.com/office/drawing/2014/main" id="{344B7F2C-0CC7-4A44-AB8B-0A97A25EAE31}"/>
              </a:ext>
            </a:extLst>
          </p:cNvPr>
          <p:cNvSpPr>
            <a:spLocks noGrp="1"/>
          </p:cNvSpPr>
          <p:nvPr>
            <p:ph type="body" sz="quarter" idx="13"/>
          </p:nvPr>
        </p:nvSpPr>
        <p:spPr>
          <a:xfrm>
            <a:off x="815794" y="1003953"/>
            <a:ext cx="10909972" cy="1621411"/>
          </a:xfrm>
        </p:spPr>
        <p:txBody>
          <a:bodyPr/>
          <a:lstStyle/>
          <a:p>
            <a:r>
              <a:rPr lang="zh-CN" altLang="en-US" dirty="0">
                <a:solidFill>
                  <a:srgbClr val="333333"/>
                </a:solidFill>
                <a:latin typeface="微软雅黑" panose="020B0503020204020204" pitchFamily="34" charset="-122"/>
                <a:ea typeface="微软雅黑" panose="020B0503020204020204" pitchFamily="34" charset="-122"/>
              </a:rPr>
              <a:t>到了</a:t>
            </a:r>
            <a:r>
              <a:rPr lang="en-US" altLang="zh-CN" dirty="0">
                <a:solidFill>
                  <a:srgbClr val="333333"/>
                </a:solidFill>
                <a:latin typeface="微软雅黑" panose="020B0503020204020204" pitchFamily="34" charset="-122"/>
                <a:ea typeface="微软雅黑" panose="020B0503020204020204" pitchFamily="34" charset="-122"/>
              </a:rPr>
              <a:t>1997</a:t>
            </a:r>
            <a:r>
              <a:rPr lang="zh-CN" altLang="en-US" dirty="0">
                <a:solidFill>
                  <a:srgbClr val="333333"/>
                </a:solidFill>
                <a:latin typeface="微软雅黑" panose="020B0503020204020204" pitchFamily="34" charset="-122"/>
                <a:ea typeface="微软雅黑" panose="020B0503020204020204" pitchFamily="34" charset="-122"/>
              </a:rPr>
              <a:t>年，仅雅虎一家互联网公司的广告收入已经近</a:t>
            </a:r>
            <a:r>
              <a:rPr lang="en-US" altLang="zh-CN" dirty="0">
                <a:solidFill>
                  <a:srgbClr val="333333"/>
                </a:solidFill>
                <a:latin typeface="微软雅黑" panose="020B0503020204020204" pitchFamily="34" charset="-122"/>
                <a:ea typeface="微软雅黑" panose="020B0503020204020204" pitchFamily="34" charset="-122"/>
              </a:rPr>
              <a:t>8000</a:t>
            </a:r>
            <a:r>
              <a:rPr lang="zh-CN" altLang="en-US" dirty="0">
                <a:solidFill>
                  <a:srgbClr val="333333"/>
                </a:solidFill>
                <a:latin typeface="微软雅黑" panose="020B0503020204020204" pitchFamily="34" charset="-122"/>
                <a:ea typeface="微软雅黑" panose="020B0503020204020204" pitchFamily="34" charset="-122"/>
              </a:rPr>
              <a:t>万美元，再过一年，雅虎的广告收入已经达到了</a:t>
            </a:r>
            <a:r>
              <a:rPr lang="en-US" altLang="zh-CN" dirty="0">
                <a:solidFill>
                  <a:srgbClr val="333333"/>
                </a:solidFill>
                <a:latin typeface="微软雅黑" panose="020B0503020204020204" pitchFamily="34" charset="-122"/>
                <a:ea typeface="微软雅黑" panose="020B0503020204020204" pitchFamily="34" charset="-122"/>
              </a:rPr>
              <a:t>2</a:t>
            </a:r>
            <a:r>
              <a:rPr lang="zh-CN" altLang="en-US" dirty="0">
                <a:solidFill>
                  <a:srgbClr val="333333"/>
                </a:solidFill>
                <a:latin typeface="微软雅黑" panose="020B0503020204020204" pitchFamily="34" charset="-122"/>
                <a:ea typeface="微软雅黑" panose="020B0503020204020204" pitchFamily="34" charset="-122"/>
              </a:rPr>
              <a:t>亿美元。</a:t>
            </a:r>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solidFill>
                  <a:srgbClr val="333333"/>
                </a:solidFill>
                <a:latin typeface="微软雅黑" panose="020B0503020204020204" pitchFamily="34" charset="-122"/>
                <a:ea typeface="微软雅黑" panose="020B0503020204020204" pitchFamily="34" charset="-122"/>
              </a:rPr>
              <a:t>到了</a:t>
            </a:r>
            <a:r>
              <a:rPr lang="en-US" altLang="zh-CN" dirty="0">
                <a:solidFill>
                  <a:srgbClr val="333333"/>
                </a:solidFill>
                <a:latin typeface="微软雅黑" panose="020B0503020204020204" pitchFamily="34" charset="-122"/>
                <a:ea typeface="微软雅黑" panose="020B0503020204020204" pitchFamily="34" charset="-122"/>
              </a:rPr>
              <a:t>2000</a:t>
            </a:r>
            <a:r>
              <a:rPr lang="zh-CN" altLang="en-US" dirty="0">
                <a:solidFill>
                  <a:srgbClr val="333333"/>
                </a:solidFill>
                <a:latin typeface="微软雅黑" panose="020B0503020204020204" pitchFamily="34" charset="-122"/>
                <a:ea typeface="微软雅黑" panose="020B0503020204020204" pitchFamily="34" charset="-122"/>
              </a:rPr>
              <a:t>年，也就是互联网泡沫的最顶峰，雅虎股价创下了每股</a:t>
            </a:r>
            <a:r>
              <a:rPr lang="en-US" altLang="zh-CN" dirty="0">
                <a:solidFill>
                  <a:srgbClr val="333333"/>
                </a:solidFill>
                <a:latin typeface="微软雅黑" panose="020B0503020204020204" pitchFamily="34" charset="-122"/>
                <a:ea typeface="微软雅黑" panose="020B0503020204020204" pitchFamily="34" charset="-122"/>
              </a:rPr>
              <a:t>118.75</a:t>
            </a:r>
            <a:r>
              <a:rPr lang="zh-CN" altLang="en-US" dirty="0">
                <a:solidFill>
                  <a:srgbClr val="333333"/>
                </a:solidFill>
                <a:latin typeface="微软雅黑" panose="020B0503020204020204" pitchFamily="34" charset="-122"/>
                <a:ea typeface="微软雅黑" panose="020B0503020204020204" pitchFamily="34" charset="-122"/>
              </a:rPr>
              <a:t>美元的历史最高水平，成为当时当之无愧的互联网行业霸主。</a:t>
            </a:r>
            <a:endParaRPr lang="zh-CN" altLang="en-US" dirty="0"/>
          </a:p>
        </p:txBody>
      </p:sp>
      <p:sp>
        <p:nvSpPr>
          <p:cNvPr id="4" name="文本占位符 3">
            <a:extLst>
              <a:ext uri="{FF2B5EF4-FFF2-40B4-BE49-F238E27FC236}">
                <a16:creationId xmlns:a16="http://schemas.microsoft.com/office/drawing/2014/main" id="{0ACD58B5-CFC3-4842-9FFC-A111B333CA7A}"/>
              </a:ext>
            </a:extLst>
          </p:cNvPr>
          <p:cNvSpPr>
            <a:spLocks noGrp="1"/>
          </p:cNvSpPr>
          <p:nvPr>
            <p:ph type="body" sz="half" idx="2"/>
          </p:nvPr>
        </p:nvSpPr>
        <p:spPr>
          <a:xfrm>
            <a:off x="1649691" y="2778551"/>
            <a:ext cx="8625526" cy="897904"/>
          </a:xfrm>
        </p:spPr>
        <p:txBody>
          <a:bodyPr>
            <a:normAutofit lnSpcReduction="10000"/>
          </a:bodyPr>
          <a:lstStyle/>
          <a:p>
            <a:r>
              <a:rPr lang="zh-CN" altLang="en-US" dirty="0"/>
              <a:t>             随着互联网泡沫的破灭，雅虎也经历了第一轮的低潮，</a:t>
            </a:r>
            <a:r>
              <a:rPr lang="en-US" altLang="zh-CN" dirty="0"/>
              <a:t>2001</a:t>
            </a:r>
            <a:r>
              <a:rPr lang="zh-CN" altLang="en-US" dirty="0"/>
              <a:t>年，雅虎股价已跌至每股</a:t>
            </a:r>
            <a:r>
              <a:rPr lang="en-US" altLang="zh-CN" dirty="0"/>
              <a:t>8.11</a:t>
            </a:r>
            <a:r>
              <a:rPr lang="zh-CN" altLang="en-US" dirty="0"/>
              <a:t>美元，市值缩水了</a:t>
            </a:r>
            <a:r>
              <a:rPr lang="en-US" altLang="zh-CN" dirty="0"/>
              <a:t>90%</a:t>
            </a:r>
            <a:r>
              <a:rPr lang="zh-CN" altLang="en-US" dirty="0"/>
              <a:t>以上。</a:t>
            </a:r>
            <a:r>
              <a:rPr lang="en-US" altLang="zh-CN" dirty="0"/>
              <a:t>(</a:t>
            </a:r>
            <a:r>
              <a:rPr lang="zh-CN" altLang="en-US" dirty="0"/>
              <a:t>当然最后雅虎还是有惊无险地度过，并且广告费也随之突飞猛进。</a:t>
            </a:r>
            <a:r>
              <a:rPr lang="en-US" altLang="zh-CN" dirty="0"/>
              <a:t>)</a:t>
            </a:r>
            <a:endParaRPr lang="zh-CN" altLang="en-US" dirty="0"/>
          </a:p>
        </p:txBody>
      </p:sp>
      <p:pic>
        <p:nvPicPr>
          <p:cNvPr id="8" name="图片 7">
            <a:extLst>
              <a:ext uri="{FF2B5EF4-FFF2-40B4-BE49-F238E27FC236}">
                <a16:creationId xmlns:a16="http://schemas.microsoft.com/office/drawing/2014/main" id="{F587C210-3C52-471A-BF65-18AD8BAE5931}"/>
              </a:ext>
            </a:extLst>
          </p:cNvPr>
          <p:cNvPicPr>
            <a:picLocks noChangeAspect="1"/>
          </p:cNvPicPr>
          <p:nvPr/>
        </p:nvPicPr>
        <p:blipFill>
          <a:blip r:embed="rId2"/>
          <a:stretch>
            <a:fillRect/>
          </a:stretch>
        </p:blipFill>
        <p:spPr>
          <a:xfrm>
            <a:off x="8941206" y="3812418"/>
            <a:ext cx="3250794" cy="3250794"/>
          </a:xfrm>
          <a:prstGeom prst="rect">
            <a:avLst/>
          </a:prstGeom>
        </p:spPr>
      </p:pic>
      <p:sp>
        <p:nvSpPr>
          <p:cNvPr id="9" name="矩形 8">
            <a:extLst>
              <a:ext uri="{FF2B5EF4-FFF2-40B4-BE49-F238E27FC236}">
                <a16:creationId xmlns:a16="http://schemas.microsoft.com/office/drawing/2014/main" id="{50E04433-5889-4329-A447-93D10328B47F}"/>
              </a:ext>
            </a:extLst>
          </p:cNvPr>
          <p:cNvSpPr/>
          <p:nvPr/>
        </p:nvSpPr>
        <p:spPr>
          <a:xfrm>
            <a:off x="1178351" y="3829642"/>
            <a:ext cx="7965649" cy="1200329"/>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  互联网大潮让无数公司如雨后春笋般涌现出来，各自细分领域的新军纷纷崛起，渐渐地，雅虎原来处于绝对优势地位的各个业务线，被其他年轻的公司赶上甚至超越，例如</a:t>
            </a:r>
            <a:r>
              <a:rPr lang="en-US" altLang="zh-CN" dirty="0">
                <a:solidFill>
                  <a:srgbClr val="00479D"/>
                </a:solidFill>
                <a:latin typeface="&amp;quot"/>
                <a:hlinkClick r:id="rId3"/>
              </a:rPr>
              <a:t>eBay</a:t>
            </a:r>
            <a:r>
              <a:rPr lang="zh-CN" altLang="en-US" dirty="0">
                <a:solidFill>
                  <a:srgbClr val="333333"/>
                </a:solidFill>
                <a:latin typeface="微软雅黑" panose="020B0503020204020204" pitchFamily="34" charset="-122"/>
                <a:ea typeface="微软雅黑" panose="020B0503020204020204" pitchFamily="34" charset="-122"/>
              </a:rPr>
              <a:t>很快让雅虎的在线拍卖相形见绌，分类信息展示被</a:t>
            </a:r>
            <a:r>
              <a:rPr lang="en-US" altLang="zh-CN" dirty="0" err="1">
                <a:solidFill>
                  <a:srgbClr val="333333"/>
                </a:solidFill>
                <a:latin typeface="微软雅黑" panose="020B0503020204020204" pitchFamily="34" charset="-122"/>
                <a:ea typeface="微软雅黑" panose="020B0503020204020204" pitchFamily="34" charset="-122"/>
              </a:rPr>
              <a:t>Craiglist</a:t>
            </a:r>
            <a:r>
              <a:rPr lang="zh-CN" altLang="en-US" dirty="0">
                <a:solidFill>
                  <a:srgbClr val="333333"/>
                </a:solidFill>
                <a:latin typeface="微软雅黑" panose="020B0503020204020204" pitchFamily="34" charset="-122"/>
                <a:ea typeface="微软雅黑" panose="020B0503020204020204" pitchFamily="34" charset="-122"/>
              </a:rPr>
              <a:t>所迅速取代。</a:t>
            </a:r>
            <a:endParaRPr lang="zh-CN" altLang="en-US" dirty="0"/>
          </a:p>
        </p:txBody>
      </p:sp>
      <p:sp>
        <p:nvSpPr>
          <p:cNvPr id="10" name="矩形 9">
            <a:extLst>
              <a:ext uri="{FF2B5EF4-FFF2-40B4-BE49-F238E27FC236}">
                <a16:creationId xmlns:a16="http://schemas.microsoft.com/office/drawing/2014/main" id="{7F1465DF-3B84-4C4E-82DA-0ECAE31D38BA}"/>
              </a:ext>
            </a:extLst>
          </p:cNvPr>
          <p:cNvSpPr/>
          <p:nvPr/>
        </p:nvSpPr>
        <p:spPr>
          <a:xfrm>
            <a:off x="2177591" y="5183159"/>
            <a:ext cx="6031583" cy="1200329"/>
          </a:xfrm>
          <a:prstGeom prst="rect">
            <a:avLst/>
          </a:prstGeom>
        </p:spPr>
        <p:txBody>
          <a:bodyPr wrap="square">
            <a:spAutoFit/>
          </a:bodyPr>
          <a:lstStyle/>
          <a:p>
            <a:r>
              <a:rPr lang="zh-CN" altLang="en-US" dirty="0"/>
              <a:t>互联网泡沫破灭后的</a:t>
            </a:r>
            <a:r>
              <a:rPr lang="en-US" altLang="zh-CN" dirty="0"/>
              <a:t>2.0</a:t>
            </a:r>
            <a:r>
              <a:rPr lang="zh-CN" altLang="en-US" dirty="0"/>
              <a:t>时代，雅虎发现，自己已经没有任何一款在市场上占压倒性优势的产品，其所有的产品都变得不再“酷”了，越来越多更新更酷的产品和平台，在迅速吸引更多的用户和广告商。</a:t>
            </a:r>
          </a:p>
        </p:txBody>
      </p:sp>
    </p:spTree>
    <p:extLst>
      <p:ext uri="{BB962C8B-B14F-4D97-AF65-F5344CB8AC3E}">
        <p14:creationId xmlns:p14="http://schemas.microsoft.com/office/powerpoint/2010/main" val="125811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10">
          <a:fgClr>
            <a:schemeClr val="tx1">
              <a:lumMod val="65000"/>
              <a:lumOff val="35000"/>
            </a:schemeClr>
          </a:fgClr>
          <a:bgClr>
            <a:srgbClr val="E1EEE9"/>
          </a:bgClr>
        </a:pattFill>
        <a:effectLst/>
      </p:bgPr>
    </p:bg>
    <p:spTree>
      <p:nvGrpSpPr>
        <p:cNvPr id="1" name=""/>
        <p:cNvGrpSpPr/>
        <p:nvPr/>
      </p:nvGrpSpPr>
      <p:grpSpPr>
        <a:xfrm>
          <a:off x="0" y="0"/>
          <a:ext cx="0" cy="0"/>
          <a:chOff x="0" y="0"/>
          <a:chExt cx="0" cy="0"/>
        </a:xfrm>
      </p:grpSpPr>
      <p:pic>
        <p:nvPicPr>
          <p:cNvPr id="3" name="图片 2" descr="图片包含 物体&#10;&#10;已生成极高可信度的说明">
            <a:extLst>
              <a:ext uri="{FF2B5EF4-FFF2-40B4-BE49-F238E27FC236}">
                <a16:creationId xmlns:a16="http://schemas.microsoft.com/office/drawing/2014/main" id="{E0D28C3A-9D4B-45CB-9727-6A8761698DC7}"/>
              </a:ext>
            </a:extLst>
          </p:cNvPr>
          <p:cNvPicPr>
            <a:picLocks noChangeAspect="1"/>
          </p:cNvPicPr>
          <p:nvPr/>
        </p:nvPicPr>
        <p:blipFill>
          <a:blip r:embed="rId2"/>
          <a:stretch>
            <a:fillRect/>
          </a:stretch>
        </p:blipFill>
        <p:spPr>
          <a:xfrm rot="-1020000">
            <a:off x="6047946" y="722531"/>
            <a:ext cx="5477177" cy="3577281"/>
          </a:xfrm>
          <a:prstGeom prst="rect">
            <a:avLst/>
          </a:prstGeom>
          <a:effectLst>
            <a:outerShdw blurRad="50800" dist="50800" dir="5400000" sx="3000" sy="3000" algn="ctr" rotWithShape="0">
              <a:srgbClr val="000000">
                <a:alpha val="43137"/>
              </a:srgbClr>
            </a:outerShdw>
          </a:effectLst>
        </p:spPr>
      </p:pic>
      <p:sp>
        <p:nvSpPr>
          <p:cNvPr id="4" name="矩形 3">
            <a:extLst>
              <a:ext uri="{FF2B5EF4-FFF2-40B4-BE49-F238E27FC236}">
                <a16:creationId xmlns:a16="http://schemas.microsoft.com/office/drawing/2014/main" id="{09526EE5-2309-48CC-A0CD-791867BF3FDB}"/>
              </a:ext>
            </a:extLst>
          </p:cNvPr>
          <p:cNvSpPr/>
          <p:nvPr/>
        </p:nvSpPr>
        <p:spPr>
          <a:xfrm>
            <a:off x="955571" y="1651246"/>
            <a:ext cx="4264499" cy="1198485"/>
          </a:xfrm>
          <a:prstGeom prst="rect">
            <a:avLst/>
          </a:prstGeom>
        </p:spPr>
        <p:txBody>
          <a:bodyPr wrap="square">
            <a:spAutoFit/>
          </a:bodyPr>
          <a:lstStyle/>
          <a:p>
            <a:r>
              <a:rPr lang="zh-CN" altLang="en-US" dirty="0"/>
              <a:t>自此，雅虎的收入增长从</a:t>
            </a:r>
            <a:r>
              <a:rPr lang="en-US" altLang="zh-CN" dirty="0"/>
              <a:t>2007</a:t>
            </a:r>
            <a:r>
              <a:rPr lang="zh-CN" altLang="en-US" dirty="0"/>
              <a:t>年开始陷入停滞，到了</a:t>
            </a:r>
            <a:r>
              <a:rPr lang="en-US" altLang="zh-CN" dirty="0"/>
              <a:t>2012</a:t>
            </a:r>
            <a:r>
              <a:rPr lang="zh-CN" altLang="en-US" dirty="0"/>
              <a:t>年</a:t>
            </a:r>
            <a:r>
              <a:rPr lang="en-US" altLang="zh-CN" dirty="0"/>
              <a:t>5</a:t>
            </a:r>
            <a:r>
              <a:rPr lang="zh-CN" altLang="en-US" dirty="0"/>
              <a:t>月，雅虎的市值只剩下</a:t>
            </a:r>
            <a:r>
              <a:rPr lang="en-US" altLang="zh-CN" dirty="0"/>
              <a:t>200</a:t>
            </a:r>
            <a:r>
              <a:rPr lang="zh-CN" altLang="en-US" dirty="0"/>
              <a:t>亿美元，不到其巅峰时期的六分之一。 </a:t>
            </a:r>
          </a:p>
        </p:txBody>
      </p:sp>
      <p:pic>
        <p:nvPicPr>
          <p:cNvPr id="6" name="图片 5" descr="图片包含 屏幕截图&#10;&#10;已生成极高可信度的说明">
            <a:extLst>
              <a:ext uri="{FF2B5EF4-FFF2-40B4-BE49-F238E27FC236}">
                <a16:creationId xmlns:a16="http://schemas.microsoft.com/office/drawing/2014/main" id="{E65D77B7-2B24-44E4-B469-7E91C356F599}"/>
              </a:ext>
            </a:extLst>
          </p:cNvPr>
          <p:cNvPicPr>
            <a:picLocks noChangeAspect="1"/>
          </p:cNvPicPr>
          <p:nvPr/>
        </p:nvPicPr>
        <p:blipFill>
          <a:blip r:embed="rId3"/>
          <a:stretch>
            <a:fillRect/>
          </a:stretch>
        </p:blipFill>
        <p:spPr>
          <a:xfrm>
            <a:off x="955571" y="3324984"/>
            <a:ext cx="4439602" cy="2088000"/>
          </a:xfrm>
          <a:prstGeom prst="rect">
            <a:avLst/>
          </a:prstGeom>
        </p:spPr>
      </p:pic>
    </p:spTree>
    <p:extLst>
      <p:ext uri="{BB962C8B-B14F-4D97-AF65-F5344CB8AC3E}">
        <p14:creationId xmlns:p14="http://schemas.microsoft.com/office/powerpoint/2010/main" val="413791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10">
          <a:fgClr>
            <a:schemeClr val="bg2">
              <a:lumMod val="75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5A298-C1BE-4D23-98C6-29C43D322555}"/>
              </a:ext>
            </a:extLst>
          </p:cNvPr>
          <p:cNvSpPr>
            <a:spLocks noGrp="1"/>
          </p:cNvSpPr>
          <p:nvPr>
            <p:ph type="title"/>
          </p:nvPr>
        </p:nvSpPr>
        <p:spPr>
          <a:xfrm>
            <a:off x="1585666" y="655141"/>
            <a:ext cx="9020667" cy="583274"/>
          </a:xfrm>
        </p:spPr>
        <p:txBody>
          <a:bodyPr>
            <a:normAutofit/>
          </a:bodyPr>
          <a:lstStyle/>
          <a:p>
            <a:endParaRPr lang="zh-CN" altLang="en-US" sz="2400" dirty="0">
              <a:solidFill>
                <a:schemeClr val="accent6">
                  <a:lumMod val="60000"/>
                  <a:lumOff val="40000"/>
                </a:schemeClr>
              </a:solidFill>
            </a:endParaRPr>
          </a:p>
        </p:txBody>
      </p:sp>
      <p:sp>
        <p:nvSpPr>
          <p:cNvPr id="3" name="文本占位符 2">
            <a:extLst>
              <a:ext uri="{FF2B5EF4-FFF2-40B4-BE49-F238E27FC236}">
                <a16:creationId xmlns:a16="http://schemas.microsoft.com/office/drawing/2014/main" id="{065BE44D-5F5F-48BA-A72A-D59099D4FDEF}"/>
              </a:ext>
            </a:extLst>
          </p:cNvPr>
          <p:cNvSpPr>
            <a:spLocks noGrp="1"/>
          </p:cNvSpPr>
          <p:nvPr>
            <p:ph type="body" sz="quarter" idx="13"/>
          </p:nvPr>
        </p:nvSpPr>
        <p:spPr>
          <a:xfrm>
            <a:off x="630196" y="1124698"/>
            <a:ext cx="10874418" cy="2304302"/>
          </a:xfrm>
        </p:spPr>
        <p:txBody>
          <a:bodyPr/>
          <a:lstStyle/>
          <a:p>
            <a:r>
              <a:rPr lang="zh-CN" altLang="en-US" dirty="0"/>
              <a:t>   一个只知道收购来发展的企业是不可能一直走下去的，一个没有自己搜索网站媒体公司也没有任何优势在发展这条路上走得更远。最后带领公司的领袖没有更好的路让大家一起走，固执已见，盲目自信，按照老一套的方式来带领团队，无法让员工同进退，只有麻木。</a:t>
            </a:r>
            <a:endParaRPr lang="en-US" altLang="zh-CN" dirty="0"/>
          </a:p>
          <a:p>
            <a:r>
              <a:rPr lang="en-US" altLang="zh-CN" dirty="0"/>
              <a:t>     </a:t>
            </a:r>
          </a:p>
        </p:txBody>
      </p:sp>
      <p:sp>
        <p:nvSpPr>
          <p:cNvPr id="4" name="文本占位符 3">
            <a:extLst>
              <a:ext uri="{FF2B5EF4-FFF2-40B4-BE49-F238E27FC236}">
                <a16:creationId xmlns:a16="http://schemas.microsoft.com/office/drawing/2014/main" id="{95DF7342-C605-48BC-AAEE-6FC0A9C9D405}"/>
              </a:ext>
            </a:extLst>
          </p:cNvPr>
          <p:cNvSpPr>
            <a:spLocks noGrp="1"/>
          </p:cNvSpPr>
          <p:nvPr>
            <p:ph type="body" sz="half" idx="2"/>
          </p:nvPr>
        </p:nvSpPr>
        <p:spPr>
          <a:xfrm>
            <a:off x="687386" y="3076831"/>
            <a:ext cx="11076246" cy="3361675"/>
          </a:xfrm>
        </p:spPr>
        <p:txBody>
          <a:bodyPr>
            <a:normAutofit/>
          </a:bodyPr>
          <a:lstStyle/>
          <a:p>
            <a:r>
              <a:rPr lang="zh-CN" altLang="en-US" sz="2000" dirty="0"/>
              <a:t>没有正确认识自己的错误，反而欺骗顾客，失去信用是最下流的，也是无法挽救的。</a:t>
            </a:r>
            <a:endParaRPr lang="en-US" altLang="zh-CN" sz="2000" dirty="0"/>
          </a:p>
          <a:p>
            <a:r>
              <a:rPr lang="zh-CN" altLang="en-US" sz="2000" dirty="0"/>
              <a:t>作为管理者，没有长远的目光，没有足够的度量最为致命，面对经济的下滑竟然抛售最为值钱的东西，也没有双向思考的能力。</a:t>
            </a:r>
            <a:endParaRPr lang="en-US" altLang="zh-CN" sz="2000" dirty="0"/>
          </a:p>
          <a:p>
            <a:endParaRPr lang="en-US" altLang="zh-CN" sz="2000" dirty="0"/>
          </a:p>
          <a:p>
            <a:r>
              <a:rPr lang="en-US" altLang="zh-CN" sz="2000" b="1" i="1" dirty="0"/>
              <a:t>             </a:t>
            </a:r>
            <a:r>
              <a:rPr lang="zh-CN" altLang="en-US" sz="2000" b="1" i="1" dirty="0"/>
              <a:t>这样看来，雅虎失败也可以预料</a:t>
            </a:r>
          </a:p>
        </p:txBody>
      </p:sp>
      <p:pic>
        <p:nvPicPr>
          <p:cNvPr id="7" name="图片 6">
            <a:extLst>
              <a:ext uri="{FF2B5EF4-FFF2-40B4-BE49-F238E27FC236}">
                <a16:creationId xmlns:a16="http://schemas.microsoft.com/office/drawing/2014/main" id="{7A852950-E832-4662-9932-5805135810BA}"/>
              </a:ext>
            </a:extLst>
          </p:cNvPr>
          <p:cNvPicPr>
            <a:picLocks noChangeAspect="1"/>
          </p:cNvPicPr>
          <p:nvPr/>
        </p:nvPicPr>
        <p:blipFill>
          <a:blip r:embed="rId2"/>
          <a:stretch>
            <a:fillRect/>
          </a:stretch>
        </p:blipFill>
        <p:spPr>
          <a:xfrm>
            <a:off x="6843195" y="4195720"/>
            <a:ext cx="5455703" cy="2550836"/>
          </a:xfrm>
          <a:prstGeom prst="rect">
            <a:avLst/>
          </a:prstGeom>
          <a:effectLst>
            <a:outerShdw blurRad="50800" dist="50800" dir="21000000" algn="ctr" rotWithShape="0">
              <a:srgbClr val="000000">
                <a:alpha val="18000"/>
              </a:srgbClr>
            </a:outerShdw>
            <a:reflection stA="30000" endPos="65000" dist="50800" dir="5400000" sy="-100000" algn="bl" rotWithShape="0"/>
          </a:effectLst>
        </p:spPr>
      </p:pic>
    </p:spTree>
    <p:extLst>
      <p:ext uri="{BB962C8B-B14F-4D97-AF65-F5344CB8AC3E}">
        <p14:creationId xmlns:p14="http://schemas.microsoft.com/office/powerpoint/2010/main" val="180437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9BB82-D288-4D51-9B64-C024E1E824AC}"/>
              </a:ext>
            </a:extLst>
          </p:cNvPr>
          <p:cNvSpPr>
            <a:spLocks noGrp="1"/>
          </p:cNvSpPr>
          <p:nvPr>
            <p:ph type="title"/>
          </p:nvPr>
        </p:nvSpPr>
        <p:spPr/>
        <p:txBody>
          <a:bodyPr/>
          <a:lstStyle/>
          <a:p>
            <a:r>
              <a:rPr lang="zh-CN" altLang="en-US" dirty="0"/>
              <a:t>雅虎大事记</a:t>
            </a:r>
          </a:p>
        </p:txBody>
      </p:sp>
      <p:sp>
        <p:nvSpPr>
          <p:cNvPr id="3" name="内容占位符 2">
            <a:extLst>
              <a:ext uri="{FF2B5EF4-FFF2-40B4-BE49-F238E27FC236}">
                <a16:creationId xmlns:a16="http://schemas.microsoft.com/office/drawing/2014/main" id="{44632C3D-6158-46E1-8ACF-F97AC92B91FC}"/>
              </a:ext>
            </a:extLst>
          </p:cNvPr>
          <p:cNvSpPr>
            <a:spLocks noGrp="1"/>
          </p:cNvSpPr>
          <p:nvPr>
            <p:ph idx="1"/>
          </p:nvPr>
        </p:nvSpPr>
        <p:spPr>
          <a:xfrm>
            <a:off x="2521258" y="1509204"/>
            <a:ext cx="8983353" cy="5584054"/>
          </a:xfrm>
        </p:spPr>
        <p:txBody>
          <a:bodyPr/>
          <a:lstStyle/>
          <a:p>
            <a:r>
              <a:rPr lang="en-US" altLang="zh-CN" dirty="0"/>
              <a:t>1995       </a:t>
            </a:r>
            <a:r>
              <a:rPr lang="zh-CN" altLang="en-US" dirty="0"/>
              <a:t>雅虎成立</a:t>
            </a:r>
            <a:endParaRPr lang="en-US" altLang="zh-CN" dirty="0"/>
          </a:p>
          <a:p>
            <a:r>
              <a:rPr lang="en-US" altLang="zh-CN" dirty="0"/>
              <a:t>1996      </a:t>
            </a:r>
            <a:r>
              <a:rPr lang="zh-CN" altLang="en-US" dirty="0"/>
              <a:t>成立仅一年的雅虎上市，创下了新公司上市最短时间的奇迹</a:t>
            </a:r>
            <a:endParaRPr lang="en-US" altLang="zh-CN" dirty="0"/>
          </a:p>
          <a:p>
            <a:r>
              <a:rPr lang="en-US" altLang="zh-CN" dirty="0"/>
              <a:t>1998      </a:t>
            </a:r>
            <a:r>
              <a:rPr lang="zh-CN" altLang="en-US" dirty="0"/>
              <a:t>成为世界最大的互联网公司，并长期压制住了美国在线和微软的</a:t>
            </a:r>
            <a:r>
              <a:rPr lang="en-US" altLang="zh-CN" dirty="0"/>
              <a:t>MSN</a:t>
            </a:r>
          </a:p>
          <a:p>
            <a:r>
              <a:rPr lang="en-US" altLang="zh-CN" dirty="0"/>
              <a:t>2000       </a:t>
            </a:r>
            <a:r>
              <a:rPr lang="zh-CN" altLang="en-US" dirty="0"/>
              <a:t>采用</a:t>
            </a:r>
            <a:r>
              <a:rPr lang="en-US" altLang="zh-CN" dirty="0"/>
              <a:t>Google</a:t>
            </a:r>
            <a:r>
              <a:rPr lang="zh-CN" altLang="en-US" dirty="0"/>
              <a:t>的搜索引擎</a:t>
            </a:r>
            <a:endParaRPr lang="en-US" altLang="zh-CN" dirty="0"/>
          </a:p>
          <a:p>
            <a:r>
              <a:rPr lang="en-US" altLang="zh-CN" dirty="0"/>
              <a:t>2001       </a:t>
            </a:r>
            <a:r>
              <a:rPr lang="zh-CN" altLang="en-US" dirty="0"/>
              <a:t>由于互联网泡沫，雅虎股价达到创纪录的每股</a:t>
            </a:r>
            <a:r>
              <a:rPr lang="en-US" altLang="zh-CN" dirty="0"/>
              <a:t>400</a:t>
            </a:r>
            <a:r>
              <a:rPr lang="zh-CN" altLang="en-US" dirty="0"/>
              <a:t>美元的天价（考虑到后来    的两次</a:t>
            </a:r>
            <a:r>
              <a:rPr lang="en-US" altLang="zh-CN" dirty="0"/>
              <a:t>2</a:t>
            </a:r>
            <a:r>
              <a:rPr lang="zh-CN" altLang="en-US" dirty="0"/>
              <a:t>：</a:t>
            </a:r>
            <a:r>
              <a:rPr lang="en-US" altLang="zh-CN" dirty="0"/>
              <a:t>1</a:t>
            </a:r>
            <a:r>
              <a:rPr lang="zh-CN" altLang="en-US" dirty="0"/>
              <a:t>拆股，相当于今天的</a:t>
            </a:r>
            <a:r>
              <a:rPr lang="en-US" altLang="zh-CN" dirty="0"/>
              <a:t>100</a:t>
            </a:r>
            <a:r>
              <a:rPr lang="zh-CN" altLang="en-US" dirty="0"/>
              <a:t>美元），但是以后不在有机会接近这个价位</a:t>
            </a:r>
            <a:endParaRPr lang="en-US" altLang="zh-CN" dirty="0"/>
          </a:p>
          <a:p>
            <a:r>
              <a:rPr lang="en-US" altLang="zh-CN" dirty="0"/>
              <a:t>2002      </a:t>
            </a:r>
            <a:r>
              <a:rPr lang="zh-CN" altLang="en-US" dirty="0"/>
              <a:t>收购搜索引擎</a:t>
            </a:r>
            <a:r>
              <a:rPr lang="en-US" altLang="zh-CN" dirty="0" err="1"/>
              <a:t>Inktomi</a:t>
            </a:r>
            <a:r>
              <a:rPr lang="en-US" altLang="zh-CN" dirty="0"/>
              <a:t>,</a:t>
            </a:r>
            <a:r>
              <a:rPr lang="zh-CN" altLang="en-US" dirty="0"/>
              <a:t>于第二年和谷歌分道扬镳。</a:t>
            </a:r>
            <a:endParaRPr lang="en-US" altLang="zh-CN" dirty="0"/>
          </a:p>
          <a:p>
            <a:r>
              <a:rPr lang="en-US" altLang="zh-CN" dirty="0"/>
              <a:t>2003      </a:t>
            </a:r>
            <a:r>
              <a:rPr lang="zh-CN" altLang="en-US" dirty="0"/>
              <a:t>收购搜索广告公司</a:t>
            </a:r>
            <a:r>
              <a:rPr lang="en-US" altLang="zh-CN" dirty="0"/>
              <a:t>Overture</a:t>
            </a:r>
            <a:r>
              <a:rPr lang="zh-CN" altLang="en-US" dirty="0"/>
              <a:t>，和</a:t>
            </a:r>
            <a:r>
              <a:rPr lang="en-US" altLang="zh-CN" dirty="0"/>
              <a:t>Google</a:t>
            </a:r>
            <a:r>
              <a:rPr lang="zh-CN" altLang="en-US" dirty="0"/>
              <a:t>开始了白热化的竞争。</a:t>
            </a:r>
            <a:endParaRPr lang="en-US" altLang="zh-CN" dirty="0"/>
          </a:p>
          <a:p>
            <a:r>
              <a:rPr lang="en-US" altLang="zh-CN" dirty="0"/>
              <a:t>2005      </a:t>
            </a:r>
            <a:r>
              <a:rPr lang="zh-CN" altLang="en-US" dirty="0"/>
              <a:t>投资中国电子商务阿里巴巴，成为雅虎最成功的投资。</a:t>
            </a:r>
            <a:endParaRPr lang="en-US" altLang="zh-CN" dirty="0"/>
          </a:p>
          <a:p>
            <a:r>
              <a:rPr lang="en-US" altLang="zh-CN" dirty="0"/>
              <a:t>2006      </a:t>
            </a:r>
            <a:r>
              <a:rPr lang="zh-CN" altLang="en-US" dirty="0"/>
              <a:t>被</a:t>
            </a:r>
            <a:r>
              <a:rPr lang="en-US" altLang="zh-CN" dirty="0"/>
              <a:t>Google</a:t>
            </a:r>
            <a:r>
              <a:rPr lang="zh-CN" altLang="en-US" dirty="0"/>
              <a:t>超越，退居互联网行业第二名，从此一蹶不振</a:t>
            </a:r>
            <a:endParaRPr lang="en-US" altLang="zh-CN" dirty="0"/>
          </a:p>
          <a:p>
            <a:r>
              <a:rPr lang="en-US" altLang="zh-CN" dirty="0"/>
              <a:t>2008      </a:t>
            </a:r>
            <a:r>
              <a:rPr lang="zh-CN" altLang="en-US" dirty="0"/>
              <a:t>微软出价</a:t>
            </a:r>
            <a:r>
              <a:rPr lang="en-US" altLang="zh-CN" dirty="0"/>
              <a:t>446</a:t>
            </a:r>
            <a:r>
              <a:rPr lang="zh-CN" altLang="en-US" dirty="0"/>
              <a:t>亿美元收购雅虎公司，但是由于雅虎内部以创始人杨致远为首的股东强烈反对，收购未能达成。</a:t>
            </a:r>
            <a:endParaRPr lang="en-US" altLang="zh-CN" dirty="0"/>
          </a:p>
          <a:p>
            <a:r>
              <a:rPr lang="en-US" altLang="zh-CN" dirty="0"/>
              <a:t>2012      </a:t>
            </a:r>
            <a:r>
              <a:rPr lang="zh-CN" altLang="en-US" dirty="0"/>
              <a:t>创始人杨致远宣布辞去雅虎的一切职务，同年</a:t>
            </a:r>
            <a:r>
              <a:rPr lang="en-US" altLang="zh-CN" dirty="0"/>
              <a:t>CEO</a:t>
            </a:r>
            <a:r>
              <a:rPr lang="zh-CN" altLang="en-US" dirty="0"/>
              <a:t>斯科特</a:t>
            </a:r>
            <a:r>
              <a:rPr lang="en-US" altLang="zh-CN" dirty="0"/>
              <a:t>.</a:t>
            </a:r>
            <a:r>
              <a:rPr lang="zh-CN" altLang="en-US" dirty="0"/>
              <a:t>汤普森因为学位作假而离职，就这样雅虎</a:t>
            </a:r>
            <a:r>
              <a:rPr lang="en-US" altLang="zh-CN" dirty="0"/>
              <a:t>5</a:t>
            </a:r>
            <a:r>
              <a:rPr lang="zh-CN" altLang="en-US" dirty="0"/>
              <a:t>年换了七个</a:t>
            </a:r>
            <a:r>
              <a:rPr lang="en-US" altLang="zh-CN" dirty="0"/>
              <a:t>CEO</a:t>
            </a:r>
            <a:r>
              <a:rPr lang="zh-CN" altLang="en-US" dirty="0"/>
              <a:t>。七月，前</a:t>
            </a:r>
            <a:r>
              <a:rPr lang="en-US" altLang="zh-CN" dirty="0"/>
              <a:t>Google</a:t>
            </a:r>
            <a:r>
              <a:rPr lang="zh-CN" altLang="en-US" dirty="0"/>
              <a:t>副总裁玛丽莎</a:t>
            </a:r>
            <a:r>
              <a:rPr lang="en-US" altLang="zh-CN" dirty="0"/>
              <a:t>.</a:t>
            </a:r>
            <a:r>
              <a:rPr lang="zh-CN" altLang="en-US" dirty="0"/>
              <a:t>梅耶尔出任雅虎</a:t>
            </a:r>
            <a:r>
              <a:rPr lang="en-US" altLang="zh-CN" dirty="0"/>
              <a:t>CEO</a:t>
            </a:r>
            <a:r>
              <a:rPr lang="zh-CN" altLang="en-US" dirty="0"/>
              <a:t>。</a:t>
            </a:r>
            <a:endParaRPr lang="en-US" altLang="zh-CN" dirty="0"/>
          </a:p>
        </p:txBody>
      </p:sp>
    </p:spTree>
    <p:extLst>
      <p:ext uri="{BB962C8B-B14F-4D97-AF65-F5344CB8AC3E}">
        <p14:creationId xmlns:p14="http://schemas.microsoft.com/office/powerpoint/2010/main" val="1833412673"/>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0</TotalTime>
  <Words>1142</Words>
  <Application>Microsoft Office PowerPoint</Application>
  <PresentationFormat>宽屏</PresentationFormat>
  <Paragraphs>51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&amp;quot</vt:lpstr>
      <vt:lpstr>微软雅黑</vt:lpstr>
      <vt:lpstr>幼圆</vt:lpstr>
      <vt:lpstr>Arial</vt:lpstr>
      <vt:lpstr>Arial</vt:lpstr>
      <vt:lpstr>Century Gothic</vt:lpstr>
      <vt:lpstr>Wingdings 3</vt:lpstr>
      <vt:lpstr>丝状</vt:lpstr>
      <vt:lpstr>雅虎</vt:lpstr>
      <vt:lpstr>PowerPoint 演示文稿</vt:lpstr>
      <vt:lpstr>“今天你雅虎了吗？”  ---YAHOO公司 </vt:lpstr>
      <vt:lpstr>雅虎的成功创建</vt:lpstr>
      <vt:lpstr> 至2006年10月，多个国家和地区雅虎网页主页已经推出新版面。 2012年5月21日阿里巴巴集团与雅虎达成股权回购协议。 2012年5月24日雅虎发布了自己的浏览器：Yahoo! Axis。 2012年9月18日阿里巴巴集团以71亿美元，包括63亿美元现金、和不超过8亿美元阿里巴巴优先股，向雅虎回购17%股份。 2012年12月31日雅虎耗费成本9400万美元完成撤离韩国市场，这是新任首席执行官梅耶尔当年7月上任之后，雅虎第一次退出某个国家的市场。 </vt:lpstr>
      <vt:lpstr>   成功者的衰落</vt:lpstr>
      <vt:lpstr>PowerPoint 演示文稿</vt:lpstr>
      <vt:lpstr>PowerPoint 演示文稿</vt:lpstr>
      <vt:lpstr>雅虎大事记</vt:lpstr>
      <vt:lpstr>———雅虎</vt:lpstr>
      <vt:lpstr>                    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雅虎</dc:title>
  <dc:creator>郑 广霞</dc:creator>
  <cp:lastModifiedBy>郑 广霞</cp:lastModifiedBy>
  <cp:revision>11</cp:revision>
  <dcterms:created xsi:type="dcterms:W3CDTF">2018-10-10T15:16:19Z</dcterms:created>
  <dcterms:modified xsi:type="dcterms:W3CDTF">2018-10-11T11:39:32Z</dcterms:modified>
</cp:coreProperties>
</file>