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4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284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67B376-455D-C04E-9E64-71CE58DE96AB}" type="datetimeFigureOut">
              <a:rPr lang="en-US" smtClean="0"/>
              <a:t>10/19/13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E21F8-B084-E24A-820A-5EB12AFC797E}" type="slidenum">
              <a:rPr lang="en-US" smtClean="0"/>
              <a:t>‹#›</a:t>
            </a:fld>
            <a:endParaRPr lang="en-US"/>
          </a:p>
        </p:txBody>
      </p:sp>
    </p:spTree>
    <p:extLst>
      <p:ext uri="{BB962C8B-B14F-4D97-AF65-F5344CB8AC3E}">
        <p14:creationId xmlns:p14="http://schemas.microsoft.com/office/powerpoint/2010/main" val="38028116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9E21F8-B084-E24A-820A-5EB12AFC797E}" type="slidenum">
              <a:rPr lang="en-US" smtClean="0"/>
              <a:t>17</a:t>
            </a:fld>
            <a:endParaRPr lang="en-US"/>
          </a:p>
        </p:txBody>
      </p:sp>
    </p:spTree>
    <p:extLst>
      <p:ext uri="{BB962C8B-B14F-4D97-AF65-F5344CB8AC3E}">
        <p14:creationId xmlns:p14="http://schemas.microsoft.com/office/powerpoint/2010/main" val="202192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0513D-3268-7148-9564-79C9E94134E4}" type="datetimeFigureOut">
              <a:rPr lang="en-US" smtClean="0"/>
              <a:t>10/19/13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381907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810513D-3268-7148-9564-79C9E94134E4}" type="datetimeFigureOut">
              <a:rPr lang="en-US" smtClean="0"/>
              <a:t>10/19/13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204879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810513D-3268-7148-9564-79C9E94134E4}" type="datetimeFigureOut">
              <a:rPr lang="en-US" smtClean="0"/>
              <a:t>10/19/13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8523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0810513D-3268-7148-9564-79C9E94134E4}" type="datetimeFigureOut">
              <a:rPr lang="en-US" smtClean="0"/>
              <a:t>10/19/13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8311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810513D-3268-7148-9564-79C9E94134E4}" type="datetimeFigureOut">
              <a:rPr lang="en-US" smtClean="0"/>
              <a:t>10/19/13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124020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0810513D-3268-7148-9564-79C9E94134E4}" type="datetimeFigureOut">
              <a:rPr lang="en-US" smtClean="0"/>
              <a:t>10/19/13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300210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0810513D-3268-7148-9564-79C9E94134E4}" type="datetimeFigureOut">
              <a:rPr lang="en-US" smtClean="0"/>
              <a:t>10/19/13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395834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0810513D-3268-7148-9564-79C9E94134E4}" type="datetimeFigureOut">
              <a:rPr lang="en-US" smtClean="0"/>
              <a:t>10/19/13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289941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0513D-3268-7148-9564-79C9E94134E4}" type="datetimeFigureOut">
              <a:rPr lang="en-US" smtClean="0"/>
              <a:t>10/19/13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136973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810513D-3268-7148-9564-79C9E94134E4}" type="datetimeFigureOut">
              <a:rPr lang="en-US" smtClean="0"/>
              <a:t>10/19/13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76353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810513D-3268-7148-9564-79C9E94134E4}" type="datetimeFigureOut">
              <a:rPr lang="en-US" smtClean="0"/>
              <a:t>10/19/13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608A3-595D-7B4C-9B0C-FEED7128C6D1}" type="slidenum">
              <a:rPr lang="en-US" smtClean="0"/>
              <a:t>‹#›</a:t>
            </a:fld>
            <a:endParaRPr lang="en-US"/>
          </a:p>
        </p:txBody>
      </p:sp>
    </p:spTree>
    <p:extLst>
      <p:ext uri="{BB962C8B-B14F-4D97-AF65-F5344CB8AC3E}">
        <p14:creationId xmlns:p14="http://schemas.microsoft.com/office/powerpoint/2010/main" val="393619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0513D-3268-7148-9564-79C9E94134E4}" type="datetimeFigureOut">
              <a:rPr lang="en-US" smtClean="0"/>
              <a:t>10/19/13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608A3-595D-7B4C-9B0C-FEED7128C6D1}" type="slidenum">
              <a:rPr lang="en-US" smtClean="0"/>
              <a:t>‹#›</a:t>
            </a:fld>
            <a:endParaRPr lang="en-US"/>
          </a:p>
        </p:txBody>
      </p:sp>
    </p:spTree>
    <p:extLst>
      <p:ext uri="{BB962C8B-B14F-4D97-AF65-F5344CB8AC3E}">
        <p14:creationId xmlns:p14="http://schemas.microsoft.com/office/powerpoint/2010/main" val="99538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Objective-C 内存管理</a:t>
            </a:r>
            <a:endParaRPr lang="en-US" sz="6000" dirty="0"/>
          </a:p>
        </p:txBody>
      </p:sp>
      <p:sp>
        <p:nvSpPr>
          <p:cNvPr id="3" name="Subtitle 2"/>
          <p:cNvSpPr>
            <a:spLocks noGrp="1"/>
          </p:cNvSpPr>
          <p:nvPr>
            <p:ph type="subTitle" idx="1"/>
          </p:nvPr>
        </p:nvSpPr>
        <p:spPr>
          <a:xfrm>
            <a:off x="1371600" y="4272332"/>
            <a:ext cx="6400800" cy="1366468"/>
          </a:xfrm>
        </p:spPr>
        <p:txBody>
          <a:bodyPr/>
          <a:lstStyle/>
          <a:p>
            <a:pPr algn="r"/>
            <a:r>
              <a:rPr lang="zh-CN" altLang="en-US" dirty="0" smtClean="0"/>
              <a:t>郑海树 </a:t>
            </a:r>
            <a:r>
              <a:rPr lang="en-US" altLang="zh-CN" dirty="0" smtClean="0"/>
              <a:t>2013-10-16</a:t>
            </a:r>
            <a:endParaRPr lang="en-US" dirty="0"/>
          </a:p>
        </p:txBody>
      </p:sp>
    </p:spTree>
    <p:extLst>
      <p:ext uri="{BB962C8B-B14F-4D97-AF65-F5344CB8AC3E}">
        <p14:creationId xmlns:p14="http://schemas.microsoft.com/office/powerpoint/2010/main" val="42599629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7500" lnSpcReduction="20000"/>
          </a:bodyPr>
          <a:lstStyle/>
          <a:p>
            <a:pPr marL="0" indent="0">
              <a:buNone/>
            </a:pPr>
            <a:r>
              <a:rPr lang="en-US" sz="3300" b="1" dirty="0"/>
              <a:t>2013-10-15 21:51:11.916 Test[5575:a0b] </a:t>
            </a:r>
            <a:r>
              <a:rPr lang="en-US" sz="3300" b="1" dirty="0" err="1"/>
              <a:t>aStr</a:t>
            </a:r>
            <a:r>
              <a:rPr lang="en-US" sz="3300" b="1" dirty="0"/>
              <a:t> address = 0x3548</a:t>
            </a:r>
            <a:endParaRPr lang="zh-CN" altLang="en-US" sz="3300" dirty="0"/>
          </a:p>
          <a:p>
            <a:pPr marL="0" indent="0">
              <a:buNone/>
            </a:pPr>
            <a:r>
              <a:rPr lang="en-US" sz="3300" b="1" dirty="0"/>
              <a:t>2013-10-15 21:51:11.918 Test[5575:a0b] </a:t>
            </a:r>
            <a:r>
              <a:rPr lang="en-US" sz="3300" b="1" dirty="0" err="1"/>
              <a:t>aStr</a:t>
            </a:r>
            <a:r>
              <a:rPr lang="en-US" sz="3300" b="1" dirty="0"/>
              <a:t> </a:t>
            </a:r>
            <a:r>
              <a:rPr lang="en-US" sz="3300" b="1" dirty="0" err="1"/>
              <a:t>retainCount</a:t>
            </a:r>
            <a:r>
              <a:rPr lang="en-US" sz="3300" b="1" dirty="0"/>
              <a:t> after </a:t>
            </a:r>
            <a:r>
              <a:rPr lang="en-US" sz="3300" b="1" dirty="0" err="1"/>
              <a:t>alloc</a:t>
            </a:r>
            <a:r>
              <a:rPr lang="en-US" sz="3300" b="1" dirty="0"/>
              <a:t> = -1</a:t>
            </a:r>
            <a:endParaRPr lang="zh-CN" altLang="en-US" sz="3300" dirty="0"/>
          </a:p>
          <a:p>
            <a:pPr marL="0" indent="0">
              <a:buNone/>
            </a:pPr>
            <a:r>
              <a:rPr lang="en-US" sz="3300" b="1" dirty="0"/>
              <a:t>2013-10-15 21:51:11.919 Test[5575:a0b] </a:t>
            </a:r>
            <a:r>
              <a:rPr lang="en-US" sz="3300" b="1" dirty="0" err="1"/>
              <a:t>aStr</a:t>
            </a:r>
            <a:r>
              <a:rPr lang="en-US" sz="3300" b="1" dirty="0"/>
              <a:t> </a:t>
            </a:r>
            <a:r>
              <a:rPr lang="en-US" sz="3300" b="1" dirty="0" err="1"/>
              <a:t>retainCount</a:t>
            </a:r>
            <a:r>
              <a:rPr lang="en-US" sz="3300" b="1" dirty="0"/>
              <a:t> after copy = -1</a:t>
            </a:r>
            <a:endParaRPr lang="zh-CN" altLang="en-US" sz="3300" dirty="0"/>
          </a:p>
          <a:p>
            <a:pPr marL="0" indent="0">
              <a:buNone/>
            </a:pPr>
            <a:r>
              <a:rPr lang="en-US" sz="3300" b="1" dirty="0"/>
              <a:t>2013-10-15 21:51:11.919 Test[5575:a0b] </a:t>
            </a:r>
            <a:r>
              <a:rPr lang="en-US" sz="3300" b="1" dirty="0" err="1"/>
              <a:t>bStr</a:t>
            </a:r>
            <a:r>
              <a:rPr lang="en-US" sz="3300" b="1" dirty="0"/>
              <a:t> address = 0x3548</a:t>
            </a:r>
            <a:endParaRPr lang="zh-CN" altLang="en-US" sz="3300" dirty="0"/>
          </a:p>
          <a:p>
            <a:pPr marL="0" indent="0">
              <a:buNone/>
            </a:pPr>
            <a:r>
              <a:rPr lang="en-US" sz="3300" b="1" dirty="0"/>
              <a:t>2013-10-15 21:51:11.919 Test[5575:a0b] </a:t>
            </a:r>
            <a:r>
              <a:rPr lang="en-US" sz="3300" b="1" dirty="0" err="1"/>
              <a:t>bStr</a:t>
            </a:r>
            <a:r>
              <a:rPr lang="en-US" sz="3300" b="1" dirty="0"/>
              <a:t> </a:t>
            </a:r>
            <a:r>
              <a:rPr lang="en-US" sz="3300" b="1" dirty="0" err="1"/>
              <a:t>retainCount</a:t>
            </a:r>
            <a:r>
              <a:rPr lang="en-US" sz="3300" b="1" dirty="0"/>
              <a:t> = -1</a:t>
            </a:r>
            <a:endParaRPr lang="zh-CN" altLang="en-US" sz="3300" dirty="0"/>
          </a:p>
          <a:p>
            <a:pPr marL="0" indent="0">
              <a:buNone/>
            </a:pPr>
            <a:r>
              <a:rPr lang="en-US" sz="3300" b="1" dirty="0"/>
              <a:t>2013-10-15 21:51:11.920 Test[5575:a0b] </a:t>
            </a:r>
            <a:r>
              <a:rPr lang="en-US" sz="3300" b="1" dirty="0" err="1"/>
              <a:t>aStr</a:t>
            </a:r>
            <a:r>
              <a:rPr lang="en-US" sz="3300" b="1" dirty="0"/>
              <a:t> </a:t>
            </a:r>
            <a:r>
              <a:rPr lang="en-US" sz="3300" b="1" dirty="0" err="1"/>
              <a:t>retainCount</a:t>
            </a:r>
            <a:r>
              <a:rPr lang="en-US" sz="3300" b="1" dirty="0"/>
              <a:t> after retain = -1</a:t>
            </a:r>
            <a:endParaRPr lang="zh-CN" altLang="en-US" sz="3300" dirty="0"/>
          </a:p>
          <a:p>
            <a:pPr marL="0" indent="0">
              <a:buNone/>
            </a:pPr>
            <a:r>
              <a:rPr lang="en-US" sz="3300" b="1" dirty="0"/>
              <a:t>2013-10-15 21:51:11.920 Test[5575:a0b] </a:t>
            </a:r>
            <a:r>
              <a:rPr lang="en-US" sz="3300" b="1" dirty="0" err="1"/>
              <a:t>cStr</a:t>
            </a:r>
            <a:r>
              <a:rPr lang="en-US" sz="3300" b="1" dirty="0"/>
              <a:t> address = 0x3548</a:t>
            </a:r>
            <a:endParaRPr lang="zh-CN" altLang="en-US" sz="3300" dirty="0"/>
          </a:p>
          <a:p>
            <a:pPr marL="0" indent="0">
              <a:buNone/>
            </a:pPr>
            <a:r>
              <a:rPr lang="en-US" sz="3300" b="1" dirty="0"/>
              <a:t>2013-10-15 21:51:11.921 Test[5575:a0b] </a:t>
            </a:r>
            <a:r>
              <a:rPr lang="en-US" sz="3300" b="1" dirty="0" err="1"/>
              <a:t>cStr</a:t>
            </a:r>
            <a:r>
              <a:rPr lang="en-US" sz="3300" b="1" dirty="0"/>
              <a:t> </a:t>
            </a:r>
            <a:r>
              <a:rPr lang="en-US" sz="3300" b="1" dirty="0" err="1"/>
              <a:t>retainCount</a:t>
            </a:r>
            <a:r>
              <a:rPr lang="en-US" sz="3300" b="1" dirty="0"/>
              <a:t> = -1</a:t>
            </a:r>
            <a:endParaRPr lang="zh-CN" altLang="en-US" sz="3300" dirty="0"/>
          </a:p>
          <a:p>
            <a:pPr marL="0" indent="0">
              <a:buNone/>
            </a:pPr>
            <a:r>
              <a:rPr lang="en-US" sz="3300" b="1" dirty="0"/>
              <a:t>2013-10-15 21:51:11.921 Test[5575:a0b] </a:t>
            </a:r>
            <a:r>
              <a:rPr lang="en-US" sz="3300" b="1" dirty="0" err="1"/>
              <a:t>aStr</a:t>
            </a:r>
            <a:r>
              <a:rPr lang="en-US" sz="3300" b="1" dirty="0"/>
              <a:t> </a:t>
            </a:r>
            <a:r>
              <a:rPr lang="en-US" sz="3300" b="1" dirty="0" err="1"/>
              <a:t>retainCount</a:t>
            </a:r>
            <a:r>
              <a:rPr lang="en-US" sz="3300" b="1" dirty="0"/>
              <a:t> after release = -1</a:t>
            </a:r>
            <a:endParaRPr lang="zh-CN" altLang="en-US" sz="3300" dirty="0"/>
          </a:p>
          <a:p>
            <a:endParaRPr lang="en-US" dirty="0"/>
          </a:p>
        </p:txBody>
      </p:sp>
    </p:spTree>
    <p:extLst>
      <p:ext uri="{BB962C8B-B14F-4D97-AF65-F5344CB8AC3E}">
        <p14:creationId xmlns:p14="http://schemas.microsoft.com/office/powerpoint/2010/main" val="41860114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883"/>
            <a:ext cx="8229600" cy="6292397"/>
          </a:xfrm>
        </p:spPr>
        <p:txBody>
          <a:bodyPr>
            <a:normAutofit fontScale="92500" lnSpcReduction="10000"/>
          </a:bodyPr>
          <a:lstStyle/>
          <a:p>
            <a:pPr marL="0" indent="0">
              <a:buNone/>
            </a:pPr>
            <a:r>
              <a:rPr lang="zh-CN" altLang="en-US" dirty="0"/>
              <a:t>（</a:t>
            </a:r>
            <a:r>
              <a:rPr lang="en-US" dirty="0"/>
              <a:t>2</a:t>
            </a:r>
            <a:r>
              <a:rPr lang="zh-CN" altLang="en-US" dirty="0"/>
              <a:t>）对于</a:t>
            </a:r>
            <a:r>
              <a:rPr lang="en-US" dirty="0" err="1"/>
              <a:t>NSMutableString</a:t>
            </a:r>
            <a:r>
              <a:rPr lang="zh-CN" altLang="en-US" dirty="0"/>
              <a:t>，</a:t>
            </a:r>
            <a:r>
              <a:rPr lang="zh-CN" altLang="en-US" dirty="0" smtClean="0"/>
              <a:t>看下面一段代码</a:t>
            </a:r>
            <a:endParaRPr lang="en-US" dirty="0" smtClean="0"/>
          </a:p>
          <a:p>
            <a:pPr marL="0" indent="0">
              <a:buNone/>
            </a:pPr>
            <a:r>
              <a:rPr lang="en-US" dirty="0" err="1"/>
              <a:t>NSMutableString</a:t>
            </a:r>
            <a:r>
              <a:rPr lang="en-US" dirty="0"/>
              <a:t> *str1 = [[</a:t>
            </a:r>
            <a:r>
              <a:rPr lang="en-US" dirty="0" err="1"/>
              <a:t>NSMutableString</a:t>
            </a:r>
            <a:r>
              <a:rPr lang="en-US" dirty="0"/>
              <a:t> </a:t>
            </a:r>
            <a:r>
              <a:rPr lang="en-US" dirty="0" err="1"/>
              <a:t>alloc</a:t>
            </a:r>
            <a:r>
              <a:rPr lang="en-US" dirty="0"/>
              <a:t>] </a:t>
            </a:r>
            <a:r>
              <a:rPr lang="en-US" dirty="0" err="1"/>
              <a:t>initWithString</a:t>
            </a:r>
            <a:r>
              <a:rPr lang="en-US" dirty="0"/>
              <a:t>:@"</a:t>
            </a:r>
            <a:r>
              <a:rPr lang="en-US" dirty="0" err="1"/>
              <a:t>abc</a:t>
            </a:r>
            <a:r>
              <a:rPr lang="en-US" dirty="0"/>
              <a:t>"];</a:t>
            </a:r>
            <a:endParaRPr lang="zh-CN" altLang="en-US" dirty="0"/>
          </a:p>
          <a:p>
            <a:pPr marL="0" indent="0">
              <a:buNone/>
            </a:pPr>
            <a:r>
              <a:rPr lang="en-US" dirty="0"/>
              <a:t>    </a:t>
            </a:r>
            <a:r>
              <a:rPr lang="en-US" dirty="0" err="1"/>
              <a:t>NSLog</a:t>
            </a:r>
            <a:r>
              <a:rPr lang="en-US" dirty="0"/>
              <a:t>(@"str1 address = %p", str1);</a:t>
            </a:r>
            <a:endParaRPr lang="zh-CN" altLang="en-US" dirty="0"/>
          </a:p>
          <a:p>
            <a:pPr marL="0" indent="0">
              <a:buNone/>
            </a:pPr>
            <a:r>
              <a:rPr lang="en-US" dirty="0"/>
              <a:t>    </a:t>
            </a:r>
            <a:r>
              <a:rPr lang="en-US" dirty="0" err="1"/>
              <a:t>NSLog</a:t>
            </a:r>
            <a:r>
              <a:rPr lang="en-US" dirty="0"/>
              <a:t>(@"str1 </a:t>
            </a:r>
            <a:r>
              <a:rPr lang="en-US" dirty="0" err="1"/>
              <a:t>retaincount</a:t>
            </a:r>
            <a:r>
              <a:rPr lang="en-US" dirty="0"/>
              <a:t> after </a:t>
            </a:r>
            <a:r>
              <a:rPr lang="en-US" dirty="0" err="1"/>
              <a:t>alloc</a:t>
            </a:r>
            <a:r>
              <a:rPr lang="en-US" dirty="0"/>
              <a:t> = %d", [str1 </a:t>
            </a:r>
            <a:r>
              <a:rPr lang="en-US" dirty="0" err="1"/>
              <a:t>retainCount</a:t>
            </a:r>
            <a:r>
              <a:rPr lang="en-US" dirty="0"/>
              <a:t>]);</a:t>
            </a:r>
            <a:endParaRPr lang="zh-CN" altLang="en-US" dirty="0"/>
          </a:p>
          <a:p>
            <a:pPr marL="0" indent="0">
              <a:buNone/>
            </a:pPr>
            <a:r>
              <a:rPr lang="en-US" dirty="0"/>
              <a:t>    </a:t>
            </a:r>
            <a:endParaRPr lang="zh-CN" altLang="en-US" dirty="0"/>
          </a:p>
          <a:p>
            <a:pPr marL="0" indent="0">
              <a:buNone/>
            </a:pPr>
            <a:r>
              <a:rPr lang="en-US" dirty="0"/>
              <a:t>    </a:t>
            </a:r>
            <a:r>
              <a:rPr lang="en-US" dirty="0" err="1"/>
              <a:t>NSString</a:t>
            </a:r>
            <a:r>
              <a:rPr lang="en-US" dirty="0"/>
              <a:t> *str2 = [str1 copy];</a:t>
            </a:r>
            <a:endParaRPr lang="zh-CN" altLang="en-US" dirty="0"/>
          </a:p>
          <a:p>
            <a:pPr marL="0" indent="0">
              <a:buNone/>
            </a:pPr>
            <a:r>
              <a:rPr lang="en-US" dirty="0"/>
              <a:t>    </a:t>
            </a:r>
            <a:r>
              <a:rPr lang="en-US" dirty="0" err="1"/>
              <a:t>NSLog</a:t>
            </a:r>
            <a:r>
              <a:rPr lang="en-US" dirty="0"/>
              <a:t>(@"str1 </a:t>
            </a:r>
            <a:r>
              <a:rPr lang="en-US" dirty="0" err="1"/>
              <a:t>retaincount</a:t>
            </a:r>
            <a:r>
              <a:rPr lang="en-US" dirty="0"/>
              <a:t> after copy = %d", [str1 </a:t>
            </a:r>
            <a:r>
              <a:rPr lang="en-US" dirty="0" err="1"/>
              <a:t>retainCount</a:t>
            </a:r>
            <a:r>
              <a:rPr lang="en-US" dirty="0"/>
              <a:t>]);</a:t>
            </a:r>
            <a:endParaRPr lang="zh-CN" altLang="en-US" dirty="0"/>
          </a:p>
          <a:p>
            <a:pPr marL="0" indent="0">
              <a:buNone/>
            </a:pPr>
            <a:r>
              <a:rPr lang="en-US" dirty="0"/>
              <a:t>    </a:t>
            </a:r>
            <a:r>
              <a:rPr lang="en-US" dirty="0" err="1"/>
              <a:t>NSLog</a:t>
            </a:r>
            <a:r>
              <a:rPr lang="en-US" dirty="0"/>
              <a:t>(@"str2 address = %p", str2);</a:t>
            </a:r>
            <a:endParaRPr lang="zh-CN" altLang="en-US" dirty="0"/>
          </a:p>
          <a:p>
            <a:pPr marL="0" indent="0">
              <a:buNone/>
            </a:pPr>
            <a:r>
              <a:rPr lang="en-US" dirty="0"/>
              <a:t>    </a:t>
            </a:r>
            <a:r>
              <a:rPr lang="en-US" dirty="0" err="1"/>
              <a:t>NSLog</a:t>
            </a:r>
            <a:r>
              <a:rPr lang="en-US" dirty="0"/>
              <a:t>(@"str2 </a:t>
            </a:r>
            <a:r>
              <a:rPr lang="en-US" dirty="0" err="1"/>
              <a:t>retaincount</a:t>
            </a:r>
            <a:r>
              <a:rPr lang="en-US" dirty="0"/>
              <a:t> = %d", [str2 </a:t>
            </a:r>
            <a:r>
              <a:rPr lang="en-US" dirty="0" err="1"/>
              <a:t>retainCount</a:t>
            </a:r>
            <a:r>
              <a:rPr lang="en-US" dirty="0"/>
              <a:t>]);</a:t>
            </a:r>
            <a:endParaRPr lang="zh-CN" altLang="en-US" dirty="0"/>
          </a:p>
          <a:p>
            <a:pPr marL="0" indent="0">
              <a:buNone/>
            </a:pPr>
            <a:endParaRPr lang="zh-CN" altLang="en-US" dirty="0"/>
          </a:p>
          <a:p>
            <a:endParaRPr lang="en-US" dirty="0"/>
          </a:p>
        </p:txBody>
      </p:sp>
    </p:spTree>
    <p:extLst>
      <p:ext uri="{BB962C8B-B14F-4D97-AF65-F5344CB8AC3E}">
        <p14:creationId xmlns:p14="http://schemas.microsoft.com/office/powerpoint/2010/main" val="4469260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053"/>
            <a:ext cx="8229600" cy="6368457"/>
          </a:xfrm>
        </p:spPr>
        <p:txBody>
          <a:bodyPr/>
          <a:lstStyle/>
          <a:p>
            <a:pPr marL="0" indent="0">
              <a:buNone/>
            </a:pPr>
            <a:r>
              <a:rPr lang="zh-CN" altLang="en-US" dirty="0"/>
              <a:t>运行结果：</a:t>
            </a:r>
          </a:p>
          <a:p>
            <a:pPr marL="0" indent="0">
              <a:buNone/>
            </a:pPr>
            <a:r>
              <a:rPr lang="en-US" b="1" dirty="0"/>
              <a:t>2013-10-15 22:14:51.735 Test[5794:a0b] str1 address = 0x8c46510</a:t>
            </a:r>
            <a:endParaRPr lang="zh-CN" altLang="en-US" dirty="0"/>
          </a:p>
          <a:p>
            <a:pPr marL="0" indent="0">
              <a:buNone/>
            </a:pPr>
            <a:r>
              <a:rPr lang="en-US" b="1" dirty="0"/>
              <a:t>2013-10-15 22:14:51.736 Test[5794:a0b] str1 </a:t>
            </a:r>
            <a:r>
              <a:rPr lang="en-US" b="1" dirty="0" err="1"/>
              <a:t>retaincount</a:t>
            </a:r>
            <a:r>
              <a:rPr lang="en-US" b="1" dirty="0"/>
              <a:t> after </a:t>
            </a:r>
            <a:r>
              <a:rPr lang="en-US" b="1" dirty="0" err="1"/>
              <a:t>alloc</a:t>
            </a:r>
            <a:r>
              <a:rPr lang="en-US" b="1" dirty="0"/>
              <a:t> = 1</a:t>
            </a:r>
            <a:endParaRPr lang="zh-CN" altLang="en-US" dirty="0"/>
          </a:p>
          <a:p>
            <a:pPr marL="0" indent="0">
              <a:buNone/>
            </a:pPr>
            <a:r>
              <a:rPr lang="en-US" b="1" dirty="0"/>
              <a:t>2013-10-15 22:14:51.737 Test[5794:a0b] str1 </a:t>
            </a:r>
            <a:r>
              <a:rPr lang="en-US" b="1" dirty="0" err="1"/>
              <a:t>retaincount</a:t>
            </a:r>
            <a:r>
              <a:rPr lang="en-US" b="1" dirty="0"/>
              <a:t> after copy = 1</a:t>
            </a:r>
            <a:endParaRPr lang="zh-CN" altLang="en-US" dirty="0"/>
          </a:p>
          <a:p>
            <a:pPr marL="0" indent="0">
              <a:buNone/>
            </a:pPr>
            <a:r>
              <a:rPr lang="en-US" b="1" dirty="0"/>
              <a:t>2013-10-15 22:14:51.737 Test[5794:a0b] str2 address = 0x8c47680</a:t>
            </a:r>
            <a:endParaRPr lang="zh-CN" altLang="en-US" dirty="0"/>
          </a:p>
          <a:p>
            <a:pPr marL="0" indent="0">
              <a:buNone/>
            </a:pPr>
            <a:r>
              <a:rPr lang="en-US" b="1" dirty="0"/>
              <a:t>2013-10-15 22:14:51.738 Test[5794:a0b] str2 </a:t>
            </a:r>
            <a:r>
              <a:rPr lang="en-US" b="1" dirty="0" err="1"/>
              <a:t>retaincount</a:t>
            </a:r>
            <a:r>
              <a:rPr lang="en-US" b="1" dirty="0"/>
              <a:t> = 1</a:t>
            </a:r>
            <a:endParaRPr lang="zh-CN" altLang="en-US" dirty="0"/>
          </a:p>
          <a:p>
            <a:endParaRPr lang="en-US" dirty="0"/>
          </a:p>
        </p:txBody>
      </p:sp>
    </p:spTree>
    <p:extLst>
      <p:ext uri="{BB962C8B-B14F-4D97-AF65-F5344CB8AC3E}">
        <p14:creationId xmlns:p14="http://schemas.microsoft.com/office/powerpoint/2010/main" val="276114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2823"/>
            <a:ext cx="8229600" cy="6262612"/>
          </a:xfrm>
        </p:spPr>
        <p:txBody>
          <a:bodyPr>
            <a:normAutofit fontScale="92500"/>
          </a:bodyPr>
          <a:lstStyle/>
          <a:p>
            <a:pPr marL="0" indent="0">
              <a:buNone/>
            </a:pPr>
            <a:r>
              <a:rPr lang="en-US" dirty="0" err="1"/>
              <a:t>NSString</a:t>
            </a:r>
            <a:r>
              <a:rPr lang="en-US" dirty="0"/>
              <a:t> *str3 = [str1 retain];</a:t>
            </a:r>
            <a:endParaRPr lang="zh-CN" altLang="en-US" dirty="0"/>
          </a:p>
          <a:p>
            <a:pPr marL="0" indent="0">
              <a:buNone/>
            </a:pPr>
            <a:r>
              <a:rPr lang="en-US" dirty="0"/>
              <a:t>    </a:t>
            </a:r>
            <a:r>
              <a:rPr lang="en-US" dirty="0" err="1"/>
              <a:t>NSLog</a:t>
            </a:r>
            <a:r>
              <a:rPr lang="en-US" dirty="0"/>
              <a:t>(@"str1 </a:t>
            </a:r>
            <a:r>
              <a:rPr lang="en-US" dirty="0" err="1"/>
              <a:t>retaincount</a:t>
            </a:r>
            <a:r>
              <a:rPr lang="en-US" dirty="0"/>
              <a:t> after retain = %d", [str1 </a:t>
            </a:r>
            <a:r>
              <a:rPr lang="en-US" dirty="0" err="1"/>
              <a:t>retainCount</a:t>
            </a:r>
            <a:r>
              <a:rPr lang="en-US" dirty="0"/>
              <a:t>]);</a:t>
            </a:r>
            <a:endParaRPr lang="zh-CN" altLang="en-US" dirty="0"/>
          </a:p>
          <a:p>
            <a:pPr marL="0" indent="0">
              <a:buNone/>
            </a:pPr>
            <a:r>
              <a:rPr lang="en-US" dirty="0"/>
              <a:t>    </a:t>
            </a:r>
            <a:r>
              <a:rPr lang="en-US" dirty="0" err="1"/>
              <a:t>NSLog</a:t>
            </a:r>
            <a:r>
              <a:rPr lang="en-US" dirty="0"/>
              <a:t>(@"str3 address = %p", str3);</a:t>
            </a:r>
            <a:endParaRPr lang="zh-CN" altLang="en-US" dirty="0"/>
          </a:p>
          <a:p>
            <a:pPr marL="0" indent="0">
              <a:buNone/>
            </a:pPr>
            <a:r>
              <a:rPr lang="en-US" dirty="0"/>
              <a:t>    </a:t>
            </a:r>
            <a:r>
              <a:rPr lang="en-US" dirty="0" err="1"/>
              <a:t>NSLog</a:t>
            </a:r>
            <a:r>
              <a:rPr lang="en-US" dirty="0"/>
              <a:t>(@"str3 </a:t>
            </a:r>
            <a:r>
              <a:rPr lang="en-US" dirty="0" err="1"/>
              <a:t>retaincount</a:t>
            </a:r>
            <a:r>
              <a:rPr lang="en-US" dirty="0"/>
              <a:t> = %d", [str3 </a:t>
            </a:r>
            <a:r>
              <a:rPr lang="en-US" dirty="0" err="1"/>
              <a:t>retainCount</a:t>
            </a:r>
            <a:r>
              <a:rPr lang="en-US" dirty="0"/>
              <a:t>]);</a:t>
            </a:r>
            <a:endParaRPr lang="zh-CN" altLang="en-US" dirty="0"/>
          </a:p>
          <a:p>
            <a:pPr marL="0" indent="0">
              <a:buNone/>
            </a:pPr>
            <a:r>
              <a:rPr lang="en-US" dirty="0"/>
              <a:t>    </a:t>
            </a:r>
            <a:endParaRPr lang="zh-CN" altLang="en-US" dirty="0"/>
          </a:p>
          <a:p>
            <a:pPr marL="0" indent="0">
              <a:buNone/>
            </a:pPr>
            <a:r>
              <a:rPr lang="en-US" dirty="0"/>
              <a:t>    [str1 </a:t>
            </a:r>
            <a:r>
              <a:rPr lang="en-US" dirty="0" err="1"/>
              <a:t>setString</a:t>
            </a:r>
            <a:r>
              <a:rPr lang="en-US" dirty="0"/>
              <a:t>:@"</a:t>
            </a:r>
            <a:r>
              <a:rPr lang="en-US" dirty="0" err="1"/>
              <a:t>edf</a:t>
            </a:r>
            <a:r>
              <a:rPr lang="en-US" dirty="0"/>
              <a:t>"];</a:t>
            </a:r>
            <a:endParaRPr lang="zh-CN" altLang="en-US" dirty="0"/>
          </a:p>
          <a:p>
            <a:pPr marL="0" indent="0">
              <a:buNone/>
            </a:pPr>
            <a:r>
              <a:rPr lang="en-US" dirty="0"/>
              <a:t>    </a:t>
            </a:r>
            <a:r>
              <a:rPr lang="en-US" dirty="0" err="1"/>
              <a:t>NSLog</a:t>
            </a:r>
            <a:r>
              <a:rPr lang="en-US" dirty="0"/>
              <a:t>(@"str1 address = %p", str1);</a:t>
            </a:r>
            <a:endParaRPr lang="zh-CN" altLang="en-US" dirty="0"/>
          </a:p>
          <a:p>
            <a:pPr marL="0" indent="0">
              <a:buNone/>
            </a:pPr>
            <a:r>
              <a:rPr lang="en-US" dirty="0"/>
              <a:t>    </a:t>
            </a:r>
            <a:r>
              <a:rPr lang="en-US" dirty="0" err="1"/>
              <a:t>NSLog</a:t>
            </a:r>
            <a:r>
              <a:rPr lang="en-US" dirty="0"/>
              <a:t>(@"after str1 changed, str2 = %@", str2);</a:t>
            </a:r>
            <a:endParaRPr lang="zh-CN" altLang="en-US" dirty="0"/>
          </a:p>
          <a:p>
            <a:pPr marL="0" indent="0">
              <a:buNone/>
            </a:pPr>
            <a:r>
              <a:rPr lang="en-US" dirty="0"/>
              <a:t>    </a:t>
            </a:r>
            <a:r>
              <a:rPr lang="en-US" dirty="0" err="1"/>
              <a:t>NSLog</a:t>
            </a:r>
            <a:r>
              <a:rPr lang="en-US" dirty="0"/>
              <a:t>(@"after str1 changed, str3 = %@", str3);</a:t>
            </a:r>
            <a:endParaRPr lang="zh-CN" altLang="en-US" dirty="0"/>
          </a:p>
          <a:p>
            <a:pPr marL="0" indent="0">
              <a:buNone/>
            </a:pPr>
            <a:endParaRPr lang="en-US" dirty="0"/>
          </a:p>
        </p:txBody>
      </p:sp>
    </p:spTree>
    <p:extLst>
      <p:ext uri="{BB962C8B-B14F-4D97-AF65-F5344CB8AC3E}">
        <p14:creationId xmlns:p14="http://schemas.microsoft.com/office/powerpoint/2010/main" val="752726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902"/>
            <a:ext cx="8229600" cy="5763262"/>
          </a:xfrm>
        </p:spPr>
        <p:txBody>
          <a:bodyPr>
            <a:normAutofit fontScale="92500" lnSpcReduction="20000"/>
          </a:bodyPr>
          <a:lstStyle/>
          <a:p>
            <a:pPr marL="0" indent="0">
              <a:buNone/>
            </a:pPr>
            <a:r>
              <a:rPr lang="en-US" b="1" dirty="0" smtClean="0"/>
              <a:t>运行结果：</a:t>
            </a:r>
          </a:p>
          <a:p>
            <a:pPr marL="0" indent="0">
              <a:buNone/>
            </a:pPr>
            <a:r>
              <a:rPr lang="en-US" b="1" dirty="0" smtClean="0"/>
              <a:t>2013</a:t>
            </a:r>
            <a:r>
              <a:rPr lang="en-US" b="1" dirty="0"/>
              <a:t>-10-15 22:14:51.738 Test[5794:a0b] str1 </a:t>
            </a:r>
            <a:r>
              <a:rPr lang="en-US" b="1" dirty="0" err="1"/>
              <a:t>retaincount</a:t>
            </a:r>
            <a:r>
              <a:rPr lang="en-US" b="1" dirty="0"/>
              <a:t> after retain = 2</a:t>
            </a:r>
            <a:endParaRPr lang="zh-CN" altLang="en-US" dirty="0"/>
          </a:p>
          <a:p>
            <a:pPr marL="0" indent="0">
              <a:buNone/>
            </a:pPr>
            <a:r>
              <a:rPr lang="en-US" b="1" dirty="0"/>
              <a:t>2013-10-15 22:14:51.739 Test[5794:a0b] str3 address = 0x8c46510</a:t>
            </a:r>
            <a:endParaRPr lang="zh-CN" altLang="en-US" dirty="0"/>
          </a:p>
          <a:p>
            <a:pPr marL="0" indent="0">
              <a:buNone/>
            </a:pPr>
            <a:r>
              <a:rPr lang="en-US" b="1" dirty="0"/>
              <a:t>2013-10-15 22:14:51.739 Test[5794:a0b] str3 </a:t>
            </a:r>
            <a:r>
              <a:rPr lang="en-US" b="1" dirty="0" err="1"/>
              <a:t>retaincount</a:t>
            </a:r>
            <a:r>
              <a:rPr lang="en-US" b="1" dirty="0"/>
              <a:t> = 2</a:t>
            </a:r>
            <a:endParaRPr lang="zh-CN" altLang="en-US" dirty="0"/>
          </a:p>
          <a:p>
            <a:pPr marL="0" indent="0">
              <a:buNone/>
            </a:pPr>
            <a:r>
              <a:rPr lang="en-US" b="1" dirty="0"/>
              <a:t>2013-10-15 22:14:51.739 Test[5794:a0b] str1 address = 0x8c46510</a:t>
            </a:r>
            <a:endParaRPr lang="zh-CN" altLang="en-US" dirty="0"/>
          </a:p>
          <a:p>
            <a:pPr marL="0" indent="0">
              <a:buNone/>
            </a:pPr>
            <a:r>
              <a:rPr lang="en-US" b="1" dirty="0"/>
              <a:t>2013-10-15 22:14:51.740 Test[5794:a0b] after str1 changed, str2 = </a:t>
            </a:r>
            <a:r>
              <a:rPr lang="en-US" b="1" dirty="0" err="1"/>
              <a:t>abc</a:t>
            </a:r>
            <a:endParaRPr lang="zh-CN" altLang="en-US" dirty="0"/>
          </a:p>
          <a:p>
            <a:pPr marL="0" indent="0">
              <a:buNone/>
            </a:pPr>
            <a:r>
              <a:rPr lang="en-US" b="1" dirty="0"/>
              <a:t>2013-10-15 22:14:51.740 Test[5794:a0b] after str1 changed, str3 = </a:t>
            </a:r>
            <a:r>
              <a:rPr lang="en-US" b="1" dirty="0" err="1"/>
              <a:t>edf</a:t>
            </a:r>
            <a:endParaRPr lang="zh-CN" altLang="en-US" dirty="0"/>
          </a:p>
          <a:p>
            <a:endParaRPr lang="en-US" dirty="0"/>
          </a:p>
        </p:txBody>
      </p:sp>
    </p:spTree>
    <p:extLst>
      <p:ext uri="{BB962C8B-B14F-4D97-AF65-F5344CB8AC3E}">
        <p14:creationId xmlns:p14="http://schemas.microsoft.com/office/powerpoint/2010/main" val="22234384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0424"/>
            <a:ext cx="8229600" cy="5845740"/>
          </a:xfrm>
        </p:spPr>
        <p:txBody>
          <a:bodyPr/>
          <a:lstStyle/>
          <a:p>
            <a:pPr marL="0" indent="0">
              <a:buNone/>
            </a:pPr>
            <a:r>
              <a:rPr lang="en-US" dirty="0"/>
              <a:t> </a:t>
            </a:r>
            <a:r>
              <a:rPr lang="zh-CN" altLang="en-US" dirty="0" smtClean="0"/>
              <a:t>    </a:t>
            </a:r>
            <a:r>
              <a:rPr lang="en-US" altLang="zh-CN" dirty="0" smtClean="0"/>
              <a:t> </a:t>
            </a:r>
            <a:r>
              <a:rPr lang="zh-CN" altLang="en-US" dirty="0" smtClean="0"/>
              <a:t> 从</a:t>
            </a:r>
            <a:r>
              <a:rPr lang="zh-CN" altLang="en-US" dirty="0"/>
              <a:t>（</a:t>
            </a:r>
            <a:r>
              <a:rPr lang="en-US" dirty="0"/>
              <a:t>1</a:t>
            </a:r>
            <a:r>
              <a:rPr lang="zh-CN" altLang="en-US" dirty="0"/>
              <a:t>）中的结果可以看出，对于</a:t>
            </a:r>
            <a:r>
              <a:rPr lang="en-US" dirty="0" err="1"/>
              <a:t>NSString</a:t>
            </a:r>
            <a:r>
              <a:rPr lang="zh-CN" altLang="en-US" dirty="0"/>
              <a:t>来说，用</a:t>
            </a:r>
            <a:r>
              <a:rPr lang="en-US" dirty="0" err="1"/>
              <a:t>alloc</a:t>
            </a:r>
            <a:r>
              <a:rPr lang="zh-CN" altLang="en-US" dirty="0"/>
              <a:t>和用</a:t>
            </a:r>
            <a:r>
              <a:rPr lang="en-US" dirty="0"/>
              <a:t>retain</a:t>
            </a:r>
            <a:r>
              <a:rPr lang="zh-CN" altLang="en-US" dirty="0"/>
              <a:t>都是指向同一块内存，区别不大。</a:t>
            </a:r>
          </a:p>
          <a:p>
            <a:pPr marL="0" indent="0">
              <a:buNone/>
            </a:pPr>
            <a:r>
              <a:rPr lang="en-US" dirty="0"/>
              <a:t>      </a:t>
            </a:r>
            <a:r>
              <a:rPr lang="zh-CN" altLang="en-US" dirty="0"/>
              <a:t>但从（</a:t>
            </a:r>
            <a:r>
              <a:rPr lang="en-US" dirty="0"/>
              <a:t>2</a:t>
            </a:r>
            <a:r>
              <a:rPr lang="zh-CN" altLang="en-US" dirty="0"/>
              <a:t>）中来看，对于</a:t>
            </a:r>
            <a:r>
              <a:rPr lang="en-US" dirty="0" err="1"/>
              <a:t>NSMutableString</a:t>
            </a:r>
            <a:r>
              <a:rPr lang="zh-CN" altLang="en-US" dirty="0"/>
              <a:t>来说，</a:t>
            </a:r>
            <a:r>
              <a:rPr lang="en-US" dirty="0" err="1"/>
              <a:t>alloc</a:t>
            </a:r>
            <a:r>
              <a:rPr lang="zh-CN" altLang="en-US" dirty="0"/>
              <a:t>实际上就是开辟了一块新内存，再把内容复制进</a:t>
            </a:r>
            <a:r>
              <a:rPr lang="zh-CN" altLang="en-US" dirty="0" smtClean="0"/>
              <a:t>来，</a:t>
            </a:r>
            <a:r>
              <a:rPr lang="zh-CN" altLang="en-US" dirty="0"/>
              <a:t>而</a:t>
            </a:r>
            <a:r>
              <a:rPr lang="en-US" dirty="0"/>
              <a:t>retain</a:t>
            </a:r>
            <a:r>
              <a:rPr lang="zh-CN" altLang="en-US" dirty="0"/>
              <a:t>内存不变引用计数</a:t>
            </a:r>
            <a:r>
              <a:rPr lang="en-US"/>
              <a:t>+</a:t>
            </a:r>
            <a:r>
              <a:rPr lang="en-US" smtClean="0"/>
              <a:t>1</a:t>
            </a:r>
            <a:r>
              <a:rPr lang="zh-CN" altLang="en-US" smtClean="0"/>
              <a:t>。</a:t>
            </a:r>
            <a:r>
              <a:rPr lang="zh-CN" altLang="en-US" dirty="0"/>
              <a:t>如果</a:t>
            </a:r>
            <a:r>
              <a:rPr lang="en-US" dirty="0" err="1"/>
              <a:t>NSMutableString</a:t>
            </a:r>
            <a:r>
              <a:rPr lang="zh-CN" altLang="en-US" dirty="0"/>
              <a:t>中的内容被改变了的话，用</a:t>
            </a:r>
            <a:r>
              <a:rPr lang="en-US" dirty="0"/>
              <a:t>retain</a:t>
            </a:r>
            <a:r>
              <a:rPr lang="zh-CN" altLang="en-US" dirty="0"/>
              <a:t>之后的</a:t>
            </a:r>
            <a:r>
              <a:rPr lang="en-US" dirty="0"/>
              <a:t>str3</a:t>
            </a:r>
            <a:r>
              <a:rPr lang="zh-CN" altLang="en-US" dirty="0"/>
              <a:t>内容也被改变。这是写程序过程中所不想要的结果。所以这种情况下，用</a:t>
            </a:r>
            <a:r>
              <a:rPr lang="en-US" dirty="0"/>
              <a:t>copy</a:t>
            </a:r>
            <a:r>
              <a:rPr lang="zh-CN" altLang="en-US" dirty="0"/>
              <a:t>比较安全。</a:t>
            </a:r>
            <a:endParaRPr lang="en-US" dirty="0"/>
          </a:p>
        </p:txBody>
      </p:sp>
    </p:spTree>
    <p:extLst>
      <p:ext uri="{BB962C8B-B14F-4D97-AF65-F5344CB8AC3E}">
        <p14:creationId xmlns:p14="http://schemas.microsoft.com/office/powerpoint/2010/main" val="35899028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414"/>
            <a:ext cx="8229600" cy="5812749"/>
          </a:xfrm>
        </p:spPr>
        <p:txBody>
          <a:bodyPr/>
          <a:lstStyle/>
          <a:p>
            <a:pPr marL="0" indent="0">
              <a:buNone/>
            </a:pPr>
            <a:r>
              <a:rPr lang="zh-CN" altLang="en-US" dirty="0"/>
              <a:t>另外，因为苹果的官方</a:t>
            </a:r>
            <a:r>
              <a:rPr lang="en-US" dirty="0"/>
              <a:t>SDK</a:t>
            </a:r>
            <a:r>
              <a:rPr lang="zh-CN" altLang="en-US" dirty="0"/>
              <a:t>，都把</a:t>
            </a:r>
            <a:r>
              <a:rPr lang="en-US" dirty="0" err="1"/>
              <a:t>NSString</a:t>
            </a:r>
            <a:r>
              <a:rPr lang="zh-CN" altLang="en-US" dirty="0"/>
              <a:t>属性声明为</a:t>
            </a:r>
            <a:r>
              <a:rPr lang="en-US" dirty="0"/>
              <a:t>copy</a:t>
            </a:r>
            <a:r>
              <a:rPr lang="zh-CN" altLang="en-US" dirty="0"/>
              <a:t>，比如</a:t>
            </a:r>
            <a:r>
              <a:rPr lang="en-US" dirty="0" err="1" smtClean="0"/>
              <a:t>UILabel</a:t>
            </a:r>
            <a:r>
              <a:rPr lang="zh-CN" altLang="en-US" dirty="0" smtClean="0"/>
              <a:t>中的两个属性：</a:t>
            </a:r>
            <a:endParaRPr lang="zh-CN" altLang="en-US" dirty="0"/>
          </a:p>
          <a:p>
            <a:pPr marL="0" indent="0">
              <a:buNone/>
            </a:pPr>
            <a:r>
              <a:rPr lang="en-US" sz="2400" dirty="0"/>
              <a:t>@property(</a:t>
            </a:r>
            <a:r>
              <a:rPr lang="en-US" sz="2400" dirty="0" err="1"/>
              <a:t>nonatomic,copy</a:t>
            </a:r>
            <a:r>
              <a:rPr lang="en-US" sz="2400" dirty="0"/>
              <a:t>)   </a:t>
            </a:r>
            <a:r>
              <a:rPr lang="en-US" sz="2400" dirty="0" err="1"/>
              <a:t>NSString</a:t>
            </a:r>
            <a:r>
              <a:rPr lang="en-US" sz="2400" dirty="0"/>
              <a:t>           *text;            // default is nil</a:t>
            </a:r>
            <a:endParaRPr lang="zh-CN" altLang="en-US" sz="2400" dirty="0"/>
          </a:p>
          <a:p>
            <a:pPr marL="0" indent="0">
              <a:buNone/>
            </a:pPr>
            <a:r>
              <a:rPr lang="en-US" sz="2400" dirty="0"/>
              <a:t>@property(</a:t>
            </a:r>
            <a:r>
              <a:rPr lang="en-US" sz="2400" dirty="0" err="1"/>
              <a:t>nonatomic,copy</a:t>
            </a:r>
            <a:r>
              <a:rPr lang="en-US" sz="2400" dirty="0"/>
              <a:t>)   </a:t>
            </a:r>
            <a:r>
              <a:rPr lang="en-US" sz="2400" dirty="0" err="1"/>
              <a:t>NSAttributedString</a:t>
            </a:r>
            <a:r>
              <a:rPr lang="en-US" sz="2400" dirty="0"/>
              <a:t> *</a:t>
            </a:r>
            <a:r>
              <a:rPr lang="en-US" sz="2400" dirty="0" err="1"/>
              <a:t>attributedText</a:t>
            </a:r>
            <a:r>
              <a:rPr lang="en-US" sz="2400" dirty="0"/>
              <a:t> NS_AVAILABLE_IOS(6_0);  // default is nil</a:t>
            </a:r>
            <a:endParaRPr lang="zh-CN" altLang="en-US" sz="2400" dirty="0"/>
          </a:p>
          <a:p>
            <a:pPr marL="0" indent="0">
              <a:buNone/>
            </a:pPr>
            <a:r>
              <a:rPr lang="en-US" dirty="0"/>
              <a:t>      </a:t>
            </a:r>
            <a:r>
              <a:rPr lang="zh-CN" altLang="en-US" dirty="0"/>
              <a:t>所以规范上在声明</a:t>
            </a:r>
            <a:r>
              <a:rPr lang="en-US" dirty="0" err="1"/>
              <a:t>NSString</a:t>
            </a:r>
            <a:r>
              <a:rPr lang="zh-CN" altLang="en-US" dirty="0"/>
              <a:t>或其相关子类属性变量时，都声明为</a:t>
            </a:r>
            <a:r>
              <a:rPr lang="en-US" dirty="0"/>
              <a:t>copy</a:t>
            </a:r>
            <a:r>
              <a:rPr lang="zh-CN" altLang="en-US" dirty="0"/>
              <a:t>。</a:t>
            </a:r>
          </a:p>
          <a:p>
            <a:endParaRPr lang="en-US" dirty="0"/>
          </a:p>
        </p:txBody>
      </p:sp>
    </p:spTree>
    <p:extLst>
      <p:ext uri="{BB962C8B-B14F-4D97-AF65-F5344CB8AC3E}">
        <p14:creationId xmlns:p14="http://schemas.microsoft.com/office/powerpoint/2010/main" val="3738296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882"/>
            <a:ext cx="8229600" cy="1006225"/>
          </a:xfrm>
        </p:spPr>
        <p:txBody>
          <a:bodyPr>
            <a:normAutofit fontScale="90000"/>
          </a:bodyPr>
          <a:lstStyle/>
          <a:p>
            <a:pPr algn="l"/>
            <a:r>
              <a:rPr lang="en-US" dirty="0"/>
              <a:t>4  </a:t>
            </a:r>
            <a:r>
              <a:rPr lang="zh-CN" altLang="en-US" dirty="0"/>
              <a:t>强引用与弱</a:t>
            </a:r>
            <a:r>
              <a:rPr lang="zh-CN" altLang="en-US" dirty="0" smtClean="0"/>
              <a:t>引用</a:t>
            </a:r>
            <a:r>
              <a:rPr lang="en-US" altLang="zh-CN" dirty="0" smtClean="0"/>
              <a:t/>
            </a:r>
            <a:br>
              <a:rPr lang="en-US" altLang="zh-CN" dirty="0" smtClean="0"/>
            </a:br>
            <a:r>
              <a:rPr lang="zh-CN" altLang="en-US" dirty="0" smtClean="0"/>
              <a:t>（</a:t>
            </a:r>
            <a:r>
              <a:rPr lang="en-US" dirty="0"/>
              <a:t>retain, assign, strong, weak</a:t>
            </a:r>
            <a:r>
              <a:rPr lang="zh-CN" altLang="en-US" dirty="0"/>
              <a:t>）</a:t>
            </a:r>
            <a:br>
              <a:rPr lang="zh-CN" altLang="en-US" dirty="0"/>
            </a:br>
            <a:endParaRPr lang="en-US" dirty="0"/>
          </a:p>
        </p:txBody>
      </p:sp>
      <p:sp>
        <p:nvSpPr>
          <p:cNvPr id="3" name="Content Placeholder 2"/>
          <p:cNvSpPr>
            <a:spLocks noGrp="1"/>
          </p:cNvSpPr>
          <p:nvPr>
            <p:ph idx="1"/>
          </p:nvPr>
        </p:nvSpPr>
        <p:spPr>
          <a:xfrm>
            <a:off x="457200" y="1287082"/>
            <a:ext cx="8229600" cy="4839081"/>
          </a:xfrm>
        </p:spPr>
        <p:txBody>
          <a:bodyPr>
            <a:normAutofit lnSpcReduction="10000"/>
          </a:bodyPr>
          <a:lstStyle/>
          <a:p>
            <a:pPr marL="0" indent="0">
              <a:buNone/>
            </a:pPr>
            <a:r>
              <a:rPr lang="en-US" dirty="0" smtClean="0"/>
              <a:t>	</a:t>
            </a:r>
            <a:r>
              <a:rPr lang="zh-CN" altLang="en-US" dirty="0"/>
              <a:t> </a:t>
            </a:r>
            <a:r>
              <a:rPr lang="zh-CN" altLang="en-US" dirty="0" smtClean="0"/>
              <a:t> </a:t>
            </a:r>
            <a:r>
              <a:rPr lang="en-US" dirty="0" smtClean="0"/>
              <a:t>retain</a:t>
            </a:r>
            <a:r>
              <a:rPr lang="zh-CN" altLang="en-US" dirty="0" smtClean="0"/>
              <a:t>为强</a:t>
            </a:r>
            <a:r>
              <a:rPr lang="zh-CN" altLang="en-US" dirty="0"/>
              <a:t>引用，会导致引用计数</a:t>
            </a:r>
            <a:r>
              <a:rPr lang="en-US" dirty="0" smtClean="0"/>
              <a:t>+</a:t>
            </a:r>
            <a:r>
              <a:rPr lang="en-US" altLang="zh-CN" dirty="0" smtClean="0"/>
              <a:t>1</a:t>
            </a:r>
            <a:r>
              <a:rPr lang="zh-CN" altLang="en-US" dirty="0" smtClean="0"/>
              <a:t>。想</a:t>
            </a:r>
            <a:r>
              <a:rPr lang="zh-CN" altLang="en-US" dirty="0"/>
              <a:t>象一下一只小狗被一根绳子拴着，强引用一次就相当于多了一条绳子。只有在所有绳子断开之后，小狗才会跑开</a:t>
            </a:r>
            <a:r>
              <a:rPr lang="zh-CN" altLang="en-US" dirty="0" smtClean="0"/>
              <a:t>。</a:t>
            </a:r>
            <a:endParaRPr lang="en-US" altLang="zh-CN" dirty="0" smtClean="0"/>
          </a:p>
          <a:p>
            <a:pPr marL="0" indent="0">
              <a:buNone/>
            </a:pPr>
            <a:r>
              <a:rPr lang="en-US" dirty="0"/>
              <a:t>	</a:t>
            </a:r>
            <a:r>
              <a:rPr lang="zh-CN" altLang="en-US" dirty="0"/>
              <a:t> </a:t>
            </a:r>
            <a:r>
              <a:rPr lang="zh-CN" altLang="en-US" dirty="0" smtClean="0"/>
              <a:t> </a:t>
            </a:r>
            <a:r>
              <a:rPr lang="en-US" dirty="0" smtClean="0"/>
              <a:t>assign</a:t>
            </a:r>
            <a:r>
              <a:rPr lang="zh-CN" altLang="en-US" dirty="0"/>
              <a:t>为弱引用，不会引起引用计数的变化。想象一下一只小狗被一根绳子拴着，一个或一群小孩子指着小狗说：快看，这里有条小狗！不管有多少个小孩子用手指指着那条狗，只要那条绳子断开，小狗就会跑掉。</a:t>
            </a:r>
          </a:p>
          <a:p>
            <a:pPr marL="0" indent="0">
              <a:buNone/>
            </a:pPr>
            <a:r>
              <a:rPr lang="zh-CN" altLang="en-US" dirty="0" smtClean="0"/>
              <a:t> </a:t>
            </a:r>
            <a:endParaRPr lang="en-US" dirty="0"/>
          </a:p>
        </p:txBody>
      </p:sp>
    </p:spTree>
    <p:extLst>
      <p:ext uri="{BB962C8B-B14F-4D97-AF65-F5344CB8AC3E}">
        <p14:creationId xmlns:p14="http://schemas.microsoft.com/office/powerpoint/2010/main" val="9331387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814" y="214442"/>
            <a:ext cx="8229600" cy="5911722"/>
          </a:xfrm>
        </p:spPr>
        <p:txBody>
          <a:bodyPr/>
          <a:lstStyle/>
          <a:p>
            <a:pPr marL="0" indent="0">
              <a:buNone/>
            </a:pPr>
            <a:r>
              <a:rPr lang="zh-CN" altLang="en-US" dirty="0"/>
              <a:t> </a:t>
            </a:r>
            <a:r>
              <a:rPr lang="zh-CN" altLang="en-US" dirty="0" smtClean="0"/>
              <a:t>    </a:t>
            </a:r>
            <a:r>
              <a:rPr lang="en-US" altLang="zh-CN" dirty="0" smtClean="0"/>
              <a:t>	     </a:t>
            </a:r>
            <a:r>
              <a:rPr lang="en-US" dirty="0" smtClean="0">
                <a:latin typeface="宋体"/>
                <a:ea typeface="宋体"/>
                <a:cs typeface="宋体"/>
              </a:rPr>
              <a:t>weak</a:t>
            </a:r>
            <a:r>
              <a:rPr lang="zh-CN" altLang="en-US" dirty="0">
                <a:latin typeface="宋体"/>
                <a:ea typeface="宋体"/>
                <a:cs typeface="宋体"/>
              </a:rPr>
              <a:t>和</a:t>
            </a:r>
            <a:r>
              <a:rPr lang="en-US" dirty="0">
                <a:latin typeface="宋体"/>
                <a:ea typeface="宋体"/>
                <a:cs typeface="宋体"/>
              </a:rPr>
              <a:t>strong</a:t>
            </a:r>
            <a:r>
              <a:rPr lang="zh-CN" altLang="en-US" dirty="0">
                <a:latin typeface="宋体"/>
                <a:ea typeface="宋体"/>
                <a:cs typeface="宋体"/>
              </a:rPr>
              <a:t>只有你打开</a:t>
            </a:r>
            <a:r>
              <a:rPr lang="en-US" dirty="0">
                <a:latin typeface="宋体"/>
                <a:ea typeface="宋体"/>
                <a:cs typeface="宋体"/>
              </a:rPr>
              <a:t>ARC</a:t>
            </a:r>
            <a:r>
              <a:rPr lang="zh-CN" altLang="en-US" dirty="0" smtClean="0">
                <a:latin typeface="宋体"/>
                <a:ea typeface="宋体"/>
                <a:cs typeface="宋体"/>
              </a:rPr>
              <a:t>时</a:t>
            </a:r>
            <a:endParaRPr lang="en-US" altLang="zh-CN" dirty="0" smtClean="0">
              <a:latin typeface="宋体"/>
              <a:ea typeface="宋体"/>
              <a:cs typeface="宋体"/>
            </a:endParaRPr>
          </a:p>
          <a:p>
            <a:pPr marL="0" indent="0">
              <a:buNone/>
            </a:pPr>
            <a:r>
              <a:rPr lang="zh-CN" altLang="en-US" dirty="0" smtClean="0">
                <a:latin typeface="宋体"/>
                <a:ea typeface="宋体"/>
                <a:cs typeface="宋体"/>
              </a:rPr>
              <a:t>才会被</a:t>
            </a:r>
            <a:r>
              <a:rPr lang="zh-CN" altLang="en-US" dirty="0">
                <a:latin typeface="宋体"/>
                <a:ea typeface="宋体"/>
                <a:cs typeface="宋体"/>
              </a:rPr>
              <a:t>要求使用。这时你无法使用</a:t>
            </a:r>
            <a:r>
              <a:rPr lang="en-US" dirty="0">
                <a:latin typeface="宋体"/>
                <a:ea typeface="宋体"/>
                <a:cs typeface="宋体"/>
              </a:rPr>
              <a:t>retain/release/</a:t>
            </a:r>
            <a:r>
              <a:rPr lang="en-US" dirty="0" err="1">
                <a:latin typeface="宋体"/>
                <a:ea typeface="宋体"/>
                <a:cs typeface="宋体"/>
              </a:rPr>
              <a:t>autorelease</a:t>
            </a:r>
            <a:r>
              <a:rPr lang="zh-CN" altLang="en-US" dirty="0">
                <a:latin typeface="宋体"/>
                <a:ea typeface="宋体"/>
                <a:cs typeface="宋体"/>
              </a:rPr>
              <a:t>。</a:t>
            </a:r>
            <a:r>
              <a:rPr lang="en-US" dirty="0">
                <a:latin typeface="宋体"/>
                <a:ea typeface="宋体"/>
                <a:cs typeface="宋体"/>
              </a:rPr>
              <a:t>strong</a:t>
            </a:r>
            <a:r>
              <a:rPr lang="zh-CN" altLang="en-US" dirty="0">
                <a:latin typeface="宋体"/>
                <a:ea typeface="宋体"/>
                <a:cs typeface="宋体"/>
              </a:rPr>
              <a:t>等价于</a:t>
            </a:r>
            <a:r>
              <a:rPr lang="en-US" dirty="0">
                <a:latin typeface="宋体"/>
                <a:ea typeface="宋体"/>
                <a:cs typeface="宋体"/>
              </a:rPr>
              <a:t>retain</a:t>
            </a:r>
            <a:r>
              <a:rPr lang="zh-CN" altLang="en-US" dirty="0">
                <a:latin typeface="宋体"/>
                <a:ea typeface="宋体"/>
                <a:cs typeface="宋体"/>
              </a:rPr>
              <a:t>。</a:t>
            </a:r>
            <a:r>
              <a:rPr lang="en-US" dirty="0">
                <a:latin typeface="宋体"/>
                <a:ea typeface="宋体"/>
                <a:cs typeface="宋体"/>
              </a:rPr>
              <a:t>weak</a:t>
            </a:r>
            <a:r>
              <a:rPr lang="zh-CN" altLang="en-US" dirty="0">
                <a:latin typeface="宋体"/>
                <a:ea typeface="宋体"/>
                <a:cs typeface="宋体"/>
              </a:rPr>
              <a:t>大体上相当于</a:t>
            </a:r>
            <a:r>
              <a:rPr lang="en-US" dirty="0">
                <a:latin typeface="宋体"/>
                <a:ea typeface="宋体"/>
                <a:cs typeface="宋体"/>
              </a:rPr>
              <a:t>assign</a:t>
            </a:r>
            <a:r>
              <a:rPr lang="zh-CN" altLang="en-US" dirty="0">
                <a:latin typeface="宋体"/>
                <a:ea typeface="宋体"/>
                <a:cs typeface="宋体"/>
              </a:rPr>
              <a:t>，</a:t>
            </a:r>
            <a:r>
              <a:rPr lang="zh-CN" altLang="en-US" dirty="0" smtClean="0">
                <a:latin typeface="宋体"/>
                <a:ea typeface="宋体"/>
                <a:cs typeface="宋体"/>
              </a:rPr>
              <a:t>区别在于</a:t>
            </a:r>
            <a:r>
              <a:rPr lang="en-US" dirty="0">
                <a:latin typeface="宋体"/>
                <a:ea typeface="宋体"/>
                <a:cs typeface="宋体"/>
              </a:rPr>
              <a:t>weak</a:t>
            </a:r>
            <a:r>
              <a:rPr lang="zh-CN" altLang="en-US" dirty="0">
                <a:latin typeface="宋体"/>
                <a:ea typeface="宋体"/>
                <a:cs typeface="宋体"/>
              </a:rPr>
              <a:t>比</a:t>
            </a:r>
            <a:r>
              <a:rPr lang="en-US" dirty="0">
                <a:latin typeface="宋体"/>
                <a:ea typeface="宋体"/>
                <a:cs typeface="宋体"/>
              </a:rPr>
              <a:t>assign</a:t>
            </a:r>
            <a:r>
              <a:rPr lang="zh-CN" altLang="en-US" dirty="0">
                <a:latin typeface="宋体"/>
                <a:ea typeface="宋体"/>
                <a:cs typeface="宋体"/>
              </a:rPr>
              <a:t>多了一个功能，当对象消失后自动把指针变成</a:t>
            </a:r>
            <a:r>
              <a:rPr lang="en-US" dirty="0">
                <a:latin typeface="宋体"/>
                <a:ea typeface="宋体"/>
                <a:cs typeface="宋体"/>
              </a:rPr>
              <a:t>nil</a:t>
            </a:r>
            <a:r>
              <a:rPr lang="zh-CN" altLang="en-US" dirty="0">
                <a:latin typeface="宋体"/>
                <a:ea typeface="宋体"/>
                <a:cs typeface="宋体"/>
              </a:rPr>
              <a:t>，好处不言而喻。</a:t>
            </a:r>
          </a:p>
          <a:p>
            <a:pPr marL="0" indent="0">
              <a:buNone/>
            </a:pPr>
            <a:r>
              <a:rPr lang="en-US" dirty="0" smtClean="0">
                <a:latin typeface="宋体"/>
                <a:ea typeface="宋体"/>
                <a:cs typeface="宋体"/>
              </a:rPr>
              <a:t>	</a:t>
            </a:r>
            <a:r>
              <a:rPr lang="zh-CN" altLang="en-US" dirty="0" smtClean="0">
                <a:latin typeface="宋体"/>
                <a:ea typeface="宋体"/>
                <a:cs typeface="宋体"/>
              </a:rPr>
              <a:t>  </a:t>
            </a:r>
            <a:r>
              <a:rPr lang="en-US" dirty="0" smtClean="0">
                <a:latin typeface="宋体"/>
                <a:ea typeface="宋体"/>
                <a:cs typeface="宋体"/>
              </a:rPr>
              <a:t>assign</a:t>
            </a:r>
            <a:r>
              <a:rPr lang="zh-CN" altLang="en-US" dirty="0">
                <a:latin typeface="宋体"/>
                <a:ea typeface="宋体"/>
                <a:cs typeface="宋体"/>
              </a:rPr>
              <a:t>除了了可以用来修饰基本类型，如布尔型，整型，浮点型外，一些对象也要使用</a:t>
            </a:r>
            <a:r>
              <a:rPr lang="en-US" dirty="0">
                <a:latin typeface="宋体"/>
                <a:ea typeface="宋体"/>
                <a:cs typeface="宋体"/>
              </a:rPr>
              <a:t>assign</a:t>
            </a:r>
            <a:r>
              <a:rPr lang="zh-CN" altLang="en-US" dirty="0">
                <a:latin typeface="宋体"/>
                <a:ea typeface="宋体"/>
                <a:cs typeface="宋体"/>
              </a:rPr>
              <a:t>。举两个最常见的例子。</a:t>
            </a:r>
          </a:p>
          <a:p>
            <a:pPr marL="0" indent="0">
              <a:buNone/>
            </a:pPr>
            <a:endParaRPr lang="en-US" dirty="0"/>
          </a:p>
        </p:txBody>
      </p:sp>
    </p:spTree>
    <p:extLst>
      <p:ext uri="{BB962C8B-B14F-4D97-AF65-F5344CB8AC3E}">
        <p14:creationId xmlns:p14="http://schemas.microsoft.com/office/powerpoint/2010/main" val="8887925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928"/>
            <a:ext cx="8482684" cy="5862235"/>
          </a:xfrm>
        </p:spPr>
        <p:txBody>
          <a:bodyPr/>
          <a:lstStyle/>
          <a:p>
            <a:pPr marL="0" indent="0">
              <a:buNone/>
            </a:pPr>
            <a:r>
              <a:rPr lang="zh-CN" altLang="en-US" dirty="0"/>
              <a:t>例一：</a:t>
            </a:r>
            <a:r>
              <a:rPr lang="en-US" dirty="0"/>
              <a:t>delegate</a:t>
            </a:r>
            <a:r>
              <a:rPr lang="zh-CN" altLang="en-US" dirty="0"/>
              <a:t>假如用</a:t>
            </a:r>
            <a:r>
              <a:rPr lang="en-US" dirty="0"/>
              <a:t>retain</a:t>
            </a:r>
            <a:r>
              <a:rPr lang="zh-CN" altLang="en-US" dirty="0"/>
              <a:t>会有什么后果？</a:t>
            </a:r>
          </a:p>
          <a:p>
            <a:pPr marL="0" indent="0">
              <a:buNone/>
            </a:pPr>
            <a:r>
              <a:rPr lang="en-US" dirty="0"/>
              <a:t>      </a:t>
            </a:r>
            <a:r>
              <a:rPr lang="zh-CN" altLang="en-US" dirty="0"/>
              <a:t>在</a:t>
            </a:r>
            <a:r>
              <a:rPr lang="en-US" dirty="0" err="1"/>
              <a:t>AController.m</a:t>
            </a:r>
            <a:r>
              <a:rPr lang="zh-CN" altLang="en-US" dirty="0"/>
              <a:t>中的某个方法内有如下代码：</a:t>
            </a:r>
          </a:p>
          <a:p>
            <a:pPr marL="0" indent="0">
              <a:buNone/>
            </a:pPr>
            <a:r>
              <a:rPr lang="en-US" dirty="0"/>
              <a:t>    _</a:t>
            </a:r>
            <a:r>
              <a:rPr lang="en-US" dirty="0" err="1"/>
              <a:t>bView</a:t>
            </a:r>
            <a:r>
              <a:rPr lang="en-US" dirty="0"/>
              <a:t> = [[</a:t>
            </a:r>
            <a:r>
              <a:rPr lang="en-US" dirty="0" err="1"/>
              <a:t>BView</a:t>
            </a:r>
            <a:r>
              <a:rPr lang="en-US" dirty="0"/>
              <a:t> </a:t>
            </a:r>
            <a:r>
              <a:rPr lang="en-US" dirty="0" err="1"/>
              <a:t>alloc</a:t>
            </a:r>
            <a:r>
              <a:rPr lang="en-US" dirty="0"/>
              <a:t>] </a:t>
            </a:r>
            <a:r>
              <a:rPr lang="en-US" dirty="0" err="1"/>
              <a:t>initWithFrame:frame</a:t>
            </a:r>
            <a:r>
              <a:rPr lang="en-US" dirty="0"/>
              <a:t>];</a:t>
            </a:r>
            <a:endParaRPr lang="zh-CN" altLang="en-US" dirty="0"/>
          </a:p>
          <a:p>
            <a:pPr marL="0" indent="0">
              <a:buNone/>
            </a:pPr>
            <a:r>
              <a:rPr lang="en-US" dirty="0"/>
              <a:t>    _</a:t>
            </a:r>
            <a:r>
              <a:rPr lang="en-US" dirty="0" err="1"/>
              <a:t>bView.delegate</a:t>
            </a:r>
            <a:r>
              <a:rPr lang="en-US" dirty="0"/>
              <a:t> = self;</a:t>
            </a:r>
            <a:endParaRPr lang="zh-CN" altLang="en-US" dirty="0"/>
          </a:p>
          <a:p>
            <a:pPr marL="0" indent="0">
              <a:buNone/>
            </a:pPr>
            <a:r>
              <a:rPr lang="en-US" dirty="0"/>
              <a:t>    </a:t>
            </a:r>
            <a:r>
              <a:rPr lang="zh-CN" altLang="en-US" dirty="0" smtClean="0"/>
              <a:t>  然</a:t>
            </a:r>
            <a:r>
              <a:rPr lang="zh-CN" altLang="en-US" dirty="0"/>
              <a:t>后在</a:t>
            </a:r>
            <a:r>
              <a:rPr lang="en-US" dirty="0" err="1"/>
              <a:t>dealloc</a:t>
            </a:r>
            <a:r>
              <a:rPr lang="zh-CN" altLang="en-US" dirty="0"/>
              <a:t>方法中释放</a:t>
            </a:r>
            <a:r>
              <a:rPr lang="en-US" dirty="0"/>
              <a:t>_</a:t>
            </a:r>
            <a:r>
              <a:rPr lang="en-US" dirty="0" err="1"/>
              <a:t>bView</a:t>
            </a:r>
            <a:r>
              <a:rPr lang="en-US" dirty="0"/>
              <a:t>:</a:t>
            </a:r>
            <a:endParaRPr lang="zh-CN" altLang="en-US" dirty="0"/>
          </a:p>
          <a:p>
            <a:pPr marL="0" indent="0">
              <a:buNone/>
            </a:pPr>
            <a:r>
              <a:rPr lang="en-US" dirty="0"/>
              <a:t>   </a:t>
            </a:r>
            <a:r>
              <a:rPr lang="en-US" dirty="0" smtClean="0"/>
              <a:t>_</a:t>
            </a:r>
            <a:r>
              <a:rPr lang="en-US" dirty="0" err="1" smtClean="0"/>
              <a:t>bView.delegate</a:t>
            </a:r>
            <a:r>
              <a:rPr lang="en-US" dirty="0" smtClean="0"/>
              <a:t> </a:t>
            </a:r>
            <a:r>
              <a:rPr lang="en-US" dirty="0"/>
              <a:t>= nil;</a:t>
            </a:r>
            <a:endParaRPr lang="zh-CN" altLang="en-US" dirty="0"/>
          </a:p>
          <a:p>
            <a:pPr marL="0" indent="0">
              <a:buNone/>
            </a:pPr>
            <a:r>
              <a:rPr lang="en-US" dirty="0"/>
              <a:t>   </a:t>
            </a:r>
            <a:r>
              <a:rPr lang="en-US" dirty="0" err="1" smtClean="0"/>
              <a:t>release_nil</a:t>
            </a:r>
            <a:r>
              <a:rPr lang="en-US" dirty="0"/>
              <a:t>(_</a:t>
            </a:r>
            <a:r>
              <a:rPr lang="en-US" dirty="0" err="1"/>
              <a:t>bView</a:t>
            </a:r>
            <a:r>
              <a:rPr lang="en-US" dirty="0"/>
              <a:t>);</a:t>
            </a:r>
            <a:endParaRPr lang="zh-CN" altLang="en-US" dirty="0"/>
          </a:p>
          <a:p>
            <a:endParaRPr lang="en-US" dirty="0"/>
          </a:p>
        </p:txBody>
      </p:sp>
    </p:spTree>
    <p:extLst>
      <p:ext uri="{BB962C8B-B14F-4D97-AF65-F5344CB8AC3E}">
        <p14:creationId xmlns:p14="http://schemas.microsoft.com/office/powerpoint/2010/main" val="2731488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854"/>
            <a:ext cx="8229600" cy="1072207"/>
          </a:xfrm>
        </p:spPr>
        <p:txBody>
          <a:bodyPr>
            <a:normAutofit fontScale="90000"/>
          </a:bodyPr>
          <a:lstStyle/>
          <a:p>
            <a:pPr algn="l"/>
            <a:r>
              <a:rPr lang="en-US" dirty="0"/>
              <a:t>1  </a:t>
            </a:r>
            <a:r>
              <a:rPr lang="zh-CN" altLang="en-US" dirty="0"/>
              <a:t>配对原则</a:t>
            </a:r>
            <a:br>
              <a:rPr lang="zh-CN" altLang="en-US" dirty="0"/>
            </a:br>
            <a:endParaRPr lang="en-US" dirty="0"/>
          </a:p>
        </p:txBody>
      </p:sp>
      <p:sp>
        <p:nvSpPr>
          <p:cNvPr id="3" name="Content Placeholder 2"/>
          <p:cNvSpPr>
            <a:spLocks noGrp="1"/>
          </p:cNvSpPr>
          <p:nvPr>
            <p:ph idx="1"/>
          </p:nvPr>
        </p:nvSpPr>
        <p:spPr/>
        <p:txBody>
          <a:bodyPr/>
          <a:lstStyle/>
          <a:p>
            <a:pPr marL="0" indent="0">
              <a:buNone/>
            </a:pPr>
            <a:r>
              <a:rPr lang="en-US" dirty="0" err="1"/>
              <a:t>alloc</a:t>
            </a:r>
            <a:r>
              <a:rPr lang="en-US" dirty="0"/>
              <a:t> – release</a:t>
            </a:r>
            <a:endParaRPr lang="zh-CN" altLang="en-US" dirty="0"/>
          </a:p>
          <a:p>
            <a:pPr marL="0" indent="0">
              <a:buNone/>
            </a:pPr>
            <a:r>
              <a:rPr lang="en-US" dirty="0"/>
              <a:t>new – release</a:t>
            </a:r>
            <a:endParaRPr lang="zh-CN" altLang="en-US" dirty="0"/>
          </a:p>
          <a:p>
            <a:pPr marL="0" indent="0">
              <a:buNone/>
            </a:pPr>
            <a:r>
              <a:rPr lang="en-US" dirty="0"/>
              <a:t>retain - release</a:t>
            </a:r>
            <a:endParaRPr lang="zh-CN" altLang="en-US" dirty="0"/>
          </a:p>
          <a:p>
            <a:pPr marL="0" indent="0">
              <a:buNone/>
            </a:pPr>
            <a:r>
              <a:rPr lang="en-US" dirty="0"/>
              <a:t>copy – </a:t>
            </a:r>
            <a:r>
              <a:rPr lang="en-US" dirty="0" smtClean="0"/>
              <a:t>release</a:t>
            </a:r>
            <a:endParaRPr lang="zh-CN" altLang="en-US" dirty="0"/>
          </a:p>
        </p:txBody>
      </p:sp>
    </p:spTree>
    <p:extLst>
      <p:ext uri="{BB962C8B-B14F-4D97-AF65-F5344CB8AC3E}">
        <p14:creationId xmlns:p14="http://schemas.microsoft.com/office/powerpoint/2010/main" val="4746265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9910"/>
            <a:ext cx="8229600" cy="5796253"/>
          </a:xfrm>
        </p:spPr>
        <p:txBody>
          <a:bodyPr/>
          <a:lstStyle/>
          <a:p>
            <a:pPr marL="0" indent="0">
              <a:buNone/>
            </a:pPr>
            <a:r>
              <a:rPr lang="en-US" altLang="zh-CN" dirty="0" smtClean="0"/>
              <a:t>        </a:t>
            </a:r>
            <a:r>
              <a:rPr lang="zh-CN" altLang="en-US" dirty="0" smtClean="0"/>
              <a:t>假如这里</a:t>
            </a:r>
            <a:r>
              <a:rPr lang="en-US" dirty="0"/>
              <a:t>delegate</a:t>
            </a:r>
            <a:r>
              <a:rPr lang="zh-CN" altLang="en-US" dirty="0"/>
              <a:t>用的是</a:t>
            </a:r>
            <a:r>
              <a:rPr lang="en-US" dirty="0"/>
              <a:t>retain, </a:t>
            </a:r>
            <a:r>
              <a:rPr lang="zh-CN" altLang="en-US" dirty="0"/>
              <a:t>那么</a:t>
            </a:r>
            <a:r>
              <a:rPr lang="en-US" dirty="0" err="1"/>
              <a:t>AController</a:t>
            </a:r>
            <a:r>
              <a:rPr lang="zh-CN" altLang="en-US" dirty="0"/>
              <a:t>对象的引用计数被</a:t>
            </a:r>
            <a:r>
              <a:rPr lang="en-US" dirty="0"/>
              <a:t>_</a:t>
            </a:r>
            <a:r>
              <a:rPr lang="en-US" dirty="0" err="1"/>
              <a:t>bView</a:t>
            </a:r>
            <a:r>
              <a:rPr lang="en-US" dirty="0"/>
              <a:t> retain</a:t>
            </a:r>
            <a:r>
              <a:rPr lang="zh-CN" altLang="en-US" dirty="0"/>
              <a:t>了一次 ，这样只有在</a:t>
            </a:r>
            <a:r>
              <a:rPr lang="en-US" dirty="0"/>
              <a:t>_</a:t>
            </a:r>
            <a:r>
              <a:rPr lang="en-US" dirty="0" err="1"/>
              <a:t>bView</a:t>
            </a:r>
            <a:r>
              <a:rPr lang="zh-CN" altLang="en-US" dirty="0"/>
              <a:t>释放时</a:t>
            </a:r>
            <a:r>
              <a:rPr lang="en-US" dirty="0" err="1"/>
              <a:t>AController</a:t>
            </a:r>
            <a:r>
              <a:rPr lang="zh-CN" altLang="en-US" dirty="0"/>
              <a:t>对象才有可能被释放。而</a:t>
            </a:r>
            <a:r>
              <a:rPr lang="en-US" dirty="0"/>
              <a:t>_</a:t>
            </a:r>
            <a:r>
              <a:rPr lang="en-US" dirty="0" err="1"/>
              <a:t>bView</a:t>
            </a:r>
            <a:r>
              <a:rPr lang="zh-CN" altLang="en-US" dirty="0"/>
              <a:t>的释放又依赖于</a:t>
            </a:r>
            <a:r>
              <a:rPr lang="en-US" dirty="0" err="1"/>
              <a:t>AController</a:t>
            </a:r>
            <a:r>
              <a:rPr lang="zh-CN" altLang="en-US" dirty="0"/>
              <a:t>的释放，这就造成了循环引用。</a:t>
            </a:r>
            <a:r>
              <a:rPr lang="en-US" dirty="0" err="1"/>
              <a:t>AController</a:t>
            </a:r>
            <a:r>
              <a:rPr lang="zh-CN" altLang="en-US" dirty="0"/>
              <a:t>对象和</a:t>
            </a:r>
            <a:r>
              <a:rPr lang="en-US" dirty="0"/>
              <a:t>_</a:t>
            </a:r>
            <a:r>
              <a:rPr lang="en-US" dirty="0" err="1"/>
              <a:t>bView</a:t>
            </a:r>
            <a:r>
              <a:rPr lang="zh-CN" altLang="en-US" dirty="0"/>
              <a:t>永远得不到释放。</a:t>
            </a:r>
          </a:p>
          <a:p>
            <a:pPr marL="0" indent="0">
              <a:buNone/>
            </a:pPr>
            <a:r>
              <a:rPr lang="en-US" dirty="0"/>
              <a:t>      </a:t>
            </a:r>
            <a:r>
              <a:rPr lang="zh-CN" altLang="en-US" dirty="0"/>
              <a:t>结论：</a:t>
            </a:r>
            <a:r>
              <a:rPr lang="en-US" dirty="0"/>
              <a:t>delegate</a:t>
            </a:r>
            <a:r>
              <a:rPr lang="zh-CN" altLang="en-US" dirty="0"/>
              <a:t>一定要用</a:t>
            </a:r>
            <a:r>
              <a:rPr lang="en-US" dirty="0"/>
              <a:t>assign</a:t>
            </a:r>
            <a:r>
              <a:rPr lang="zh-CN" altLang="en-US" dirty="0"/>
              <a:t>，不能用</a:t>
            </a:r>
            <a:r>
              <a:rPr lang="en-US" dirty="0"/>
              <a:t>retain</a:t>
            </a:r>
            <a:r>
              <a:rPr lang="zh-CN" altLang="en-US" dirty="0"/>
              <a:t>。</a:t>
            </a:r>
          </a:p>
          <a:p>
            <a:pPr marL="0" indent="0">
              <a:buNone/>
            </a:pPr>
            <a:endParaRPr lang="en-US" dirty="0"/>
          </a:p>
        </p:txBody>
      </p:sp>
    </p:spTree>
    <p:extLst>
      <p:ext uri="{BB962C8B-B14F-4D97-AF65-F5344CB8AC3E}">
        <p14:creationId xmlns:p14="http://schemas.microsoft.com/office/powerpoint/2010/main" val="235399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902"/>
            <a:ext cx="8229600" cy="5763262"/>
          </a:xfrm>
        </p:spPr>
        <p:txBody>
          <a:bodyPr/>
          <a:lstStyle/>
          <a:p>
            <a:pPr marL="0" indent="0">
              <a:buNone/>
            </a:pPr>
            <a:r>
              <a:rPr lang="zh-CN" altLang="en-US" dirty="0"/>
              <a:t>例二：</a:t>
            </a:r>
            <a:r>
              <a:rPr lang="en-US" dirty="0" err="1"/>
              <a:t>AController</a:t>
            </a:r>
            <a:r>
              <a:rPr lang="zh-CN" altLang="en-US" dirty="0"/>
              <a:t>中有个</a:t>
            </a:r>
            <a:r>
              <a:rPr lang="en-US" dirty="0" err="1"/>
              <a:t>BController</a:t>
            </a:r>
            <a:r>
              <a:rPr lang="zh-CN" altLang="en-US" dirty="0"/>
              <a:t>对象</a:t>
            </a:r>
          </a:p>
          <a:p>
            <a:pPr marL="0" indent="0">
              <a:buNone/>
            </a:pPr>
            <a:r>
              <a:rPr lang="en-US" dirty="0"/>
              <a:t>    </a:t>
            </a:r>
            <a:r>
              <a:rPr lang="en-US" dirty="0" err="1"/>
              <a:t>BController</a:t>
            </a:r>
            <a:r>
              <a:rPr lang="en-US" dirty="0"/>
              <a:t> *</a:t>
            </a:r>
            <a:r>
              <a:rPr lang="en-US" dirty="0" err="1"/>
              <a:t>bController</a:t>
            </a:r>
            <a:r>
              <a:rPr lang="en-US" dirty="0"/>
              <a:t> = [[</a:t>
            </a:r>
            <a:r>
              <a:rPr lang="en-US" dirty="0" err="1"/>
              <a:t>BController</a:t>
            </a:r>
            <a:r>
              <a:rPr lang="en-US" dirty="0"/>
              <a:t> </a:t>
            </a:r>
            <a:r>
              <a:rPr lang="en-US" dirty="0" err="1"/>
              <a:t>alloc</a:t>
            </a:r>
            <a:r>
              <a:rPr lang="en-US" dirty="0"/>
              <a:t>] </a:t>
            </a:r>
            <a:r>
              <a:rPr lang="en-US" dirty="0" err="1"/>
              <a:t>init</a:t>
            </a:r>
            <a:r>
              <a:rPr lang="en-US" dirty="0"/>
              <a:t>];</a:t>
            </a:r>
            <a:endParaRPr lang="zh-CN" altLang="en-US" dirty="0"/>
          </a:p>
          <a:p>
            <a:pPr marL="0" indent="0">
              <a:buNone/>
            </a:pPr>
            <a:r>
              <a:rPr lang="en-US" dirty="0"/>
              <a:t>    </a:t>
            </a:r>
            <a:r>
              <a:rPr lang="en-US" dirty="0" err="1"/>
              <a:t>bController.parentController</a:t>
            </a:r>
            <a:r>
              <a:rPr lang="en-US" dirty="0"/>
              <a:t> = self;</a:t>
            </a:r>
            <a:endParaRPr lang="zh-CN" altLang="en-US" dirty="0"/>
          </a:p>
          <a:p>
            <a:pPr marL="0" indent="0">
              <a:buNone/>
            </a:pPr>
            <a:r>
              <a:rPr lang="en-US" dirty="0"/>
              <a:t>    [self </a:t>
            </a:r>
            <a:r>
              <a:rPr lang="en-US" dirty="0" err="1"/>
              <a:t>presentViewController:bController</a:t>
            </a:r>
            <a:r>
              <a:rPr lang="en-US" dirty="0"/>
              <a:t> </a:t>
            </a:r>
            <a:r>
              <a:rPr lang="en-US" dirty="0" err="1"/>
              <a:t>animated:YES</a:t>
            </a:r>
            <a:r>
              <a:rPr lang="en-US" dirty="0"/>
              <a:t>];</a:t>
            </a:r>
            <a:endParaRPr lang="zh-CN" altLang="en-US" dirty="0"/>
          </a:p>
          <a:p>
            <a:pPr marL="0" indent="0">
              <a:buNone/>
            </a:pPr>
            <a:r>
              <a:rPr lang="en-US" dirty="0"/>
              <a:t>    [</a:t>
            </a:r>
            <a:r>
              <a:rPr lang="en-US" dirty="0" err="1"/>
              <a:t>bController</a:t>
            </a:r>
            <a:r>
              <a:rPr lang="en-US" dirty="0"/>
              <a:t> release];</a:t>
            </a:r>
            <a:endParaRPr lang="zh-CN" altLang="en-US" dirty="0"/>
          </a:p>
          <a:p>
            <a:pPr marL="0" indent="0">
              <a:buNone/>
            </a:pPr>
            <a:r>
              <a:rPr lang="en-US" dirty="0"/>
              <a:t>      </a:t>
            </a:r>
            <a:r>
              <a:rPr lang="zh-CN" altLang="en-US" dirty="0"/>
              <a:t>与</a:t>
            </a:r>
            <a:r>
              <a:rPr lang="en-US" dirty="0"/>
              <a:t>delegate</a:t>
            </a:r>
            <a:r>
              <a:rPr lang="zh-CN" altLang="en-US" dirty="0"/>
              <a:t>同样的道理，这里的</a:t>
            </a:r>
            <a:r>
              <a:rPr lang="en-US" dirty="0" err="1"/>
              <a:t>parentController</a:t>
            </a:r>
            <a:r>
              <a:rPr lang="zh-CN" altLang="en-US" dirty="0"/>
              <a:t>只能用</a:t>
            </a:r>
            <a:r>
              <a:rPr lang="en-US" dirty="0"/>
              <a:t>assign</a:t>
            </a:r>
            <a:r>
              <a:rPr lang="zh-CN" altLang="en-US" dirty="0"/>
              <a:t>。</a:t>
            </a:r>
          </a:p>
          <a:p>
            <a:endParaRPr lang="en-US" dirty="0"/>
          </a:p>
        </p:txBody>
      </p:sp>
    </p:spTree>
    <p:extLst>
      <p:ext uri="{BB962C8B-B14F-4D97-AF65-F5344CB8AC3E}">
        <p14:creationId xmlns:p14="http://schemas.microsoft.com/office/powerpoint/2010/main" val="301906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0424"/>
            <a:ext cx="8229600" cy="5845740"/>
          </a:xfrm>
        </p:spPr>
        <p:txBody>
          <a:bodyPr>
            <a:normAutofit lnSpcReduction="10000"/>
          </a:bodyPr>
          <a:lstStyle/>
          <a:p>
            <a:pPr marL="0" indent="0">
              <a:buNone/>
            </a:pPr>
            <a:r>
              <a:rPr lang="zh-CN" altLang="en-US" dirty="0" smtClean="0"/>
              <a:t>理由是，</a:t>
            </a:r>
            <a:r>
              <a:rPr lang="zh-CN" altLang="en-US" dirty="0"/>
              <a:t>这里</a:t>
            </a:r>
            <a:r>
              <a:rPr lang="en-US" dirty="0" err="1"/>
              <a:t>bController</a:t>
            </a:r>
            <a:r>
              <a:rPr lang="zh-CN" altLang="en-US" dirty="0"/>
              <a:t>被</a:t>
            </a:r>
            <a:r>
              <a:rPr lang="en-US" dirty="0" err="1"/>
              <a:t>alloc</a:t>
            </a:r>
            <a:r>
              <a:rPr lang="zh-CN" altLang="en-US" dirty="0"/>
              <a:t>了一下，引用计数是</a:t>
            </a:r>
            <a:r>
              <a:rPr lang="en-US" dirty="0"/>
              <a:t>1</a:t>
            </a:r>
            <a:r>
              <a:rPr lang="zh-CN" altLang="en-US" dirty="0"/>
              <a:t>，被</a:t>
            </a:r>
            <a:r>
              <a:rPr lang="en-US" dirty="0"/>
              <a:t>present</a:t>
            </a:r>
            <a:r>
              <a:rPr lang="zh-CN" altLang="en-US" dirty="0"/>
              <a:t>之后，引用计数增加若干，假设增加了</a:t>
            </a:r>
            <a:r>
              <a:rPr lang="en-US" dirty="0"/>
              <a:t>3</a:t>
            </a:r>
            <a:r>
              <a:rPr lang="zh-CN" altLang="en-US" dirty="0"/>
              <a:t>（反正肯定不止增加</a:t>
            </a:r>
            <a:r>
              <a:rPr lang="en-US" dirty="0"/>
              <a:t>1</a:t>
            </a:r>
            <a:r>
              <a:rPr lang="zh-CN" altLang="en-US" dirty="0"/>
              <a:t>）。这时</a:t>
            </a:r>
            <a:r>
              <a:rPr lang="en-US" dirty="0" err="1"/>
              <a:t>bController</a:t>
            </a:r>
            <a:r>
              <a:rPr lang="zh-CN" altLang="en-US" dirty="0"/>
              <a:t>的引用计数为</a:t>
            </a:r>
            <a:r>
              <a:rPr lang="en-US" dirty="0"/>
              <a:t>1+3=4</a:t>
            </a:r>
            <a:r>
              <a:rPr lang="zh-CN" altLang="en-US" dirty="0"/>
              <a:t>。然后</a:t>
            </a:r>
            <a:r>
              <a:rPr lang="en-US" dirty="0"/>
              <a:t>release</a:t>
            </a:r>
            <a:r>
              <a:rPr lang="zh-CN" altLang="en-US" dirty="0"/>
              <a:t>一下，减一变为</a:t>
            </a:r>
            <a:r>
              <a:rPr lang="en-US" dirty="0"/>
              <a:t>3</a:t>
            </a:r>
            <a:r>
              <a:rPr lang="zh-CN" altLang="en-US" dirty="0"/>
              <a:t>。这个</a:t>
            </a:r>
            <a:r>
              <a:rPr lang="en-US" dirty="0"/>
              <a:t>3</a:t>
            </a:r>
            <a:r>
              <a:rPr lang="zh-CN" altLang="en-US" dirty="0"/>
              <a:t>要什么时候被减去变为</a:t>
            </a:r>
            <a:r>
              <a:rPr lang="en-US" dirty="0"/>
              <a:t>0</a:t>
            </a:r>
            <a:r>
              <a:rPr lang="zh-CN" altLang="en-US" dirty="0"/>
              <a:t>呢？推测是在</a:t>
            </a:r>
            <a:r>
              <a:rPr lang="en-US" dirty="0" err="1"/>
              <a:t>AController</a:t>
            </a:r>
            <a:r>
              <a:rPr lang="zh-CN" altLang="en-US" dirty="0"/>
              <a:t>被销毁的时候，通过</a:t>
            </a:r>
            <a:r>
              <a:rPr lang="en-US" dirty="0"/>
              <a:t>[super </a:t>
            </a:r>
            <a:r>
              <a:rPr lang="en-US" dirty="0" err="1"/>
              <a:t>dealloc</a:t>
            </a:r>
            <a:r>
              <a:rPr lang="en-US" dirty="0"/>
              <a:t>]</a:t>
            </a:r>
            <a:r>
              <a:rPr lang="zh-CN" altLang="en-US" dirty="0"/>
              <a:t>；这句方法内部调用一系列的</a:t>
            </a:r>
            <a:r>
              <a:rPr lang="zh-CN" altLang="en-US" dirty="0" smtClean="0"/>
              <a:t>方法来释</a:t>
            </a:r>
            <a:r>
              <a:rPr lang="zh-CN" altLang="en-US" dirty="0"/>
              <a:t>放</a:t>
            </a:r>
            <a:r>
              <a:rPr lang="en-US" dirty="0" err="1"/>
              <a:t>bController</a:t>
            </a:r>
            <a:r>
              <a:rPr lang="zh-CN" altLang="en-US" dirty="0"/>
              <a:t>。这里假如</a:t>
            </a:r>
            <a:r>
              <a:rPr lang="en-US" dirty="0" err="1"/>
              <a:t>parentController</a:t>
            </a:r>
            <a:r>
              <a:rPr lang="zh-CN" altLang="en-US" dirty="0"/>
              <a:t>误声明为</a:t>
            </a:r>
            <a:r>
              <a:rPr lang="en-US" dirty="0"/>
              <a:t>retain</a:t>
            </a:r>
            <a:r>
              <a:rPr lang="zh-CN" altLang="en-US" dirty="0"/>
              <a:t>，则</a:t>
            </a:r>
            <a:r>
              <a:rPr lang="en-US" dirty="0" err="1"/>
              <a:t>bController</a:t>
            </a:r>
            <a:r>
              <a:rPr lang="zh-CN" altLang="en-US" dirty="0"/>
              <a:t>持有</a:t>
            </a:r>
            <a:r>
              <a:rPr lang="en-US" dirty="0" err="1"/>
              <a:t>AController</a:t>
            </a:r>
            <a:r>
              <a:rPr lang="zh-CN" altLang="en-US" dirty="0"/>
              <a:t>对象并使</a:t>
            </a:r>
            <a:r>
              <a:rPr lang="en-US" dirty="0" err="1"/>
              <a:t>AController</a:t>
            </a:r>
            <a:r>
              <a:rPr lang="zh-CN" altLang="en-US" dirty="0"/>
              <a:t>对象的引用计数</a:t>
            </a:r>
            <a:r>
              <a:rPr lang="en-US" dirty="0"/>
              <a:t>+1</a:t>
            </a:r>
            <a:r>
              <a:rPr lang="zh-CN" altLang="en-US" dirty="0"/>
              <a:t>，则</a:t>
            </a:r>
            <a:r>
              <a:rPr lang="en-US" dirty="0" err="1"/>
              <a:t>AController</a:t>
            </a:r>
            <a:r>
              <a:rPr lang="zh-CN" altLang="en-US" dirty="0"/>
              <a:t>中的</a:t>
            </a:r>
            <a:r>
              <a:rPr lang="en-US" dirty="0" err="1"/>
              <a:t>dealloc</a:t>
            </a:r>
            <a:r>
              <a:rPr lang="zh-CN" altLang="en-US" dirty="0"/>
              <a:t>永远不会被调用，</a:t>
            </a:r>
            <a:r>
              <a:rPr lang="en-US" dirty="0" err="1"/>
              <a:t>BController</a:t>
            </a:r>
            <a:r>
              <a:rPr lang="zh-CN" altLang="en-US" dirty="0"/>
              <a:t>中的</a:t>
            </a:r>
            <a:r>
              <a:rPr lang="en-US" dirty="0" err="1"/>
              <a:t>dealloc</a:t>
            </a:r>
            <a:r>
              <a:rPr lang="zh-CN" altLang="en-US" dirty="0"/>
              <a:t>永远也不会被调用。</a:t>
            </a:r>
          </a:p>
          <a:p>
            <a:endParaRPr lang="en-US" dirty="0"/>
          </a:p>
        </p:txBody>
      </p:sp>
    </p:spTree>
    <p:extLst>
      <p:ext uri="{BB962C8B-B14F-4D97-AF65-F5344CB8AC3E}">
        <p14:creationId xmlns:p14="http://schemas.microsoft.com/office/powerpoint/2010/main" val="294394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938"/>
            <a:ext cx="8229600" cy="709306"/>
          </a:xfrm>
        </p:spPr>
        <p:txBody>
          <a:bodyPr>
            <a:normAutofit fontScale="90000"/>
          </a:bodyPr>
          <a:lstStyle/>
          <a:p>
            <a:pPr algn="l"/>
            <a:r>
              <a:rPr lang="en-US" dirty="0"/>
              <a:t>5  ARC</a:t>
            </a:r>
            <a:r>
              <a:rPr lang="zh-CN" altLang="en-US" dirty="0"/>
              <a:t/>
            </a:r>
            <a:br>
              <a:rPr lang="zh-CN" altLang="en-US" dirty="0"/>
            </a:br>
            <a:endParaRPr lang="en-US" dirty="0"/>
          </a:p>
        </p:txBody>
      </p:sp>
      <p:sp>
        <p:nvSpPr>
          <p:cNvPr id="3" name="Content Placeholder 2"/>
          <p:cNvSpPr>
            <a:spLocks noGrp="1"/>
          </p:cNvSpPr>
          <p:nvPr>
            <p:ph idx="1"/>
          </p:nvPr>
        </p:nvSpPr>
        <p:spPr>
          <a:xfrm>
            <a:off x="457200" y="857779"/>
            <a:ext cx="8229600" cy="5311538"/>
          </a:xfrm>
        </p:spPr>
        <p:txBody>
          <a:bodyPr>
            <a:noAutofit/>
          </a:bodyPr>
          <a:lstStyle/>
          <a:p>
            <a:pPr marL="0" indent="0">
              <a:buNone/>
            </a:pPr>
            <a:r>
              <a:rPr lang="zh-CN" altLang="en-US" sz="2800" dirty="0"/>
              <a:t>简介</a:t>
            </a:r>
            <a:r>
              <a:rPr lang="zh-CN" altLang="en-US" sz="2800" dirty="0" smtClean="0"/>
              <a:t>：</a:t>
            </a:r>
            <a:endParaRPr lang="en-US" altLang="zh-CN" sz="2800" dirty="0" smtClean="0"/>
          </a:p>
          <a:p>
            <a:pPr marL="0" indent="0">
              <a:buNone/>
            </a:pPr>
            <a:r>
              <a:rPr lang="en-US" sz="2800" dirty="0"/>
              <a:t> </a:t>
            </a:r>
            <a:r>
              <a:rPr lang="en-US" sz="2800" dirty="0" smtClean="0"/>
              <a:t>       </a:t>
            </a:r>
            <a:r>
              <a:rPr lang="en-US" sz="2800" dirty="0"/>
              <a:t>Objective-c</a:t>
            </a:r>
            <a:r>
              <a:rPr lang="zh-CN" altLang="en-US" sz="2800" dirty="0"/>
              <a:t>中提供了两种内存管理机制</a:t>
            </a:r>
            <a:r>
              <a:rPr lang="en-US" sz="2800" dirty="0"/>
              <a:t>MRC(Manual Reference Counting)</a:t>
            </a:r>
            <a:r>
              <a:rPr lang="zh-CN" altLang="en-US" sz="2800" dirty="0"/>
              <a:t>和</a:t>
            </a:r>
            <a:r>
              <a:rPr lang="en-US" sz="2800" dirty="0"/>
              <a:t>ARC(Automatic Reference Counting)</a:t>
            </a:r>
            <a:r>
              <a:rPr lang="zh-CN" altLang="en-US" sz="2800" dirty="0"/>
              <a:t>，分别提供对内存的手动和自动管理，来满足不同的需求。</a:t>
            </a:r>
            <a:r>
              <a:rPr lang="en-US" sz="2800" dirty="0"/>
              <a:t>ARC</a:t>
            </a:r>
            <a:r>
              <a:rPr lang="zh-CN" altLang="en-US" sz="2800" dirty="0"/>
              <a:t>是</a:t>
            </a:r>
            <a:r>
              <a:rPr lang="en-US" sz="2800" dirty="0" err="1"/>
              <a:t>iOS</a:t>
            </a:r>
            <a:r>
              <a:rPr lang="en-US" sz="2800" dirty="0"/>
              <a:t> 5</a:t>
            </a:r>
            <a:r>
              <a:rPr lang="zh-CN" altLang="en-US" sz="2800" dirty="0"/>
              <a:t>推出的新功能，简单地说，就是代码中自动加入了</a:t>
            </a:r>
            <a:r>
              <a:rPr lang="en-US" sz="2800" dirty="0"/>
              <a:t>retain/release</a:t>
            </a:r>
            <a:r>
              <a:rPr lang="zh-CN" altLang="en-US" sz="2800" dirty="0"/>
              <a:t>，原先需要手动添加的用来处理内存管理的引用计数的代码可以自动地由编译器完成了。该</a:t>
            </a:r>
            <a:r>
              <a:rPr lang="zh-CN" altLang="en-US" sz="2800" dirty="0" smtClean="0"/>
              <a:t>机制在</a:t>
            </a:r>
            <a:r>
              <a:rPr lang="en-US" sz="2800" dirty="0" smtClean="0"/>
              <a:t> </a:t>
            </a:r>
            <a:r>
              <a:rPr lang="en-US" sz="2800" dirty="0" err="1"/>
              <a:t>iOS</a:t>
            </a:r>
            <a:r>
              <a:rPr lang="en-US" sz="2800" dirty="0"/>
              <a:t> 5/ Mac OS X 10.7 </a:t>
            </a:r>
            <a:r>
              <a:rPr lang="zh-CN" altLang="en-US" sz="2800" dirty="0"/>
              <a:t>开始导入，从</a:t>
            </a:r>
            <a:r>
              <a:rPr lang="en-US" sz="2800" dirty="0"/>
              <a:t>Xcode4.2</a:t>
            </a:r>
            <a:r>
              <a:rPr lang="zh-CN" altLang="en-US" sz="2800" dirty="0"/>
              <a:t>开始可以使用该机能。简单地理解</a:t>
            </a:r>
            <a:r>
              <a:rPr lang="en-US" sz="2800" dirty="0"/>
              <a:t>ARC</a:t>
            </a:r>
            <a:r>
              <a:rPr lang="zh-CN" altLang="en-US" sz="2800" dirty="0"/>
              <a:t>，就是通过指定的语法，让编译器</a:t>
            </a:r>
            <a:r>
              <a:rPr lang="en-US" sz="2800" dirty="0"/>
              <a:t>(LLVM 3.0)</a:t>
            </a:r>
            <a:r>
              <a:rPr lang="zh-CN" altLang="en-US" sz="2800" dirty="0"/>
              <a:t>在编译代码时，自动生成实例的引用计数管理部分代码。 </a:t>
            </a:r>
          </a:p>
        </p:txBody>
      </p:sp>
    </p:spTree>
    <p:extLst>
      <p:ext uri="{BB962C8B-B14F-4D97-AF65-F5344CB8AC3E}">
        <p14:creationId xmlns:p14="http://schemas.microsoft.com/office/powerpoint/2010/main" val="316456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902"/>
            <a:ext cx="8229600" cy="5763262"/>
          </a:xfrm>
        </p:spPr>
        <p:txBody>
          <a:bodyPr/>
          <a:lstStyle/>
          <a:p>
            <a:pPr marL="0" indent="0">
              <a:buNone/>
            </a:pPr>
            <a:r>
              <a:rPr lang="zh-CN" altLang="en-US" dirty="0"/>
              <a:t>优点</a:t>
            </a:r>
            <a:r>
              <a:rPr lang="zh-CN" altLang="en-US" dirty="0" smtClean="0"/>
              <a:t>：</a:t>
            </a:r>
            <a:endParaRPr lang="en-US" altLang="zh-CN" dirty="0" smtClean="0"/>
          </a:p>
          <a:p>
            <a:pPr marL="0" indent="0">
              <a:buNone/>
            </a:pPr>
            <a:r>
              <a:rPr lang="en-US" dirty="0" smtClean="0"/>
              <a:t>1</a:t>
            </a:r>
            <a:r>
              <a:rPr lang="zh-CN" altLang="en-US" dirty="0"/>
              <a:t>）在很大程度上消除了手动内存管理的负担，同时省去了追查内存泄露和过度释放对象引起的繁琐操作</a:t>
            </a:r>
            <a:r>
              <a:rPr lang="zh-CN" altLang="en-US" dirty="0" smtClean="0"/>
              <a:t>；</a:t>
            </a:r>
            <a:endParaRPr lang="en-US" altLang="zh-CN" dirty="0" smtClean="0"/>
          </a:p>
          <a:p>
            <a:pPr marL="0" indent="0">
              <a:buNone/>
            </a:pPr>
            <a:r>
              <a:rPr lang="en-US" dirty="0" smtClean="0"/>
              <a:t>2</a:t>
            </a:r>
            <a:r>
              <a:rPr lang="zh-CN" altLang="en-US" dirty="0"/>
              <a:t>）根据</a:t>
            </a:r>
            <a:r>
              <a:rPr lang="en-US" dirty="0"/>
              <a:t>Apple</a:t>
            </a:r>
            <a:r>
              <a:rPr lang="zh-CN" altLang="en-US" dirty="0"/>
              <a:t>的说法，</a:t>
            </a:r>
            <a:r>
              <a:rPr lang="en-US" dirty="0"/>
              <a:t>ARC</a:t>
            </a:r>
            <a:r>
              <a:rPr lang="zh-CN" altLang="en-US" dirty="0"/>
              <a:t>的效率反倒高。 效率为什么会提高了呢？主要是之前通过</a:t>
            </a:r>
            <a:r>
              <a:rPr lang="en-US" dirty="0" err="1"/>
              <a:t>autorelease</a:t>
            </a:r>
            <a:r>
              <a:rPr lang="zh-CN" altLang="en-US" dirty="0"/>
              <a:t>释放的东西都是随着</a:t>
            </a:r>
            <a:r>
              <a:rPr lang="en-US" dirty="0" err="1"/>
              <a:t>runloop</a:t>
            </a:r>
            <a:r>
              <a:rPr lang="zh-CN" altLang="en-US" dirty="0"/>
              <a:t>在</a:t>
            </a:r>
            <a:r>
              <a:rPr lang="en-US" dirty="0" err="1"/>
              <a:t>autorelease</a:t>
            </a:r>
            <a:r>
              <a:rPr lang="en-US" dirty="0"/>
              <a:t> pool</a:t>
            </a:r>
            <a:r>
              <a:rPr lang="zh-CN" altLang="en-US" dirty="0"/>
              <a:t>中一起释放的，而开启了</a:t>
            </a:r>
            <a:r>
              <a:rPr lang="en-US" dirty="0"/>
              <a:t>ARC</a:t>
            </a:r>
            <a:r>
              <a:rPr lang="zh-CN" altLang="en-US" dirty="0"/>
              <a:t>后，很多之前要</a:t>
            </a:r>
            <a:r>
              <a:rPr lang="en-US" dirty="0" err="1"/>
              <a:t>autorelease</a:t>
            </a:r>
            <a:r>
              <a:rPr lang="zh-CN" altLang="en-US" dirty="0"/>
              <a:t>的东西直接就通过类似手动管理的方式释放掉了，根本没放到</a:t>
            </a:r>
            <a:r>
              <a:rPr lang="en-US" dirty="0" err="1"/>
              <a:t>autorelease</a:t>
            </a:r>
            <a:r>
              <a:rPr lang="en-US" dirty="0"/>
              <a:t> pool</a:t>
            </a:r>
            <a:r>
              <a:rPr lang="zh-CN" altLang="en-US" dirty="0"/>
              <a:t>中，从而提升了效率。</a:t>
            </a:r>
          </a:p>
          <a:p>
            <a:endParaRPr lang="en-US" dirty="0"/>
          </a:p>
        </p:txBody>
      </p:sp>
    </p:spTree>
    <p:extLst>
      <p:ext uri="{BB962C8B-B14F-4D97-AF65-F5344CB8AC3E}">
        <p14:creationId xmlns:p14="http://schemas.microsoft.com/office/powerpoint/2010/main" val="318270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0424"/>
            <a:ext cx="8229600" cy="5845740"/>
          </a:xfrm>
        </p:spPr>
        <p:txBody>
          <a:bodyPr/>
          <a:lstStyle/>
          <a:p>
            <a:pPr marL="0" indent="0">
              <a:buNone/>
            </a:pPr>
            <a:r>
              <a:rPr lang="zh-CN" altLang="en-US" dirty="0"/>
              <a:t>缺点</a:t>
            </a:r>
            <a:r>
              <a:rPr lang="zh-CN" altLang="en-US" dirty="0" smtClean="0"/>
              <a:t>：</a:t>
            </a:r>
            <a:endParaRPr lang="en-US" altLang="zh-CN" dirty="0" smtClean="0"/>
          </a:p>
          <a:p>
            <a:pPr marL="0" indent="0">
              <a:buNone/>
            </a:pPr>
            <a:r>
              <a:rPr lang="en-US" dirty="0" smtClean="0"/>
              <a:t>1</a:t>
            </a:r>
            <a:r>
              <a:rPr lang="zh-CN" altLang="en-US" dirty="0"/>
              <a:t>）部分流行的开源库还没有转为</a:t>
            </a:r>
            <a:r>
              <a:rPr lang="en-US" dirty="0"/>
              <a:t>ARC</a:t>
            </a:r>
            <a:r>
              <a:rPr lang="zh-CN" altLang="en-US" dirty="0"/>
              <a:t>；</a:t>
            </a:r>
            <a:r>
              <a:rPr lang="en-US" dirty="0"/>
              <a:t> </a:t>
            </a:r>
            <a:endParaRPr lang="en-US" dirty="0" smtClean="0"/>
          </a:p>
          <a:p>
            <a:pPr marL="0" indent="0">
              <a:buNone/>
            </a:pPr>
            <a:r>
              <a:rPr lang="en-US" dirty="0" smtClean="0"/>
              <a:t>2</a:t>
            </a:r>
            <a:r>
              <a:rPr lang="zh-CN" altLang="en-US" dirty="0"/>
              <a:t>）网上有人发现，使用</a:t>
            </a:r>
            <a:r>
              <a:rPr lang="en-US" dirty="0"/>
              <a:t>ARC</a:t>
            </a:r>
            <a:r>
              <a:rPr lang="zh-CN" altLang="en-US" dirty="0"/>
              <a:t>时，对于非</a:t>
            </a:r>
            <a:r>
              <a:rPr lang="en-US" dirty="0"/>
              <a:t>ARC</a:t>
            </a:r>
            <a:r>
              <a:rPr lang="zh-CN" altLang="en-US" dirty="0"/>
              <a:t>代码，只需要在编的时候加上</a:t>
            </a:r>
            <a:r>
              <a:rPr lang="en-US" dirty="0"/>
              <a:t>-FOBJ-ARC</a:t>
            </a:r>
            <a:r>
              <a:rPr lang="zh-CN" altLang="en-US" dirty="0"/>
              <a:t>啥的就好了，实际上不是的。因为加上这个代码之后，一旦你的程序中有</a:t>
            </a:r>
            <a:r>
              <a:rPr lang="en-US" dirty="0"/>
              <a:t>ARC</a:t>
            </a:r>
            <a:r>
              <a:rPr lang="zh-CN" altLang="en-US" dirty="0"/>
              <a:t>和非</a:t>
            </a:r>
            <a:r>
              <a:rPr lang="en-US" dirty="0"/>
              <a:t>ARC</a:t>
            </a:r>
            <a:r>
              <a:rPr lang="zh-CN" altLang="en-US" dirty="0"/>
              <a:t>这两个</a:t>
            </a:r>
            <a:r>
              <a:rPr lang="en-US" dirty="0"/>
              <a:t>CLASS</a:t>
            </a:r>
            <a:r>
              <a:rPr lang="zh-CN" altLang="en-US" dirty="0"/>
              <a:t>之间交互的时候，就会莫名的出现内存泄露，而且泄漏得莫名其妙</a:t>
            </a:r>
            <a:r>
              <a:rPr lang="zh-CN" altLang="en-US" dirty="0" smtClean="0"/>
              <a:t>。</a:t>
            </a:r>
            <a:endParaRPr lang="en-US" altLang="zh-CN" dirty="0" smtClean="0"/>
          </a:p>
          <a:p>
            <a:pPr marL="0" indent="0">
              <a:buNone/>
            </a:pPr>
            <a:r>
              <a:rPr lang="en-US" dirty="0" smtClean="0"/>
              <a:t>3</a:t>
            </a:r>
            <a:r>
              <a:rPr lang="zh-CN" altLang="en-US" dirty="0"/>
              <a:t>）</a:t>
            </a:r>
            <a:r>
              <a:rPr lang="en-US" dirty="0"/>
              <a:t>ARC</a:t>
            </a:r>
            <a:r>
              <a:rPr lang="zh-CN" altLang="en-US" dirty="0"/>
              <a:t>对</a:t>
            </a:r>
            <a:r>
              <a:rPr lang="en-US" dirty="0"/>
              <a:t>Core Foundation</a:t>
            </a:r>
            <a:r>
              <a:rPr lang="zh-CN" altLang="en-US" dirty="0"/>
              <a:t>支持的不好，仍然需要</a:t>
            </a:r>
            <a:r>
              <a:rPr lang="en-US" dirty="0" err="1"/>
              <a:t>xxxxRetain</a:t>
            </a:r>
            <a:r>
              <a:rPr lang="en-US" dirty="0"/>
              <a:t>, </a:t>
            </a:r>
            <a:r>
              <a:rPr lang="en-US" dirty="0" err="1"/>
              <a:t>xxxxRelease</a:t>
            </a:r>
            <a:r>
              <a:rPr lang="zh-CN" altLang="en-US" dirty="0"/>
              <a:t>；</a:t>
            </a:r>
          </a:p>
          <a:p>
            <a:endParaRPr lang="en-US" dirty="0"/>
          </a:p>
        </p:txBody>
      </p:sp>
    </p:spTree>
    <p:extLst>
      <p:ext uri="{BB962C8B-B14F-4D97-AF65-F5344CB8AC3E}">
        <p14:creationId xmlns:p14="http://schemas.microsoft.com/office/powerpoint/2010/main" val="407515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928"/>
            <a:ext cx="8229600" cy="5862235"/>
          </a:xfrm>
        </p:spPr>
        <p:txBody>
          <a:bodyPr>
            <a:normAutofit lnSpcReduction="10000"/>
          </a:bodyPr>
          <a:lstStyle/>
          <a:p>
            <a:pPr marL="0" indent="0">
              <a:buNone/>
            </a:pPr>
            <a:r>
              <a:rPr lang="zh-CN" altLang="en-US" dirty="0"/>
              <a:t>建议</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学习</a:t>
            </a:r>
            <a:r>
              <a:rPr lang="en-US" dirty="0" err="1"/>
              <a:t>iOS</a:t>
            </a:r>
            <a:r>
              <a:rPr lang="zh-CN" altLang="en-US" dirty="0"/>
              <a:t>开发内存这块是必须要清楚的，最好是刚开始学习写代码时手动管理内存，对</a:t>
            </a:r>
            <a:r>
              <a:rPr lang="en-US" dirty="0" err="1"/>
              <a:t>iOS</a:t>
            </a:r>
            <a:r>
              <a:rPr lang="zh-CN" altLang="en-US" dirty="0"/>
              <a:t>管理内存的机制比较清楚了后，</a:t>
            </a:r>
            <a:r>
              <a:rPr lang="zh-CN" altLang="en-US" dirty="0" smtClean="0"/>
              <a:t>再考虑要不要使用</a:t>
            </a:r>
            <a:r>
              <a:rPr lang="en-US" dirty="0"/>
              <a:t>ARC(</a:t>
            </a:r>
            <a:r>
              <a:rPr lang="zh-CN" altLang="en-US" dirty="0"/>
              <a:t>自动引用计数</a:t>
            </a:r>
            <a:r>
              <a:rPr lang="en-US" dirty="0"/>
              <a:t>)</a:t>
            </a:r>
            <a:r>
              <a:rPr lang="zh-CN" altLang="en-US" dirty="0"/>
              <a:t>机制 。即使是使用</a:t>
            </a:r>
            <a:r>
              <a:rPr lang="en-US" dirty="0"/>
              <a:t>ARC(</a:t>
            </a:r>
            <a:r>
              <a:rPr lang="zh-CN" altLang="en-US" dirty="0"/>
              <a:t>自动引用计数</a:t>
            </a:r>
            <a:r>
              <a:rPr lang="en-US" dirty="0"/>
              <a:t>)</a:t>
            </a:r>
            <a:r>
              <a:rPr lang="zh-CN" altLang="en-US" dirty="0"/>
              <a:t>也要了解</a:t>
            </a:r>
            <a:r>
              <a:rPr lang="en-US" dirty="0" err="1"/>
              <a:t>iOS</a:t>
            </a:r>
            <a:r>
              <a:rPr lang="zh-CN" altLang="en-US" dirty="0"/>
              <a:t>的内存管理机制，如果你不了解</a:t>
            </a:r>
            <a:r>
              <a:rPr lang="en-US" dirty="0" err="1"/>
              <a:t>iOS</a:t>
            </a:r>
            <a:r>
              <a:rPr lang="zh-CN" altLang="en-US" dirty="0"/>
              <a:t>管理内存的机制，只会用</a:t>
            </a:r>
            <a:r>
              <a:rPr lang="en-US" dirty="0"/>
              <a:t>ARC</a:t>
            </a:r>
            <a:r>
              <a:rPr lang="zh-CN" altLang="en-US" dirty="0"/>
              <a:t>让系统帮你管理内存，可以说你的知识结构是有缺陷的，在解决一些程序中遇到的</a:t>
            </a:r>
            <a:r>
              <a:rPr lang="en-US" dirty="0"/>
              <a:t>bug</a:t>
            </a:r>
            <a:r>
              <a:rPr lang="zh-CN" altLang="en-US" dirty="0"/>
              <a:t>时会浪费掉大量的时间 。所以通过手动管理内存来深刻理解</a:t>
            </a:r>
            <a:r>
              <a:rPr lang="en-US" dirty="0" err="1"/>
              <a:t>iOS</a:t>
            </a:r>
            <a:r>
              <a:rPr lang="zh-CN" altLang="en-US" dirty="0"/>
              <a:t>内存管理机制还是很有必要的。</a:t>
            </a:r>
          </a:p>
          <a:p>
            <a:endParaRPr lang="en-US" dirty="0"/>
          </a:p>
        </p:txBody>
      </p:sp>
    </p:spTree>
    <p:extLst>
      <p:ext uri="{BB962C8B-B14F-4D97-AF65-F5344CB8AC3E}">
        <p14:creationId xmlns:p14="http://schemas.microsoft.com/office/powerpoint/2010/main" val="364075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6  </a:t>
            </a:r>
            <a:r>
              <a:rPr lang="en-US" dirty="0" err="1"/>
              <a:t>iOS</a:t>
            </a:r>
            <a:r>
              <a:rPr lang="zh-CN" altLang="en-US" dirty="0"/>
              <a:t>平台常见的内存问题</a:t>
            </a:r>
            <a:br>
              <a:rPr lang="zh-CN" altLang="en-US" dirty="0"/>
            </a:br>
            <a:endParaRPr lang="en-US" dirty="0"/>
          </a:p>
        </p:txBody>
      </p:sp>
      <p:sp>
        <p:nvSpPr>
          <p:cNvPr id="3" name="Content Placeholder 2"/>
          <p:cNvSpPr>
            <a:spLocks noGrp="1"/>
          </p:cNvSpPr>
          <p:nvPr>
            <p:ph idx="1"/>
          </p:nvPr>
        </p:nvSpPr>
        <p:spPr/>
        <p:txBody>
          <a:bodyPr/>
          <a:lstStyle/>
          <a:p>
            <a:pPr marL="0" indent="0">
              <a:buNone/>
            </a:pPr>
            <a:r>
              <a:rPr lang="en-US" dirty="0" smtClean="0"/>
              <a:t>1</a:t>
            </a:r>
            <a:r>
              <a:rPr lang="zh-CN" altLang="en-US" dirty="0"/>
              <a:t>）过度释放，立马崩溃</a:t>
            </a:r>
          </a:p>
          <a:p>
            <a:pPr marL="0" indent="0">
              <a:buNone/>
            </a:pPr>
            <a:r>
              <a:rPr lang="en-US" dirty="0"/>
              <a:t>2</a:t>
            </a:r>
            <a:r>
              <a:rPr lang="zh-CN" altLang="en-US" dirty="0"/>
              <a:t>）少释放造成内存泄露，当有较多的泄露时，尤其是在循环中，有可能导致崩溃。</a:t>
            </a:r>
          </a:p>
          <a:p>
            <a:endParaRPr lang="en-US" dirty="0"/>
          </a:p>
        </p:txBody>
      </p:sp>
    </p:spTree>
    <p:extLst>
      <p:ext uri="{BB962C8B-B14F-4D97-AF65-F5344CB8AC3E}">
        <p14:creationId xmlns:p14="http://schemas.microsoft.com/office/powerpoint/2010/main" val="187494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7  </a:t>
            </a:r>
            <a:r>
              <a:rPr lang="zh-CN" altLang="en-US" dirty="0"/>
              <a:t>用</a:t>
            </a:r>
            <a:r>
              <a:rPr lang="en-US" dirty="0" err="1"/>
              <a:t>release_nil</a:t>
            </a:r>
            <a:r>
              <a:rPr lang="zh-CN" altLang="en-US" dirty="0"/>
              <a:t>宏的好处</a:t>
            </a:r>
            <a:br>
              <a:rPr lang="zh-CN" altLang="en-US" dirty="0"/>
            </a:b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define </a:t>
            </a:r>
            <a:r>
              <a:rPr lang="en-US" dirty="0" err="1"/>
              <a:t>release_nil</a:t>
            </a:r>
            <a:r>
              <a:rPr lang="en-US" dirty="0"/>
              <a:t>(x) [(x) release]; (x) = nil</a:t>
            </a:r>
            <a:endParaRPr lang="zh-CN" altLang="en-US" dirty="0"/>
          </a:p>
          <a:p>
            <a:pPr marL="0" indent="0">
              <a:buNone/>
            </a:pPr>
            <a:r>
              <a:rPr lang="zh-CN" altLang="en-US" dirty="0"/>
              <a:t>用</a:t>
            </a:r>
            <a:r>
              <a:rPr lang="en-US" dirty="0" err="1"/>
              <a:t>release_nil</a:t>
            </a:r>
            <a:r>
              <a:rPr lang="zh-CN" altLang="en-US" dirty="0"/>
              <a:t>宏不会造成过度释放。因为释放完把指针置为</a:t>
            </a:r>
            <a:r>
              <a:rPr lang="en-US" dirty="0" smtClean="0"/>
              <a:t>nil，</a:t>
            </a:r>
            <a:r>
              <a:rPr lang="zh-CN" altLang="en-US" dirty="0" smtClean="0"/>
              <a:t>即</a:t>
            </a:r>
            <a:r>
              <a:rPr lang="zh-CN" altLang="en-US" dirty="0"/>
              <a:t>指向</a:t>
            </a:r>
            <a:r>
              <a:rPr lang="en-US" dirty="0"/>
              <a:t>0x0</a:t>
            </a:r>
            <a:r>
              <a:rPr lang="zh-CN" altLang="en-US" dirty="0"/>
              <a:t>这快特殊的内存区。若不小心再度释放，因为是对</a:t>
            </a:r>
            <a:r>
              <a:rPr lang="en-US" dirty="0"/>
              <a:t>nil(0x0)</a:t>
            </a:r>
            <a:r>
              <a:rPr lang="zh-CN" altLang="en-US" dirty="0"/>
              <a:t>进行释放，这是安全的，所以不会导致程序崩溃。</a:t>
            </a:r>
          </a:p>
          <a:p>
            <a:endParaRPr lang="en-US" dirty="0"/>
          </a:p>
        </p:txBody>
      </p:sp>
    </p:spTree>
    <p:extLst>
      <p:ext uri="{BB962C8B-B14F-4D97-AF65-F5344CB8AC3E}">
        <p14:creationId xmlns:p14="http://schemas.microsoft.com/office/powerpoint/2010/main" val="220767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Objective-C</a:t>
            </a:r>
            <a:r>
              <a:rPr lang="zh-CN" altLang="en-US" dirty="0"/>
              <a:t>中的</a:t>
            </a:r>
            <a:r>
              <a:rPr lang="en-US" dirty="0"/>
              <a:t>setter</a:t>
            </a:r>
            <a:r>
              <a:rPr lang="zh-CN" altLang="en-US" dirty="0"/>
              <a:t>和</a:t>
            </a:r>
            <a:r>
              <a:rPr lang="en-US" dirty="0"/>
              <a:t>getter</a:t>
            </a:r>
            <a:r>
              <a:rPr lang="zh-CN" altLang="en-US" dirty="0"/>
              <a:t>方法</a:t>
            </a:r>
            <a:br>
              <a:rPr lang="zh-CN" altLang="en-US" dirty="0"/>
            </a:br>
            <a:endParaRPr lang="en-US" dirty="0"/>
          </a:p>
        </p:txBody>
      </p:sp>
      <p:sp>
        <p:nvSpPr>
          <p:cNvPr id="3" name="Content Placeholder 2"/>
          <p:cNvSpPr>
            <a:spLocks noGrp="1"/>
          </p:cNvSpPr>
          <p:nvPr>
            <p:ph idx="1"/>
          </p:nvPr>
        </p:nvSpPr>
        <p:spPr/>
        <p:txBody>
          <a:bodyPr/>
          <a:lstStyle/>
          <a:p>
            <a:pPr marL="0" indent="0">
              <a:buNone/>
            </a:pPr>
            <a:r>
              <a:rPr lang="en-US" dirty="0"/>
              <a:t>setter</a:t>
            </a:r>
            <a:r>
              <a:rPr lang="zh-CN" altLang="en-US" dirty="0"/>
              <a:t>和</a:t>
            </a:r>
            <a:r>
              <a:rPr lang="en-US" dirty="0"/>
              <a:t>getter</a:t>
            </a:r>
            <a:r>
              <a:rPr lang="zh-CN" altLang="en-US" dirty="0"/>
              <a:t>存取方法可以说是一个类最基本的东西，任何一门面向对象的语言，都有这个概念，如</a:t>
            </a:r>
            <a:r>
              <a:rPr lang="en-US" dirty="0"/>
              <a:t>C++</a:t>
            </a:r>
            <a:r>
              <a:rPr lang="zh-CN" altLang="en-US" dirty="0"/>
              <a:t>、</a:t>
            </a:r>
            <a:r>
              <a:rPr lang="en-US" dirty="0"/>
              <a:t>java</a:t>
            </a:r>
            <a:r>
              <a:rPr lang="zh-CN" altLang="en-US" dirty="0"/>
              <a:t>、</a:t>
            </a:r>
            <a:r>
              <a:rPr lang="en-US" dirty="0"/>
              <a:t>Objective-C</a:t>
            </a:r>
            <a:r>
              <a:rPr lang="zh-CN" altLang="en-US" dirty="0"/>
              <a:t>等等。因为</a:t>
            </a:r>
            <a:r>
              <a:rPr lang="en-US" dirty="0"/>
              <a:t>setter</a:t>
            </a:r>
            <a:r>
              <a:rPr lang="zh-CN" altLang="en-US" dirty="0"/>
              <a:t>和</a:t>
            </a:r>
            <a:r>
              <a:rPr lang="en-US" dirty="0"/>
              <a:t>getter</a:t>
            </a:r>
            <a:r>
              <a:rPr lang="zh-CN" altLang="en-US" dirty="0"/>
              <a:t>是对面向对象语言封装的最基本的支持。</a:t>
            </a:r>
          </a:p>
          <a:p>
            <a:pPr marL="0" indent="0">
              <a:buNone/>
            </a:pPr>
            <a:r>
              <a:rPr lang="zh-CN" altLang="en-US" dirty="0"/>
              <a:t>在</a:t>
            </a:r>
            <a:r>
              <a:rPr lang="en-US" dirty="0"/>
              <a:t>Objective-C</a:t>
            </a:r>
            <a:r>
              <a:rPr lang="zh-CN" altLang="en-US" dirty="0"/>
              <a:t>的</a:t>
            </a:r>
            <a:r>
              <a:rPr lang="en-US" dirty="0"/>
              <a:t>setter</a:t>
            </a:r>
            <a:r>
              <a:rPr lang="zh-CN" altLang="en-US" dirty="0"/>
              <a:t>和</a:t>
            </a:r>
            <a:r>
              <a:rPr lang="en-US" dirty="0"/>
              <a:t>getter</a:t>
            </a:r>
            <a:r>
              <a:rPr lang="zh-CN" altLang="en-US" dirty="0"/>
              <a:t>存取方法，在属性声明为</a:t>
            </a:r>
            <a:r>
              <a:rPr lang="en-US" dirty="0"/>
              <a:t>assign</a:t>
            </a:r>
            <a:r>
              <a:rPr lang="zh-CN" altLang="en-US" dirty="0"/>
              <a:t>和</a:t>
            </a:r>
            <a:r>
              <a:rPr lang="en-US" dirty="0"/>
              <a:t>retain(copy)</a:t>
            </a:r>
            <a:r>
              <a:rPr lang="zh-CN" altLang="en-US" dirty="0"/>
              <a:t>时内部实现有所不同。</a:t>
            </a:r>
          </a:p>
          <a:p>
            <a:endParaRPr lang="en-US" dirty="0"/>
          </a:p>
        </p:txBody>
      </p:sp>
    </p:spTree>
    <p:extLst>
      <p:ext uri="{BB962C8B-B14F-4D97-AF65-F5344CB8AC3E}">
        <p14:creationId xmlns:p14="http://schemas.microsoft.com/office/powerpoint/2010/main" val="127846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2  new</a:t>
            </a:r>
            <a:r>
              <a:rPr lang="zh-CN" altLang="en-US" dirty="0"/>
              <a:t>和</a:t>
            </a:r>
            <a:r>
              <a:rPr lang="en-US" dirty="0" err="1"/>
              <a:t>alloc-init</a:t>
            </a:r>
            <a:r>
              <a:rPr lang="zh-CN" altLang="en-US" dirty="0"/>
              <a:t>的区别</a:t>
            </a:r>
            <a:br>
              <a:rPr lang="zh-CN" altLang="en-US" dirty="0"/>
            </a:br>
            <a:endParaRPr lang="en-US" dirty="0"/>
          </a:p>
        </p:txBody>
      </p:sp>
      <p:sp>
        <p:nvSpPr>
          <p:cNvPr id="3" name="Content Placeholder 2"/>
          <p:cNvSpPr>
            <a:spLocks noGrp="1"/>
          </p:cNvSpPr>
          <p:nvPr>
            <p:ph idx="1"/>
          </p:nvPr>
        </p:nvSpPr>
        <p:spPr>
          <a:xfrm>
            <a:off x="457200" y="984500"/>
            <a:ext cx="8229600" cy="5316777"/>
          </a:xfrm>
        </p:spPr>
        <p:txBody>
          <a:bodyPr>
            <a:normAutofit fontScale="55000" lnSpcReduction="20000"/>
          </a:bodyPr>
          <a:lstStyle/>
          <a:p>
            <a:pPr marL="0" indent="0">
              <a:buNone/>
            </a:pPr>
            <a:r>
              <a:rPr lang="zh-CN" altLang="en-US" sz="4400" dirty="0"/>
              <a:t>（</a:t>
            </a:r>
            <a:r>
              <a:rPr lang="en-US" sz="4400" dirty="0"/>
              <a:t>1</a:t>
            </a:r>
            <a:r>
              <a:rPr lang="zh-CN" altLang="en-US" sz="4400" dirty="0" smtClean="0"/>
              <a:t>）</a:t>
            </a:r>
            <a:r>
              <a:rPr lang="en-US" altLang="zh-CN" sz="4400" dirty="0" smtClean="0"/>
              <a:t>new</a:t>
            </a:r>
            <a:r>
              <a:rPr lang="zh-CN" altLang="en-US" sz="4400" dirty="0" smtClean="0"/>
              <a:t>的内部实现</a:t>
            </a:r>
            <a:endParaRPr lang="zh-CN" altLang="en-US" sz="4400" dirty="0"/>
          </a:p>
          <a:p>
            <a:pPr marL="0" indent="0">
              <a:buNone/>
            </a:pPr>
            <a:r>
              <a:rPr lang="en-US" sz="4400" dirty="0"/>
              <a:t>+ new</a:t>
            </a:r>
            <a:endParaRPr lang="zh-CN" altLang="en-US" sz="4400" dirty="0"/>
          </a:p>
          <a:p>
            <a:pPr marL="0" indent="0">
              <a:buNone/>
            </a:pPr>
            <a:r>
              <a:rPr lang="en-US" sz="4400" dirty="0"/>
              <a:t>{</a:t>
            </a:r>
            <a:endParaRPr lang="zh-CN" altLang="en-US" sz="4400" dirty="0"/>
          </a:p>
          <a:p>
            <a:pPr marL="0" indent="0">
              <a:buNone/>
            </a:pPr>
            <a:r>
              <a:rPr lang="en-US" sz="4400" dirty="0"/>
              <a:t>    id </a:t>
            </a:r>
            <a:r>
              <a:rPr lang="en-US" sz="4400" dirty="0" err="1"/>
              <a:t>newObject</a:t>
            </a:r>
            <a:r>
              <a:rPr lang="en-US" sz="4400" dirty="0"/>
              <a:t> = (*_</a:t>
            </a:r>
            <a:r>
              <a:rPr lang="en-US" sz="4400" dirty="0" err="1"/>
              <a:t>alloc</a:t>
            </a:r>
            <a:r>
              <a:rPr lang="en-US" sz="4400" dirty="0"/>
              <a:t>)((Class)self, 0);</a:t>
            </a:r>
            <a:endParaRPr lang="zh-CN" altLang="en-US" sz="4400" dirty="0"/>
          </a:p>
          <a:p>
            <a:pPr marL="0" indent="0">
              <a:buNone/>
            </a:pPr>
            <a:r>
              <a:rPr lang="en-US" sz="4400" dirty="0"/>
              <a:t>    Class </a:t>
            </a:r>
            <a:r>
              <a:rPr lang="en-US" sz="4400" dirty="0" err="1"/>
              <a:t>metaClass</a:t>
            </a:r>
            <a:r>
              <a:rPr lang="en-US" sz="4400" dirty="0"/>
              <a:t> = self-&gt;</a:t>
            </a:r>
            <a:r>
              <a:rPr lang="en-US" sz="4400" dirty="0" err="1"/>
              <a:t>isa</a:t>
            </a:r>
            <a:r>
              <a:rPr lang="en-US" sz="4400" dirty="0"/>
              <a:t>;</a:t>
            </a:r>
            <a:endParaRPr lang="zh-CN" altLang="en-US" sz="4400" dirty="0"/>
          </a:p>
          <a:p>
            <a:pPr marL="0" indent="0">
              <a:buNone/>
            </a:pPr>
            <a:r>
              <a:rPr lang="en-US" sz="4400" dirty="0"/>
              <a:t>    if (</a:t>
            </a:r>
            <a:r>
              <a:rPr lang="en-US" sz="4400" dirty="0" err="1"/>
              <a:t>class_getVersion</a:t>
            </a:r>
            <a:r>
              <a:rPr lang="en-US" sz="4400" dirty="0"/>
              <a:t>(</a:t>
            </a:r>
            <a:r>
              <a:rPr lang="en-US" sz="4400" dirty="0" err="1"/>
              <a:t>metaClass</a:t>
            </a:r>
            <a:r>
              <a:rPr lang="en-US" sz="4400" dirty="0"/>
              <a:t>) &gt; 1)</a:t>
            </a:r>
            <a:endParaRPr lang="zh-CN" altLang="en-US" sz="4400" dirty="0"/>
          </a:p>
          <a:p>
            <a:pPr marL="0" indent="0">
              <a:buNone/>
            </a:pPr>
            <a:r>
              <a:rPr lang="en-US" sz="4400" dirty="0"/>
              <a:t>    {</a:t>
            </a:r>
            <a:endParaRPr lang="zh-CN" altLang="en-US" sz="4400" dirty="0"/>
          </a:p>
          <a:p>
            <a:pPr marL="0" indent="0">
              <a:buNone/>
            </a:pPr>
            <a:r>
              <a:rPr lang="en-US" sz="4400" dirty="0"/>
              <a:t>        return [</a:t>
            </a:r>
            <a:r>
              <a:rPr lang="en-US" sz="4400" dirty="0" err="1"/>
              <a:t>newObject</a:t>
            </a:r>
            <a:r>
              <a:rPr lang="en-US" sz="4400" dirty="0"/>
              <a:t> </a:t>
            </a:r>
            <a:r>
              <a:rPr lang="en-US" sz="4400" dirty="0" err="1"/>
              <a:t>init</a:t>
            </a:r>
            <a:r>
              <a:rPr lang="en-US" sz="4400" dirty="0"/>
              <a:t>];</a:t>
            </a:r>
            <a:endParaRPr lang="zh-CN" altLang="en-US" sz="4400" dirty="0"/>
          </a:p>
          <a:p>
            <a:pPr marL="0" indent="0">
              <a:buNone/>
            </a:pPr>
            <a:r>
              <a:rPr lang="en-US" sz="4400" dirty="0"/>
              <a:t>    }</a:t>
            </a:r>
            <a:endParaRPr lang="zh-CN" altLang="en-US" sz="4400" dirty="0"/>
          </a:p>
          <a:p>
            <a:pPr marL="0" indent="0">
              <a:buNone/>
            </a:pPr>
            <a:r>
              <a:rPr lang="en-US" sz="4400" dirty="0"/>
              <a:t>    else</a:t>
            </a:r>
            <a:endParaRPr lang="zh-CN" altLang="en-US" sz="4400" dirty="0"/>
          </a:p>
          <a:p>
            <a:pPr marL="0" indent="0">
              <a:buNone/>
            </a:pPr>
            <a:r>
              <a:rPr lang="en-US" sz="4400" dirty="0"/>
              <a:t>    {</a:t>
            </a:r>
            <a:endParaRPr lang="zh-CN" altLang="en-US" sz="4400" dirty="0"/>
          </a:p>
          <a:p>
            <a:pPr marL="0" indent="0">
              <a:buNone/>
            </a:pPr>
            <a:r>
              <a:rPr lang="en-US" sz="4400" dirty="0"/>
              <a:t>        return </a:t>
            </a:r>
            <a:r>
              <a:rPr lang="en-US" sz="4400" dirty="0" err="1"/>
              <a:t>newObject</a:t>
            </a:r>
            <a:r>
              <a:rPr lang="en-US" sz="4400" dirty="0"/>
              <a:t>;</a:t>
            </a:r>
            <a:endParaRPr lang="zh-CN" altLang="en-US" sz="4400" dirty="0"/>
          </a:p>
          <a:p>
            <a:pPr marL="0" indent="0">
              <a:buNone/>
            </a:pPr>
            <a:r>
              <a:rPr lang="en-US" sz="4400" dirty="0"/>
              <a:t>    }</a:t>
            </a:r>
            <a:endParaRPr lang="zh-CN" altLang="en-US" sz="4400" dirty="0"/>
          </a:p>
          <a:p>
            <a:pPr marL="0" indent="0">
              <a:buNone/>
            </a:pPr>
            <a:r>
              <a:rPr lang="en-US" sz="4400" dirty="0"/>
              <a:t>}</a:t>
            </a:r>
            <a:endParaRPr lang="zh-CN" altLang="en-US" sz="4400" dirty="0"/>
          </a:p>
          <a:p>
            <a:endParaRPr lang="en-US" dirty="0"/>
          </a:p>
        </p:txBody>
      </p:sp>
    </p:spTree>
    <p:extLst>
      <p:ext uri="{BB962C8B-B14F-4D97-AF65-F5344CB8AC3E}">
        <p14:creationId xmlns:p14="http://schemas.microsoft.com/office/powerpoint/2010/main" val="35948519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7946"/>
            <a:ext cx="8229600" cy="6350764"/>
          </a:xfrm>
        </p:spPr>
        <p:txBody>
          <a:bodyPr>
            <a:normAutofit fontScale="70000" lnSpcReduction="20000"/>
          </a:bodyPr>
          <a:lstStyle/>
          <a:p>
            <a:pPr marL="0" indent="0">
              <a:buNone/>
            </a:pPr>
            <a:r>
              <a:rPr lang="en-US" sz="3600" dirty="0"/>
              <a:t>1</a:t>
            </a:r>
            <a:r>
              <a:rPr lang="zh-CN" altLang="en-US" sz="3600" dirty="0"/>
              <a:t>）声明为</a:t>
            </a:r>
            <a:r>
              <a:rPr lang="en-US" sz="3600" dirty="0"/>
              <a:t>assign</a:t>
            </a:r>
            <a:r>
              <a:rPr lang="zh-CN" altLang="en-US" sz="3600" dirty="0"/>
              <a:t>的属性</a:t>
            </a:r>
          </a:p>
          <a:p>
            <a:pPr marL="0" indent="0">
              <a:buNone/>
            </a:pPr>
            <a:r>
              <a:rPr lang="en-US" sz="3600" dirty="0"/>
              <a:t>if([</a:t>
            </a:r>
            <a:r>
              <a:rPr lang="en-US" sz="3600" dirty="0" err="1"/>
              <a:t>self.delegate</a:t>
            </a:r>
            <a:r>
              <a:rPr lang="en-US" sz="3600" dirty="0"/>
              <a:t> </a:t>
            </a:r>
            <a:r>
              <a:rPr lang="en-US" sz="3600" dirty="0" err="1"/>
              <a:t>respondsToSelector</a:t>
            </a:r>
            <a:r>
              <a:rPr lang="en-US" sz="3600" dirty="0"/>
              <a:t>:@selector(</a:t>
            </a:r>
            <a:r>
              <a:rPr lang="en-US" sz="3600" dirty="0" err="1"/>
              <a:t>someMethond</a:t>
            </a:r>
            <a:r>
              <a:rPr lang="en-US" sz="3600" dirty="0"/>
              <a:t>)])</a:t>
            </a:r>
            <a:endParaRPr lang="zh-CN" altLang="en-US" sz="3600" dirty="0"/>
          </a:p>
          <a:p>
            <a:pPr marL="0" indent="0">
              <a:buNone/>
            </a:pPr>
            <a:r>
              <a:rPr lang="zh-CN" altLang="en-US" sz="3600" dirty="0"/>
              <a:t>这里</a:t>
            </a:r>
            <a:r>
              <a:rPr lang="en-US" sz="3600" dirty="0" err="1"/>
              <a:t>self.delegate</a:t>
            </a:r>
            <a:r>
              <a:rPr lang="zh-CN" altLang="en-US" sz="3600" dirty="0"/>
              <a:t>调用的是</a:t>
            </a:r>
            <a:r>
              <a:rPr lang="en-US" sz="3600" dirty="0"/>
              <a:t>getter</a:t>
            </a:r>
            <a:r>
              <a:rPr lang="zh-CN" altLang="en-US" sz="3600" dirty="0"/>
              <a:t>方法，其内部实现为</a:t>
            </a:r>
          </a:p>
          <a:p>
            <a:pPr marL="0" indent="0">
              <a:buNone/>
            </a:pPr>
            <a:r>
              <a:rPr lang="en-US" sz="3600" dirty="0"/>
              <a:t>- (id)delegate</a:t>
            </a:r>
            <a:endParaRPr lang="zh-CN" altLang="en-US" sz="3600" dirty="0"/>
          </a:p>
          <a:p>
            <a:pPr marL="0" indent="0">
              <a:buNone/>
            </a:pPr>
            <a:r>
              <a:rPr lang="en-US" sz="3600" dirty="0"/>
              <a:t>{</a:t>
            </a:r>
            <a:endParaRPr lang="zh-CN" altLang="en-US" sz="3600" dirty="0"/>
          </a:p>
          <a:p>
            <a:pPr marL="0" indent="0">
              <a:buNone/>
            </a:pPr>
            <a:r>
              <a:rPr lang="en-US" sz="3600" dirty="0"/>
              <a:t>    return _delegate;</a:t>
            </a:r>
            <a:endParaRPr lang="zh-CN" altLang="en-US" sz="3600" dirty="0"/>
          </a:p>
          <a:p>
            <a:pPr marL="0" indent="0">
              <a:buNone/>
            </a:pPr>
            <a:r>
              <a:rPr lang="en-US" sz="3600" dirty="0"/>
              <a:t>}</a:t>
            </a:r>
            <a:endParaRPr lang="zh-CN" altLang="en-US" sz="3600" dirty="0"/>
          </a:p>
          <a:p>
            <a:pPr marL="0" indent="0">
              <a:buNone/>
            </a:pPr>
            <a:r>
              <a:rPr lang="en-US" sz="3600" dirty="0"/>
              <a:t> </a:t>
            </a:r>
            <a:endParaRPr lang="zh-CN" altLang="en-US" sz="3600" dirty="0"/>
          </a:p>
          <a:p>
            <a:pPr marL="0" indent="0">
              <a:buNone/>
            </a:pPr>
            <a:r>
              <a:rPr lang="en-US" sz="3600" dirty="0" err="1"/>
              <a:t>otherObject.delegate</a:t>
            </a:r>
            <a:r>
              <a:rPr lang="en-US" sz="3600" dirty="0"/>
              <a:t> = self;</a:t>
            </a:r>
            <a:endParaRPr lang="zh-CN" altLang="en-US" sz="3600" dirty="0"/>
          </a:p>
          <a:p>
            <a:pPr marL="0" indent="0">
              <a:buNone/>
            </a:pPr>
            <a:r>
              <a:rPr lang="zh-CN" altLang="en-US" sz="3600" dirty="0"/>
              <a:t>这里赋值调用的是</a:t>
            </a:r>
            <a:r>
              <a:rPr lang="en-US" sz="3600" dirty="0"/>
              <a:t>setter</a:t>
            </a:r>
            <a:r>
              <a:rPr lang="zh-CN" altLang="en-US" sz="3600" dirty="0"/>
              <a:t>方法，其内部实现为</a:t>
            </a:r>
          </a:p>
          <a:p>
            <a:pPr marL="0" indent="0">
              <a:buNone/>
            </a:pPr>
            <a:r>
              <a:rPr lang="en-US" sz="3600" dirty="0"/>
              <a:t>- (void)</a:t>
            </a:r>
            <a:r>
              <a:rPr lang="en-US" sz="3600" dirty="0" err="1"/>
              <a:t>setDelegate</a:t>
            </a:r>
            <a:r>
              <a:rPr lang="en-US" sz="3600" dirty="0"/>
              <a:t>:(id)delegate</a:t>
            </a:r>
            <a:endParaRPr lang="zh-CN" altLang="en-US" sz="3600" dirty="0"/>
          </a:p>
          <a:p>
            <a:pPr marL="0" indent="0">
              <a:buNone/>
            </a:pPr>
            <a:r>
              <a:rPr lang="en-US" sz="3600" dirty="0"/>
              <a:t>{</a:t>
            </a:r>
            <a:endParaRPr lang="zh-CN" altLang="en-US" sz="3600" dirty="0"/>
          </a:p>
          <a:p>
            <a:pPr marL="0" indent="0">
              <a:buNone/>
            </a:pPr>
            <a:r>
              <a:rPr lang="en-US" sz="3600" dirty="0"/>
              <a:t>    _delegate = delegate;</a:t>
            </a:r>
            <a:endParaRPr lang="zh-CN" altLang="en-US" sz="3600" dirty="0"/>
          </a:p>
          <a:p>
            <a:pPr marL="0" indent="0">
              <a:buNone/>
            </a:pPr>
            <a:r>
              <a:rPr lang="en-US" sz="3600" dirty="0"/>
              <a:t>}</a:t>
            </a:r>
            <a:endParaRPr lang="zh-CN" altLang="en-US" sz="3600" dirty="0"/>
          </a:p>
          <a:p>
            <a:endParaRPr lang="en-US" dirty="0"/>
          </a:p>
        </p:txBody>
      </p:sp>
    </p:spTree>
    <p:extLst>
      <p:ext uri="{BB962C8B-B14F-4D97-AF65-F5344CB8AC3E}">
        <p14:creationId xmlns:p14="http://schemas.microsoft.com/office/powerpoint/2010/main" val="24722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442"/>
            <a:ext cx="8229600" cy="6643558"/>
          </a:xfrm>
        </p:spPr>
        <p:txBody>
          <a:bodyPr>
            <a:normAutofit fontScale="55000" lnSpcReduction="20000"/>
          </a:bodyPr>
          <a:lstStyle/>
          <a:p>
            <a:pPr marL="0" indent="0">
              <a:buNone/>
            </a:pPr>
            <a:r>
              <a:rPr lang="en-US" sz="4400" dirty="0"/>
              <a:t>2</a:t>
            </a:r>
            <a:r>
              <a:rPr lang="zh-CN" altLang="en-US" sz="4400" dirty="0"/>
              <a:t>）声明为</a:t>
            </a:r>
            <a:r>
              <a:rPr lang="en-US" sz="4400" dirty="0"/>
              <a:t>retain</a:t>
            </a:r>
            <a:r>
              <a:rPr lang="zh-CN" altLang="en-US" sz="4400" dirty="0"/>
              <a:t>的属性</a:t>
            </a:r>
          </a:p>
          <a:p>
            <a:pPr marL="0" indent="0">
              <a:buNone/>
            </a:pPr>
            <a:r>
              <a:rPr lang="en-US" sz="4400" dirty="0"/>
              <a:t>[</a:t>
            </a:r>
            <a:r>
              <a:rPr lang="en-US" sz="4400" dirty="0" err="1"/>
              <a:t>self.view</a:t>
            </a:r>
            <a:r>
              <a:rPr lang="en-US" sz="4400" dirty="0"/>
              <a:t> </a:t>
            </a:r>
            <a:r>
              <a:rPr lang="en-US" sz="4400" dirty="0" err="1"/>
              <a:t>addSubview:aSubView</a:t>
            </a:r>
            <a:r>
              <a:rPr lang="en-US" sz="4400" dirty="0"/>
              <a:t>];</a:t>
            </a:r>
            <a:endParaRPr lang="zh-CN" altLang="en-US" sz="4400" dirty="0"/>
          </a:p>
          <a:p>
            <a:pPr marL="0" indent="0">
              <a:buNone/>
            </a:pPr>
            <a:r>
              <a:rPr lang="zh-CN" altLang="en-US" sz="4400" dirty="0"/>
              <a:t>这里的</a:t>
            </a:r>
            <a:r>
              <a:rPr lang="en-US" sz="4400" dirty="0" err="1"/>
              <a:t>self.view</a:t>
            </a:r>
            <a:r>
              <a:rPr lang="zh-CN" altLang="en-US" sz="4400" dirty="0"/>
              <a:t>调用的是</a:t>
            </a:r>
            <a:r>
              <a:rPr lang="en-US" sz="4400" dirty="0"/>
              <a:t>getter</a:t>
            </a:r>
            <a:r>
              <a:rPr lang="zh-CN" altLang="en-US" sz="4400" dirty="0"/>
              <a:t>方法，其内部实现为</a:t>
            </a:r>
          </a:p>
          <a:p>
            <a:pPr marL="0" indent="0">
              <a:buNone/>
            </a:pPr>
            <a:r>
              <a:rPr lang="en-US" sz="4400" dirty="0"/>
              <a:t>- (</a:t>
            </a:r>
            <a:r>
              <a:rPr lang="en-US" sz="4400" dirty="0" err="1"/>
              <a:t>UIView</a:t>
            </a:r>
            <a:r>
              <a:rPr lang="en-US" sz="4400" dirty="0"/>
              <a:t> *)view</a:t>
            </a:r>
            <a:endParaRPr lang="zh-CN" altLang="en-US" sz="4400" dirty="0"/>
          </a:p>
          <a:p>
            <a:pPr marL="0" indent="0">
              <a:buNone/>
            </a:pPr>
            <a:r>
              <a:rPr lang="en-US" sz="4400" dirty="0"/>
              <a:t>{</a:t>
            </a:r>
            <a:endParaRPr lang="zh-CN" altLang="en-US" sz="4400" dirty="0"/>
          </a:p>
          <a:p>
            <a:pPr marL="0" indent="0">
              <a:buNone/>
            </a:pPr>
            <a:r>
              <a:rPr lang="en-US" sz="4400" dirty="0"/>
              <a:t>    return _view;</a:t>
            </a:r>
            <a:endParaRPr lang="zh-CN" altLang="en-US" sz="4400" dirty="0"/>
          </a:p>
          <a:p>
            <a:pPr marL="0" indent="0">
              <a:buNone/>
            </a:pPr>
            <a:r>
              <a:rPr lang="en-US" sz="4400" dirty="0"/>
              <a:t>}</a:t>
            </a:r>
            <a:endParaRPr lang="zh-CN" altLang="en-US" sz="4400" dirty="0"/>
          </a:p>
          <a:p>
            <a:pPr marL="0" indent="0">
              <a:buNone/>
            </a:pPr>
            <a:r>
              <a:rPr lang="en-US" sz="4400" dirty="0"/>
              <a:t> </a:t>
            </a:r>
            <a:endParaRPr lang="zh-CN" altLang="en-US" sz="4400" dirty="0"/>
          </a:p>
          <a:p>
            <a:pPr marL="0" indent="0">
              <a:buNone/>
            </a:pPr>
            <a:r>
              <a:rPr lang="en-US" sz="4400" dirty="0" err="1"/>
              <a:t>self.view</a:t>
            </a:r>
            <a:r>
              <a:rPr lang="en-US" sz="4400" dirty="0"/>
              <a:t> = </a:t>
            </a:r>
            <a:r>
              <a:rPr lang="en-US" sz="4400" dirty="0" err="1"/>
              <a:t>newView</a:t>
            </a:r>
            <a:r>
              <a:rPr lang="en-US" sz="4400" dirty="0"/>
              <a:t>;</a:t>
            </a:r>
            <a:endParaRPr lang="zh-CN" altLang="en-US" sz="4400" dirty="0"/>
          </a:p>
          <a:p>
            <a:pPr marL="0" indent="0">
              <a:buNone/>
            </a:pPr>
            <a:r>
              <a:rPr lang="zh-CN" altLang="en-US" sz="4400" dirty="0"/>
              <a:t>这里赋值调用的是</a:t>
            </a:r>
            <a:r>
              <a:rPr lang="en-US" sz="4400" dirty="0"/>
              <a:t>setter</a:t>
            </a:r>
            <a:r>
              <a:rPr lang="zh-CN" altLang="en-US" sz="4400" dirty="0"/>
              <a:t>方法，其内部实现为</a:t>
            </a:r>
          </a:p>
          <a:p>
            <a:pPr marL="0" indent="0">
              <a:buNone/>
            </a:pPr>
            <a:r>
              <a:rPr lang="en-US" sz="4400" dirty="0"/>
              <a:t>- (void)</a:t>
            </a:r>
            <a:r>
              <a:rPr lang="en-US" sz="4400" dirty="0" err="1"/>
              <a:t>setView</a:t>
            </a:r>
            <a:r>
              <a:rPr lang="en-US" sz="4400" dirty="0"/>
              <a:t>:(</a:t>
            </a:r>
            <a:r>
              <a:rPr lang="en-US" sz="4400" dirty="0" err="1"/>
              <a:t>UIView</a:t>
            </a:r>
            <a:r>
              <a:rPr lang="en-US" sz="4400" dirty="0"/>
              <a:t> *)view</a:t>
            </a:r>
            <a:endParaRPr lang="zh-CN" altLang="en-US" sz="4400" dirty="0"/>
          </a:p>
          <a:p>
            <a:pPr marL="0" indent="0">
              <a:buNone/>
            </a:pPr>
            <a:r>
              <a:rPr lang="en-US" sz="4400" dirty="0"/>
              <a:t>{</a:t>
            </a:r>
            <a:endParaRPr lang="zh-CN" altLang="en-US" sz="4400" dirty="0"/>
          </a:p>
          <a:p>
            <a:pPr marL="0" indent="0">
              <a:buNone/>
            </a:pPr>
            <a:r>
              <a:rPr lang="en-US" sz="4400" dirty="0"/>
              <a:t>    if(_view != view)</a:t>
            </a:r>
            <a:endParaRPr lang="zh-CN" altLang="en-US" sz="4400" dirty="0"/>
          </a:p>
          <a:p>
            <a:pPr marL="0" indent="0">
              <a:buNone/>
            </a:pPr>
            <a:r>
              <a:rPr lang="en-US" sz="4400" dirty="0"/>
              <a:t>    {</a:t>
            </a:r>
            <a:endParaRPr lang="zh-CN" altLang="en-US" sz="4400" dirty="0"/>
          </a:p>
          <a:p>
            <a:pPr marL="0" indent="0">
              <a:buNone/>
            </a:pPr>
            <a:r>
              <a:rPr lang="en-US" sz="4400" dirty="0"/>
              <a:t>        [_view release];</a:t>
            </a:r>
            <a:endParaRPr lang="zh-CN" altLang="en-US" sz="4400" dirty="0"/>
          </a:p>
          <a:p>
            <a:pPr marL="0" indent="0">
              <a:buNone/>
            </a:pPr>
            <a:r>
              <a:rPr lang="en-US" sz="4400" dirty="0"/>
              <a:t>        _view = [view retain];</a:t>
            </a:r>
            <a:endParaRPr lang="zh-CN" altLang="en-US" sz="4400" dirty="0"/>
          </a:p>
          <a:p>
            <a:pPr marL="0" indent="0">
              <a:buNone/>
            </a:pPr>
            <a:r>
              <a:rPr lang="en-US" sz="4400" dirty="0"/>
              <a:t>    }</a:t>
            </a:r>
            <a:endParaRPr lang="zh-CN" altLang="en-US" sz="4400" dirty="0"/>
          </a:p>
          <a:p>
            <a:pPr marL="0" indent="0">
              <a:buNone/>
            </a:pPr>
            <a:r>
              <a:rPr lang="en-US" sz="4400" dirty="0"/>
              <a:t>}</a:t>
            </a:r>
            <a:endParaRPr lang="zh-CN" altLang="en-US" sz="4400" dirty="0"/>
          </a:p>
          <a:p>
            <a:endParaRPr lang="en-US" dirty="0"/>
          </a:p>
        </p:txBody>
      </p:sp>
    </p:spTree>
    <p:extLst>
      <p:ext uri="{BB962C8B-B14F-4D97-AF65-F5344CB8AC3E}">
        <p14:creationId xmlns:p14="http://schemas.microsoft.com/office/powerpoint/2010/main" val="4139752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9  </a:t>
            </a:r>
            <a:r>
              <a:rPr lang="zh-CN" altLang="en-US" dirty="0"/>
              <a:t>项目中几种常见的内存问题 </a:t>
            </a:r>
            <a:br>
              <a:rPr lang="zh-CN" altLang="en-US" dirty="0"/>
            </a:br>
            <a:endParaRPr lang="en-US" dirty="0"/>
          </a:p>
        </p:txBody>
      </p:sp>
      <p:sp>
        <p:nvSpPr>
          <p:cNvPr id="3" name="Content Placeholder 2"/>
          <p:cNvSpPr>
            <a:spLocks noGrp="1"/>
          </p:cNvSpPr>
          <p:nvPr>
            <p:ph idx="1"/>
          </p:nvPr>
        </p:nvSpPr>
        <p:spPr>
          <a:xfrm>
            <a:off x="457200" y="1237162"/>
            <a:ext cx="8229600" cy="4889001"/>
          </a:xfrm>
        </p:spPr>
        <p:txBody>
          <a:bodyPr>
            <a:normAutofit/>
          </a:bodyPr>
          <a:lstStyle/>
          <a:p>
            <a:pPr marL="0" indent="0">
              <a:buNone/>
            </a:pPr>
            <a:r>
              <a:rPr lang="zh-CN" altLang="en-US" dirty="0"/>
              <a:t>例</a:t>
            </a:r>
            <a:r>
              <a:rPr lang="en-US" dirty="0"/>
              <a:t>1</a:t>
            </a:r>
            <a:r>
              <a:rPr lang="zh-CN" altLang="en-US" dirty="0"/>
              <a:t>：外部传进来的对象要</a:t>
            </a:r>
            <a:r>
              <a:rPr lang="en-US" dirty="0"/>
              <a:t>retain</a:t>
            </a:r>
            <a:r>
              <a:rPr lang="zh-CN" altLang="en-US" dirty="0"/>
              <a:t>（如果是字符串对象则用</a:t>
            </a:r>
            <a:r>
              <a:rPr lang="en-US" dirty="0"/>
              <a:t>copy</a:t>
            </a:r>
            <a:r>
              <a:rPr lang="zh-CN" altLang="en-US" dirty="0"/>
              <a:t>）</a:t>
            </a:r>
          </a:p>
          <a:p>
            <a:pPr marL="0" indent="0">
              <a:buNone/>
            </a:pPr>
            <a:r>
              <a:rPr lang="en-US" dirty="0"/>
              <a:t>- (void) </a:t>
            </a:r>
            <a:r>
              <a:rPr lang="en-US" dirty="0" err="1" smtClean="0"/>
              <a:t>setPlayItem</a:t>
            </a:r>
            <a:r>
              <a:rPr lang="en-US" dirty="0" smtClean="0"/>
              <a:t>:(</a:t>
            </a:r>
            <a:r>
              <a:rPr lang="en-US" dirty="0" err="1" smtClean="0"/>
              <a:t>PlayItem</a:t>
            </a:r>
            <a:r>
              <a:rPr lang="en-US" dirty="0" smtClean="0"/>
              <a:t>*)item</a:t>
            </a:r>
            <a:endParaRPr lang="zh-CN" altLang="en-US" dirty="0"/>
          </a:p>
          <a:p>
            <a:pPr marL="0" indent="0">
              <a:buNone/>
            </a:pPr>
            <a:r>
              <a:rPr lang="en-US" dirty="0"/>
              <a:t>{</a:t>
            </a:r>
            <a:endParaRPr lang="zh-CN" altLang="en-US" dirty="0"/>
          </a:p>
          <a:p>
            <a:pPr marL="0" indent="0">
              <a:buNone/>
            </a:pPr>
            <a:r>
              <a:rPr lang="en-US" dirty="0"/>
              <a:t>    </a:t>
            </a:r>
            <a:r>
              <a:rPr lang="en-US" dirty="0" smtClean="0"/>
              <a:t>_</a:t>
            </a:r>
            <a:r>
              <a:rPr lang="en-US" dirty="0" err="1" smtClean="0"/>
              <a:t>playItem</a:t>
            </a:r>
            <a:r>
              <a:rPr lang="en-US" dirty="0" smtClean="0"/>
              <a:t> = item;</a:t>
            </a:r>
            <a:endParaRPr lang="zh-CN" altLang="en-US" dirty="0"/>
          </a:p>
          <a:p>
            <a:pPr marL="0" indent="0">
              <a:buNone/>
            </a:pPr>
            <a:r>
              <a:rPr lang="en-US" dirty="0"/>
              <a:t>}</a:t>
            </a:r>
            <a:endParaRPr lang="zh-CN" altLang="en-US" dirty="0"/>
          </a:p>
          <a:p>
            <a:pPr marL="0" indent="0">
              <a:buNone/>
            </a:pPr>
            <a:r>
              <a:rPr lang="zh-CN" altLang="en-US" dirty="0" smtClean="0"/>
              <a:t>上面的</a:t>
            </a:r>
            <a:r>
              <a:rPr lang="en-US" altLang="zh-CN" dirty="0" smtClean="0"/>
              <a:t>item</a:t>
            </a:r>
            <a:r>
              <a:rPr lang="zh-CN" altLang="en-US" dirty="0" smtClean="0"/>
              <a:t>有被释</a:t>
            </a:r>
            <a:r>
              <a:rPr lang="zh-CN" altLang="en-US" dirty="0"/>
              <a:t>放</a:t>
            </a:r>
            <a:r>
              <a:rPr lang="zh-CN" altLang="en-US" dirty="0" smtClean="0"/>
              <a:t>的可能</a:t>
            </a:r>
            <a:r>
              <a:rPr lang="zh-CN" altLang="en-US" dirty="0"/>
              <a:t>，</a:t>
            </a:r>
            <a:r>
              <a:rPr lang="zh-CN" altLang="en-US" dirty="0" smtClean="0"/>
              <a:t>所以要加</a:t>
            </a:r>
            <a:r>
              <a:rPr lang="en-US" altLang="zh-CN" dirty="0" smtClean="0"/>
              <a:t>retain</a:t>
            </a:r>
            <a:r>
              <a:rPr lang="en-US" dirty="0" smtClean="0"/>
              <a:t>: </a:t>
            </a:r>
            <a:endParaRPr lang="zh-CN" altLang="en-US" dirty="0"/>
          </a:p>
          <a:p>
            <a:pPr marL="0" indent="0">
              <a:buNone/>
            </a:pPr>
            <a:r>
              <a:rPr lang="en-US" dirty="0"/>
              <a:t>_</a:t>
            </a:r>
            <a:r>
              <a:rPr lang="en-US" dirty="0" err="1"/>
              <a:t>playItem</a:t>
            </a:r>
            <a:r>
              <a:rPr lang="en-US" dirty="0"/>
              <a:t>= [</a:t>
            </a:r>
            <a:r>
              <a:rPr lang="en-US" dirty="0" smtClean="0"/>
              <a:t>item</a:t>
            </a:r>
            <a:r>
              <a:rPr lang="zh-CN" altLang="en-US" dirty="0" smtClean="0"/>
              <a:t> </a:t>
            </a:r>
            <a:r>
              <a:rPr lang="en-US" altLang="zh-CN" dirty="0" smtClean="0"/>
              <a:t>retain</a:t>
            </a:r>
            <a:r>
              <a:rPr lang="en-US" dirty="0" smtClean="0"/>
              <a:t>]</a:t>
            </a:r>
            <a:r>
              <a:rPr lang="en-US" dirty="0"/>
              <a:t>;</a:t>
            </a:r>
            <a:endParaRPr lang="zh-CN" altLang="en-US" dirty="0"/>
          </a:p>
          <a:p>
            <a:endParaRPr lang="en-US" dirty="0"/>
          </a:p>
        </p:txBody>
      </p:sp>
    </p:spTree>
    <p:extLst>
      <p:ext uri="{BB962C8B-B14F-4D97-AF65-F5344CB8AC3E}">
        <p14:creationId xmlns:p14="http://schemas.microsoft.com/office/powerpoint/2010/main" val="1633112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9396"/>
            <a:ext cx="8229600" cy="5746767"/>
          </a:xfrm>
        </p:spPr>
        <p:txBody>
          <a:bodyPr/>
          <a:lstStyle/>
          <a:p>
            <a:pPr marL="0" indent="0">
              <a:buNone/>
            </a:pPr>
            <a:r>
              <a:rPr lang="zh-CN" altLang="en-US" dirty="0"/>
              <a:t>例</a:t>
            </a:r>
            <a:r>
              <a:rPr lang="en-US" dirty="0"/>
              <a:t>2</a:t>
            </a:r>
            <a:r>
              <a:rPr lang="zh-CN" altLang="en-US" dirty="0"/>
              <a:t>：</a:t>
            </a:r>
          </a:p>
          <a:p>
            <a:pPr marL="0" indent="0">
              <a:buNone/>
            </a:pPr>
            <a:r>
              <a:rPr lang="en-US" dirty="0"/>
              <a:t>if(</a:t>
            </a:r>
            <a:r>
              <a:rPr lang="en-US" dirty="0" err="1"/>
              <a:t>self.playItem</a:t>
            </a:r>
            <a:r>
              <a:rPr lang="en-US" dirty="0"/>
              <a:t>)</a:t>
            </a:r>
            <a:endParaRPr lang="zh-CN" altLang="en-US" dirty="0"/>
          </a:p>
          <a:p>
            <a:pPr marL="0" indent="0">
              <a:buNone/>
            </a:pPr>
            <a:r>
              <a:rPr lang="en-US" dirty="0"/>
              <a:t>{</a:t>
            </a:r>
            <a:endParaRPr lang="zh-CN" altLang="en-US" dirty="0"/>
          </a:p>
          <a:p>
            <a:pPr marL="0" indent="0">
              <a:buNone/>
            </a:pPr>
            <a:r>
              <a:rPr lang="en-US" dirty="0"/>
              <a:t>    [</a:t>
            </a:r>
            <a:r>
              <a:rPr lang="en-US" dirty="0" err="1"/>
              <a:t>self.playItem</a:t>
            </a:r>
            <a:r>
              <a:rPr lang="en-US" dirty="0"/>
              <a:t> release];</a:t>
            </a:r>
            <a:endParaRPr lang="zh-CN" altLang="en-US" dirty="0"/>
          </a:p>
          <a:p>
            <a:pPr marL="0" indent="0">
              <a:buNone/>
            </a:pPr>
            <a:r>
              <a:rPr lang="en-US" dirty="0"/>
              <a:t>}</a:t>
            </a:r>
            <a:endParaRPr lang="zh-CN" altLang="en-US" dirty="0"/>
          </a:p>
          <a:p>
            <a:pPr marL="0" indent="0">
              <a:buNone/>
            </a:pPr>
            <a:r>
              <a:rPr lang="zh-CN" altLang="en-US" dirty="0"/>
              <a:t>这段代码没大问题，但是不够严谨。用</a:t>
            </a:r>
            <a:r>
              <a:rPr lang="en-US" dirty="0" err="1"/>
              <a:t>product</a:t>
            </a:r>
            <a:r>
              <a:rPr lang="en-US" dirty="0" err="1">
                <a:sym typeface="Wingdings"/>
              </a:rPr>
              <a:t></a:t>
            </a:r>
            <a:r>
              <a:rPr lang="en-US" dirty="0" err="1"/>
              <a:t>analyze</a:t>
            </a:r>
            <a:r>
              <a:rPr lang="zh-CN" altLang="en-US" dirty="0"/>
              <a:t>工具分析的时候，会被报警告。</a:t>
            </a:r>
            <a:r>
              <a:rPr lang="en-US" dirty="0"/>
              <a:t>[</a:t>
            </a:r>
            <a:r>
              <a:rPr lang="en-US" dirty="0" err="1"/>
              <a:t>self.playItem</a:t>
            </a:r>
            <a:r>
              <a:rPr lang="en-US" dirty="0"/>
              <a:t> release];</a:t>
            </a:r>
            <a:r>
              <a:rPr lang="zh-CN" altLang="en-US" dirty="0"/>
              <a:t>最好改为</a:t>
            </a:r>
            <a:r>
              <a:rPr lang="en-US" dirty="0" err="1"/>
              <a:t>self.playItem</a:t>
            </a:r>
            <a:r>
              <a:rPr lang="en-US" dirty="0"/>
              <a:t> </a:t>
            </a:r>
            <a:r>
              <a:rPr lang="en-US"/>
              <a:t>= </a:t>
            </a:r>
            <a:r>
              <a:rPr lang="en-US" smtClean="0"/>
              <a:t>nil</a:t>
            </a:r>
            <a:r>
              <a:rPr lang="zh-CN" altLang="en-US" smtClean="0"/>
              <a:t>。</a:t>
            </a:r>
            <a:endParaRPr lang="zh-CN" altLang="en-US" dirty="0"/>
          </a:p>
          <a:p>
            <a:endParaRPr lang="en-US" dirty="0"/>
          </a:p>
        </p:txBody>
      </p:sp>
    </p:spTree>
    <p:extLst>
      <p:ext uri="{BB962C8B-B14F-4D97-AF65-F5344CB8AC3E}">
        <p14:creationId xmlns:p14="http://schemas.microsoft.com/office/powerpoint/2010/main" val="4213815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6920"/>
            <a:ext cx="8229600" cy="5829244"/>
          </a:xfrm>
        </p:spPr>
        <p:txBody>
          <a:bodyPr/>
          <a:lstStyle/>
          <a:p>
            <a:pPr marL="0" indent="0">
              <a:buNone/>
            </a:pPr>
            <a:r>
              <a:rPr lang="zh-CN" altLang="en-US" dirty="0"/>
              <a:t>例</a:t>
            </a:r>
            <a:r>
              <a:rPr lang="en-US" dirty="0"/>
              <a:t>3</a:t>
            </a:r>
            <a:r>
              <a:rPr lang="zh-CN" altLang="en-US" dirty="0"/>
              <a:t>：</a:t>
            </a:r>
          </a:p>
          <a:p>
            <a:pPr marL="0" indent="0">
              <a:buNone/>
            </a:pPr>
            <a:r>
              <a:rPr lang="en-US" dirty="0"/>
              <a:t>if (self1.playItem)</a:t>
            </a:r>
            <a:endParaRPr lang="zh-CN" altLang="en-US" dirty="0"/>
          </a:p>
          <a:p>
            <a:pPr marL="0" indent="0">
              <a:buNone/>
            </a:pPr>
            <a:r>
              <a:rPr lang="en-US" dirty="0"/>
              <a:t>{</a:t>
            </a:r>
            <a:endParaRPr lang="zh-CN" altLang="en-US" dirty="0"/>
          </a:p>
          <a:p>
            <a:pPr marL="0" indent="0">
              <a:buNone/>
            </a:pPr>
            <a:r>
              <a:rPr lang="en-US" dirty="0"/>
              <a:t>    self1.playItem = nil;</a:t>
            </a:r>
            <a:endParaRPr lang="zh-CN" altLang="en-US" dirty="0"/>
          </a:p>
          <a:p>
            <a:pPr marL="0" indent="0">
              <a:buNone/>
            </a:pPr>
            <a:r>
              <a:rPr lang="en-US" dirty="0"/>
              <a:t>}</a:t>
            </a:r>
            <a:endParaRPr lang="zh-CN" altLang="en-US" dirty="0"/>
          </a:p>
          <a:p>
            <a:pPr marL="0" indent="0">
              <a:buNone/>
            </a:pPr>
            <a:r>
              <a:rPr lang="en-US" dirty="0"/>
              <a:t>self1.playItem = </a:t>
            </a:r>
            <a:r>
              <a:rPr lang="en-US" dirty="0" err="1"/>
              <a:t>newItem</a:t>
            </a:r>
            <a:r>
              <a:rPr lang="en-US" dirty="0"/>
              <a:t>;</a:t>
            </a:r>
            <a:endParaRPr lang="zh-CN" altLang="en-US" dirty="0"/>
          </a:p>
          <a:p>
            <a:pPr marL="0" indent="0">
              <a:buNone/>
            </a:pPr>
            <a:r>
              <a:rPr lang="zh-CN" altLang="en-US" dirty="0"/>
              <a:t>这里应该直接写成</a:t>
            </a:r>
            <a:r>
              <a:rPr lang="en-US" dirty="0"/>
              <a:t>self1.playItem = </a:t>
            </a:r>
            <a:r>
              <a:rPr lang="en-US" dirty="0" err="1"/>
              <a:t>newItem</a:t>
            </a:r>
            <a:r>
              <a:rPr lang="zh-CN" altLang="en-US" dirty="0"/>
              <a:t>。</a:t>
            </a:r>
          </a:p>
          <a:p>
            <a:pPr marL="0" indent="0">
              <a:buNone/>
            </a:pPr>
            <a:r>
              <a:rPr lang="zh-CN" altLang="en-US" dirty="0"/>
              <a:t>因为对属性赋值内部会有一个</a:t>
            </a:r>
            <a:r>
              <a:rPr lang="en-US" dirty="0"/>
              <a:t>release</a:t>
            </a:r>
            <a:r>
              <a:rPr lang="zh-CN" altLang="en-US" dirty="0"/>
              <a:t>的过程，所以这里不用事先判断并置为</a:t>
            </a:r>
            <a:r>
              <a:rPr lang="en-US" dirty="0" smtClean="0"/>
              <a:t>nil。</a:t>
            </a:r>
            <a:endParaRPr lang="zh-CN" altLang="en-US" dirty="0"/>
          </a:p>
          <a:p>
            <a:endParaRPr lang="en-US" dirty="0"/>
          </a:p>
        </p:txBody>
      </p:sp>
    </p:spTree>
    <p:extLst>
      <p:ext uri="{BB962C8B-B14F-4D97-AF65-F5344CB8AC3E}">
        <p14:creationId xmlns:p14="http://schemas.microsoft.com/office/powerpoint/2010/main" val="2342336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0424"/>
            <a:ext cx="8229600" cy="6334268"/>
          </a:xfrm>
        </p:spPr>
        <p:txBody>
          <a:bodyPr>
            <a:normAutofit fontScale="55000" lnSpcReduction="20000"/>
          </a:bodyPr>
          <a:lstStyle/>
          <a:p>
            <a:pPr marL="0" indent="0">
              <a:buNone/>
            </a:pPr>
            <a:r>
              <a:rPr lang="zh-CN" altLang="en-US" sz="3600" dirty="0"/>
              <a:t>例</a:t>
            </a:r>
            <a:r>
              <a:rPr lang="en-US" sz="3600" dirty="0"/>
              <a:t>4</a:t>
            </a:r>
            <a:r>
              <a:rPr lang="zh-CN" altLang="en-US" sz="3600" dirty="0"/>
              <a:t>：</a:t>
            </a:r>
            <a:r>
              <a:rPr lang="en-US" sz="3600" dirty="0" err="1"/>
              <a:t>NSArray</a:t>
            </a:r>
            <a:r>
              <a:rPr lang="zh-CN" altLang="en-US" sz="3600" dirty="0"/>
              <a:t>或</a:t>
            </a:r>
            <a:r>
              <a:rPr lang="en-US" sz="3600" dirty="0" err="1"/>
              <a:t>NSMutableArray</a:t>
            </a:r>
            <a:r>
              <a:rPr lang="zh-CN" altLang="en-US" sz="3600" dirty="0"/>
              <a:t>相关</a:t>
            </a:r>
          </a:p>
          <a:p>
            <a:pPr marL="0" indent="0">
              <a:buNone/>
            </a:pPr>
            <a:r>
              <a:rPr lang="en-US" sz="3600" dirty="0"/>
              <a:t>- (id) </a:t>
            </a:r>
            <a:r>
              <a:rPr lang="en-US" sz="3600" dirty="0" err="1"/>
              <a:t>init</a:t>
            </a:r>
            <a:endParaRPr lang="zh-CN" altLang="en-US" sz="3600" dirty="0"/>
          </a:p>
          <a:p>
            <a:pPr marL="0" indent="0">
              <a:buNone/>
            </a:pPr>
            <a:r>
              <a:rPr lang="en-US" sz="3600" dirty="0"/>
              <a:t>{</a:t>
            </a:r>
            <a:endParaRPr lang="zh-CN" altLang="en-US" sz="3600" dirty="0"/>
          </a:p>
          <a:p>
            <a:pPr marL="0" indent="0">
              <a:buNone/>
            </a:pPr>
            <a:r>
              <a:rPr lang="en-US" sz="3600" dirty="0"/>
              <a:t>    self = [super </a:t>
            </a:r>
            <a:r>
              <a:rPr lang="en-US" sz="3600" dirty="0" err="1"/>
              <a:t>init</a:t>
            </a:r>
            <a:r>
              <a:rPr lang="en-US" sz="3600" dirty="0"/>
              <a:t>];</a:t>
            </a:r>
            <a:endParaRPr lang="zh-CN" altLang="en-US" sz="3600" dirty="0"/>
          </a:p>
          <a:p>
            <a:pPr marL="0" indent="0">
              <a:buNone/>
            </a:pPr>
            <a:r>
              <a:rPr lang="en-US" sz="3600" dirty="0"/>
              <a:t>    if (self)</a:t>
            </a:r>
            <a:endParaRPr lang="zh-CN" altLang="en-US" sz="3600" dirty="0"/>
          </a:p>
          <a:p>
            <a:pPr marL="0" indent="0">
              <a:buNone/>
            </a:pPr>
            <a:r>
              <a:rPr lang="en-US" sz="3600" dirty="0"/>
              <a:t>    {</a:t>
            </a:r>
            <a:endParaRPr lang="zh-CN" altLang="en-US" sz="3600" dirty="0"/>
          </a:p>
          <a:p>
            <a:pPr marL="0" indent="0">
              <a:buNone/>
            </a:pPr>
            <a:r>
              <a:rPr lang="en-US" sz="3600" dirty="0"/>
              <a:t>        </a:t>
            </a:r>
            <a:r>
              <a:rPr lang="en-US" sz="3600" dirty="0" err="1"/>
              <a:t>videoList</a:t>
            </a:r>
            <a:r>
              <a:rPr lang="en-US" sz="3600" dirty="0"/>
              <a:t> = [[</a:t>
            </a:r>
            <a:r>
              <a:rPr lang="en-US" sz="3600" dirty="0" err="1"/>
              <a:t>NSMutableArray</a:t>
            </a:r>
            <a:r>
              <a:rPr lang="en-US" sz="3600" dirty="0"/>
              <a:t> array] retain];</a:t>
            </a:r>
            <a:endParaRPr lang="zh-CN" altLang="en-US" sz="3600" dirty="0"/>
          </a:p>
          <a:p>
            <a:pPr marL="0" indent="0">
              <a:buNone/>
            </a:pPr>
            <a:r>
              <a:rPr lang="en-US" sz="3600" dirty="0"/>
              <a:t>    }</a:t>
            </a:r>
            <a:endParaRPr lang="zh-CN" altLang="en-US" sz="3600" dirty="0"/>
          </a:p>
          <a:p>
            <a:pPr marL="0" indent="0">
              <a:buNone/>
            </a:pPr>
            <a:r>
              <a:rPr lang="en-US" sz="3600" dirty="0"/>
              <a:t>    return self;</a:t>
            </a:r>
            <a:endParaRPr lang="zh-CN" altLang="en-US" sz="3600" dirty="0"/>
          </a:p>
          <a:p>
            <a:pPr marL="0" indent="0">
              <a:buNone/>
            </a:pPr>
            <a:r>
              <a:rPr lang="en-US" sz="3600" dirty="0"/>
              <a:t>}</a:t>
            </a:r>
            <a:endParaRPr lang="zh-CN" altLang="en-US" sz="3600" dirty="0"/>
          </a:p>
          <a:p>
            <a:pPr marL="0" indent="0">
              <a:buNone/>
            </a:pPr>
            <a:r>
              <a:rPr lang="en-US" sz="3600" dirty="0"/>
              <a:t> </a:t>
            </a:r>
            <a:endParaRPr lang="zh-CN" altLang="en-US" sz="3600" dirty="0"/>
          </a:p>
          <a:p>
            <a:pPr marL="0" indent="0">
              <a:buNone/>
            </a:pPr>
            <a:r>
              <a:rPr lang="en-US" sz="3600" dirty="0"/>
              <a:t>- (void) </a:t>
            </a:r>
            <a:r>
              <a:rPr lang="en-US" sz="3600" dirty="0" err="1"/>
              <a:t>loadData</a:t>
            </a:r>
            <a:endParaRPr lang="zh-CN" altLang="en-US" sz="3600" dirty="0"/>
          </a:p>
          <a:p>
            <a:pPr marL="0" indent="0">
              <a:buNone/>
            </a:pPr>
            <a:r>
              <a:rPr lang="en-US" sz="3600" dirty="0"/>
              <a:t>{</a:t>
            </a:r>
            <a:endParaRPr lang="zh-CN" altLang="en-US" sz="3600" dirty="0"/>
          </a:p>
          <a:p>
            <a:pPr marL="0" indent="0">
              <a:buNone/>
            </a:pPr>
            <a:r>
              <a:rPr lang="en-US" sz="3600" dirty="0"/>
              <a:t>    void(^success)(</a:t>
            </a:r>
            <a:r>
              <a:rPr lang="en-US" sz="3600" dirty="0" err="1"/>
              <a:t>NSMutableArray</a:t>
            </a:r>
            <a:r>
              <a:rPr lang="en-US" sz="3600" dirty="0"/>
              <a:t> *array) = ^(</a:t>
            </a:r>
            <a:r>
              <a:rPr lang="en-US" sz="3600" dirty="0" err="1"/>
              <a:t>NSMutableArray</a:t>
            </a:r>
            <a:r>
              <a:rPr lang="en-US" sz="3600" dirty="0"/>
              <a:t> *array){</a:t>
            </a:r>
            <a:endParaRPr lang="zh-CN" altLang="en-US" sz="3600" dirty="0"/>
          </a:p>
          <a:p>
            <a:pPr marL="0" indent="0">
              <a:buNone/>
            </a:pPr>
            <a:r>
              <a:rPr lang="en-US" sz="3600" dirty="0"/>
              <a:t>        </a:t>
            </a:r>
            <a:r>
              <a:rPr lang="en-US" sz="3600" dirty="0" err="1"/>
              <a:t>videoList</a:t>
            </a:r>
            <a:r>
              <a:rPr lang="en-US" sz="3600" dirty="0"/>
              <a:t> = array;</a:t>
            </a:r>
            <a:endParaRPr lang="zh-CN" altLang="en-US" sz="3600" dirty="0"/>
          </a:p>
          <a:p>
            <a:pPr marL="0" indent="0">
              <a:buNone/>
            </a:pPr>
            <a:r>
              <a:rPr lang="en-US" sz="3600" dirty="0"/>
              <a:t>        </a:t>
            </a:r>
            <a:r>
              <a:rPr lang="en-US" sz="3600" dirty="0" err="1"/>
              <a:t>NSLog</a:t>
            </a:r>
            <a:r>
              <a:rPr lang="en-US" sz="3600" dirty="0"/>
              <a:t>(@"</a:t>
            </a:r>
            <a:r>
              <a:rPr lang="en-US" sz="3600" dirty="0" err="1"/>
              <a:t>videoList</a:t>
            </a:r>
            <a:r>
              <a:rPr lang="en-US" sz="3600" dirty="0"/>
              <a:t> count:%d", [</a:t>
            </a:r>
            <a:r>
              <a:rPr lang="en-US" sz="3600" dirty="0" err="1"/>
              <a:t>videoList</a:t>
            </a:r>
            <a:r>
              <a:rPr lang="en-US" sz="3600" dirty="0"/>
              <a:t> count]);</a:t>
            </a:r>
            <a:endParaRPr lang="zh-CN" altLang="en-US" sz="3600" dirty="0"/>
          </a:p>
          <a:p>
            <a:pPr marL="0" indent="0">
              <a:buNone/>
            </a:pPr>
            <a:r>
              <a:rPr lang="en-US" sz="3600" dirty="0"/>
              <a:t>        [</a:t>
            </a:r>
            <a:r>
              <a:rPr lang="en-US" sz="3600" dirty="0" err="1"/>
              <a:t>self.collectionView</a:t>
            </a:r>
            <a:r>
              <a:rPr lang="en-US" sz="3600" dirty="0"/>
              <a:t> </a:t>
            </a:r>
            <a:r>
              <a:rPr lang="en-US" sz="3600" dirty="0" err="1"/>
              <a:t>reloadData</a:t>
            </a:r>
            <a:r>
              <a:rPr lang="en-US" sz="3600" dirty="0"/>
              <a:t>];</a:t>
            </a:r>
            <a:endParaRPr lang="zh-CN" altLang="en-US" sz="3600" dirty="0"/>
          </a:p>
          <a:p>
            <a:pPr marL="0" indent="0">
              <a:buNone/>
            </a:pPr>
            <a:r>
              <a:rPr lang="en-US" sz="3600" dirty="0"/>
              <a:t>    };</a:t>
            </a:r>
            <a:endParaRPr lang="zh-CN" altLang="en-US" sz="3600" dirty="0"/>
          </a:p>
          <a:p>
            <a:pPr marL="0" indent="0">
              <a:buNone/>
            </a:pPr>
            <a:r>
              <a:rPr lang="en-US" sz="3600" dirty="0"/>
              <a:t>    ……</a:t>
            </a:r>
            <a:endParaRPr lang="zh-CN" altLang="en-US" sz="3600" dirty="0"/>
          </a:p>
          <a:p>
            <a:pPr marL="0" indent="0">
              <a:buNone/>
            </a:pPr>
            <a:r>
              <a:rPr lang="en-US" sz="3600" dirty="0"/>
              <a:t>}</a:t>
            </a:r>
            <a:endParaRPr lang="zh-CN" altLang="en-US" sz="3600" dirty="0"/>
          </a:p>
          <a:p>
            <a:endParaRPr lang="en-US" dirty="0"/>
          </a:p>
        </p:txBody>
      </p:sp>
    </p:spTree>
    <p:extLst>
      <p:ext uri="{BB962C8B-B14F-4D97-AF65-F5344CB8AC3E}">
        <p14:creationId xmlns:p14="http://schemas.microsoft.com/office/powerpoint/2010/main" val="811149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6406"/>
            <a:ext cx="8229600" cy="5779758"/>
          </a:xfrm>
        </p:spPr>
        <p:txBody>
          <a:bodyPr/>
          <a:lstStyle/>
          <a:p>
            <a:pPr marL="0" indent="0">
              <a:buNone/>
            </a:pPr>
            <a:r>
              <a:rPr lang="en-US" altLang="zh-CN" dirty="0" smtClean="0"/>
              <a:t>        </a:t>
            </a:r>
            <a:r>
              <a:rPr lang="zh-CN" altLang="en-US" dirty="0" smtClean="0"/>
              <a:t>这</a:t>
            </a:r>
            <a:r>
              <a:rPr lang="zh-CN" altLang="en-US" dirty="0"/>
              <a:t>里有两个内存错误。第一是</a:t>
            </a:r>
            <a:r>
              <a:rPr lang="en-US" dirty="0" err="1"/>
              <a:t>videoList</a:t>
            </a:r>
            <a:r>
              <a:rPr lang="zh-CN" altLang="en-US" dirty="0"/>
              <a:t>首先</a:t>
            </a:r>
            <a:r>
              <a:rPr lang="en-US" dirty="0"/>
              <a:t>retain</a:t>
            </a:r>
            <a:r>
              <a:rPr lang="zh-CN" altLang="en-US" dirty="0"/>
              <a:t>了一块内存，然后</a:t>
            </a:r>
            <a:r>
              <a:rPr lang="en-US" dirty="0" err="1"/>
              <a:t>videoList</a:t>
            </a:r>
            <a:r>
              <a:rPr lang="zh-CN" altLang="en-US" dirty="0"/>
              <a:t>再指向</a:t>
            </a:r>
            <a:r>
              <a:rPr lang="en-US" dirty="0"/>
              <a:t>array</a:t>
            </a:r>
            <a:r>
              <a:rPr lang="zh-CN" altLang="en-US" dirty="0"/>
              <a:t>所在的内存，先前那块内存就泄露了。第二是</a:t>
            </a:r>
            <a:r>
              <a:rPr lang="en-US" dirty="0" err="1"/>
              <a:t>videoList</a:t>
            </a:r>
            <a:r>
              <a:rPr lang="en-US" dirty="0"/>
              <a:t> = array</a:t>
            </a:r>
            <a:r>
              <a:rPr lang="zh-CN" altLang="en-US" dirty="0"/>
              <a:t>；</a:t>
            </a:r>
            <a:r>
              <a:rPr lang="en-US" dirty="0"/>
              <a:t>array</a:t>
            </a:r>
            <a:r>
              <a:rPr lang="zh-CN" altLang="en-US" dirty="0"/>
              <a:t>可能被自动释放，可改为</a:t>
            </a:r>
          </a:p>
          <a:p>
            <a:pPr marL="0" indent="0">
              <a:buNone/>
            </a:pPr>
            <a:r>
              <a:rPr lang="en-US" dirty="0"/>
              <a:t>        [</a:t>
            </a:r>
            <a:r>
              <a:rPr lang="en-US" dirty="0" err="1"/>
              <a:t>videoList</a:t>
            </a:r>
            <a:r>
              <a:rPr lang="en-US" dirty="0"/>
              <a:t> </a:t>
            </a:r>
            <a:r>
              <a:rPr lang="en-US" dirty="0" err="1"/>
              <a:t>addObjectsFromArray:array</a:t>
            </a:r>
            <a:r>
              <a:rPr lang="en-US" dirty="0"/>
              <a:t>];</a:t>
            </a:r>
            <a:endParaRPr lang="zh-CN" altLang="en-US" dirty="0"/>
          </a:p>
          <a:p>
            <a:pPr marL="0" indent="0">
              <a:buNone/>
            </a:pPr>
            <a:r>
              <a:rPr lang="zh-CN" altLang="en-US" dirty="0"/>
              <a:t>或先把</a:t>
            </a:r>
            <a:r>
              <a:rPr lang="en-US" dirty="0" err="1"/>
              <a:t>videoList</a:t>
            </a:r>
            <a:r>
              <a:rPr lang="en-US" dirty="0"/>
              <a:t> = [[</a:t>
            </a:r>
            <a:r>
              <a:rPr lang="en-US" dirty="0" err="1"/>
              <a:t>NSMutableArray</a:t>
            </a:r>
            <a:r>
              <a:rPr lang="en-US" dirty="0"/>
              <a:t> array] retain];</a:t>
            </a:r>
            <a:r>
              <a:rPr lang="zh-CN" altLang="en-US" dirty="0"/>
              <a:t>这句删掉，然后</a:t>
            </a:r>
          </a:p>
          <a:p>
            <a:pPr marL="0" indent="0">
              <a:buNone/>
            </a:pPr>
            <a:r>
              <a:rPr lang="en-US" dirty="0"/>
              <a:t>        </a:t>
            </a:r>
            <a:r>
              <a:rPr lang="en-US" dirty="0" err="1"/>
              <a:t>videoList</a:t>
            </a:r>
            <a:r>
              <a:rPr lang="en-US" dirty="0"/>
              <a:t> = [array retain];</a:t>
            </a:r>
            <a:endParaRPr lang="zh-CN" altLang="en-US" dirty="0"/>
          </a:p>
          <a:p>
            <a:endParaRPr lang="en-US" dirty="0"/>
          </a:p>
        </p:txBody>
      </p:sp>
    </p:spTree>
    <p:extLst>
      <p:ext uri="{BB962C8B-B14F-4D97-AF65-F5344CB8AC3E}">
        <p14:creationId xmlns:p14="http://schemas.microsoft.com/office/powerpoint/2010/main" val="3209277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3037"/>
          </a:xfrm>
        </p:spPr>
        <p:txBody>
          <a:bodyPr>
            <a:normAutofit fontScale="90000"/>
          </a:bodyPr>
          <a:lstStyle/>
          <a:p>
            <a:pPr algn="l"/>
            <a:r>
              <a:rPr lang="en-US" dirty="0"/>
              <a:t>10  </a:t>
            </a:r>
            <a:r>
              <a:rPr lang="zh-CN" altLang="en-US" dirty="0"/>
              <a:t>检查内存管理问题的方式</a:t>
            </a:r>
            <a:br>
              <a:rPr lang="zh-CN" altLang="en-US" dirty="0"/>
            </a:br>
            <a:endParaRPr lang="en-US" dirty="0"/>
          </a:p>
        </p:txBody>
      </p:sp>
      <p:sp>
        <p:nvSpPr>
          <p:cNvPr id="3" name="Content Placeholder 2"/>
          <p:cNvSpPr>
            <a:spLocks noGrp="1"/>
          </p:cNvSpPr>
          <p:nvPr>
            <p:ph idx="1"/>
          </p:nvPr>
        </p:nvSpPr>
        <p:spPr>
          <a:xfrm>
            <a:off x="457200" y="1187676"/>
            <a:ext cx="8229600" cy="4938488"/>
          </a:xfrm>
        </p:spPr>
        <p:txBody>
          <a:bodyPr/>
          <a:lstStyle/>
          <a:p>
            <a:pPr marL="0" indent="0">
              <a:buNone/>
            </a:pPr>
            <a:r>
              <a:rPr lang="en-US" dirty="0"/>
              <a:t>1</a:t>
            </a:r>
            <a:r>
              <a:rPr lang="zh-CN" altLang="en-US" dirty="0"/>
              <a:t>）点击</a:t>
            </a:r>
            <a:r>
              <a:rPr lang="en-US" dirty="0" err="1"/>
              <a:t>Xcode</a:t>
            </a:r>
            <a:r>
              <a:rPr lang="zh-CN" altLang="en-US" dirty="0"/>
              <a:t>顶部菜单中的</a:t>
            </a:r>
            <a:r>
              <a:rPr lang="en-US" dirty="0" err="1"/>
              <a:t>Product</a:t>
            </a:r>
            <a:r>
              <a:rPr lang="en-US" dirty="0" err="1">
                <a:sym typeface="Wingdings"/>
              </a:rPr>
              <a:t></a:t>
            </a:r>
            <a:r>
              <a:rPr lang="en-US" dirty="0" err="1"/>
              <a:t>Analyze</a:t>
            </a:r>
            <a:r>
              <a:rPr lang="zh-CN" altLang="en-US" dirty="0"/>
              <a:t>。这种方法主要可以查看内存泄露，变量未初始化，</a:t>
            </a:r>
            <a:r>
              <a:rPr lang="zh-CN" altLang="en-US" dirty="0" smtClean="0"/>
              <a:t>变量定义后没有被使用到等问题</a:t>
            </a:r>
            <a:endParaRPr lang="zh-CN" altLang="en-US" dirty="0"/>
          </a:p>
          <a:p>
            <a:pPr marL="0" indent="0">
              <a:buNone/>
            </a:pPr>
            <a:r>
              <a:rPr lang="en-US" dirty="0"/>
              <a:t>2</a:t>
            </a:r>
            <a:r>
              <a:rPr lang="zh-CN" altLang="en-US" dirty="0"/>
              <a:t>）使用</a:t>
            </a:r>
            <a:r>
              <a:rPr lang="en-US" dirty="0"/>
              <a:t>Instrument</a:t>
            </a:r>
            <a:r>
              <a:rPr lang="zh-CN" altLang="en-US" dirty="0"/>
              <a:t>工具检查。点击</a:t>
            </a:r>
            <a:r>
              <a:rPr lang="en-US" dirty="0" err="1"/>
              <a:t>Xcode</a:t>
            </a:r>
            <a:r>
              <a:rPr lang="zh-CN" altLang="en-US" dirty="0"/>
              <a:t>顶部菜单中的</a:t>
            </a:r>
            <a:r>
              <a:rPr lang="en-US" dirty="0" err="1"/>
              <a:t>Product</a:t>
            </a:r>
            <a:r>
              <a:rPr lang="en-US" dirty="0" err="1">
                <a:sym typeface="Wingdings"/>
              </a:rPr>
              <a:t></a:t>
            </a:r>
            <a:r>
              <a:rPr lang="en-US" dirty="0" err="1"/>
              <a:t>Profile</a:t>
            </a:r>
            <a:r>
              <a:rPr lang="zh-CN" altLang="en-US" dirty="0"/>
              <a:t>，弹出一个界面，选择左侧的</a:t>
            </a:r>
            <a:r>
              <a:rPr lang="en-US" dirty="0"/>
              <a:t>Memory</a:t>
            </a:r>
            <a:r>
              <a:rPr lang="zh-CN" altLang="en-US" dirty="0"/>
              <a:t>后，再选右侧的</a:t>
            </a:r>
            <a:r>
              <a:rPr lang="en-US" dirty="0"/>
              <a:t>Leaks</a:t>
            </a:r>
            <a:r>
              <a:rPr lang="zh-CN" altLang="en-US" dirty="0"/>
              <a:t>。</a:t>
            </a:r>
          </a:p>
          <a:p>
            <a:pPr marL="0" indent="0">
              <a:buNone/>
            </a:pPr>
            <a:r>
              <a:rPr lang="en-US" dirty="0"/>
              <a:t>3</a:t>
            </a:r>
            <a:r>
              <a:rPr lang="zh-CN" altLang="en-US" dirty="0"/>
              <a:t>）人工检查</a:t>
            </a:r>
          </a:p>
          <a:p>
            <a:endParaRPr lang="en-US" dirty="0"/>
          </a:p>
        </p:txBody>
      </p:sp>
    </p:spTree>
    <p:extLst>
      <p:ext uri="{BB962C8B-B14F-4D97-AF65-F5344CB8AC3E}">
        <p14:creationId xmlns:p14="http://schemas.microsoft.com/office/powerpoint/2010/main" val="4261453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zh-CN" altLang="en-US" dirty="0"/>
              <a:t>代理</a:t>
            </a:r>
            <a:br>
              <a:rPr lang="zh-CN" altLang="en-US" dirty="0"/>
            </a:br>
            <a:endParaRPr lang="en-US" dirty="0"/>
          </a:p>
        </p:txBody>
      </p:sp>
      <p:sp>
        <p:nvSpPr>
          <p:cNvPr id="3" name="Content Placeholder 2"/>
          <p:cNvSpPr>
            <a:spLocks noGrp="1"/>
          </p:cNvSpPr>
          <p:nvPr>
            <p:ph idx="1"/>
          </p:nvPr>
        </p:nvSpPr>
        <p:spPr>
          <a:xfrm>
            <a:off x="457200" y="1417638"/>
            <a:ext cx="8229600" cy="4708525"/>
          </a:xfrm>
        </p:spPr>
        <p:txBody>
          <a:bodyPr/>
          <a:lstStyle/>
          <a:p>
            <a:pPr marL="0" indent="0">
              <a:buNone/>
            </a:pPr>
            <a:r>
              <a:rPr lang="en-US" dirty="0"/>
              <a:t>1</a:t>
            </a:r>
            <a:r>
              <a:rPr lang="zh-CN" altLang="en-US" dirty="0"/>
              <a:t>）执行代理方法前要判断</a:t>
            </a:r>
          </a:p>
          <a:p>
            <a:pPr marL="0" indent="0">
              <a:buNone/>
            </a:pPr>
            <a:r>
              <a:rPr lang="en-US" dirty="0"/>
              <a:t>if(_delegate &amp;&amp; [_delegate </a:t>
            </a:r>
            <a:r>
              <a:rPr lang="en-US" dirty="0" err="1"/>
              <a:t>respondsToSelector</a:t>
            </a:r>
            <a:r>
              <a:rPr lang="en-US" dirty="0"/>
              <a:t>:@selector(</a:t>
            </a:r>
            <a:r>
              <a:rPr lang="en-US" dirty="0" err="1"/>
              <a:t>doSomething</a:t>
            </a:r>
            <a:r>
              <a:rPr lang="en-US" dirty="0"/>
              <a:t>)])</a:t>
            </a:r>
            <a:endParaRPr lang="zh-CN" altLang="en-US" dirty="0"/>
          </a:p>
          <a:p>
            <a:pPr marL="0" indent="0">
              <a:buNone/>
            </a:pPr>
            <a:r>
              <a:rPr lang="en-US" dirty="0"/>
              <a:t>{</a:t>
            </a:r>
            <a:endParaRPr lang="zh-CN" altLang="en-US" dirty="0"/>
          </a:p>
          <a:p>
            <a:pPr marL="0" indent="0">
              <a:buNone/>
            </a:pPr>
            <a:r>
              <a:rPr lang="en-US" dirty="0"/>
              <a:t>    [_delegate </a:t>
            </a:r>
            <a:r>
              <a:rPr lang="en-US" dirty="0" err="1"/>
              <a:t>doSomething</a:t>
            </a:r>
            <a:r>
              <a:rPr lang="en-US" dirty="0"/>
              <a:t>];</a:t>
            </a:r>
            <a:endParaRPr lang="zh-CN" altLang="en-US" dirty="0"/>
          </a:p>
          <a:p>
            <a:pPr marL="0" indent="0">
              <a:buNone/>
            </a:pPr>
            <a:r>
              <a:rPr lang="en-US" dirty="0"/>
              <a:t>}</a:t>
            </a:r>
            <a:endParaRPr lang="zh-CN" altLang="en-US" dirty="0"/>
          </a:p>
          <a:p>
            <a:endParaRPr lang="en-US" dirty="0"/>
          </a:p>
        </p:txBody>
      </p:sp>
    </p:spTree>
    <p:extLst>
      <p:ext uri="{BB962C8B-B14F-4D97-AF65-F5344CB8AC3E}">
        <p14:creationId xmlns:p14="http://schemas.microsoft.com/office/powerpoint/2010/main" val="2693581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6406"/>
            <a:ext cx="8229600" cy="5779758"/>
          </a:xfrm>
        </p:spPr>
        <p:txBody>
          <a:bodyPr>
            <a:normAutofit fontScale="92500" lnSpcReduction="20000"/>
          </a:bodyPr>
          <a:lstStyle/>
          <a:p>
            <a:pPr marL="0" indent="0">
              <a:buNone/>
            </a:pPr>
            <a:r>
              <a:rPr lang="en-US" dirty="0"/>
              <a:t>2</a:t>
            </a:r>
            <a:r>
              <a:rPr lang="zh-CN" altLang="en-US" dirty="0"/>
              <a:t>）对象释放前若有代理，则把代理置为</a:t>
            </a:r>
            <a:r>
              <a:rPr lang="en-US" dirty="0"/>
              <a:t>nil</a:t>
            </a:r>
            <a:endParaRPr lang="zh-CN" altLang="en-US" dirty="0"/>
          </a:p>
          <a:p>
            <a:pPr marL="0" indent="0">
              <a:buNone/>
            </a:pPr>
            <a:r>
              <a:rPr lang="en-US" dirty="0"/>
              <a:t>- (void)</a:t>
            </a:r>
            <a:r>
              <a:rPr lang="en-US" dirty="0" err="1"/>
              <a:t>dealloc</a:t>
            </a:r>
            <a:endParaRPr lang="zh-CN" altLang="en-US" dirty="0"/>
          </a:p>
          <a:p>
            <a:pPr marL="0" indent="0">
              <a:buNone/>
            </a:pPr>
            <a:r>
              <a:rPr lang="en-US" dirty="0"/>
              <a:t>{</a:t>
            </a:r>
            <a:endParaRPr lang="zh-CN" altLang="en-US" dirty="0"/>
          </a:p>
          <a:p>
            <a:pPr marL="0" indent="0">
              <a:buNone/>
            </a:pPr>
            <a:r>
              <a:rPr lang="en-US" dirty="0"/>
              <a:t>    _</a:t>
            </a:r>
            <a:r>
              <a:rPr lang="en-US" dirty="0" err="1"/>
              <a:t>someObject.delegate</a:t>
            </a:r>
            <a:r>
              <a:rPr lang="en-US" dirty="0"/>
              <a:t> = nil;</a:t>
            </a:r>
            <a:endParaRPr lang="zh-CN" altLang="en-US" dirty="0"/>
          </a:p>
          <a:p>
            <a:pPr marL="0" indent="0">
              <a:buNone/>
            </a:pPr>
            <a:r>
              <a:rPr lang="en-US" dirty="0"/>
              <a:t>    </a:t>
            </a:r>
            <a:r>
              <a:rPr lang="en-US" dirty="0" err="1"/>
              <a:t>release_nil</a:t>
            </a:r>
            <a:r>
              <a:rPr lang="en-US" dirty="0"/>
              <a:t>(_</a:t>
            </a:r>
            <a:r>
              <a:rPr lang="en-US" dirty="0" err="1"/>
              <a:t>someObject</a:t>
            </a:r>
            <a:r>
              <a:rPr lang="en-US" dirty="0"/>
              <a:t>);</a:t>
            </a:r>
            <a:endParaRPr lang="zh-CN" altLang="en-US" dirty="0"/>
          </a:p>
          <a:p>
            <a:pPr marL="0" indent="0">
              <a:buNone/>
            </a:pPr>
            <a:r>
              <a:rPr lang="en-US" dirty="0"/>
              <a:t>    [super </a:t>
            </a:r>
            <a:r>
              <a:rPr lang="en-US" dirty="0" err="1"/>
              <a:t>dealloc</a:t>
            </a:r>
            <a:r>
              <a:rPr lang="en-US" dirty="0"/>
              <a:t>];</a:t>
            </a:r>
            <a:endParaRPr lang="zh-CN" altLang="en-US" dirty="0"/>
          </a:p>
          <a:p>
            <a:pPr marL="0" indent="0">
              <a:buNone/>
            </a:pPr>
            <a:r>
              <a:rPr lang="en-US" dirty="0"/>
              <a:t>}</a:t>
            </a:r>
            <a:endParaRPr lang="zh-CN" altLang="en-US" dirty="0"/>
          </a:p>
          <a:p>
            <a:pPr marL="0" indent="0">
              <a:buNone/>
            </a:pPr>
            <a:r>
              <a:rPr lang="en-US" dirty="0"/>
              <a:t> </a:t>
            </a:r>
            <a:endParaRPr lang="zh-CN" altLang="en-US" dirty="0"/>
          </a:p>
          <a:p>
            <a:pPr marL="0" indent="0">
              <a:buNone/>
            </a:pPr>
            <a:r>
              <a:rPr lang="en-US" dirty="0"/>
              <a:t>3</a:t>
            </a:r>
            <a:r>
              <a:rPr lang="zh-CN" altLang="en-US" dirty="0"/>
              <a:t>）所有声明的协议都要遵守</a:t>
            </a:r>
            <a:r>
              <a:rPr lang="en-US" dirty="0"/>
              <a:t>&lt;</a:t>
            </a:r>
            <a:r>
              <a:rPr lang="en-US" dirty="0" err="1"/>
              <a:t>NSObject</a:t>
            </a:r>
            <a:r>
              <a:rPr lang="en-US" dirty="0"/>
              <a:t>&gt;</a:t>
            </a:r>
            <a:r>
              <a:rPr lang="zh-CN" altLang="en-US" dirty="0"/>
              <a:t>协议</a:t>
            </a:r>
          </a:p>
          <a:p>
            <a:pPr marL="0" indent="0">
              <a:buNone/>
            </a:pPr>
            <a:r>
              <a:rPr lang="en-US" dirty="0"/>
              <a:t>@protocol </a:t>
            </a:r>
            <a:r>
              <a:rPr lang="en-US" dirty="0" err="1"/>
              <a:t>MyDelegate</a:t>
            </a:r>
            <a:r>
              <a:rPr lang="en-US" dirty="0"/>
              <a:t> &lt;</a:t>
            </a:r>
            <a:r>
              <a:rPr lang="en-US" dirty="0" err="1"/>
              <a:t>NSObject</a:t>
            </a:r>
            <a:r>
              <a:rPr lang="en-US" dirty="0"/>
              <a:t>&gt;</a:t>
            </a:r>
            <a:endParaRPr lang="zh-CN" altLang="en-US" dirty="0"/>
          </a:p>
          <a:p>
            <a:pPr marL="0" indent="0">
              <a:buNone/>
            </a:pPr>
            <a:r>
              <a:rPr lang="en-US" dirty="0"/>
              <a:t>- (void)</a:t>
            </a:r>
            <a:r>
              <a:rPr lang="en-US" dirty="0" err="1"/>
              <a:t>myMethod</a:t>
            </a:r>
            <a:r>
              <a:rPr lang="en-US" dirty="0"/>
              <a:t>;</a:t>
            </a:r>
            <a:endParaRPr lang="zh-CN" altLang="en-US" dirty="0"/>
          </a:p>
          <a:p>
            <a:pPr marL="0" indent="0">
              <a:buNone/>
            </a:pPr>
            <a:r>
              <a:rPr lang="en-US" dirty="0"/>
              <a:t>@end</a:t>
            </a:r>
            <a:endParaRPr lang="zh-CN" altLang="en-US" dirty="0"/>
          </a:p>
          <a:p>
            <a:endParaRPr lang="en-US" dirty="0"/>
          </a:p>
        </p:txBody>
      </p:sp>
    </p:spTree>
    <p:extLst>
      <p:ext uri="{BB962C8B-B14F-4D97-AF65-F5344CB8AC3E}">
        <p14:creationId xmlns:p14="http://schemas.microsoft.com/office/powerpoint/2010/main" val="108202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6406"/>
            <a:ext cx="8229600" cy="6119826"/>
          </a:xfrm>
        </p:spPr>
        <p:txBody>
          <a:bodyPr>
            <a:normAutofit fontScale="92500" lnSpcReduction="10000"/>
          </a:bodyPr>
          <a:lstStyle/>
          <a:p>
            <a:pPr marL="0" indent="0">
              <a:buNone/>
            </a:pPr>
            <a:r>
              <a:rPr lang="en-US" dirty="0" smtClean="0"/>
              <a:t>(2)</a:t>
            </a:r>
            <a:r>
              <a:rPr lang="en-US" dirty="0" err="1"/>
              <a:t>a</a:t>
            </a:r>
            <a:r>
              <a:rPr lang="en-US" altLang="zh-CN" dirty="0" err="1" smtClean="0"/>
              <a:t>lloc</a:t>
            </a:r>
            <a:r>
              <a:rPr lang="zh-CN" altLang="en-US" dirty="0" smtClean="0"/>
              <a:t>和</a:t>
            </a:r>
            <a:r>
              <a:rPr lang="en-US" altLang="zh-CN" dirty="0" err="1" smtClean="0"/>
              <a:t>init</a:t>
            </a:r>
            <a:r>
              <a:rPr lang="zh-CN" altLang="en-US" dirty="0" smtClean="0"/>
              <a:t>的内部实现</a:t>
            </a:r>
            <a:endParaRPr lang="en-US" altLang="zh-CN" dirty="0" smtClean="0"/>
          </a:p>
          <a:p>
            <a:pPr marL="0" indent="0">
              <a:buNone/>
            </a:pPr>
            <a:endParaRPr lang="en-US" dirty="0" smtClean="0"/>
          </a:p>
          <a:p>
            <a:pPr marL="0" indent="0">
              <a:buNone/>
            </a:pPr>
            <a:r>
              <a:rPr lang="en-US" dirty="0" smtClean="0"/>
              <a:t>+ </a:t>
            </a:r>
            <a:r>
              <a:rPr lang="en-US" dirty="0" err="1"/>
              <a:t>alloc</a:t>
            </a:r>
            <a:endParaRPr lang="zh-CN" altLang="en-US" dirty="0"/>
          </a:p>
          <a:p>
            <a:pPr marL="0" indent="0">
              <a:buNone/>
            </a:pPr>
            <a:r>
              <a:rPr lang="en-US" dirty="0"/>
              <a:t>{</a:t>
            </a:r>
            <a:endParaRPr lang="zh-CN" altLang="en-US" dirty="0"/>
          </a:p>
          <a:p>
            <a:pPr marL="0" indent="0">
              <a:buNone/>
            </a:pPr>
            <a:r>
              <a:rPr lang="en-US" dirty="0"/>
              <a:t>    return (*_</a:t>
            </a:r>
            <a:r>
              <a:rPr lang="en-US" dirty="0" err="1"/>
              <a:t>zoneAlloc</a:t>
            </a:r>
            <a:r>
              <a:rPr lang="en-US" dirty="0"/>
              <a:t>)((Class)self, 0, </a:t>
            </a:r>
            <a:r>
              <a:rPr lang="en-US" dirty="0" err="1"/>
              <a:t>malloc_default_zone</a:t>
            </a:r>
            <a:r>
              <a:rPr lang="en-US" dirty="0"/>
              <a:t>());</a:t>
            </a:r>
            <a:endParaRPr lang="zh-CN" altLang="en-US" dirty="0"/>
          </a:p>
          <a:p>
            <a:pPr marL="0" indent="0">
              <a:buNone/>
            </a:pPr>
            <a:r>
              <a:rPr lang="en-US" dirty="0"/>
              <a:t>}</a:t>
            </a:r>
            <a:endParaRPr lang="zh-CN" altLang="en-US" dirty="0"/>
          </a:p>
          <a:p>
            <a:pPr marL="0" indent="0">
              <a:buNone/>
            </a:pPr>
            <a:r>
              <a:rPr lang="en-US" dirty="0"/>
              <a:t> </a:t>
            </a:r>
            <a:endParaRPr lang="zh-CN" altLang="en-US" dirty="0"/>
          </a:p>
          <a:p>
            <a:pPr marL="0" indent="0">
              <a:buNone/>
            </a:pPr>
            <a:r>
              <a:rPr lang="en-US" dirty="0"/>
              <a:t>- </a:t>
            </a:r>
            <a:r>
              <a:rPr lang="en-US" dirty="0" err="1"/>
              <a:t>init</a:t>
            </a:r>
            <a:endParaRPr lang="zh-CN" altLang="en-US" dirty="0"/>
          </a:p>
          <a:p>
            <a:pPr marL="0" indent="0">
              <a:buNone/>
            </a:pPr>
            <a:r>
              <a:rPr lang="en-US" dirty="0"/>
              <a:t>{</a:t>
            </a:r>
            <a:endParaRPr lang="zh-CN" altLang="en-US" dirty="0"/>
          </a:p>
          <a:p>
            <a:pPr marL="0" indent="0">
              <a:buNone/>
            </a:pPr>
            <a:r>
              <a:rPr lang="en-US" dirty="0"/>
              <a:t>    return self;</a:t>
            </a:r>
            <a:endParaRPr lang="zh-CN" altLang="en-US" dirty="0"/>
          </a:p>
          <a:p>
            <a:pPr marL="0" indent="0">
              <a:buNone/>
            </a:pPr>
            <a:r>
              <a:rPr lang="en-US" dirty="0"/>
              <a:t>}</a:t>
            </a:r>
            <a:endParaRPr lang="zh-CN" altLang="en-US" dirty="0"/>
          </a:p>
          <a:p>
            <a:endParaRPr lang="en-US" dirty="0"/>
          </a:p>
        </p:txBody>
      </p:sp>
    </p:spTree>
    <p:extLst>
      <p:ext uri="{BB962C8B-B14F-4D97-AF65-F5344CB8AC3E}">
        <p14:creationId xmlns:p14="http://schemas.microsoft.com/office/powerpoint/2010/main" val="3071745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1603"/>
            <a:ext cx="7772400" cy="3777467"/>
          </a:xfrm>
        </p:spPr>
        <p:txBody>
          <a:bodyPr>
            <a:normAutofit/>
          </a:bodyPr>
          <a:lstStyle/>
          <a:p>
            <a:r>
              <a:rPr lang="en-US" sz="5400" dirty="0" err="1" smtClean="0"/>
              <a:t>下集预告：iOS代码规范</a:t>
            </a:r>
            <a:r>
              <a:rPr lang="en-US" sz="5400" dirty="0" smtClean="0"/>
              <a:t/>
            </a:r>
            <a:br>
              <a:rPr lang="en-US" sz="5400" dirty="0" smtClean="0"/>
            </a:br>
            <a:r>
              <a:rPr lang="en-US" sz="5400" dirty="0" smtClean="0"/>
              <a:t>时间：一周以内</a:t>
            </a:r>
            <a:endParaRPr lang="en-US" sz="5400" dirty="0"/>
          </a:p>
        </p:txBody>
      </p:sp>
    </p:spTree>
    <p:extLst>
      <p:ext uri="{BB962C8B-B14F-4D97-AF65-F5344CB8AC3E}">
        <p14:creationId xmlns:p14="http://schemas.microsoft.com/office/powerpoint/2010/main" val="266684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5892"/>
            <a:ext cx="8229600" cy="5730271"/>
          </a:xfrm>
        </p:spPr>
        <p:txBody>
          <a:bodyPr/>
          <a:lstStyle/>
          <a:p>
            <a:pPr marL="0" indent="0">
              <a:buNone/>
            </a:pPr>
            <a:r>
              <a:rPr lang="en-US" altLang="zh-CN" dirty="0" smtClean="0">
                <a:latin typeface="宋体"/>
                <a:ea typeface="宋体"/>
                <a:cs typeface="宋体"/>
              </a:rPr>
              <a:t> </a:t>
            </a:r>
            <a:r>
              <a:rPr lang="zh-CN" altLang="en-US" dirty="0">
                <a:latin typeface="宋体"/>
                <a:ea typeface="宋体"/>
                <a:cs typeface="宋体"/>
              </a:rPr>
              <a:t>（</a:t>
            </a:r>
            <a:r>
              <a:rPr lang="en-US" altLang="zh-CN" dirty="0" smtClean="0">
                <a:latin typeface="宋体"/>
                <a:ea typeface="宋体"/>
                <a:cs typeface="宋体"/>
              </a:rPr>
              <a:t>3</a:t>
            </a:r>
            <a:r>
              <a:rPr lang="zh-CN" altLang="en-US" dirty="0" smtClean="0">
                <a:latin typeface="宋体"/>
                <a:ea typeface="宋体"/>
                <a:cs typeface="宋体"/>
              </a:rPr>
              <a:t>）比较结果</a:t>
            </a:r>
            <a:r>
              <a:rPr lang="en-US" altLang="zh-CN" dirty="0" smtClean="0">
                <a:latin typeface="宋体"/>
                <a:ea typeface="宋体"/>
                <a:cs typeface="宋体"/>
              </a:rPr>
              <a:t>   </a:t>
            </a:r>
          </a:p>
          <a:p>
            <a:pPr marL="0" indent="0">
              <a:buNone/>
            </a:pPr>
            <a:r>
              <a:rPr lang="en-US" altLang="zh-CN" dirty="0">
                <a:latin typeface="宋体"/>
                <a:ea typeface="宋体"/>
                <a:cs typeface="宋体"/>
              </a:rPr>
              <a:t> </a:t>
            </a:r>
            <a:r>
              <a:rPr lang="en-US" altLang="zh-CN" dirty="0" smtClean="0">
                <a:latin typeface="宋体"/>
                <a:ea typeface="宋体"/>
                <a:cs typeface="宋体"/>
              </a:rPr>
              <a:t>       </a:t>
            </a:r>
            <a:r>
              <a:rPr lang="zh-CN" altLang="en-US" dirty="0" smtClean="0">
                <a:latin typeface="宋体"/>
                <a:ea typeface="宋体"/>
                <a:cs typeface="宋体"/>
              </a:rPr>
              <a:t>通过源码我们发现</a:t>
            </a:r>
            <a:r>
              <a:rPr lang="zh-CN" altLang="en-US" dirty="0">
                <a:latin typeface="宋体"/>
                <a:ea typeface="宋体"/>
                <a:cs typeface="宋体"/>
              </a:rPr>
              <a:t>，</a:t>
            </a:r>
            <a:r>
              <a:rPr lang="en-US" dirty="0">
                <a:latin typeface="宋体"/>
                <a:ea typeface="宋体"/>
                <a:cs typeface="宋体"/>
              </a:rPr>
              <a:t>[</a:t>
            </a:r>
            <a:r>
              <a:rPr lang="en-US" dirty="0" err="1">
                <a:latin typeface="宋体"/>
                <a:ea typeface="宋体"/>
                <a:cs typeface="宋体"/>
              </a:rPr>
              <a:t>className</a:t>
            </a:r>
            <a:r>
              <a:rPr lang="en-US" dirty="0">
                <a:latin typeface="宋体"/>
                <a:ea typeface="宋体"/>
                <a:cs typeface="宋体"/>
              </a:rPr>
              <a:t> new]</a:t>
            </a:r>
            <a:r>
              <a:rPr lang="zh-CN" altLang="en-US" dirty="0">
                <a:latin typeface="宋体"/>
                <a:ea typeface="宋体"/>
                <a:cs typeface="宋体"/>
              </a:rPr>
              <a:t>基本等同于</a:t>
            </a:r>
            <a:r>
              <a:rPr lang="en-US" dirty="0">
                <a:latin typeface="宋体"/>
                <a:ea typeface="宋体"/>
                <a:cs typeface="宋体"/>
              </a:rPr>
              <a:t>[[</a:t>
            </a:r>
            <a:r>
              <a:rPr lang="en-US" dirty="0" err="1">
                <a:latin typeface="宋体"/>
                <a:ea typeface="宋体"/>
                <a:cs typeface="宋体"/>
              </a:rPr>
              <a:t>className</a:t>
            </a:r>
            <a:r>
              <a:rPr lang="en-US" dirty="0">
                <a:latin typeface="宋体"/>
                <a:ea typeface="宋体"/>
                <a:cs typeface="宋体"/>
              </a:rPr>
              <a:t> </a:t>
            </a:r>
            <a:r>
              <a:rPr lang="en-US" dirty="0" err="1">
                <a:latin typeface="宋体"/>
                <a:ea typeface="宋体"/>
                <a:cs typeface="宋体"/>
              </a:rPr>
              <a:t>alloc</a:t>
            </a:r>
            <a:r>
              <a:rPr lang="en-US" dirty="0">
                <a:latin typeface="宋体"/>
                <a:ea typeface="宋体"/>
                <a:cs typeface="宋体"/>
              </a:rPr>
              <a:t>] </a:t>
            </a:r>
            <a:r>
              <a:rPr lang="en-US" dirty="0" err="1">
                <a:latin typeface="宋体"/>
                <a:ea typeface="宋体"/>
                <a:cs typeface="宋体"/>
              </a:rPr>
              <a:t>init</a:t>
            </a:r>
            <a:r>
              <a:rPr lang="en-US" dirty="0">
                <a:latin typeface="宋体"/>
                <a:ea typeface="宋体"/>
                <a:cs typeface="宋体"/>
              </a:rPr>
              <a:t>]</a:t>
            </a:r>
            <a:r>
              <a:rPr lang="zh-CN" altLang="en-US" dirty="0">
                <a:latin typeface="宋体"/>
                <a:ea typeface="宋体"/>
                <a:cs typeface="宋体"/>
              </a:rPr>
              <a:t>；</a:t>
            </a:r>
          </a:p>
          <a:p>
            <a:pPr marL="0" indent="0">
              <a:buNone/>
            </a:pPr>
            <a:r>
              <a:rPr lang="en-US" dirty="0">
                <a:latin typeface="宋体"/>
                <a:ea typeface="宋体"/>
                <a:cs typeface="宋体"/>
              </a:rPr>
              <a:t>    </a:t>
            </a:r>
            <a:r>
              <a:rPr lang="zh-CN" altLang="en-US" dirty="0">
                <a:latin typeface="宋体"/>
                <a:ea typeface="宋体"/>
                <a:cs typeface="宋体"/>
              </a:rPr>
              <a:t>区别只在于</a:t>
            </a:r>
            <a:r>
              <a:rPr lang="en-US" dirty="0" err="1">
                <a:latin typeface="宋体"/>
                <a:ea typeface="宋体"/>
                <a:cs typeface="宋体"/>
              </a:rPr>
              <a:t>alloc</a:t>
            </a:r>
            <a:r>
              <a:rPr lang="zh-CN" altLang="en-US" dirty="0">
                <a:latin typeface="宋体"/>
                <a:ea typeface="宋体"/>
                <a:cs typeface="宋体"/>
              </a:rPr>
              <a:t>分配内存的时候使用了</a:t>
            </a:r>
            <a:r>
              <a:rPr lang="en-US" dirty="0">
                <a:latin typeface="宋体"/>
                <a:ea typeface="宋体"/>
                <a:cs typeface="宋体"/>
              </a:rPr>
              <a:t>zone.</a:t>
            </a:r>
            <a:endParaRPr lang="zh-CN" altLang="en-US" dirty="0">
              <a:latin typeface="宋体"/>
              <a:ea typeface="宋体"/>
              <a:cs typeface="宋体"/>
            </a:endParaRPr>
          </a:p>
          <a:p>
            <a:pPr marL="0" indent="0">
              <a:buNone/>
            </a:pPr>
            <a:r>
              <a:rPr lang="en-US" dirty="0">
                <a:latin typeface="宋体"/>
                <a:ea typeface="宋体"/>
                <a:cs typeface="宋体"/>
              </a:rPr>
              <a:t>    </a:t>
            </a:r>
            <a:r>
              <a:rPr lang="zh-CN" altLang="en-US" dirty="0">
                <a:latin typeface="宋体"/>
                <a:ea typeface="宋体"/>
                <a:cs typeface="宋体"/>
              </a:rPr>
              <a:t>这个</a:t>
            </a:r>
            <a:r>
              <a:rPr lang="en-US" dirty="0">
                <a:latin typeface="宋体"/>
                <a:ea typeface="宋体"/>
                <a:cs typeface="宋体"/>
              </a:rPr>
              <a:t>zone</a:t>
            </a:r>
            <a:r>
              <a:rPr lang="zh-CN" altLang="en-US" dirty="0">
                <a:latin typeface="宋体"/>
                <a:ea typeface="宋体"/>
                <a:cs typeface="宋体"/>
              </a:rPr>
              <a:t>是个什么呢？</a:t>
            </a:r>
          </a:p>
          <a:p>
            <a:pPr marL="0" indent="0">
              <a:buNone/>
            </a:pPr>
            <a:r>
              <a:rPr lang="en-US" dirty="0">
                <a:latin typeface="宋体"/>
                <a:ea typeface="宋体"/>
                <a:cs typeface="宋体"/>
              </a:rPr>
              <a:t>    </a:t>
            </a:r>
            <a:r>
              <a:rPr lang="zh-CN" altLang="en-US" dirty="0">
                <a:latin typeface="宋体"/>
                <a:ea typeface="宋体"/>
                <a:cs typeface="宋体"/>
              </a:rPr>
              <a:t>它是给对象分配内存的时候，把关联的对象分配到一个相邻的内存区域内，以便于调用时消耗很少的代价，提升了程序处理速度。</a:t>
            </a:r>
          </a:p>
          <a:p>
            <a:endParaRPr lang="en-US" dirty="0"/>
          </a:p>
        </p:txBody>
      </p:sp>
    </p:spTree>
    <p:extLst>
      <p:ext uri="{BB962C8B-B14F-4D97-AF65-F5344CB8AC3E}">
        <p14:creationId xmlns:p14="http://schemas.microsoft.com/office/powerpoint/2010/main" val="28652420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884"/>
            <a:ext cx="8229600" cy="5697280"/>
          </a:xfrm>
        </p:spPr>
        <p:txBody>
          <a:bodyPr/>
          <a:lstStyle/>
          <a:p>
            <a:pPr marL="0" indent="0">
              <a:buNone/>
            </a:pPr>
            <a:r>
              <a:rPr lang="zh-CN" altLang="en-US" dirty="0" smtClean="0"/>
              <a:t>（</a:t>
            </a:r>
            <a:r>
              <a:rPr lang="en-US" altLang="zh-CN" dirty="0"/>
              <a:t>4</a:t>
            </a:r>
            <a:r>
              <a:rPr lang="zh-CN" altLang="en-US" dirty="0" smtClean="0"/>
              <a:t>）</a:t>
            </a:r>
            <a:r>
              <a:rPr lang="zh-CN" altLang="en-US" dirty="0"/>
              <a:t>为什么不推荐使用</a:t>
            </a:r>
            <a:r>
              <a:rPr lang="en-US" dirty="0"/>
              <a:t>new</a:t>
            </a:r>
            <a:endParaRPr lang="zh-CN" altLang="en-US" dirty="0"/>
          </a:p>
          <a:p>
            <a:pPr marL="0" indent="0">
              <a:buNone/>
            </a:pPr>
            <a:r>
              <a:rPr lang="en-US" dirty="0"/>
              <a:t>        </a:t>
            </a:r>
            <a:r>
              <a:rPr lang="zh-CN" altLang="en-US" dirty="0"/>
              <a:t>因为若用了</a:t>
            </a:r>
            <a:r>
              <a:rPr lang="en-US" dirty="0"/>
              <a:t>new</a:t>
            </a:r>
            <a:r>
              <a:rPr lang="zh-CN" altLang="en-US" dirty="0"/>
              <a:t>，则初始化方法只能是</a:t>
            </a:r>
            <a:r>
              <a:rPr lang="en-US" dirty="0" err="1"/>
              <a:t>init</a:t>
            </a:r>
            <a:r>
              <a:rPr lang="zh-CN" altLang="en-US" dirty="0"/>
              <a:t>。这样，假如你想调用</a:t>
            </a:r>
            <a:r>
              <a:rPr lang="en-US" dirty="0" err="1"/>
              <a:t>initWithFrame</a:t>
            </a:r>
            <a:r>
              <a:rPr lang="en-US" dirty="0"/>
              <a:t>, </a:t>
            </a:r>
            <a:r>
              <a:rPr lang="en-US" dirty="0" err="1"/>
              <a:t>initWithVideoId</a:t>
            </a:r>
            <a:r>
              <a:rPr lang="en-US" dirty="0"/>
              <a:t>, </a:t>
            </a:r>
            <a:r>
              <a:rPr lang="en-US" dirty="0" err="1"/>
              <a:t>initWithPlayItem</a:t>
            </a:r>
            <a:r>
              <a:rPr lang="zh-CN" altLang="en-US" dirty="0"/>
              <a:t>是无法做到的。另一个原因是习惯和风格的问题。</a:t>
            </a:r>
          </a:p>
          <a:p>
            <a:endParaRPr lang="en-US" dirty="0"/>
          </a:p>
        </p:txBody>
      </p:sp>
    </p:spTree>
    <p:extLst>
      <p:ext uri="{BB962C8B-B14F-4D97-AF65-F5344CB8AC3E}">
        <p14:creationId xmlns:p14="http://schemas.microsoft.com/office/powerpoint/2010/main" val="31371896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9019"/>
          </a:xfrm>
        </p:spPr>
        <p:txBody>
          <a:bodyPr>
            <a:normAutofit fontScale="90000"/>
          </a:bodyPr>
          <a:lstStyle/>
          <a:p>
            <a:pPr algn="l"/>
            <a:r>
              <a:rPr lang="en-US" dirty="0"/>
              <a:t>3  </a:t>
            </a:r>
            <a:r>
              <a:rPr lang="en-US" dirty="0" err="1"/>
              <a:t>NSString</a:t>
            </a:r>
            <a:r>
              <a:rPr lang="en-US" dirty="0"/>
              <a:t> </a:t>
            </a:r>
            <a:r>
              <a:rPr lang="zh-CN" altLang="en-US" dirty="0"/>
              <a:t>对象为何用</a:t>
            </a:r>
            <a:r>
              <a:rPr lang="en-US" dirty="0"/>
              <a:t>copy</a:t>
            </a:r>
            <a:r>
              <a:rPr lang="zh-CN" altLang="en-US" dirty="0"/>
              <a:t/>
            </a:r>
            <a:br>
              <a:rPr lang="zh-CN" altLang="en-US" dirty="0"/>
            </a:br>
            <a:endParaRPr lang="en-US" dirty="0"/>
          </a:p>
        </p:txBody>
      </p:sp>
      <p:sp>
        <p:nvSpPr>
          <p:cNvPr id="3" name="Content Placeholder 2"/>
          <p:cNvSpPr>
            <a:spLocks noGrp="1"/>
          </p:cNvSpPr>
          <p:nvPr>
            <p:ph idx="1"/>
          </p:nvPr>
        </p:nvSpPr>
        <p:spPr>
          <a:xfrm>
            <a:off x="457200" y="1253658"/>
            <a:ext cx="8229600" cy="4872506"/>
          </a:xfrm>
        </p:spPr>
        <p:txBody>
          <a:bodyPr>
            <a:normAutofit/>
          </a:bodyPr>
          <a:lstStyle/>
          <a:p>
            <a:pPr marL="0" indent="0">
              <a:buNone/>
            </a:pPr>
            <a:r>
              <a:rPr lang="zh-CN" altLang="en-US" dirty="0"/>
              <a:t>（</a:t>
            </a:r>
            <a:r>
              <a:rPr lang="en-US" dirty="0"/>
              <a:t>1</a:t>
            </a:r>
            <a:r>
              <a:rPr lang="zh-CN" altLang="en-US" dirty="0"/>
              <a:t>）</a:t>
            </a:r>
            <a:r>
              <a:rPr lang="en-US" dirty="0" err="1"/>
              <a:t>NSString</a:t>
            </a:r>
            <a:r>
              <a:rPr lang="zh-CN" altLang="en-US" dirty="0"/>
              <a:t>在</a:t>
            </a:r>
            <a:r>
              <a:rPr lang="en-US" dirty="0"/>
              <a:t>Objective-C</a:t>
            </a:r>
            <a:r>
              <a:rPr lang="zh-CN" altLang="en-US" dirty="0"/>
              <a:t>中是一种非常特殊的对象，其引用系数不受引用计数规则的控制。</a:t>
            </a:r>
            <a:r>
              <a:rPr lang="en-US" dirty="0" err="1"/>
              <a:t>NSString</a:t>
            </a:r>
            <a:r>
              <a:rPr lang="zh-CN" altLang="en-US" dirty="0"/>
              <a:t>对象不管是</a:t>
            </a:r>
            <a:r>
              <a:rPr lang="en-US" dirty="0" err="1"/>
              <a:t>alloc</a:t>
            </a:r>
            <a:r>
              <a:rPr lang="zh-CN" altLang="en-US" dirty="0"/>
              <a:t>、</a:t>
            </a:r>
            <a:r>
              <a:rPr lang="en-US" dirty="0"/>
              <a:t>retain</a:t>
            </a:r>
            <a:r>
              <a:rPr lang="zh-CN" altLang="en-US" dirty="0"/>
              <a:t>还是</a:t>
            </a:r>
            <a:r>
              <a:rPr lang="en-US" dirty="0"/>
              <a:t>release</a:t>
            </a:r>
            <a:r>
              <a:rPr lang="zh-CN" altLang="en-US" dirty="0"/>
              <a:t>，其引用计数都是</a:t>
            </a:r>
            <a:r>
              <a:rPr lang="en-US" dirty="0"/>
              <a:t>-1</a:t>
            </a:r>
            <a:r>
              <a:rPr lang="zh-CN" altLang="en-US" dirty="0" smtClean="0"/>
              <a:t>。</a:t>
            </a:r>
            <a:endParaRPr lang="en-US" altLang="zh-CN" dirty="0" smtClean="0"/>
          </a:p>
          <a:p>
            <a:pPr marL="0" indent="0">
              <a:buNone/>
            </a:pPr>
            <a:r>
              <a:rPr lang="zh-CN" altLang="zh-CN" dirty="0"/>
              <a:t> </a:t>
            </a:r>
            <a:r>
              <a:rPr lang="zh-CN" altLang="en-US" dirty="0" smtClean="0"/>
              <a:t>     </a:t>
            </a:r>
            <a:r>
              <a:rPr lang="zh-CN" altLang="zh-CN" dirty="0"/>
              <a:t> </a:t>
            </a:r>
            <a:r>
              <a:rPr lang="zh-CN" altLang="en-US" dirty="0" smtClean="0"/>
              <a:t>  看下面一段代码</a:t>
            </a:r>
            <a:r>
              <a:rPr lang="zh-CN" altLang="en-US" dirty="0"/>
              <a:t>：</a:t>
            </a:r>
          </a:p>
          <a:p>
            <a:pPr marL="0" indent="0">
              <a:buNone/>
            </a:pPr>
            <a:r>
              <a:rPr lang="en-US" dirty="0"/>
              <a:t>  </a:t>
            </a:r>
          </a:p>
        </p:txBody>
      </p:sp>
    </p:spTree>
    <p:extLst>
      <p:ext uri="{BB962C8B-B14F-4D97-AF65-F5344CB8AC3E}">
        <p14:creationId xmlns:p14="http://schemas.microsoft.com/office/powerpoint/2010/main" val="26799578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053"/>
            <a:ext cx="8229600" cy="6386099"/>
          </a:xfrm>
        </p:spPr>
        <p:txBody>
          <a:bodyPr>
            <a:normAutofit lnSpcReduction="10000"/>
          </a:bodyPr>
          <a:lstStyle/>
          <a:p>
            <a:pPr marL="0" indent="0">
              <a:buNone/>
            </a:pPr>
            <a:r>
              <a:rPr lang="en-US" dirty="0"/>
              <a:t> </a:t>
            </a:r>
            <a:r>
              <a:rPr lang="en-US" dirty="0" err="1"/>
              <a:t>NSString</a:t>
            </a:r>
            <a:r>
              <a:rPr lang="en-US" dirty="0"/>
              <a:t> *</a:t>
            </a:r>
            <a:r>
              <a:rPr lang="en-US" dirty="0" err="1"/>
              <a:t>aStr</a:t>
            </a:r>
            <a:r>
              <a:rPr lang="en-US" dirty="0"/>
              <a:t> = [[</a:t>
            </a:r>
            <a:r>
              <a:rPr lang="en-US" dirty="0" err="1"/>
              <a:t>NSString</a:t>
            </a:r>
            <a:r>
              <a:rPr lang="en-US" dirty="0"/>
              <a:t> </a:t>
            </a:r>
            <a:r>
              <a:rPr lang="en-US" dirty="0" err="1"/>
              <a:t>alloc</a:t>
            </a:r>
            <a:r>
              <a:rPr lang="en-US" dirty="0"/>
              <a:t>] </a:t>
            </a:r>
            <a:r>
              <a:rPr lang="en-US" dirty="0" err="1"/>
              <a:t>initWithString</a:t>
            </a:r>
            <a:r>
              <a:rPr lang="en-US" dirty="0"/>
              <a:t>:@"</a:t>
            </a:r>
            <a:r>
              <a:rPr lang="en-US" dirty="0" err="1"/>
              <a:t>abc</a:t>
            </a:r>
            <a:r>
              <a:rPr lang="en-US" dirty="0"/>
              <a:t>"];</a:t>
            </a:r>
            <a:endParaRPr lang="zh-CN" altLang="en-US" dirty="0"/>
          </a:p>
          <a:p>
            <a:pPr marL="0" indent="0">
              <a:buNone/>
            </a:pPr>
            <a:r>
              <a:rPr lang="en-US" dirty="0"/>
              <a:t>    </a:t>
            </a:r>
            <a:r>
              <a:rPr lang="en-US" dirty="0" err="1"/>
              <a:t>NSLog</a:t>
            </a:r>
            <a:r>
              <a:rPr lang="en-US" dirty="0"/>
              <a:t>(@"</a:t>
            </a:r>
            <a:r>
              <a:rPr lang="en-US" dirty="0" err="1"/>
              <a:t>aStr</a:t>
            </a:r>
            <a:r>
              <a:rPr lang="en-US" dirty="0"/>
              <a:t> address = %p", </a:t>
            </a:r>
            <a:r>
              <a:rPr lang="en-US" dirty="0" err="1"/>
              <a:t>aStr</a:t>
            </a:r>
            <a:r>
              <a:rPr lang="en-US" dirty="0"/>
              <a:t>);</a:t>
            </a:r>
            <a:endParaRPr lang="zh-CN" altLang="en-US" dirty="0"/>
          </a:p>
          <a:p>
            <a:pPr marL="0" indent="0">
              <a:buNone/>
            </a:pPr>
            <a:r>
              <a:rPr lang="en-US" dirty="0"/>
              <a:t>    </a:t>
            </a:r>
            <a:r>
              <a:rPr lang="en-US" dirty="0" err="1"/>
              <a:t>NSLog</a:t>
            </a:r>
            <a:r>
              <a:rPr lang="en-US" dirty="0"/>
              <a:t>(@"</a:t>
            </a:r>
            <a:r>
              <a:rPr lang="en-US" dirty="0" err="1"/>
              <a:t>aStr</a:t>
            </a:r>
            <a:r>
              <a:rPr lang="en-US" dirty="0"/>
              <a:t> </a:t>
            </a:r>
            <a:r>
              <a:rPr lang="en-US" dirty="0" err="1"/>
              <a:t>retainCount</a:t>
            </a:r>
            <a:r>
              <a:rPr lang="en-US" dirty="0"/>
              <a:t> after </a:t>
            </a:r>
            <a:r>
              <a:rPr lang="en-US" dirty="0" err="1"/>
              <a:t>alloc</a:t>
            </a:r>
            <a:r>
              <a:rPr lang="en-US" dirty="0"/>
              <a:t> = %d", [</a:t>
            </a:r>
            <a:r>
              <a:rPr lang="en-US" dirty="0" err="1"/>
              <a:t>aStr</a:t>
            </a:r>
            <a:r>
              <a:rPr lang="en-US" dirty="0"/>
              <a:t> </a:t>
            </a:r>
            <a:r>
              <a:rPr lang="en-US" dirty="0" err="1"/>
              <a:t>retainCount</a:t>
            </a:r>
            <a:r>
              <a:rPr lang="en-US" dirty="0"/>
              <a:t>]);</a:t>
            </a:r>
            <a:endParaRPr lang="zh-CN" altLang="en-US" dirty="0"/>
          </a:p>
          <a:p>
            <a:pPr marL="0" indent="0">
              <a:buNone/>
            </a:pPr>
            <a:r>
              <a:rPr lang="en-US" dirty="0"/>
              <a:t>    </a:t>
            </a:r>
            <a:endParaRPr lang="zh-CN" altLang="en-US" dirty="0"/>
          </a:p>
          <a:p>
            <a:pPr marL="0" indent="0">
              <a:buNone/>
            </a:pPr>
            <a:r>
              <a:rPr lang="en-US" dirty="0"/>
              <a:t>    </a:t>
            </a:r>
            <a:r>
              <a:rPr lang="en-US" dirty="0" err="1"/>
              <a:t>NSString</a:t>
            </a:r>
            <a:r>
              <a:rPr lang="en-US" dirty="0"/>
              <a:t> *</a:t>
            </a:r>
            <a:r>
              <a:rPr lang="en-US" dirty="0" err="1"/>
              <a:t>bStr</a:t>
            </a:r>
            <a:r>
              <a:rPr lang="en-US" dirty="0"/>
              <a:t> = [</a:t>
            </a:r>
            <a:r>
              <a:rPr lang="en-US" dirty="0" err="1"/>
              <a:t>aStr</a:t>
            </a:r>
            <a:r>
              <a:rPr lang="en-US" dirty="0"/>
              <a:t> copy];</a:t>
            </a:r>
            <a:endParaRPr lang="zh-CN" altLang="en-US" dirty="0"/>
          </a:p>
          <a:p>
            <a:pPr marL="0" indent="0">
              <a:buNone/>
            </a:pPr>
            <a:r>
              <a:rPr lang="en-US" dirty="0"/>
              <a:t>    </a:t>
            </a:r>
            <a:r>
              <a:rPr lang="en-US" dirty="0" err="1"/>
              <a:t>NSLog</a:t>
            </a:r>
            <a:r>
              <a:rPr lang="en-US" dirty="0"/>
              <a:t>(@"</a:t>
            </a:r>
            <a:r>
              <a:rPr lang="en-US" dirty="0" err="1"/>
              <a:t>aStr</a:t>
            </a:r>
            <a:r>
              <a:rPr lang="en-US" dirty="0"/>
              <a:t> </a:t>
            </a:r>
            <a:r>
              <a:rPr lang="en-US" dirty="0" err="1"/>
              <a:t>retainCount</a:t>
            </a:r>
            <a:r>
              <a:rPr lang="en-US" dirty="0"/>
              <a:t> after copy = %d", [</a:t>
            </a:r>
            <a:r>
              <a:rPr lang="en-US" dirty="0" err="1"/>
              <a:t>aStr</a:t>
            </a:r>
            <a:r>
              <a:rPr lang="en-US" dirty="0"/>
              <a:t> </a:t>
            </a:r>
            <a:r>
              <a:rPr lang="en-US" dirty="0" err="1"/>
              <a:t>retainCount</a:t>
            </a:r>
            <a:r>
              <a:rPr lang="en-US" dirty="0"/>
              <a:t>]);</a:t>
            </a:r>
            <a:endParaRPr lang="zh-CN" altLang="en-US" dirty="0"/>
          </a:p>
          <a:p>
            <a:pPr marL="0" indent="0">
              <a:buNone/>
            </a:pPr>
            <a:r>
              <a:rPr lang="en-US" dirty="0"/>
              <a:t>    </a:t>
            </a:r>
            <a:r>
              <a:rPr lang="en-US" dirty="0" err="1"/>
              <a:t>NSLog</a:t>
            </a:r>
            <a:r>
              <a:rPr lang="en-US" dirty="0"/>
              <a:t>(@"</a:t>
            </a:r>
            <a:r>
              <a:rPr lang="en-US" dirty="0" err="1"/>
              <a:t>bStr</a:t>
            </a:r>
            <a:r>
              <a:rPr lang="en-US" dirty="0"/>
              <a:t> address = %p", </a:t>
            </a:r>
            <a:r>
              <a:rPr lang="en-US" dirty="0" err="1"/>
              <a:t>bStr</a:t>
            </a:r>
            <a:r>
              <a:rPr lang="en-US" dirty="0"/>
              <a:t>);</a:t>
            </a:r>
            <a:endParaRPr lang="zh-CN" altLang="en-US" dirty="0"/>
          </a:p>
          <a:p>
            <a:pPr marL="0" indent="0">
              <a:buNone/>
            </a:pPr>
            <a:r>
              <a:rPr lang="en-US" dirty="0"/>
              <a:t>    </a:t>
            </a:r>
            <a:r>
              <a:rPr lang="en-US" dirty="0" err="1"/>
              <a:t>NSLog</a:t>
            </a:r>
            <a:r>
              <a:rPr lang="en-US" dirty="0"/>
              <a:t>(@"</a:t>
            </a:r>
            <a:r>
              <a:rPr lang="en-US" dirty="0" err="1"/>
              <a:t>bStr</a:t>
            </a:r>
            <a:r>
              <a:rPr lang="en-US" dirty="0"/>
              <a:t> </a:t>
            </a:r>
            <a:r>
              <a:rPr lang="en-US" dirty="0" err="1"/>
              <a:t>retainCount</a:t>
            </a:r>
            <a:r>
              <a:rPr lang="en-US" dirty="0"/>
              <a:t> = %d", [</a:t>
            </a:r>
            <a:r>
              <a:rPr lang="en-US" dirty="0" err="1"/>
              <a:t>bStr</a:t>
            </a:r>
            <a:r>
              <a:rPr lang="en-US" dirty="0"/>
              <a:t> </a:t>
            </a:r>
            <a:r>
              <a:rPr lang="en-US" dirty="0" err="1"/>
              <a:t>retainCount</a:t>
            </a:r>
            <a:r>
              <a:rPr lang="en-US" dirty="0"/>
              <a:t>]);</a:t>
            </a:r>
            <a:endParaRPr lang="zh-CN" altLang="en-US" dirty="0"/>
          </a:p>
          <a:p>
            <a:endParaRPr lang="en-US" dirty="0"/>
          </a:p>
        </p:txBody>
      </p:sp>
    </p:spTree>
    <p:extLst>
      <p:ext uri="{BB962C8B-B14F-4D97-AF65-F5344CB8AC3E}">
        <p14:creationId xmlns:p14="http://schemas.microsoft.com/office/powerpoint/2010/main" val="4588821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6976"/>
            <a:ext cx="8229600" cy="6333176"/>
          </a:xfrm>
        </p:spPr>
        <p:txBody>
          <a:bodyPr>
            <a:normAutofit/>
          </a:bodyPr>
          <a:lstStyle/>
          <a:p>
            <a:pPr marL="0" indent="0">
              <a:buNone/>
            </a:pPr>
            <a:r>
              <a:rPr lang="en-US" dirty="0"/>
              <a:t> </a:t>
            </a:r>
            <a:r>
              <a:rPr lang="en-US" dirty="0" err="1"/>
              <a:t>NSString</a:t>
            </a:r>
            <a:r>
              <a:rPr lang="en-US" dirty="0"/>
              <a:t> *</a:t>
            </a:r>
            <a:r>
              <a:rPr lang="en-US" dirty="0" err="1"/>
              <a:t>cStr</a:t>
            </a:r>
            <a:r>
              <a:rPr lang="en-US" dirty="0"/>
              <a:t> = [</a:t>
            </a:r>
            <a:r>
              <a:rPr lang="en-US" dirty="0" err="1"/>
              <a:t>aStr</a:t>
            </a:r>
            <a:r>
              <a:rPr lang="en-US" dirty="0"/>
              <a:t> retain];</a:t>
            </a:r>
            <a:endParaRPr lang="zh-CN" altLang="en-US" dirty="0"/>
          </a:p>
          <a:p>
            <a:pPr marL="0" indent="0">
              <a:buNone/>
            </a:pPr>
            <a:r>
              <a:rPr lang="en-US" dirty="0"/>
              <a:t>    </a:t>
            </a:r>
            <a:r>
              <a:rPr lang="en-US" dirty="0" err="1"/>
              <a:t>NSLog</a:t>
            </a:r>
            <a:r>
              <a:rPr lang="en-US" dirty="0"/>
              <a:t>(@"</a:t>
            </a:r>
            <a:r>
              <a:rPr lang="en-US" dirty="0" err="1"/>
              <a:t>aStr</a:t>
            </a:r>
            <a:r>
              <a:rPr lang="en-US" dirty="0"/>
              <a:t> </a:t>
            </a:r>
            <a:r>
              <a:rPr lang="en-US" dirty="0" err="1"/>
              <a:t>retainCount</a:t>
            </a:r>
            <a:r>
              <a:rPr lang="en-US" dirty="0"/>
              <a:t> after retain = %d", [</a:t>
            </a:r>
            <a:r>
              <a:rPr lang="en-US" dirty="0" err="1"/>
              <a:t>aStr</a:t>
            </a:r>
            <a:r>
              <a:rPr lang="en-US" dirty="0"/>
              <a:t> </a:t>
            </a:r>
            <a:r>
              <a:rPr lang="en-US" dirty="0" err="1"/>
              <a:t>retainCount</a:t>
            </a:r>
            <a:r>
              <a:rPr lang="en-US" dirty="0"/>
              <a:t>]);</a:t>
            </a:r>
            <a:endParaRPr lang="zh-CN" altLang="en-US" dirty="0"/>
          </a:p>
          <a:p>
            <a:pPr marL="0" indent="0">
              <a:buNone/>
            </a:pPr>
            <a:r>
              <a:rPr lang="en-US" dirty="0"/>
              <a:t>    </a:t>
            </a:r>
            <a:r>
              <a:rPr lang="en-US" dirty="0" err="1"/>
              <a:t>NSLog</a:t>
            </a:r>
            <a:r>
              <a:rPr lang="en-US" dirty="0"/>
              <a:t>(@"</a:t>
            </a:r>
            <a:r>
              <a:rPr lang="en-US" dirty="0" err="1"/>
              <a:t>cStr</a:t>
            </a:r>
            <a:r>
              <a:rPr lang="en-US" dirty="0"/>
              <a:t> address = %p", </a:t>
            </a:r>
            <a:r>
              <a:rPr lang="en-US" dirty="0" err="1"/>
              <a:t>cStr</a:t>
            </a:r>
            <a:r>
              <a:rPr lang="en-US" dirty="0"/>
              <a:t>);</a:t>
            </a:r>
            <a:endParaRPr lang="zh-CN" altLang="en-US" dirty="0"/>
          </a:p>
          <a:p>
            <a:pPr marL="0" indent="0">
              <a:buNone/>
            </a:pPr>
            <a:r>
              <a:rPr lang="en-US" dirty="0"/>
              <a:t>    </a:t>
            </a:r>
            <a:r>
              <a:rPr lang="en-US" dirty="0" err="1"/>
              <a:t>NSLog</a:t>
            </a:r>
            <a:r>
              <a:rPr lang="en-US" dirty="0"/>
              <a:t>(@"</a:t>
            </a:r>
            <a:r>
              <a:rPr lang="en-US" dirty="0" err="1"/>
              <a:t>cStr</a:t>
            </a:r>
            <a:r>
              <a:rPr lang="en-US" dirty="0"/>
              <a:t> </a:t>
            </a:r>
            <a:r>
              <a:rPr lang="en-US" dirty="0" err="1"/>
              <a:t>retainCount</a:t>
            </a:r>
            <a:r>
              <a:rPr lang="en-US" dirty="0"/>
              <a:t> = %d", [</a:t>
            </a:r>
            <a:r>
              <a:rPr lang="en-US" dirty="0" err="1"/>
              <a:t>cStr</a:t>
            </a:r>
            <a:r>
              <a:rPr lang="en-US" dirty="0"/>
              <a:t> </a:t>
            </a:r>
            <a:r>
              <a:rPr lang="en-US" dirty="0" err="1"/>
              <a:t>retainCount</a:t>
            </a:r>
            <a:r>
              <a:rPr lang="en-US" dirty="0"/>
              <a:t>]);</a:t>
            </a:r>
            <a:endParaRPr lang="zh-CN" altLang="en-US" dirty="0"/>
          </a:p>
          <a:p>
            <a:pPr marL="0" indent="0">
              <a:buNone/>
            </a:pPr>
            <a:r>
              <a:rPr lang="en-US" dirty="0"/>
              <a:t>    </a:t>
            </a:r>
            <a:endParaRPr lang="zh-CN" altLang="en-US" dirty="0"/>
          </a:p>
          <a:p>
            <a:pPr marL="0" indent="0">
              <a:buNone/>
            </a:pPr>
            <a:r>
              <a:rPr lang="en-US" dirty="0"/>
              <a:t>    [</a:t>
            </a:r>
            <a:r>
              <a:rPr lang="en-US" dirty="0" err="1"/>
              <a:t>aStr</a:t>
            </a:r>
            <a:r>
              <a:rPr lang="en-US" dirty="0"/>
              <a:t> release];</a:t>
            </a:r>
            <a:endParaRPr lang="zh-CN" altLang="en-US" dirty="0"/>
          </a:p>
          <a:p>
            <a:pPr marL="0" indent="0">
              <a:buNone/>
            </a:pPr>
            <a:r>
              <a:rPr lang="en-US" dirty="0"/>
              <a:t>    </a:t>
            </a:r>
            <a:r>
              <a:rPr lang="en-US" dirty="0" err="1"/>
              <a:t>NSLog</a:t>
            </a:r>
            <a:r>
              <a:rPr lang="en-US" dirty="0"/>
              <a:t>(@"</a:t>
            </a:r>
            <a:r>
              <a:rPr lang="en-US" dirty="0" err="1"/>
              <a:t>aStr</a:t>
            </a:r>
            <a:r>
              <a:rPr lang="en-US" dirty="0"/>
              <a:t> </a:t>
            </a:r>
            <a:r>
              <a:rPr lang="en-US" dirty="0" err="1"/>
              <a:t>retainCount</a:t>
            </a:r>
            <a:r>
              <a:rPr lang="en-US" dirty="0"/>
              <a:t> after release = %d", [</a:t>
            </a:r>
            <a:r>
              <a:rPr lang="en-US" dirty="0" err="1"/>
              <a:t>aStr</a:t>
            </a:r>
            <a:r>
              <a:rPr lang="en-US" dirty="0"/>
              <a:t> </a:t>
            </a:r>
            <a:r>
              <a:rPr lang="en-US" dirty="0" err="1"/>
              <a:t>retainCount</a:t>
            </a:r>
            <a:r>
              <a:rPr lang="en-US" dirty="0"/>
              <a:t>]);</a:t>
            </a:r>
            <a:endParaRPr lang="zh-CN" altLang="en-US" dirty="0"/>
          </a:p>
          <a:p>
            <a:endParaRPr lang="en-US" dirty="0"/>
          </a:p>
        </p:txBody>
      </p:sp>
    </p:spTree>
    <p:extLst>
      <p:ext uri="{BB962C8B-B14F-4D97-AF65-F5344CB8AC3E}">
        <p14:creationId xmlns:p14="http://schemas.microsoft.com/office/powerpoint/2010/main" val="13624564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TotalTime>
  <Words>2465</Words>
  <Application>Microsoft Macintosh PowerPoint</Application>
  <PresentationFormat>On-screen Show (4:3)</PresentationFormat>
  <Paragraphs>251</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Objective-C 内存管理</vt:lpstr>
      <vt:lpstr>1  配对原则 </vt:lpstr>
      <vt:lpstr>2  new和alloc-init的区别 </vt:lpstr>
      <vt:lpstr>PowerPoint Presentation</vt:lpstr>
      <vt:lpstr>PowerPoint Presentation</vt:lpstr>
      <vt:lpstr>PowerPoint Presentation</vt:lpstr>
      <vt:lpstr>3  NSString 对象为何用copy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强引用与弱引用 （retain, assign, strong, weak） </vt:lpstr>
      <vt:lpstr>PowerPoint Presentation</vt:lpstr>
      <vt:lpstr>PowerPoint Presentation</vt:lpstr>
      <vt:lpstr>PowerPoint Presentation</vt:lpstr>
      <vt:lpstr>PowerPoint Presentation</vt:lpstr>
      <vt:lpstr>PowerPoint Presentation</vt:lpstr>
      <vt:lpstr>5  ARC </vt:lpstr>
      <vt:lpstr>PowerPoint Presentation</vt:lpstr>
      <vt:lpstr>PowerPoint Presentation</vt:lpstr>
      <vt:lpstr>PowerPoint Presentation</vt:lpstr>
      <vt:lpstr>6  iOS平台常见的内存问题 </vt:lpstr>
      <vt:lpstr>7  用release_nil宏的好处 </vt:lpstr>
      <vt:lpstr>8  Objective-C中的setter和getter方法 </vt:lpstr>
      <vt:lpstr>PowerPoint Presentation</vt:lpstr>
      <vt:lpstr>PowerPoint Presentation</vt:lpstr>
      <vt:lpstr>9  项目中几种常见的内存问题  </vt:lpstr>
      <vt:lpstr>PowerPoint Presentation</vt:lpstr>
      <vt:lpstr>PowerPoint Presentation</vt:lpstr>
      <vt:lpstr>PowerPoint Presentation</vt:lpstr>
      <vt:lpstr>PowerPoint Presentation</vt:lpstr>
      <vt:lpstr>10  检查内存管理问题的方式 </vt:lpstr>
      <vt:lpstr>11  代理 </vt:lpstr>
      <vt:lpstr>PowerPoint Presentation</vt:lpstr>
      <vt:lpstr>下集预告：iOS代码规范 时间：一周以内</vt:lpstr>
    </vt:vector>
  </TitlesOfParts>
  <Company>XXX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Objective-C 内存管理</dc:title>
  <dc:creator>Zheng Haishu</dc:creator>
  <cp:lastModifiedBy>Zheng Haishu</cp:lastModifiedBy>
  <cp:revision>37</cp:revision>
  <dcterms:created xsi:type="dcterms:W3CDTF">2013-10-16T09:28:32Z</dcterms:created>
  <dcterms:modified xsi:type="dcterms:W3CDTF">2013-10-19T08:41:52Z</dcterms:modified>
</cp:coreProperties>
</file>