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68" r:id="rId4"/>
    <p:sldId id="258" r:id="rId5"/>
    <p:sldId id="267" r:id="rId6"/>
    <p:sldId id="260" r:id="rId7"/>
    <p:sldId id="261" r:id="rId8"/>
    <p:sldId id="262" r:id="rId9"/>
    <p:sldId id="263" r:id="rId10"/>
    <p:sldId id="264" r:id="rId11"/>
    <p:sldId id="265" r:id="rId12"/>
    <p:sldId id="271" r:id="rId1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桃园三结义</a:t>
            </a:r>
            <a:endParaRPr lang="zh-CN" altLang="zh-CN"/>
          </a:p>
        </p:txBody>
      </p:sp>
      <p:sp>
        <p:nvSpPr>
          <p:cNvPr id="3" name="副标题 2"/>
          <p:cNvSpPr>
            <a:spLocks noGrp="1"/>
          </p:cNvSpPr>
          <p:nvPr>
            <p:ph type="subTitle" idx="1"/>
          </p:nvPr>
        </p:nvSpPr>
        <p:spPr/>
        <p:txBody>
          <a:bodyPr/>
          <a:p>
            <a:r>
              <a:rPr lang="en-US" altLang="zh-CN"/>
              <a:t>                                                                                   </a:t>
            </a:r>
            <a:endParaRPr lang="zh-CN" altLang="en-US" sz="28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第二卖出位</a:t>
            </a:r>
            <a:r>
              <a:rPr lang="en-US" altLang="zh-CN"/>
              <a:t>S2</a:t>
            </a:r>
            <a:endParaRPr lang="en-US" altLang="zh-CN"/>
          </a:p>
        </p:txBody>
      </p:sp>
      <p:sp>
        <p:nvSpPr>
          <p:cNvPr id="3" name="内容占位符 2"/>
          <p:cNvSpPr>
            <a:spLocks noGrp="1"/>
          </p:cNvSpPr>
          <p:nvPr>
            <p:ph idx="1"/>
          </p:nvPr>
        </p:nvSpPr>
        <p:spPr/>
        <p:txBody>
          <a:bodyPr/>
          <a:p>
            <a:pPr marL="0" indent="0">
              <a:buNone/>
            </a:pPr>
            <a:endParaRPr sz="3600">
              <a:latin typeface="+mn-ea"/>
              <a:sym typeface="+mn-ea"/>
            </a:endParaRPr>
          </a:p>
          <a:p>
            <a:pPr marL="0" indent="0">
              <a:buNone/>
            </a:pPr>
            <a:r>
              <a:rPr sz="3600">
                <a:latin typeface="+mn-ea"/>
                <a:sym typeface="+mn-ea"/>
              </a:rPr>
              <a:t>当股价跌破三十日线，这时候必须卖出股票，等股价再次站上之后再买入。</a:t>
            </a:r>
            <a:endParaRPr sz="3600">
              <a:latin typeface="+mn-ea"/>
              <a:sym typeface="+mn-ea"/>
            </a:endParaRPr>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ctrTitle"/>
          </p:nvPr>
        </p:nvSpPr>
        <p:spPr>
          <a:xfrm>
            <a:off x="1981200" y="274638"/>
            <a:ext cx="8229600" cy="1143000"/>
          </a:xfrm>
        </p:spPr>
        <p:txBody>
          <a:bodyPr anchor="ctr"/>
          <a:p>
            <a:pPr>
              <a:buNone/>
            </a:pPr>
            <a:r>
              <a:rPr lang="zh-CN" altLang="en-US" sz="4400" kern="1200">
                <a:latin typeface="+mj-lt"/>
                <a:ea typeface="+mj-ea"/>
                <a:cs typeface="+mj-cs"/>
                <a:sym typeface="Calibri" panose="020F0502020204030204" charset="0"/>
              </a:rPr>
              <a:t>风险提示</a:t>
            </a:r>
            <a:endParaRPr lang="zh-CN" altLang="en-US" sz="4400" kern="1200">
              <a:latin typeface="+mj-lt"/>
              <a:ea typeface="+mj-ea"/>
              <a:cs typeface="+mj-cs"/>
              <a:sym typeface="Calibri" panose="020F0502020204030204" charset="0"/>
            </a:endParaRPr>
          </a:p>
        </p:txBody>
      </p:sp>
      <p:sp>
        <p:nvSpPr>
          <p:cNvPr id="12290" name="内容占位符 2"/>
          <p:cNvSpPr>
            <a:spLocks noGrp="1"/>
          </p:cNvSpPr>
          <p:nvPr>
            <p:ph type="subTitle" idx="1"/>
          </p:nvPr>
        </p:nvSpPr>
        <p:spPr>
          <a:xfrm>
            <a:off x="1037590" y="1600200"/>
            <a:ext cx="10206355" cy="4526280"/>
          </a:xfrm>
        </p:spPr>
        <p:txBody>
          <a:bodyPr anchor="t"/>
          <a:p>
            <a:pPr marL="342900" indent="-342900" algn="l" defTabSz="914400">
              <a:buFont typeface="Arial" panose="020B0604020202020204" pitchFamily="34" charset="0"/>
              <a:buChar char="•"/>
            </a:pPr>
            <a:r>
              <a:rPr lang="zh-CN" altLang="en-US" sz="3200" kern="1200" dirty="0">
                <a:latin typeface="+mn-lt"/>
                <a:ea typeface="+mn-ea"/>
                <a:cs typeface="+mn-cs"/>
                <a:sym typeface="Calibri" panose="020F0502020204030204" charset="0"/>
              </a:rPr>
              <a:t>本文中所涉及个股，均为本人观点，不构成推荐。</a:t>
            </a:r>
            <a:endParaRPr lang="en-US" altLang="x-none" sz="3200" kern="1200" dirty="0">
              <a:latin typeface="+mn-lt"/>
              <a:ea typeface="+mn-ea"/>
              <a:cs typeface="+mn-cs"/>
              <a:sym typeface="Calibri" panose="020F0502020204030204" charset="0"/>
            </a:endParaRPr>
          </a:p>
          <a:p>
            <a:pPr marL="342900" indent="-342900" algn="l" defTabSz="914400">
              <a:buFont typeface="Arial" panose="020B0604020202020204" pitchFamily="34" charset="0"/>
              <a:buChar char="•"/>
            </a:pPr>
            <a:r>
              <a:rPr lang="zh-CN" altLang="en-US" sz="3200" kern="1200" dirty="0">
                <a:latin typeface="+mn-lt"/>
                <a:ea typeface="+mn-ea"/>
                <a:cs typeface="+mn-cs"/>
                <a:sym typeface="Calibri" panose="020F0502020204030204" charset="0"/>
              </a:rPr>
              <a:t>根据自身风险承受能力自行慎重参考！</a:t>
            </a:r>
            <a:endParaRPr lang="en-US" altLang="x-none" sz="3200" kern="1200" dirty="0">
              <a:latin typeface="+mn-lt"/>
              <a:ea typeface="+mn-ea"/>
              <a:cs typeface="+mn-cs"/>
              <a:sym typeface="Calibri" panose="020F0502020204030204" charset="0"/>
            </a:endParaRPr>
          </a:p>
          <a:p>
            <a:pPr marL="342900" indent="-342900" algn="l" defTabSz="914400">
              <a:buFont typeface="Arial" panose="020B0604020202020204" pitchFamily="34" charset="0"/>
              <a:buChar char="•"/>
            </a:pPr>
            <a:r>
              <a:rPr lang="zh-CN" altLang="en-US" sz="3200" kern="1200" dirty="0">
                <a:latin typeface="+mn-lt"/>
                <a:ea typeface="+mn-ea"/>
                <a:cs typeface="+mn-cs"/>
                <a:sym typeface="Calibri" panose="020F0502020204030204" charset="0"/>
              </a:rPr>
              <a:t>个人意见，仅供参考！不构成买卖建议！</a:t>
            </a:r>
            <a:endParaRPr lang="zh-CN" altLang="en-US" sz="3200" kern="1200" dirty="0">
              <a:latin typeface="+mn-lt"/>
              <a:ea typeface="+mn-ea"/>
              <a:cs typeface="+mn-cs"/>
              <a:sym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p:txBody>
          <a:bodyPr/>
          <a:p>
            <a:r>
              <a:rPr lang="zh-CN" altLang="en-US"/>
              <a:t>注释</a:t>
            </a:r>
            <a:endParaRPr lang="zh-CN" altLang="en-US"/>
          </a:p>
          <a:p>
            <a:r>
              <a:rPr lang="zh-CN" altLang="en-US"/>
              <a:t>组成</a:t>
            </a:r>
            <a:endParaRPr lang="zh-CN" altLang="en-US"/>
          </a:p>
          <a:p>
            <a:r>
              <a:rPr lang="zh-CN" altLang="en-US"/>
              <a:t>买点</a:t>
            </a:r>
            <a:endParaRPr lang="zh-CN" altLang="en-US"/>
          </a:p>
          <a:p>
            <a:r>
              <a:rPr lang="zh-CN" altLang="en-US"/>
              <a:t>卖点</a:t>
            </a:r>
            <a:endParaRPr lang="zh-CN" altLang="en-US"/>
          </a:p>
          <a:p>
            <a:r>
              <a:rPr lang="zh-CN" altLang="en-US"/>
              <a:t>结束</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【注】：</a:t>
            </a:r>
            <a:endParaRPr lang="zh-CN" altLang="en-US">
              <a:sym typeface="+mn-ea"/>
            </a:endParaRPr>
          </a:p>
        </p:txBody>
      </p:sp>
      <p:sp>
        <p:nvSpPr>
          <p:cNvPr id="3" name="内容占位符 2"/>
          <p:cNvSpPr>
            <a:spLocks noGrp="1"/>
          </p:cNvSpPr>
          <p:nvPr>
            <p:ph idx="1"/>
          </p:nvPr>
        </p:nvSpPr>
        <p:spPr/>
        <p:txBody>
          <a:bodyPr/>
          <a:p>
            <a:r>
              <a:rPr lang="zh-CN" altLang="en-US" sz="3600">
                <a:sym typeface="+mn-ea"/>
              </a:rPr>
              <a:t>“三结义”主要是利用三条均线组成一个操作系统能解决很多我们在操作过程中遇到的问题，在这里我只做一个简单概述：</a:t>
            </a:r>
            <a:endParaRPr lang="zh-CN" altLang="en-US" sz="3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 </a:t>
            </a:r>
            <a:endParaRPr lang="en-US" altLang="zh-CN"/>
          </a:p>
        </p:txBody>
      </p:sp>
      <p:pic>
        <p:nvPicPr>
          <p:cNvPr id="4" name="内容占位符 3"/>
          <p:cNvPicPr>
            <a:picLocks noChangeAspect="1"/>
          </p:cNvPicPr>
          <p:nvPr>
            <p:ph idx="1"/>
          </p:nvPr>
        </p:nvPicPr>
        <p:blipFill>
          <a:blip r:embed="rId1"/>
          <a:stretch>
            <a:fillRect/>
          </a:stretch>
        </p:blipFill>
        <p:spPr>
          <a:xfrm>
            <a:off x="838200" y="648335"/>
            <a:ext cx="9636760" cy="55822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组成</a:t>
            </a:r>
            <a:endParaRPr lang="zh-CN" altLang="en-US"/>
          </a:p>
        </p:txBody>
      </p:sp>
      <p:sp>
        <p:nvSpPr>
          <p:cNvPr id="3" name="内容占位符 2"/>
          <p:cNvSpPr>
            <a:spLocks noGrp="1"/>
          </p:cNvSpPr>
          <p:nvPr>
            <p:ph idx="1"/>
          </p:nvPr>
        </p:nvSpPr>
        <p:spPr/>
        <p:txBody>
          <a:bodyPr>
            <a:normAutofit/>
          </a:bodyPr>
          <a:p>
            <a:pPr marL="0" indent="0">
              <a:buNone/>
            </a:pPr>
            <a:endParaRPr sz="3600"/>
          </a:p>
          <a:p>
            <a:pPr marL="0" indent="0">
              <a:buNone/>
            </a:pPr>
            <a:r>
              <a:rPr sz="3600"/>
              <a:t>“三结义”用三条均线组成即：</a:t>
            </a:r>
            <a:endParaRPr sz="3600"/>
          </a:p>
          <a:p>
            <a:pPr marL="0" indent="0">
              <a:buNone/>
            </a:pPr>
            <a:r>
              <a:rPr sz="3600"/>
              <a:t>5、10、30三条均线，</a:t>
            </a:r>
            <a:endParaRPr sz="3600"/>
          </a:p>
          <a:p>
            <a:pPr marL="0" indent="0">
              <a:buNone/>
            </a:pPr>
            <a:r>
              <a:rPr sz="3600"/>
              <a:t>5日线叫张飞线，比较快性格像张飞，</a:t>
            </a:r>
            <a:endParaRPr sz="3600"/>
          </a:p>
          <a:p>
            <a:pPr marL="0" indent="0">
              <a:buNone/>
            </a:pPr>
            <a:r>
              <a:rPr sz="3600"/>
              <a:t>10日线叫关羽线，文武双全，</a:t>
            </a:r>
            <a:endParaRPr sz="3600"/>
          </a:p>
          <a:p>
            <a:pPr marL="0" indent="0">
              <a:buNone/>
            </a:pPr>
            <a:r>
              <a:rPr sz="3600"/>
              <a:t>30日线刘备线，纵览大局。</a:t>
            </a:r>
            <a:endParaRPr sz="3600"/>
          </a:p>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第一买点</a:t>
            </a:r>
            <a:r>
              <a:rPr lang="en-US" altLang="zh-CN"/>
              <a:t>B1</a:t>
            </a:r>
            <a:endParaRPr lang="en-US" altLang="zh-CN"/>
          </a:p>
        </p:txBody>
      </p:sp>
      <p:sp>
        <p:nvSpPr>
          <p:cNvPr id="3" name="内容占位符 2"/>
          <p:cNvSpPr>
            <a:spLocks noGrp="1"/>
          </p:cNvSpPr>
          <p:nvPr>
            <p:ph idx="1"/>
          </p:nvPr>
        </p:nvSpPr>
        <p:spPr/>
        <p:txBody>
          <a:bodyPr>
            <a:normAutofit/>
          </a:bodyPr>
          <a:p>
            <a:pPr marL="0" indent="0">
              <a:buNone/>
            </a:pPr>
            <a:endParaRPr sz="3600">
              <a:sym typeface="+mn-ea"/>
            </a:endParaRPr>
          </a:p>
          <a:p>
            <a:pPr marL="0" indent="0">
              <a:buNone/>
            </a:pPr>
            <a:r>
              <a:rPr sz="3600">
                <a:sym typeface="+mn-ea"/>
              </a:rPr>
              <a:t>当</a:t>
            </a:r>
            <a:r>
              <a:rPr sz="3600" b="1" u="sng">
                <a:solidFill>
                  <a:srgbClr val="FF0000"/>
                </a:solidFill>
                <a:sym typeface="+mn-ea"/>
              </a:rPr>
              <a:t>三线粘合</a:t>
            </a:r>
            <a:r>
              <a:rPr sz="3600">
                <a:sym typeface="+mn-ea"/>
              </a:rPr>
              <a:t>，就是“三结义”的第一买点，</a:t>
            </a:r>
            <a:endParaRPr sz="3600">
              <a:sym typeface="+mn-ea"/>
            </a:endParaRPr>
          </a:p>
          <a:p>
            <a:pPr marL="0" indent="0">
              <a:buNone/>
            </a:pPr>
            <a:r>
              <a:rPr sz="3600">
                <a:sym typeface="+mn-ea"/>
              </a:rPr>
              <a:t>5日上穿10日，</a:t>
            </a:r>
            <a:endParaRPr sz="3600">
              <a:sym typeface="+mn-ea"/>
            </a:endParaRPr>
          </a:p>
          <a:p>
            <a:pPr marL="0" indent="0">
              <a:buNone/>
            </a:pPr>
            <a:r>
              <a:rPr sz="3600">
                <a:sym typeface="+mn-ea"/>
              </a:rPr>
              <a:t>10日上穿30日</a:t>
            </a:r>
            <a:endParaRPr sz="3600">
              <a:sym typeface="+mn-ea"/>
            </a:endParaRPr>
          </a:p>
          <a:p>
            <a:pPr marL="0" indent="0">
              <a:buNone/>
            </a:pPr>
            <a:r>
              <a:rPr sz="3600">
                <a:sym typeface="+mn-ea"/>
              </a:rPr>
              <a:t>三线基本处于一个点位的时候就是最佳买点的出现。</a:t>
            </a:r>
            <a:endParaRPr sz="3600">
              <a:sym typeface="+mn-ea"/>
            </a:endParaRPr>
          </a:p>
          <a:p>
            <a:endParaRPr lang="zh-CN" altLang="en-US"/>
          </a:p>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第二买点</a:t>
            </a:r>
            <a:r>
              <a:rPr lang="en-US" altLang="zh-CN"/>
              <a:t>B2</a:t>
            </a:r>
            <a:endParaRPr lang="en-US" altLang="zh-CN"/>
          </a:p>
        </p:txBody>
      </p:sp>
      <p:sp>
        <p:nvSpPr>
          <p:cNvPr id="3" name="内容占位符 2"/>
          <p:cNvSpPr>
            <a:spLocks noGrp="1"/>
          </p:cNvSpPr>
          <p:nvPr>
            <p:ph idx="1"/>
          </p:nvPr>
        </p:nvSpPr>
        <p:spPr/>
        <p:txBody>
          <a:bodyPr>
            <a:normAutofit/>
          </a:bodyPr>
          <a:p>
            <a:pPr marL="0" indent="0">
              <a:buNone/>
            </a:pPr>
            <a:endParaRPr sz="3600">
              <a:sym typeface="+mn-ea"/>
            </a:endParaRPr>
          </a:p>
          <a:p>
            <a:pPr marL="0" indent="0">
              <a:buNone/>
            </a:pPr>
            <a:r>
              <a:rPr sz="3600">
                <a:sym typeface="+mn-ea"/>
              </a:rPr>
              <a:t>当5日线和10日线在三十日线上粘合之后又拉开，</a:t>
            </a:r>
            <a:endParaRPr sz="3600">
              <a:sym typeface="+mn-ea"/>
            </a:endParaRPr>
          </a:p>
          <a:p>
            <a:pPr marL="0" indent="0">
              <a:buNone/>
            </a:pPr>
            <a:r>
              <a:rPr sz="3600">
                <a:sym typeface="+mn-ea"/>
              </a:rPr>
              <a:t>就是死叉未形成</a:t>
            </a:r>
            <a:endParaRPr sz="3600">
              <a:sym typeface="+mn-ea"/>
            </a:endParaRPr>
          </a:p>
          <a:p>
            <a:pPr marL="0" indent="0">
              <a:buNone/>
            </a:pPr>
            <a:r>
              <a:rPr sz="3600">
                <a:sym typeface="+mn-ea"/>
              </a:rPr>
              <a:t>又形成金叉，为第二买点。</a:t>
            </a:r>
            <a:endParaRPr sz="3600">
              <a:sym typeface="+mn-ea"/>
            </a:endParaRPr>
          </a:p>
          <a:p>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第三买点</a:t>
            </a:r>
            <a:r>
              <a:rPr lang="en-US" altLang="zh-CN"/>
              <a:t>B3</a:t>
            </a:r>
            <a:endParaRPr lang="en-US" altLang="zh-CN"/>
          </a:p>
        </p:txBody>
      </p:sp>
      <p:sp>
        <p:nvSpPr>
          <p:cNvPr id="3" name="内容占位符 2"/>
          <p:cNvSpPr>
            <a:spLocks noGrp="1"/>
          </p:cNvSpPr>
          <p:nvPr>
            <p:ph idx="1"/>
          </p:nvPr>
        </p:nvSpPr>
        <p:spPr/>
        <p:txBody>
          <a:bodyPr>
            <a:normAutofit lnSpcReduction="20000"/>
          </a:bodyPr>
          <a:p>
            <a:endParaRPr sz="3600">
              <a:sym typeface="+mn-ea"/>
            </a:endParaRPr>
          </a:p>
          <a:p>
            <a:endParaRPr sz="3600">
              <a:sym typeface="+mn-ea"/>
            </a:endParaRPr>
          </a:p>
          <a:p>
            <a:pPr marL="0" indent="0">
              <a:buNone/>
            </a:pPr>
            <a:r>
              <a:rPr sz="3600">
                <a:sym typeface="+mn-ea"/>
              </a:rPr>
              <a:t>当</a:t>
            </a:r>
            <a:r>
              <a:rPr lang="zh-CN" sz="3600">
                <a:sym typeface="+mn-ea"/>
              </a:rPr>
              <a:t>价格</a:t>
            </a:r>
            <a:r>
              <a:rPr sz="3600">
                <a:sym typeface="+mn-ea"/>
              </a:rPr>
              <a:t>回调到三十日线附近没有跌破，收阳之后可</a:t>
            </a:r>
            <a:endParaRPr sz="3600">
              <a:sym typeface="+mn-ea"/>
            </a:endParaRPr>
          </a:p>
          <a:p>
            <a:pPr marL="0" indent="0">
              <a:buNone/>
            </a:pPr>
            <a:r>
              <a:rPr sz="3600">
                <a:sym typeface="+mn-ea"/>
              </a:rPr>
              <a:t>以做为第三买点。</a:t>
            </a:r>
            <a:endParaRPr sz="3600">
              <a:sym typeface="+mn-ea"/>
            </a:endParaRPr>
          </a:p>
          <a:p>
            <a:endParaRPr lang="zh-CN" altLang="en-US"/>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第一卖出</a:t>
            </a:r>
            <a:r>
              <a:rPr lang="en-US" altLang="zh-CN"/>
              <a:t>S1</a:t>
            </a:r>
            <a:endParaRPr lang="en-US" altLang="zh-CN"/>
          </a:p>
        </p:txBody>
      </p:sp>
      <p:sp>
        <p:nvSpPr>
          <p:cNvPr id="3" name="内容占位符 2"/>
          <p:cNvSpPr>
            <a:spLocks noGrp="1"/>
          </p:cNvSpPr>
          <p:nvPr>
            <p:ph idx="1"/>
          </p:nvPr>
        </p:nvSpPr>
        <p:spPr/>
        <p:txBody>
          <a:bodyPr/>
          <a:p>
            <a:pPr marL="0" indent="0">
              <a:buNone/>
            </a:pPr>
            <a:endParaRPr sz="3600">
              <a:sym typeface="+mn-ea"/>
            </a:endParaRPr>
          </a:p>
          <a:p>
            <a:pPr marL="0" indent="0">
              <a:buNone/>
            </a:pPr>
            <a:r>
              <a:rPr sz="3600">
                <a:sym typeface="+mn-ea"/>
              </a:rPr>
              <a:t>当股价跌破十日线的时候为第一止盈点位，在这里需要减仓，锁定前期的利润。</a:t>
            </a:r>
            <a:endParaRPr sz="3600">
              <a:sym typeface="+mn-ea"/>
            </a:endParaRPr>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527</Words>
  <Application>WPS 演示</Application>
  <PresentationFormat>宽屏</PresentationFormat>
  <Paragraphs>70</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宋体</vt:lpstr>
      <vt:lpstr>Wingdings</vt:lpstr>
      <vt:lpstr>Calibri</vt:lpstr>
      <vt:lpstr>Calibri Light</vt:lpstr>
      <vt:lpstr>微软雅黑</vt:lpstr>
      <vt:lpstr>Arial Unicode MS</vt:lpstr>
      <vt:lpstr>Office 主题</vt:lpstr>
      <vt:lpstr>桃园三结义</vt:lpstr>
      <vt:lpstr>目录</vt:lpstr>
      <vt:lpstr>【注】：</vt:lpstr>
      <vt:lpstr> </vt:lpstr>
      <vt:lpstr>组成</vt:lpstr>
      <vt:lpstr>第一买点B1</vt:lpstr>
      <vt:lpstr>第二买点B2</vt:lpstr>
      <vt:lpstr>第三买点B3</vt:lpstr>
      <vt:lpstr>第一卖出S1</vt:lpstr>
      <vt:lpstr>第二卖出位S2</vt:lpstr>
      <vt:lpstr>风险提示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7</cp:revision>
  <dcterms:created xsi:type="dcterms:W3CDTF">2017-08-31T06:58:00Z</dcterms:created>
  <dcterms:modified xsi:type="dcterms:W3CDTF">2018-07-17T01:10:45Z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