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91" r:id="rId4"/>
    <p:sldId id="272" r:id="rId5"/>
    <p:sldId id="286" r:id="rId6"/>
    <p:sldId id="290" r:id="rId7"/>
    <p:sldId id="289" r:id="rId8"/>
    <p:sldId id="288" r:id="rId9"/>
    <p:sldId id="287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73" autoAdjust="0"/>
  </p:normalViewPr>
  <p:slideViewPr>
    <p:cSldViewPr>
      <p:cViewPr>
        <p:scale>
          <a:sx n="100" d="100"/>
          <a:sy n="100" d="100"/>
        </p:scale>
        <p:origin x="-1008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C291-DDB3-40C5-A71D-15D07A0859D1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1BEA7-926E-4400-A760-1E1FB24902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71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6248-734B-42EE-BD83-9028CFB750D8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B4C3-3856-41B7-BB31-D82C9984B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B4C3-3856-41B7-BB31-D82C9984BD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9" name="11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5295" y="4808227"/>
            <a:ext cx="361033" cy="304028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702" y="4808227"/>
            <a:ext cx="361033" cy="304028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482010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200" b="1" i="1" dirty="0" smtClean="0">
                <a:solidFill>
                  <a:schemeClr val="bg1"/>
                </a:solidFill>
              </a:rPr>
              <a:t>of</a:t>
            </a:r>
            <a:endParaRPr lang="es-ES" sz="1200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0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4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9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510652" y="4816596"/>
            <a:ext cx="2672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互联网金融服务平台功能及演示</a:t>
            </a:r>
            <a:endParaRPr lang="es-ES" sz="12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80" y="1673225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87" y="1643056"/>
            <a:ext cx="934892" cy="9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89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95" y="1667517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4" y="3499075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8" y="3473675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" y="2592612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5" y="4097561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4" y="3302225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80" y="3700687"/>
            <a:ext cx="1163638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22" y="3851498"/>
            <a:ext cx="14446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9" y="3397475"/>
            <a:ext cx="8794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9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72" y="3441924"/>
            <a:ext cx="13366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4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300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500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829323" y="3521905"/>
            <a:ext cx="748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互联网金融服务平台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                       ——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简介及演示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6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6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7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1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7416824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1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动、静分离，将客户端和服务端完全剥离开，通过接口提供服务</a:t>
            </a:r>
            <a:endParaRPr lang="zh-CN" altLang="en-US" sz="1700" dirty="0"/>
          </a:p>
        </p:txBody>
      </p:sp>
      <p:sp>
        <p:nvSpPr>
          <p:cNvPr id="4" name="矩形 3"/>
          <p:cNvSpPr/>
          <p:nvPr/>
        </p:nvSpPr>
        <p:spPr>
          <a:xfrm>
            <a:off x="971600" y="3025502"/>
            <a:ext cx="1512168" cy="914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9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架构革新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7544" y="1553542"/>
            <a:ext cx="82296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服务器：</a:t>
            </a:r>
            <a:r>
              <a:rPr lang="en-US" altLang="zh-CN" sz="1700" dirty="0" smtClean="0"/>
              <a:t>EMP</a:t>
            </a:r>
            <a:r>
              <a:rPr lang="zh-CN" altLang="en-US" sz="1700" dirty="0" smtClean="0"/>
              <a:t>技术平台，</a:t>
            </a:r>
            <a:r>
              <a:rPr lang="en-US" altLang="zh-CN" sz="1700" dirty="0"/>
              <a:t>IDE</a:t>
            </a:r>
            <a:r>
              <a:rPr lang="zh-CN" altLang="en-US" sz="1700" dirty="0" smtClean="0"/>
              <a:t>配置、组件化、无会话、</a:t>
            </a:r>
            <a:r>
              <a:rPr lang="en-US" altLang="zh-CN" sz="1700" dirty="0" smtClean="0"/>
              <a:t>SOA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7544" y="2057598"/>
            <a:ext cx="82296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客户端：</a:t>
            </a:r>
            <a:r>
              <a:rPr lang="en-US" altLang="zh-CN" sz="1700" dirty="0" smtClean="0"/>
              <a:t>Lily </a:t>
            </a:r>
            <a:r>
              <a:rPr lang="en-US" altLang="zh-CN" sz="1700" dirty="0" err="1" smtClean="0"/>
              <a:t>js</a:t>
            </a:r>
            <a:r>
              <a:rPr lang="zh-CN" altLang="en-US" sz="1700" dirty="0" smtClean="0"/>
              <a:t>框架，</a:t>
            </a:r>
            <a:r>
              <a:rPr lang="en-US" altLang="zh-CN" sz="1700" dirty="0" smtClean="0"/>
              <a:t>html5+css3+jquery</a:t>
            </a:r>
            <a:r>
              <a:rPr lang="zh-CN" altLang="en-US" sz="1700" dirty="0" smtClean="0"/>
              <a:t>，具有</a:t>
            </a:r>
            <a:r>
              <a:rPr lang="en-US" altLang="zh-CN" sz="1700" dirty="0" smtClean="0"/>
              <a:t>web2.0</a:t>
            </a:r>
            <a:r>
              <a:rPr lang="zh-CN" altLang="en-US" sz="1700" dirty="0" smtClean="0"/>
              <a:t>基因</a:t>
            </a:r>
            <a:endParaRPr lang="zh-CN" altLang="en-US" sz="1700" dirty="0"/>
          </a:p>
        </p:txBody>
      </p:sp>
      <p:sp>
        <p:nvSpPr>
          <p:cNvPr id="15" name="矩形 14"/>
          <p:cNvSpPr/>
          <p:nvPr/>
        </p:nvSpPr>
        <p:spPr>
          <a:xfrm>
            <a:off x="4932040" y="3025502"/>
            <a:ext cx="1512168" cy="914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 flipV="1">
            <a:off x="2509743" y="3482702"/>
            <a:ext cx="2422297" cy="2515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31280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jax</a:t>
            </a:r>
            <a:r>
              <a:rPr lang="zh-CN" altLang="en-US" sz="1400" i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异步接口</a:t>
            </a:r>
            <a:endParaRPr lang="zh-CN" altLang="en-US" sz="1400" i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816" y="356011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1400" i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son</a:t>
            </a:r>
            <a:r>
              <a:rPr lang="zh-CN" altLang="en-US" sz="1400" i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报文</a:t>
            </a:r>
            <a:endParaRPr lang="en-US" altLang="zh-CN" sz="1400" i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0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build="p"/>
      <p:bldP spid="14" grpId="0" build="p"/>
      <p:bldP spid="15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7518"/>
            <a:ext cx="4125144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数据、服务、接口组件</a:t>
            </a:r>
            <a:r>
              <a:rPr lang="en-US" altLang="zh-CN" sz="1700" dirty="0" smtClean="0"/>
              <a:t>IDE</a:t>
            </a:r>
            <a:r>
              <a:rPr lang="zh-CN" altLang="en-US" sz="1700" dirty="0" smtClean="0"/>
              <a:t>方式拼接</a:t>
            </a:r>
            <a:endParaRPr lang="zh-CN" altLang="en-US" sz="1700" dirty="0"/>
          </a:p>
        </p:txBody>
      </p:sp>
      <p:sp>
        <p:nvSpPr>
          <p:cNvPr id="7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端概况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4" name="组合 1043"/>
          <p:cNvGrpSpPr/>
          <p:nvPr/>
        </p:nvGrpSpPr>
        <p:grpSpPr>
          <a:xfrm>
            <a:off x="389678" y="1995686"/>
            <a:ext cx="4326338" cy="2304256"/>
            <a:chOff x="389678" y="1995686"/>
            <a:chExt cx="4326338" cy="2304256"/>
          </a:xfrm>
        </p:grpSpPr>
        <p:grpSp>
          <p:nvGrpSpPr>
            <p:cNvPr id="1031" name="组合 1030"/>
            <p:cNvGrpSpPr/>
            <p:nvPr/>
          </p:nvGrpSpPr>
          <p:grpSpPr>
            <a:xfrm>
              <a:off x="539552" y="2141156"/>
              <a:ext cx="4042792" cy="2014770"/>
              <a:chOff x="539552" y="2141156"/>
              <a:chExt cx="4392488" cy="201477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39552" y="2920239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 smtClean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64824" y="2920239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134112" y="2141156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1840" y="3653324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429120" y="2861236"/>
                <a:ext cx="502920" cy="50260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accent1">
                        <a:tint val="3000"/>
                        <a:alpha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lang="zh-CN" altLang="en-US" sz="16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12" idx="3"/>
                <a:endCxn id="13" idx="1"/>
              </p:cNvCxnSpPr>
              <p:nvPr/>
            </p:nvCxnSpPr>
            <p:spPr>
              <a:xfrm>
                <a:off x="1042472" y="3171540"/>
                <a:ext cx="722352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3" idx="3"/>
                <a:endCxn id="14" idx="1"/>
              </p:cNvCxnSpPr>
              <p:nvPr/>
            </p:nvCxnSpPr>
            <p:spPr>
              <a:xfrm flipV="1">
                <a:off x="2267744" y="2392457"/>
                <a:ext cx="866368" cy="779083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3"/>
                <a:endCxn id="15" idx="1"/>
              </p:cNvCxnSpPr>
              <p:nvPr/>
            </p:nvCxnSpPr>
            <p:spPr>
              <a:xfrm>
                <a:off x="2267744" y="3171540"/>
                <a:ext cx="864096" cy="733085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3"/>
                <a:endCxn id="16" idx="1"/>
              </p:cNvCxnSpPr>
              <p:nvPr/>
            </p:nvCxnSpPr>
            <p:spPr>
              <a:xfrm flipV="1">
                <a:off x="3634760" y="3112537"/>
                <a:ext cx="794360" cy="792088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4" idx="3"/>
                <a:endCxn id="16" idx="1"/>
              </p:cNvCxnSpPr>
              <p:nvPr/>
            </p:nvCxnSpPr>
            <p:spPr>
              <a:xfrm>
                <a:off x="3637032" y="2392457"/>
                <a:ext cx="792088" cy="72008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389678" y="1995686"/>
              <a:ext cx="4326338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95536" y="2067694"/>
              <a:ext cx="0" cy="216024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89678" y="4299942"/>
              <a:ext cx="4326338" cy="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716016" y="2067694"/>
              <a:ext cx="0" cy="2160240"/>
            </a:xfrm>
            <a:prstGeom prst="line">
              <a:avLst/>
            </a:prstGeom>
            <a:ln w="38100">
              <a:solidFill>
                <a:srgbClr val="04AED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内容占位符 2"/>
          <p:cNvSpPr txBox="1">
            <a:spLocks/>
          </p:cNvSpPr>
          <p:nvPr/>
        </p:nvSpPr>
        <p:spPr>
          <a:xfrm>
            <a:off x="467544" y="905470"/>
            <a:ext cx="4114800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会话剥离，</a:t>
            </a:r>
            <a:r>
              <a:rPr lang="en-US" altLang="zh-CN" sz="1700" dirty="0" smtClean="0"/>
              <a:t>SOA</a:t>
            </a:r>
            <a:r>
              <a:rPr lang="zh-CN" altLang="en-US" sz="1700" dirty="0" smtClean="0"/>
              <a:t>架构</a:t>
            </a:r>
            <a:endParaRPr lang="zh-CN" altLang="en-US" sz="17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873217" y="1059582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8" name="圆角矩形 57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9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查询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73217" y="1903870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7" name="圆角矩形 66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  <a:solidFill>
              <a:srgbClr val="04AEDA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68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转账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73218" y="2767966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0" name="圆角矩形 69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限额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2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97511"/>
            <a:ext cx="869169" cy="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组合 72"/>
          <p:cNvGrpSpPr/>
          <p:nvPr/>
        </p:nvGrpSpPr>
        <p:grpSpPr>
          <a:xfrm>
            <a:off x="5873217" y="3632062"/>
            <a:ext cx="936103" cy="595872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4" name="圆角矩形 73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75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308304" y="1814939"/>
            <a:ext cx="1532856" cy="2124963"/>
            <a:chOff x="7308304" y="1814939"/>
            <a:chExt cx="1532856" cy="2124963"/>
          </a:xfrm>
        </p:grpSpPr>
        <p:grpSp>
          <p:nvGrpSpPr>
            <p:cNvPr id="37" name="组合 36"/>
            <p:cNvGrpSpPr/>
            <p:nvPr/>
          </p:nvGrpSpPr>
          <p:grpSpPr>
            <a:xfrm>
              <a:off x="7599765" y="2067694"/>
              <a:ext cx="936103" cy="595872"/>
              <a:chOff x="2784" y="1018222"/>
              <a:chExt cx="1809261" cy="135763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38" name="圆角矩形 37"/>
              <p:cNvSpPr/>
              <p:nvPr/>
            </p:nvSpPr>
            <p:spPr>
              <a:xfrm>
                <a:off x="2784" y="1018222"/>
                <a:ext cx="1809261" cy="135763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9" name="圆角矩形 4"/>
              <p:cNvSpPr/>
              <p:nvPr/>
            </p:nvSpPr>
            <p:spPr>
              <a:xfrm>
                <a:off x="69058" y="1084496"/>
                <a:ext cx="1676713" cy="12250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sz="14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634055" y="3065902"/>
              <a:ext cx="936103" cy="595872"/>
              <a:chOff x="2784" y="1018222"/>
              <a:chExt cx="1809261" cy="135763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44" name="圆角矩形 43"/>
              <p:cNvSpPr/>
              <p:nvPr/>
            </p:nvSpPr>
            <p:spPr>
              <a:xfrm>
                <a:off x="2784" y="1018222"/>
                <a:ext cx="1809261" cy="135763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45" name="圆角矩形 4"/>
              <p:cNvSpPr/>
              <p:nvPr/>
            </p:nvSpPr>
            <p:spPr>
              <a:xfrm>
                <a:off x="69058" y="1084496"/>
                <a:ext cx="1676713" cy="12250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DB</a:t>
                </a:r>
                <a:endParaRPr lang="zh-CN" altLang="en-US" sz="14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08304" y="1814939"/>
              <a:ext cx="1532856" cy="2124963"/>
              <a:chOff x="7308304" y="1814939"/>
              <a:chExt cx="1532856" cy="2124963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V="1">
                <a:off x="7308304" y="1821891"/>
                <a:ext cx="1532856" cy="1047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7308304" y="1851670"/>
                <a:ext cx="0" cy="2052955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8820472" y="1814939"/>
                <a:ext cx="0" cy="2052955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7308304" y="3929424"/>
                <a:ext cx="1532856" cy="10478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52" name="内容占位符 2"/>
          <p:cNvSpPr txBox="1">
            <a:spLocks/>
          </p:cNvSpPr>
          <p:nvPr/>
        </p:nvSpPr>
        <p:spPr>
          <a:xfrm>
            <a:off x="7308304" y="1265510"/>
            <a:ext cx="1512168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dirty="0" smtClean="0"/>
              <a:t>   持久化层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295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539552" y="3003798"/>
            <a:ext cx="1440160" cy="144016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业务层</a:t>
            </a:r>
          </a:p>
        </p:txBody>
      </p:sp>
      <p:sp>
        <p:nvSpPr>
          <p:cNvPr id="33" name="椭圆 32"/>
          <p:cNvSpPr/>
          <p:nvPr/>
        </p:nvSpPr>
        <p:spPr>
          <a:xfrm>
            <a:off x="4283968" y="3003798"/>
            <a:ext cx="1440160" cy="14401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入层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339752" y="686950"/>
            <a:ext cx="1440160" cy="144016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接入层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339752" y="3350692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校验规则去差异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端层次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 rot="13882637">
            <a:off x="3793901" y="1836746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协议、报文去差异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左箭头 12"/>
          <p:cNvSpPr/>
          <p:nvPr/>
        </p:nvSpPr>
        <p:spPr>
          <a:xfrm rot="8451943">
            <a:off x="798269" y="1744882"/>
            <a:ext cx="1505204" cy="89038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业务输出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32040" y="987574"/>
            <a:ext cx="374441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兼容绝大部分协议和报文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32040" y="1469489"/>
            <a:ext cx="410445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准</a:t>
            </a:r>
            <a:r>
              <a:rPr lang="zh-CN" altLang="en-US" sz="1600" dirty="0" smtClean="0"/>
              <a:t>入规则（权限、认证、限额）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508104" y="1995686"/>
            <a:ext cx="338437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Ide</a:t>
            </a:r>
            <a:r>
              <a:rPr lang="zh-CN" altLang="en-US" sz="1600" dirty="0" smtClean="0"/>
              <a:t>、管理端配置，热部署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508104" y="2499742"/>
            <a:ext cx="3384376" cy="382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渠道共享业务池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0387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" grpId="0" animBg="1"/>
      <p:bldP spid="12" grpId="0" animBg="1"/>
      <p:bldP spid="13" grpId="0" animBg="1"/>
      <p:bldP spid="14" grpId="0" build="p"/>
      <p:bldP spid="15" grpId="0" build="p"/>
      <p:bldP spid="16" grpId="0" build="p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785801"/>
            <a:ext cx="5786478" cy="373063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357950" y="2786064"/>
            <a:ext cx="257176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以转账流程为例，准入层使开发人员只需关注业务的开发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平台交易开发工作量平均可减少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30%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开发变革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/>
              <a:t>分布式架构</a:t>
            </a:r>
            <a:endParaRPr lang="en-US" altLang="zh-CN" sz="2000" dirty="0" smtClean="0"/>
          </a:p>
        </p:txBody>
      </p:sp>
      <p:grpSp>
        <p:nvGrpSpPr>
          <p:cNvPr id="8" name="组 1"/>
          <p:cNvGrpSpPr/>
          <p:nvPr/>
        </p:nvGrpSpPr>
        <p:grpSpPr>
          <a:xfrm>
            <a:off x="571472" y="785800"/>
            <a:ext cx="7601526" cy="3714776"/>
            <a:chOff x="470936" y="556488"/>
            <a:chExt cx="8475508" cy="5830535"/>
          </a:xfrm>
        </p:grpSpPr>
        <p:sp>
          <p:nvSpPr>
            <p:cNvPr id="12" name="罐形 3"/>
            <p:cNvSpPr/>
            <p:nvPr/>
          </p:nvSpPr>
          <p:spPr>
            <a:xfrm>
              <a:off x="7263825" y="2083262"/>
              <a:ext cx="822960" cy="822960"/>
            </a:xfrm>
            <a:prstGeom prst="ca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600" dirty="0" smtClean="0"/>
                <a:t>    DB</a:t>
              </a:r>
              <a:endParaRPr lang="zh-CN" altLang="en-US" sz="1600" dirty="0"/>
            </a:p>
          </p:txBody>
        </p:sp>
        <p:sp>
          <p:nvSpPr>
            <p:cNvPr id="13" name="云形 12"/>
            <p:cNvSpPr/>
            <p:nvPr/>
          </p:nvSpPr>
          <p:spPr>
            <a:xfrm>
              <a:off x="3280681" y="988820"/>
              <a:ext cx="2123973" cy="1124926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账务类服务</a:t>
              </a:r>
              <a:endParaRPr lang="zh-CN" altLang="en-US" sz="1600" dirty="0"/>
            </a:p>
          </p:txBody>
        </p:sp>
        <p:sp>
          <p:nvSpPr>
            <p:cNvPr id="14" name="云形 13"/>
            <p:cNvSpPr/>
            <p:nvPr/>
          </p:nvSpPr>
          <p:spPr>
            <a:xfrm>
              <a:off x="3280681" y="2860777"/>
              <a:ext cx="2123973" cy="1082119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查询类服务</a:t>
              </a:r>
            </a:p>
            <a:p>
              <a:pPr algn="ctr"/>
              <a:endParaRPr lang="zh-CN" altLang="en-US" sz="1600" dirty="0"/>
            </a:p>
          </p:txBody>
        </p:sp>
        <p:sp>
          <p:nvSpPr>
            <p:cNvPr id="15" name="云形 14"/>
            <p:cNvSpPr/>
            <p:nvPr/>
          </p:nvSpPr>
          <p:spPr>
            <a:xfrm>
              <a:off x="3280681" y="4639677"/>
              <a:ext cx="2123973" cy="1096388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1600" dirty="0" smtClean="0"/>
                <a:t>其他服务</a:t>
              </a:r>
              <a:endParaRPr lang="zh-CN" altLang="en-US" sz="1600" dirty="0"/>
            </a:p>
          </p:txBody>
        </p:sp>
        <p:sp>
          <p:nvSpPr>
            <p:cNvPr id="16" name="终止符 7"/>
            <p:cNvSpPr/>
            <p:nvPr/>
          </p:nvSpPr>
          <p:spPr>
            <a:xfrm>
              <a:off x="7263825" y="3779026"/>
              <a:ext cx="822960" cy="822960"/>
            </a:xfrm>
            <a:prstGeom prst="flowChartTerminator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1600" dirty="0" smtClean="0"/>
                <a:t>MEM</a:t>
              </a:r>
              <a:endParaRPr lang="zh-CN" altLang="en-US" sz="1600" dirty="0"/>
            </a:p>
          </p:txBody>
        </p:sp>
        <p:cxnSp>
          <p:nvCxnSpPr>
            <p:cNvPr id="17" name="直线连接符 12"/>
            <p:cNvCxnSpPr/>
            <p:nvPr/>
          </p:nvCxnSpPr>
          <p:spPr>
            <a:xfrm flipV="1">
              <a:off x="1975866" y="3077532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线连接符 21"/>
            <p:cNvCxnSpPr/>
            <p:nvPr/>
          </p:nvCxnSpPr>
          <p:spPr>
            <a:xfrm>
              <a:off x="2537363" y="556488"/>
              <a:ext cx="0" cy="573610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线连接符 25"/>
            <p:cNvCxnSpPr/>
            <p:nvPr/>
          </p:nvCxnSpPr>
          <p:spPr>
            <a:xfrm>
              <a:off x="6345917" y="556488"/>
              <a:ext cx="0" cy="573610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线箭头连接符 38"/>
            <p:cNvCxnSpPr/>
            <p:nvPr/>
          </p:nvCxnSpPr>
          <p:spPr>
            <a:xfrm flipV="1">
              <a:off x="5718003" y="2342422"/>
              <a:ext cx="1374573" cy="563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线箭头连接符 40"/>
            <p:cNvCxnSpPr/>
            <p:nvPr/>
          </p:nvCxnSpPr>
          <p:spPr>
            <a:xfrm>
              <a:off x="5718003" y="3978709"/>
              <a:ext cx="1374573" cy="3413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70936" y="1640927"/>
              <a:ext cx="1222708" cy="701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PC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0936" y="3077532"/>
              <a:ext cx="1222708" cy="701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移动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70936" y="4601986"/>
              <a:ext cx="1222708" cy="7014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CC</a:t>
              </a:r>
              <a:endParaRPr kumimoji="1" lang="zh-CN" altLang="en-US" dirty="0"/>
            </a:p>
          </p:txBody>
        </p:sp>
        <p:cxnSp>
          <p:nvCxnSpPr>
            <p:cNvPr id="27" name="直线连接符 51"/>
            <p:cNvCxnSpPr/>
            <p:nvPr/>
          </p:nvCxnSpPr>
          <p:spPr>
            <a:xfrm flipV="1">
              <a:off x="1975866" y="1762376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2"/>
            <p:cNvCxnSpPr/>
            <p:nvPr/>
          </p:nvCxnSpPr>
          <p:spPr>
            <a:xfrm flipV="1">
              <a:off x="1962272" y="4639677"/>
              <a:ext cx="875096" cy="423513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文本框 53"/>
            <p:cNvSpPr txBox="1"/>
            <p:nvPr/>
          </p:nvSpPr>
          <p:spPr>
            <a:xfrm>
              <a:off x="6561667" y="4889502"/>
              <a:ext cx="2384777" cy="14975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kumimoji="1" lang="zh-CN" altLang="en-US" sz="1400" dirty="0" smtClean="0"/>
                <a:t>分布式服务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en-US" altLang="zh-CN" sz="1400" dirty="0" err="1" smtClean="0"/>
                <a:t>Nosession</a:t>
              </a:r>
              <a:r>
                <a:rPr kumimoji="1" lang="zh-CN" altLang="en-US" sz="1400" dirty="0" smtClean="0"/>
                <a:t>原子接口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en-US" altLang="zh-CN" sz="1400" dirty="0" err="1" smtClean="0"/>
                <a:t>Mem</a:t>
              </a:r>
              <a:r>
                <a:rPr kumimoji="1" lang="zh-CN" altLang="en-US" sz="1400" dirty="0" smtClean="0"/>
                <a:t>高速缓存</a:t>
              </a:r>
              <a:endParaRPr kumimoji="1" lang="en-US" altLang="zh-CN" sz="1400" dirty="0" smtClean="0"/>
            </a:p>
            <a:p>
              <a:pPr marL="285750" indent="-285750">
                <a:buFont typeface="Arial"/>
                <a:buChar char="•"/>
              </a:pPr>
              <a:r>
                <a:rPr kumimoji="1" lang="zh-CN" altLang="en-US" sz="1400" dirty="0" smtClean="0"/>
                <a:t>热部署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0387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简介</a:t>
            </a:r>
            <a:endParaRPr lang="en-US" altLang="zh-CN" sz="20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3678"/>
            <a:ext cx="7030660" cy="2448272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>
            <a:off x="606777" y="605369"/>
            <a:ext cx="704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 dirty="0" smtClean="0"/>
              <a:t>一套开源的分布式系统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守护进</a:t>
            </a:r>
            <a:r>
              <a:rPr lang="zh-TW" altLang="en-US" sz="1600" dirty="0"/>
              <a:t>程（</a:t>
            </a:r>
            <a:r>
              <a:rPr lang="en-US" altLang="zh-TW" sz="1600" dirty="0"/>
              <a:t>daemon </a:t>
            </a:r>
            <a:r>
              <a:rPr lang="zh-TW" altLang="en-US" sz="1600" dirty="0"/>
              <a:t>）是用</a:t>
            </a:r>
            <a:r>
              <a:rPr lang="en-US" altLang="zh-TW" sz="1600" dirty="0"/>
              <a:t>C</a:t>
            </a:r>
            <a:r>
              <a:rPr lang="zh-TW" altLang="en-US" sz="1600" dirty="0" smtClean="0"/>
              <a:t>写的</a:t>
            </a:r>
            <a:r>
              <a:rPr lang="en-US" altLang="zh-TW" sz="1600" dirty="0" smtClean="0"/>
              <a:t> </a:t>
            </a:r>
            <a:r>
              <a:rPr lang="zh-CN" altLang="en-US" sz="1600" dirty="0" smtClean="0"/>
              <a:t>多平台兼容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600" dirty="0"/>
              <a:t>基于</a:t>
            </a:r>
            <a:r>
              <a:rPr lang="en-US" altLang="zh-CN" sz="1600" dirty="0"/>
              <a:t>LRU(Least Recently Used)</a:t>
            </a:r>
            <a:r>
              <a:rPr lang="zh-CN" altLang="en-US" sz="1600" dirty="0"/>
              <a:t>算法自动删除</a:t>
            </a:r>
            <a:r>
              <a:rPr lang="zh-CN" altLang="en-US" sz="1600" dirty="0" smtClean="0"/>
              <a:t>不使用的缓存</a:t>
            </a:r>
            <a:endParaRPr lang="en-US" altLang="zh-CN" sz="1600" dirty="0" smtClean="0"/>
          </a:p>
          <a:p>
            <a:pPr marL="285750" indent="-285750">
              <a:buFont typeface="Arial"/>
              <a:buChar char="•"/>
            </a:pPr>
            <a:r>
              <a:rPr lang="en-US" altLang="zh-TW" sz="1600" dirty="0" err="1" smtClean="0"/>
              <a:t>MemAdmin</a:t>
            </a:r>
            <a:r>
              <a:rPr lang="zh-TW" altLang="en-US" sz="1600" dirty="0" smtClean="0"/>
              <a:t>可视化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Memcached</a:t>
            </a:r>
            <a:r>
              <a:rPr lang="zh-TW" altLang="en-US" sz="1600" dirty="0"/>
              <a:t>管理与监控</a:t>
            </a:r>
            <a:r>
              <a:rPr lang="zh-TW" altLang="en-US" sz="1600" dirty="0" smtClean="0"/>
              <a:t>工具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760387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5007575" y="2885182"/>
            <a:ext cx="1473481" cy="1427460"/>
            <a:chOff x="435067" y="3029198"/>
            <a:chExt cx="1473481" cy="142746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导出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5068" y="378472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设置挡板数据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067" y="413618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挡板文件生成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804062" y="2885182"/>
            <a:ext cx="1472638" cy="1427460"/>
            <a:chOff x="435067" y="3029198"/>
            <a:chExt cx="1472638" cy="142746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5068" y="3406427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  脚本导出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生成文档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067" y="413618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模糊查询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06240" y="2885182"/>
            <a:ext cx="1473480" cy="1427460"/>
            <a:chOff x="435067" y="3029198"/>
            <a:chExt cx="1473480" cy="142746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协议选择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5067" y="413618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测试结果反馈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0" y="2139705"/>
            <a:ext cx="9144000" cy="100148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grpSp>
        <p:nvGrpSpPr>
          <p:cNvPr id="32" name="组合 31"/>
          <p:cNvGrpSpPr/>
          <p:nvPr/>
        </p:nvGrpSpPr>
        <p:grpSpPr>
          <a:xfrm>
            <a:off x="1804067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3" name="圆角矩形 3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数据库</a:t>
              </a:r>
              <a:r>
                <a: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文档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06245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圆角矩形 36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接口自动测试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08423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0" name="圆角矩形 39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标准化模板</a:t>
              </a:r>
              <a:endPara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及挡板</a:t>
              </a:r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sp>
        <p:nvSpPr>
          <p:cNvPr id="71" name="13 CuadroTexto"/>
          <p:cNvSpPr txBox="1"/>
          <p:nvPr/>
        </p:nvSpPr>
        <p:spPr>
          <a:xfrm>
            <a:off x="8249988" y="48167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4AEDA"/>
                </a:solidFill>
              </a:rPr>
              <a:t>14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辅助工具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627754" y="2872482"/>
            <a:ext cx="1472638" cy="1427460"/>
            <a:chOff x="435067" y="3029198"/>
            <a:chExt cx="1472638" cy="142746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5068" y="3406427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设置开关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5068" y="3784723"/>
              <a:ext cx="1276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Demo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35067" y="4136181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10601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3" name="圆角矩形 42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Demo</a:t>
              </a:r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2" name="内容占位符 2"/>
          <p:cNvSpPr>
            <a:spLocks noGrp="1"/>
          </p:cNvSpPr>
          <p:nvPr>
            <p:ph idx="1"/>
          </p:nvPr>
        </p:nvSpPr>
        <p:spPr>
          <a:xfrm>
            <a:off x="457200" y="905470"/>
            <a:ext cx="5439715" cy="442144"/>
          </a:xfrm>
        </p:spPr>
        <p:txBody>
          <a:bodyPr>
            <a:normAutofit/>
          </a:bodyPr>
          <a:lstStyle/>
          <a:p>
            <a:r>
              <a:rPr lang="zh-CN" altLang="en-US" sz="1700" dirty="0" smtClean="0"/>
              <a:t>项目各生命周期均有辅助工具参与，提升实施效率</a:t>
            </a:r>
            <a:endParaRPr lang="zh-CN" altLang="en-US" sz="1700" dirty="0"/>
          </a:p>
        </p:txBody>
      </p:sp>
      <p:sp>
        <p:nvSpPr>
          <p:cNvPr id="83" name="内容占位符 2"/>
          <p:cNvSpPr txBox="1">
            <a:spLocks/>
          </p:cNvSpPr>
          <p:nvPr/>
        </p:nvSpPr>
        <p:spPr>
          <a:xfrm>
            <a:off x="467544" y="1409526"/>
            <a:ext cx="5439715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自动化工具更加规范、出错率低</a:t>
            </a:r>
            <a:endParaRPr lang="zh-CN" altLang="en-US" sz="1700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19042" y="2872482"/>
            <a:ext cx="1472638" cy="1427460"/>
            <a:chOff x="435067" y="3029198"/>
            <a:chExt cx="1472638" cy="1427460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435068" y="3029198"/>
              <a:ext cx="0" cy="142746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35068" y="372387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35068" y="408391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5068" y="4443958"/>
              <a:ext cx="1472637" cy="0"/>
            </a:xfrm>
            <a:prstGeom prst="line">
              <a:avLst/>
            </a:prstGeom>
            <a:ln w="22225">
              <a:solidFill>
                <a:srgbClr val="04AE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35068" y="340642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导出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068" y="378472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生成文档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067" y="413618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渠道参考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19043" y="2139702"/>
            <a:ext cx="1472637" cy="1001490"/>
            <a:chOff x="2784" y="1018222"/>
            <a:chExt cx="1809261" cy="135763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5" name="圆角矩形 84"/>
            <p:cNvSpPr/>
            <p:nvPr/>
          </p:nvSpPr>
          <p:spPr>
            <a:xfrm>
              <a:off x="2784" y="1018222"/>
              <a:ext cx="1809261" cy="13576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86" name="圆角矩形 4"/>
            <p:cNvSpPr/>
            <p:nvPr/>
          </p:nvSpPr>
          <p:spPr>
            <a:xfrm>
              <a:off x="69058" y="1084496"/>
              <a:ext cx="1676713" cy="12250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接口文档</a:t>
              </a:r>
              <a:endPara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824470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8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245</Words>
  <Application>Microsoft Macintosh PowerPoint</Application>
  <PresentationFormat>全屏显示(16:9)</PresentationFormat>
  <Paragraphs>90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宏 郑</cp:lastModifiedBy>
  <cp:revision>310</cp:revision>
  <dcterms:created xsi:type="dcterms:W3CDTF">2012-04-11T02:39:08Z</dcterms:created>
  <dcterms:modified xsi:type="dcterms:W3CDTF">2015-03-27T05:02:22Z</dcterms:modified>
</cp:coreProperties>
</file>